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24"/>
  </p:notesMasterIdLst>
  <p:handoutMasterIdLst>
    <p:handoutMasterId r:id="rId25"/>
  </p:handoutMasterIdLst>
  <p:sldIdLst>
    <p:sldId id="256" r:id="rId14"/>
    <p:sldId id="273" r:id="rId15"/>
    <p:sldId id="272" r:id="rId16"/>
    <p:sldId id="274" r:id="rId17"/>
    <p:sldId id="275" r:id="rId18"/>
    <p:sldId id="276" r:id="rId19"/>
    <p:sldId id="278" r:id="rId20"/>
    <p:sldId id="277" r:id="rId21"/>
    <p:sldId id="279" r:id="rId22"/>
    <p:sldId id="280" r:id="rId23"/>
  </p:sldIdLst>
  <p:sldSz cx="9144000" cy="6858000" type="screen4x3"/>
  <p:notesSz cx="6834188" cy="9979025"/>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2">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EE45F-237A-4F73-9CF5-DC85D9ABB997}" v="1" dt="2022-06-09T13:18:17.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4" autoAdjust="0"/>
    <p:restoredTop sz="52768" autoAdjust="0"/>
  </p:normalViewPr>
  <p:slideViewPr>
    <p:cSldViewPr>
      <p:cViewPr varScale="1">
        <p:scale>
          <a:sx n="38" d="100"/>
          <a:sy n="38" d="100"/>
        </p:scale>
        <p:origin x="194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42"/>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776" cy="499510"/>
          </a:xfrm>
          <a:prstGeom prst="rect">
            <a:avLst/>
          </a:prstGeom>
        </p:spPr>
        <p:txBody>
          <a:bodyPr vert="horz" lIns="92638" tIns="46319" rIns="92638" bIns="46319" rtlCol="0"/>
          <a:lstStyle>
            <a:lvl1pPr algn="l">
              <a:defRPr sz="1200"/>
            </a:lvl1pPr>
          </a:lstStyle>
          <a:p>
            <a:endParaRPr lang="en-GB"/>
          </a:p>
        </p:txBody>
      </p:sp>
      <p:sp>
        <p:nvSpPr>
          <p:cNvPr id="3" name="Date Placeholder 2"/>
          <p:cNvSpPr>
            <a:spLocks noGrp="1"/>
          </p:cNvSpPr>
          <p:nvPr>
            <p:ph type="dt" sz="quarter" idx="1"/>
          </p:nvPr>
        </p:nvSpPr>
        <p:spPr>
          <a:xfrm>
            <a:off x="3871785" y="0"/>
            <a:ext cx="2960776" cy="499510"/>
          </a:xfrm>
          <a:prstGeom prst="rect">
            <a:avLst/>
          </a:prstGeom>
        </p:spPr>
        <p:txBody>
          <a:bodyPr vert="horz" lIns="92638" tIns="46319" rIns="92638" bIns="46319" rtlCol="0"/>
          <a:lstStyle>
            <a:lvl1pPr algn="r">
              <a:defRPr sz="1200"/>
            </a:lvl1pPr>
          </a:lstStyle>
          <a:p>
            <a:fld id="{B3341F0D-A85E-4298-816F-5AB6EAC735BA}" type="datetimeFigureOut">
              <a:rPr lang="en-GB" smtClean="0"/>
              <a:t>09/06/2022</a:t>
            </a:fld>
            <a:endParaRPr lang="en-GB"/>
          </a:p>
        </p:txBody>
      </p:sp>
      <p:sp>
        <p:nvSpPr>
          <p:cNvPr id="4" name="Footer Placeholder 3"/>
          <p:cNvSpPr>
            <a:spLocks noGrp="1"/>
          </p:cNvSpPr>
          <p:nvPr>
            <p:ph type="ftr" sz="quarter" idx="2"/>
          </p:nvPr>
        </p:nvSpPr>
        <p:spPr>
          <a:xfrm>
            <a:off x="0" y="9477920"/>
            <a:ext cx="2960776" cy="499509"/>
          </a:xfrm>
          <a:prstGeom prst="rect">
            <a:avLst/>
          </a:prstGeom>
        </p:spPr>
        <p:txBody>
          <a:bodyPr vert="horz" lIns="92638" tIns="46319" rIns="92638" bIns="46319" rtlCol="0" anchor="b"/>
          <a:lstStyle>
            <a:lvl1pPr algn="l">
              <a:defRPr sz="1200"/>
            </a:lvl1pPr>
          </a:lstStyle>
          <a:p>
            <a:endParaRPr lang="en-GB"/>
          </a:p>
        </p:txBody>
      </p:sp>
      <p:sp>
        <p:nvSpPr>
          <p:cNvPr id="5" name="Slide Number Placeholder 4"/>
          <p:cNvSpPr>
            <a:spLocks noGrp="1"/>
          </p:cNvSpPr>
          <p:nvPr>
            <p:ph type="sldNum" sz="quarter" idx="3"/>
          </p:nvPr>
        </p:nvSpPr>
        <p:spPr>
          <a:xfrm>
            <a:off x="3871785" y="9477920"/>
            <a:ext cx="2960776" cy="499509"/>
          </a:xfrm>
          <a:prstGeom prst="rect">
            <a:avLst/>
          </a:prstGeom>
        </p:spPr>
        <p:txBody>
          <a:bodyPr vert="horz" lIns="92638" tIns="46319" rIns="92638" bIns="46319"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60776" cy="49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71785" y="0"/>
            <a:ext cx="2960776" cy="49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20750" y="747713"/>
            <a:ext cx="4992688" cy="3743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3256" y="4739758"/>
            <a:ext cx="5467676" cy="44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9158" name="Rectangle 6"/>
          <p:cNvSpPr>
            <a:spLocks noGrp="1" noChangeArrowheads="1"/>
          </p:cNvSpPr>
          <p:nvPr>
            <p:ph type="ftr" sz="quarter" idx="4"/>
          </p:nvPr>
        </p:nvSpPr>
        <p:spPr bwMode="auto">
          <a:xfrm>
            <a:off x="0" y="9477920"/>
            <a:ext cx="2960776" cy="49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71785" y="9477920"/>
            <a:ext cx="2960776" cy="49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r>
              <a:rPr lang="en-GB" dirty="0"/>
              <a:t>                                                                                                                               </a:t>
            </a:r>
          </a:p>
          <a:p>
            <a:r>
              <a:rPr lang="en-GB" dirty="0"/>
              <a:t>                                                                                                                               </a:t>
            </a:r>
          </a:p>
          <a:p>
            <a:r>
              <a:rPr lang="en-GB" dirty="0"/>
              <a:t> </a:t>
            </a:r>
          </a:p>
          <a:p>
            <a:r>
              <a:rPr lang="en-GB" dirty="0"/>
              <a:t> </a:t>
            </a:r>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a:p>
        </p:txBody>
      </p:sp>
    </p:spTree>
    <p:extLst>
      <p:ext uri="{BB962C8B-B14F-4D97-AF65-F5344CB8AC3E}">
        <p14:creationId xmlns:p14="http://schemas.microsoft.com/office/powerpoint/2010/main" val="248115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fld id="{2FA69F8E-A7C2-4367-9E56-B057235BAFEA}" type="slidenum">
              <a:rPr lang="en-GB" smtClean="0"/>
              <a:pPr/>
              <a:t>2</a:t>
            </a:fld>
            <a:endParaRPr lang="en-GB" dirty="0"/>
          </a:p>
        </p:txBody>
      </p:sp>
    </p:spTree>
    <p:extLst>
      <p:ext uri="{BB962C8B-B14F-4D97-AF65-F5344CB8AC3E}">
        <p14:creationId xmlns:p14="http://schemas.microsoft.com/office/powerpoint/2010/main" val="385354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59528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aren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A69F8E-A7C2-4367-9E56-B057235BAFEA}" type="slidenum">
              <a:rPr lang="en-GB" smtClean="0"/>
              <a:pPr/>
              <a:t>4</a:t>
            </a:fld>
            <a:endParaRPr lang="en-GB" dirty="0"/>
          </a:p>
        </p:txBody>
      </p:sp>
    </p:spTree>
    <p:extLst>
      <p:ext uri="{BB962C8B-B14F-4D97-AF65-F5344CB8AC3E}">
        <p14:creationId xmlns:p14="http://schemas.microsoft.com/office/powerpoint/2010/main" val="128543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A69F8E-A7C2-4367-9E56-B057235BAFEA}" type="slidenum">
              <a:rPr lang="en-GB" smtClean="0"/>
              <a:pPr/>
              <a:t>5</a:t>
            </a:fld>
            <a:endParaRPr lang="en-GB" dirty="0"/>
          </a:p>
        </p:txBody>
      </p:sp>
    </p:spTree>
    <p:extLst>
      <p:ext uri="{BB962C8B-B14F-4D97-AF65-F5344CB8AC3E}">
        <p14:creationId xmlns:p14="http://schemas.microsoft.com/office/powerpoint/2010/main" val="244538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A69F8E-A7C2-4367-9E56-B057235BAFEA}" type="slidenum">
              <a:rPr lang="en-GB" smtClean="0"/>
              <a:pPr/>
              <a:t>6</a:t>
            </a:fld>
            <a:endParaRPr lang="en-GB" dirty="0"/>
          </a:p>
        </p:txBody>
      </p:sp>
    </p:spTree>
    <p:extLst>
      <p:ext uri="{BB962C8B-B14F-4D97-AF65-F5344CB8AC3E}">
        <p14:creationId xmlns:p14="http://schemas.microsoft.com/office/powerpoint/2010/main" val="400828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21658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FA69F8E-A7C2-4367-9E56-B057235BAFEA}" type="slidenum">
              <a:rPr lang="en-GB" smtClean="0"/>
              <a:pPr/>
              <a:t>8</a:t>
            </a:fld>
            <a:endParaRPr lang="en-GB" dirty="0"/>
          </a:p>
        </p:txBody>
      </p:sp>
    </p:spTree>
    <p:extLst>
      <p:ext uri="{BB962C8B-B14F-4D97-AF65-F5344CB8AC3E}">
        <p14:creationId xmlns:p14="http://schemas.microsoft.com/office/powerpoint/2010/main" val="74155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219386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a:t>Click to edit Master title style</a:t>
            </a:r>
            <a:endParaRPr lang="en-GB" noProof="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a:t>Click to edit Master subtitle style</a:t>
            </a:r>
            <a:endParaRPr lang="en-GB" noProof="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8.png"/><Relationship Id="rId18" Type="http://schemas.openxmlformats.org/officeDocument/2006/relationships/image" Target="../media/image1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0.jpeg"/><Relationship Id="rId2" Type="http://schemas.openxmlformats.org/officeDocument/2006/relationships/slideLayout" Target="../slideLayouts/slideLayout101.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19" Type="http://schemas.openxmlformats.org/officeDocument/2006/relationships/image" Target="../media/image12.emf"/><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9.png"/><Relationship Id="rId18"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0.jpeg"/><Relationship Id="rId2" Type="http://schemas.openxmlformats.org/officeDocument/2006/relationships/slideLayout" Target="../slideLayouts/slideLayout112.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8.png"/><Relationship Id="rId10" Type="http://schemas.openxmlformats.org/officeDocument/2006/relationships/slideLayout" Target="../slideLayouts/slideLayout120.xml"/><Relationship Id="rId19" Type="http://schemas.openxmlformats.org/officeDocument/2006/relationships/image" Target="../media/image12.emf"/><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0.png"/><Relationship Id="rId18"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10.jpeg"/><Relationship Id="rId2" Type="http://schemas.openxmlformats.org/officeDocument/2006/relationships/slideLayout" Target="../slideLayouts/slideLayout123.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8.png"/><Relationship Id="rId10" Type="http://schemas.openxmlformats.org/officeDocument/2006/relationships/slideLayout" Target="../slideLayouts/slideLayout131.xml"/><Relationship Id="rId19" Type="http://schemas.openxmlformats.org/officeDocument/2006/relationships/image" Target="../media/image12.emf"/><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1.png"/><Relationship Id="rId18" Type="http://schemas.openxmlformats.org/officeDocument/2006/relationships/image" Target="../media/image1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10.jpeg"/><Relationship Id="rId2" Type="http://schemas.openxmlformats.org/officeDocument/2006/relationships/slideLayout" Target="../slideLayouts/slideLayout134.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8.png"/><Relationship Id="rId10" Type="http://schemas.openxmlformats.org/officeDocument/2006/relationships/slideLayout" Target="../slideLayouts/slideLayout142.xml"/><Relationship Id="rId19" Type="http://schemas.openxmlformats.org/officeDocument/2006/relationships/image" Target="../media/image12.emf"/><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18" Type="http://schemas.openxmlformats.org/officeDocument/2006/relationships/image" Target="../media/image12.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jpeg"/><Relationship Id="rId2" Type="http://schemas.openxmlformats.org/officeDocument/2006/relationships/slideLayout" Target="../slideLayouts/slideLayout46.xml"/><Relationship Id="rId16" Type="http://schemas.openxmlformats.org/officeDocument/2006/relationships/image" Target="../media/image10.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jpeg"/><Relationship Id="rId10" Type="http://schemas.openxmlformats.org/officeDocument/2006/relationships/slideLayout" Target="../slideLayouts/slideLayout54.xml"/><Relationship Id="rId19" Type="http://schemas.openxmlformats.org/officeDocument/2006/relationships/image" Target="../media/image13.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png"/><Relationship Id="rId18" Type="http://schemas.openxmlformats.org/officeDocument/2006/relationships/image" Target="../media/image1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jpeg"/><Relationship Id="rId2" Type="http://schemas.openxmlformats.org/officeDocument/2006/relationships/slideLayout" Target="../slideLayouts/slideLayout57.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image" Target="../media/image12.emf"/><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5.png"/><Relationship Id="rId18"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0.jpeg"/><Relationship Id="rId2" Type="http://schemas.openxmlformats.org/officeDocument/2006/relationships/slideLayout" Target="../slideLayouts/slideLayout68.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8.png"/><Relationship Id="rId10" Type="http://schemas.openxmlformats.org/officeDocument/2006/relationships/slideLayout" Target="../slideLayouts/slideLayout76.xml"/><Relationship Id="rId19" Type="http://schemas.openxmlformats.org/officeDocument/2006/relationships/image" Target="../media/image12.emf"/><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6.png"/><Relationship Id="rId18" Type="http://schemas.openxmlformats.org/officeDocument/2006/relationships/image" Target="../media/image1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0.jpeg"/><Relationship Id="rId2" Type="http://schemas.openxmlformats.org/officeDocument/2006/relationships/slideLayout" Target="../slideLayouts/slideLayout79.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png"/><Relationship Id="rId10" Type="http://schemas.openxmlformats.org/officeDocument/2006/relationships/slideLayout" Target="../slideLayouts/slideLayout87.xml"/><Relationship Id="rId19" Type="http://schemas.openxmlformats.org/officeDocument/2006/relationships/image" Target="../media/image12.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7.png"/><Relationship Id="rId18" Type="http://schemas.openxmlformats.org/officeDocument/2006/relationships/image" Target="../media/image1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1.jpeg"/><Relationship Id="rId2" Type="http://schemas.openxmlformats.org/officeDocument/2006/relationships/slideLayout" Target="../slideLayouts/slideLayout90.xml"/><Relationship Id="rId16" Type="http://schemas.openxmlformats.org/officeDocument/2006/relationships/image" Target="../media/image10.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9.jpeg"/><Relationship Id="rId10" Type="http://schemas.openxmlformats.org/officeDocument/2006/relationships/slideLayout" Target="../slideLayouts/slideLayout98.xml"/><Relationship Id="rId19"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10"/>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6" name="Picture 10"/>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HudHoneypotIce"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hyperlink" Target="mailto:l.t.fleming@hud.ac.uk" TargetMode="External"/><Relationship Id="rId4" Type="http://schemas.openxmlformats.org/officeDocument/2006/relationships/hyperlink" Target="mailto:e.power@hud.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1.xml"/><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0" y="1916832"/>
            <a:ext cx="8964488" cy="1622069"/>
          </a:xfrm>
          <a:noFill/>
          <a:ln/>
        </p:spPr>
        <p:txBody>
          <a:bodyPr/>
          <a:lstStyle/>
          <a:p>
            <a:pPr algn="ctr"/>
            <a:r>
              <a:rPr lang="en-GB" dirty="0"/>
              <a:t>Student &amp; graduate enterprise &amp; entrepreneurship</a:t>
            </a:r>
            <a:br>
              <a:rPr lang="en-GB" dirty="0"/>
            </a:br>
            <a:r>
              <a:rPr lang="en-GB" dirty="0"/>
              <a:t>The ICE and Honeypot experience</a:t>
            </a:r>
            <a:br>
              <a:rPr lang="en-GB" dirty="0"/>
            </a:br>
            <a:r>
              <a:rPr lang="en-GB" sz="2400" dirty="0">
                <a:hlinkClick r:id="rId3"/>
              </a:rPr>
              <a:t>https://twitter.com/HudHoneypotIce</a:t>
            </a:r>
            <a:endParaRPr lang="en-GB" dirty="0"/>
          </a:p>
        </p:txBody>
      </p:sp>
      <p:sp>
        <p:nvSpPr>
          <p:cNvPr id="3" name="Title 1"/>
          <p:cNvSpPr txBox="1">
            <a:spLocks/>
          </p:cNvSpPr>
          <p:nvPr/>
        </p:nvSpPr>
        <p:spPr>
          <a:xfrm>
            <a:off x="209736" y="4474978"/>
            <a:ext cx="4608512" cy="1324809"/>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1" i="0" strike="noStrike" kern="1200" cap="none" spc="0" normalizeH="0" baseline="0" noProof="0" dirty="0">
                <a:ln>
                  <a:noFill/>
                </a:ln>
                <a:solidFill>
                  <a:schemeClr val="tx1"/>
                </a:solidFill>
                <a:effectLst/>
                <a:uLnTx/>
                <a:uFillTx/>
                <a:latin typeface="+mj-lt"/>
                <a:ea typeface="+mj-ea"/>
                <a:cs typeface="+mj-cs"/>
              </a:rPr>
              <a:t>Dr. Jess Power Dir T&amp;L ADA</a:t>
            </a:r>
          </a:p>
          <a:p>
            <a:pPr marL="0" marR="0" lvl="0" indent="0" defTabSz="914400" rtl="0" eaLnBrk="1" fontAlgn="auto" latinLnBrk="0" hangingPunct="1">
              <a:lnSpc>
                <a:spcPct val="100000"/>
              </a:lnSpc>
              <a:spcBef>
                <a:spcPct val="0"/>
              </a:spcBef>
              <a:spcAft>
                <a:spcPts val="0"/>
              </a:spcAft>
              <a:buClrTx/>
              <a:buSzTx/>
              <a:buFontTx/>
              <a:buNone/>
              <a:tabLst/>
              <a:defRPr/>
            </a:pPr>
            <a:r>
              <a:rPr lang="en-GB" sz="1800" b="1" dirty="0">
                <a:latin typeface="+mj-lt"/>
                <a:ea typeface="+mj-ea"/>
                <a:cs typeface="+mj-cs"/>
                <a:hlinkClick r:id="rId4"/>
              </a:rPr>
              <a:t>e.power@hud.ac.uk</a:t>
            </a:r>
            <a:endParaRPr lang="en-GB" sz="1800" b="1" dirty="0">
              <a:latin typeface="+mj-lt"/>
              <a:ea typeface="+mj-ea"/>
              <a:cs typeface="+mj-cs"/>
            </a:endParaRPr>
          </a:p>
          <a:p>
            <a:pPr lvl="0" fontAlgn="auto">
              <a:spcBef>
                <a:spcPct val="0"/>
              </a:spcBef>
              <a:spcAft>
                <a:spcPts val="0"/>
              </a:spcAft>
              <a:defRPr/>
            </a:pPr>
            <a:r>
              <a:rPr lang="en-GB" sz="1800" b="1" dirty="0" err="1">
                <a:latin typeface="+mj-lt"/>
                <a:ea typeface="+mj-ea"/>
                <a:cs typeface="+mj-cs"/>
              </a:rPr>
              <a:t>Dr.</a:t>
            </a:r>
            <a:r>
              <a:rPr lang="en-GB" sz="1800" b="1" dirty="0">
                <a:latin typeface="+mj-lt"/>
                <a:ea typeface="+mj-ea"/>
                <a:cs typeface="+mj-cs"/>
              </a:rPr>
              <a:t> Leigh Fleming Research Fellow C&amp;E</a:t>
            </a:r>
          </a:p>
          <a:p>
            <a:pPr lvl="0" fontAlgn="auto">
              <a:spcBef>
                <a:spcPct val="0"/>
              </a:spcBef>
              <a:spcAft>
                <a:spcPts val="0"/>
              </a:spcAft>
              <a:defRPr/>
            </a:pPr>
            <a:r>
              <a:rPr lang="en-GB" sz="1800" b="1" dirty="0">
                <a:latin typeface="+mj-lt"/>
                <a:ea typeface="+mj-ea"/>
                <a:cs typeface="+mj-cs"/>
                <a:hlinkClick r:id="rId5"/>
              </a:rPr>
              <a:t>l.t.fleming@hud.ac.uk</a:t>
            </a:r>
            <a:endParaRPr lang="en-GB" sz="1800" b="1" dirty="0">
              <a:latin typeface="+mj-lt"/>
              <a:ea typeface="+mj-ea"/>
              <a:cs typeface="+mj-cs"/>
            </a:endParaRPr>
          </a:p>
          <a:p>
            <a:pPr lvl="0" fontAlgn="auto">
              <a:spcBef>
                <a:spcPct val="0"/>
              </a:spcBef>
              <a:spcAft>
                <a:spcPts val="0"/>
              </a:spcAft>
              <a:defRPr/>
            </a:pPr>
            <a:r>
              <a:rPr lang="en-GB" sz="1800" b="1" dirty="0">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endParaRPr lang="en-GB" sz="1800" b="1"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4" name="Rectangle 5"/>
          <p:cNvSpPr txBox="1">
            <a:spLocks noChangeArrowheads="1"/>
          </p:cNvSpPr>
          <p:nvPr/>
        </p:nvSpPr>
        <p:spPr bwMode="auto">
          <a:xfrm>
            <a:off x="179512" y="148871"/>
            <a:ext cx="5976664"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a:lstStyle>
          <a:p>
            <a:r>
              <a:rPr lang="en-GB" sz="2000" b="1" kern="0" dirty="0"/>
              <a:t>Entrepreneurial University Leaders Programme</a:t>
            </a:r>
          </a:p>
          <a:p>
            <a:r>
              <a:rPr lang="en-GB" sz="2000" b="1" kern="0" dirty="0"/>
              <a:t>24</a:t>
            </a:r>
            <a:r>
              <a:rPr lang="en-GB" sz="2000" b="1" kern="0" baseline="30000" dirty="0"/>
              <a:t>th</a:t>
            </a:r>
            <a:r>
              <a:rPr lang="en-GB" sz="2000" b="1" kern="0" dirty="0"/>
              <a:t> April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528" y="1"/>
            <a:ext cx="3004394"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a:latin typeface="+mj-lt"/>
                <a:ea typeface="+mj-ea"/>
                <a:cs typeface="+mj-cs"/>
              </a:rPr>
              <a:t>Final word:</a:t>
            </a:r>
            <a:endParaRPr kumimoji="0" lang="en-GB" sz="3600" b="1" i="0" u="sng"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16570" y="548680"/>
            <a:ext cx="9160570" cy="5184576"/>
          </a:xfrm>
          <a:prstGeom prst="rect">
            <a:avLst/>
          </a:prstGeom>
        </p:spPr>
        <p:txBody>
          <a:bodyPr/>
          <a:lstStyle/>
          <a:p>
            <a:pPr marL="342900" lvl="0" indent="-342900"/>
            <a:r>
              <a:rPr lang="en-GB" sz="2400" dirty="0"/>
              <a:t>“…defiantly glad I did [attend this guest lecture]” </a:t>
            </a:r>
          </a:p>
          <a:p>
            <a:pPr marL="342900" lvl="0" indent="-342900" algn="ctr"/>
            <a:r>
              <a:rPr lang="en-GB" dirty="0"/>
              <a:t>(Innovation lecture Jan 2014)</a:t>
            </a:r>
          </a:p>
          <a:p>
            <a:pPr marL="342900" lvl="0" indent="-342900" algn="ctr"/>
            <a:endParaRPr lang="en-GB" sz="600" dirty="0"/>
          </a:p>
          <a:p>
            <a:pPr marL="342900" lvl="0" indent="-342900" algn="ctr">
              <a:spcBef>
                <a:spcPct val="20000"/>
              </a:spcBef>
            </a:pPr>
            <a:r>
              <a:rPr lang="en-GB" sz="2400" dirty="0"/>
              <a:t>POC “…should be arranged for individuals not only for teams” </a:t>
            </a:r>
          </a:p>
          <a:p>
            <a:pPr marL="342900" lvl="0" indent="-342900" algn="ctr">
              <a:spcBef>
                <a:spcPct val="20000"/>
              </a:spcBef>
            </a:pPr>
            <a:r>
              <a:rPr lang="en-GB" sz="1400" dirty="0"/>
              <a:t>(POC </a:t>
            </a:r>
            <a:r>
              <a:rPr lang="en-GB" dirty="0"/>
              <a:t>April 2014)</a:t>
            </a:r>
          </a:p>
          <a:p>
            <a:pPr marL="342900" lvl="0" indent="-342900" algn="ctr">
              <a:spcBef>
                <a:spcPct val="20000"/>
              </a:spcBef>
            </a:pPr>
            <a:endParaRPr lang="en-GB" sz="600" dirty="0"/>
          </a:p>
          <a:p>
            <a:pPr marL="342900" lvl="0" indent="-342900" algn="ctr">
              <a:spcBef>
                <a:spcPct val="20000"/>
              </a:spcBef>
            </a:pPr>
            <a:r>
              <a:rPr lang="en-GB" sz="2400" dirty="0"/>
              <a:t>“I will be applying for placements again after almost giving up! </a:t>
            </a:r>
            <a:r>
              <a:rPr lang="en-GB" dirty="0"/>
              <a:t>(branding yourself for employment April 2014)</a:t>
            </a:r>
          </a:p>
          <a:p>
            <a:pPr marL="342900" lvl="0" indent="-342900" algn="ctr">
              <a:spcBef>
                <a:spcPct val="20000"/>
              </a:spcBef>
            </a:pPr>
            <a:endParaRPr lang="en-GB" sz="600" dirty="0"/>
          </a:p>
          <a:p>
            <a:pPr marL="342900" lvl="0" indent="-342900" algn="ctr">
              <a:spcBef>
                <a:spcPct val="20000"/>
              </a:spcBef>
            </a:pPr>
            <a:r>
              <a:rPr lang="en-GB" sz="2400" dirty="0"/>
              <a:t>“…today was thoroughly interesting and very relevant to my studies…I feel informed and [it] will leave me with a lot to think about, and a fresh boost of creativity” </a:t>
            </a:r>
            <a:r>
              <a:rPr lang="en-GB" dirty="0"/>
              <a:t>(UX&amp;D function March 2014)</a:t>
            </a:r>
          </a:p>
          <a:p>
            <a:pPr marL="342900" lvl="0" indent="-342900" algn="ctr">
              <a:spcBef>
                <a:spcPct val="20000"/>
              </a:spcBef>
            </a:pPr>
            <a:endParaRPr lang="en-GB" sz="600" dirty="0"/>
          </a:p>
          <a:p>
            <a:pPr marL="342900" lvl="0" indent="-342900" algn="ctr"/>
            <a:r>
              <a:rPr lang="en-GB" sz="2400" dirty="0"/>
              <a:t>“…really useful for my course… it should be an annual event” </a:t>
            </a:r>
            <a:r>
              <a:rPr lang="en-GB" dirty="0"/>
              <a:t>(Award winning design Nov 2013)</a:t>
            </a:r>
          </a:p>
          <a:p>
            <a:pPr marL="342900" lvl="0" indent="-342900" algn="ctr"/>
            <a:endParaRPr lang="en-GB" sz="600" dirty="0"/>
          </a:p>
          <a:p>
            <a:pPr marL="342900" lvl="0" indent="-342900" algn="ctr">
              <a:spcBef>
                <a:spcPct val="20000"/>
              </a:spcBef>
            </a:pPr>
            <a:r>
              <a:rPr lang="en-GB" sz="2400" dirty="0"/>
              <a:t>“This session has opened my mind into thinking differently about the consumer and how to appeal to them more” </a:t>
            </a:r>
            <a:r>
              <a:rPr lang="en-GB" dirty="0"/>
              <a:t>(Feb 2013)</a:t>
            </a:r>
          </a:p>
          <a:p>
            <a:pPr marL="342900" lvl="0" indent="-342900">
              <a:spcBef>
                <a:spcPct val="20000"/>
              </a:spcBef>
            </a:pPr>
            <a:endParaRPr lang="en-GB" sz="2800" dirty="0"/>
          </a:p>
          <a:p>
            <a:pPr marL="342900" lvl="0" indent="-342900">
              <a:spcBef>
                <a:spcPct val="20000"/>
              </a:spcBef>
            </a:pPr>
            <a:endParaRPr kumimoji="0" lang="en-GB" sz="1000" b="1"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404760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4965948"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Subtitle 2"/>
          <p:cNvSpPr txBox="1">
            <a:spLocks/>
          </p:cNvSpPr>
          <p:nvPr/>
        </p:nvSpPr>
        <p:spPr>
          <a:xfrm>
            <a:off x="4179352" y="1268760"/>
            <a:ext cx="5005064" cy="165618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Bridging the gap between design and engineering </a:t>
            </a:r>
            <a:r>
              <a:rPr lang="en-GB" sz="2400" b="1" dirty="0">
                <a:latin typeface="+mn-lt"/>
              </a:rPr>
              <a:t>through the creation of a network of exchange to develop a legacy of learning</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8" y="787636"/>
            <a:ext cx="3895379" cy="229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currys\Desktop\Honeypot\Honeypot plasma background.jpg"/>
          <p:cNvPicPr>
            <a:picLocks noChangeAspect="1" noChangeArrowheads="1"/>
          </p:cNvPicPr>
          <p:nvPr/>
        </p:nvPicPr>
        <p:blipFill>
          <a:blip r:embed="rId4" cstate="print"/>
          <a:srcRect/>
          <a:stretch>
            <a:fillRect/>
          </a:stretch>
        </p:blipFill>
        <p:spPr bwMode="auto">
          <a:xfrm>
            <a:off x="251519" y="3429000"/>
            <a:ext cx="3895379" cy="2204864"/>
          </a:xfrm>
          <a:prstGeom prst="rect">
            <a:avLst/>
          </a:prstGeom>
          <a:noFill/>
        </p:spPr>
      </p:pic>
      <p:sp>
        <p:nvSpPr>
          <p:cNvPr id="8" name="Subtitle 2"/>
          <p:cNvSpPr txBox="1">
            <a:spLocks/>
          </p:cNvSpPr>
          <p:nvPr/>
        </p:nvSpPr>
        <p:spPr>
          <a:xfrm>
            <a:off x="4181917" y="3404556"/>
            <a:ext cx="4587289" cy="222930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a:ln>
                  <a:noFill/>
                </a:ln>
                <a:solidFill>
                  <a:schemeClr val="tx1"/>
                </a:solidFill>
                <a:effectLst/>
                <a:uLnTx/>
                <a:uFillTx/>
                <a:latin typeface="+mn-lt"/>
              </a:rPr>
              <a:t>Providing a rich</a:t>
            </a:r>
            <a:r>
              <a:rPr kumimoji="0" lang="en-GB" sz="2400" b="1" i="0" u="none" strike="noStrike" kern="1200" cap="none" spc="0" normalizeH="0" noProof="0" dirty="0">
                <a:ln>
                  <a:noFill/>
                </a:ln>
                <a:solidFill>
                  <a:schemeClr val="tx1"/>
                </a:solidFill>
                <a:effectLst/>
                <a:uLnTx/>
                <a:uFillTx/>
                <a:latin typeface="+mn-lt"/>
              </a:rPr>
              <a:t> network for innovation</a:t>
            </a:r>
            <a:r>
              <a:rPr lang="en-GB" sz="2400" b="1" dirty="0"/>
              <a:t>, design and entrepreneurship in engineering and design – a “honeypot” of rich Ideas</a:t>
            </a:r>
            <a:endParaRPr kumimoji="0" lang="en-GB" sz="2400" b="1" i="0" u="none" strike="noStrike" kern="1200" cap="none" spc="0" normalizeH="0" baseline="0" noProof="0" dirty="0">
              <a:ln>
                <a:noFill/>
              </a:ln>
              <a:solidFill>
                <a:schemeClr val="tx1"/>
              </a:solidFill>
              <a:effectLst/>
              <a:uLnTx/>
              <a:uFillTx/>
              <a:latin typeface="+mn-lt"/>
            </a:endParaRPr>
          </a:p>
        </p:txBody>
      </p:sp>
      <p:sp>
        <p:nvSpPr>
          <p:cNvPr id="9" name="Title 1"/>
          <p:cNvSpPr txBox="1">
            <a:spLocks/>
          </p:cNvSpPr>
          <p:nvPr/>
        </p:nvSpPr>
        <p:spPr>
          <a:xfrm>
            <a:off x="240019" y="149459"/>
            <a:ext cx="2592536" cy="900112"/>
          </a:xfrm>
          <a:prstGeom prst="rect">
            <a:avLst/>
          </a:prstGeom>
        </p:spPr>
        <p:txBody>
          <a:bodyPr/>
          <a:lst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a:lstStyle>
          <a:p>
            <a:r>
              <a:rPr lang="en-GB" b="1" kern="0" dirty="0"/>
              <a:t>Initiatives:</a:t>
            </a:r>
          </a:p>
        </p:txBody>
      </p:sp>
    </p:spTree>
    <p:extLst>
      <p:ext uri="{BB962C8B-B14F-4D97-AF65-F5344CB8AC3E}">
        <p14:creationId xmlns:p14="http://schemas.microsoft.com/office/powerpoint/2010/main" val="19969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3312368" cy="764704"/>
          </a:xfrm>
        </p:spPr>
        <p:txBody>
          <a:bodyPr/>
          <a:lstStyle/>
          <a:p>
            <a:r>
              <a:rPr lang="en-GB" u="sng" dirty="0">
                <a:effectLst>
                  <a:outerShdw blurRad="38100" dist="38100" dir="2700000" algn="tl">
                    <a:srgbClr val="000000">
                      <a:alpha val="43137"/>
                    </a:srgbClr>
                  </a:outerShdw>
                </a:effectLst>
              </a:rPr>
              <a:t>Aims VP scheme</a:t>
            </a:r>
          </a:p>
        </p:txBody>
      </p:sp>
      <p:sp>
        <p:nvSpPr>
          <p:cNvPr id="3" name="Content Placeholder 2"/>
          <p:cNvSpPr>
            <a:spLocks noGrp="1"/>
          </p:cNvSpPr>
          <p:nvPr>
            <p:ph idx="1"/>
          </p:nvPr>
        </p:nvSpPr>
        <p:spPr>
          <a:xfrm>
            <a:off x="395536" y="764704"/>
            <a:ext cx="8229600" cy="1450934"/>
          </a:xfrm>
        </p:spPr>
        <p:txBody>
          <a:bodyPr/>
          <a:lstStyle/>
          <a:p>
            <a:r>
              <a:rPr lang="en-GB" dirty="0"/>
              <a:t>Creativity – Generation of ideas</a:t>
            </a:r>
          </a:p>
          <a:p>
            <a:r>
              <a:rPr lang="en-GB" dirty="0"/>
              <a:t>Innovation – successful exploitation of ideas</a:t>
            </a:r>
          </a:p>
          <a:p>
            <a:r>
              <a:rPr lang="en-GB" dirty="0"/>
              <a:t>Design – Links creativity and innovation</a:t>
            </a:r>
          </a:p>
        </p:txBody>
      </p:sp>
      <p:graphicFrame>
        <p:nvGraphicFramePr>
          <p:cNvPr id="4" name="Table 3"/>
          <p:cNvGraphicFramePr>
            <a:graphicFrameLocks noGrp="1"/>
          </p:cNvGraphicFramePr>
          <p:nvPr>
            <p:extLst>
              <p:ext uri="{D42A27DB-BD31-4B8C-83A1-F6EECF244321}">
                <p14:modId xmlns:p14="http://schemas.microsoft.com/office/powerpoint/2010/main" val="3196076959"/>
              </p:ext>
            </p:extLst>
          </p:nvPr>
        </p:nvGraphicFramePr>
        <p:xfrm>
          <a:off x="0" y="2101603"/>
          <a:ext cx="9144000" cy="4756397"/>
        </p:xfrm>
        <a:graphic>
          <a:graphicData uri="http://schemas.openxmlformats.org/drawingml/2006/table">
            <a:tbl>
              <a:tblPr>
                <a:tableStyleId>{5C22544A-7EE6-4342-B048-85BDC9FD1C3A}</a:tableStyleId>
              </a:tblPr>
              <a:tblGrid>
                <a:gridCol w="4716058">
                  <a:extLst>
                    <a:ext uri="{9D8B030D-6E8A-4147-A177-3AD203B41FA5}">
                      <a16:colId xmlns:a16="http://schemas.microsoft.com/office/drawing/2014/main" val="20000"/>
                    </a:ext>
                  </a:extLst>
                </a:gridCol>
                <a:gridCol w="970508">
                  <a:extLst>
                    <a:ext uri="{9D8B030D-6E8A-4147-A177-3AD203B41FA5}">
                      <a16:colId xmlns:a16="http://schemas.microsoft.com/office/drawing/2014/main" val="20001"/>
                    </a:ext>
                  </a:extLst>
                </a:gridCol>
                <a:gridCol w="970508">
                  <a:extLst>
                    <a:ext uri="{9D8B030D-6E8A-4147-A177-3AD203B41FA5}">
                      <a16:colId xmlns:a16="http://schemas.microsoft.com/office/drawing/2014/main" val="20002"/>
                    </a:ext>
                  </a:extLst>
                </a:gridCol>
                <a:gridCol w="970508">
                  <a:extLst>
                    <a:ext uri="{9D8B030D-6E8A-4147-A177-3AD203B41FA5}">
                      <a16:colId xmlns:a16="http://schemas.microsoft.com/office/drawing/2014/main" val="20003"/>
                    </a:ext>
                  </a:extLst>
                </a:gridCol>
                <a:gridCol w="1516418">
                  <a:extLst>
                    <a:ext uri="{9D8B030D-6E8A-4147-A177-3AD203B41FA5}">
                      <a16:colId xmlns:a16="http://schemas.microsoft.com/office/drawing/2014/main" val="20004"/>
                    </a:ext>
                  </a:extLst>
                </a:gridCol>
              </a:tblGrid>
              <a:tr h="345729">
                <a:tc rowSpan="2">
                  <a:txBody>
                    <a:bodyPr/>
                    <a:lstStyle/>
                    <a:p>
                      <a:pPr algn="l" fontAlgn="ctr"/>
                      <a:r>
                        <a:rPr lang="en-GB" sz="2000" u="none" strike="noStrike" dirty="0">
                          <a:effectLst/>
                        </a:rPr>
                        <a:t>Outputs</a:t>
                      </a:r>
                      <a:endParaRPr lang="en-GB" sz="20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GB" sz="2000" u="none" strike="noStrike">
                          <a:effectLst/>
                        </a:rPr>
                        <a:t>students</a:t>
                      </a:r>
                      <a:endParaRPr lang="en-GB" sz="20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rowSpan="2">
                  <a:txBody>
                    <a:bodyPr/>
                    <a:lstStyle/>
                    <a:p>
                      <a:pPr algn="ctr" fontAlgn="b"/>
                      <a:r>
                        <a:rPr lang="en-GB" sz="2000" u="none" strike="noStrike">
                          <a:effectLst/>
                        </a:rPr>
                        <a:t>Total number of opportunities</a:t>
                      </a:r>
                      <a:endParaRPr lang="en-GB"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670505">
                <a:tc vMerge="1">
                  <a:txBody>
                    <a:bodyPr/>
                    <a:lstStyle/>
                    <a:p>
                      <a:endParaRPr lang="en-GB"/>
                    </a:p>
                  </a:txBody>
                  <a:tcPr/>
                </a:tc>
                <a:tc>
                  <a:txBody>
                    <a:bodyPr/>
                    <a:lstStyle/>
                    <a:p>
                      <a:pPr algn="ctr" fontAlgn="b"/>
                      <a:r>
                        <a:rPr lang="en-GB" sz="2000" u="none" strike="noStrike" dirty="0">
                          <a:effectLst/>
                        </a:rPr>
                        <a:t>ADA</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C&amp;E</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Total</a:t>
                      </a:r>
                      <a:endParaRPr lang="en-GB" sz="20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GB"/>
                    </a:p>
                  </a:txBody>
                  <a:tcPr/>
                </a:tc>
                <a:extLst>
                  <a:ext uri="{0D108BD9-81ED-4DB2-BD59-A6C34878D82A}">
                    <a16:rowId xmlns:a16="http://schemas.microsoft.com/office/drawing/2014/main" val="10001"/>
                  </a:ext>
                </a:extLst>
              </a:tr>
              <a:tr h="1016235">
                <a:tc>
                  <a:txBody>
                    <a:bodyPr/>
                    <a:lstStyle/>
                    <a:p>
                      <a:pPr algn="l" fontAlgn="b"/>
                      <a:r>
                        <a:rPr lang="en-GB" sz="2000" u="none" strike="noStrike" dirty="0">
                          <a:effectLst/>
                        </a:rPr>
                        <a:t>Enhance the creativity, design and innovation content in undergraduate teaching</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291</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49</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340</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8</a:t>
                      </a:r>
                      <a:endParaRPr lang="en-GB"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680982">
                <a:tc>
                  <a:txBody>
                    <a:bodyPr/>
                    <a:lstStyle/>
                    <a:p>
                      <a:pPr algn="l" fontAlgn="b"/>
                      <a:r>
                        <a:rPr lang="en-GB" sz="2000" u="none" strike="noStrike" dirty="0">
                          <a:effectLst/>
                        </a:rPr>
                        <a:t>Developing understanding of the innovation process</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4</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15</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19</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3</a:t>
                      </a:r>
                      <a:endParaRPr lang="en-GB"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680982">
                <a:tc>
                  <a:txBody>
                    <a:bodyPr/>
                    <a:lstStyle/>
                    <a:p>
                      <a:pPr algn="l" fontAlgn="b"/>
                      <a:r>
                        <a:rPr lang="en-GB" sz="2000" u="none" strike="noStrike" dirty="0">
                          <a:effectLst/>
                        </a:rPr>
                        <a:t>Encourage inter-disciplinary design activity</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117</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71</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188</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4</a:t>
                      </a:r>
                      <a:endParaRPr lang="en-GB"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680982">
                <a:tc>
                  <a:txBody>
                    <a:bodyPr/>
                    <a:lstStyle/>
                    <a:p>
                      <a:pPr algn="l" fontAlgn="b"/>
                      <a:r>
                        <a:rPr lang="en-GB" sz="2000" u="none" strike="noStrike" dirty="0">
                          <a:effectLst/>
                        </a:rPr>
                        <a:t>Greater awareness of and contact with industry and business</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18</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19</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3</a:t>
                      </a:r>
                      <a:endParaRPr lang="en-GB"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680982">
                <a:tc>
                  <a:txBody>
                    <a:bodyPr/>
                    <a:lstStyle/>
                    <a:p>
                      <a:pPr algn="l" fontAlgn="b"/>
                      <a:r>
                        <a:rPr lang="en-GB" sz="2000" u="none" strike="noStrike" dirty="0">
                          <a:effectLst/>
                        </a:rPr>
                        <a:t>Encourage UG endeavour in developing creative, innovative design proposals</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67</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16</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83</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6</a:t>
                      </a:r>
                      <a:endParaRPr lang="en-GB"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921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6" name="Picture 2" descr="F:\final_boards\jpgs\team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62" y="3151657"/>
            <a:ext cx="4653334" cy="37063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62475" y="1"/>
            <a:ext cx="5522508"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a:latin typeface="+mj-lt"/>
                <a:ea typeface="+mj-ea"/>
                <a:cs typeface="+mj-cs"/>
              </a:rPr>
              <a:t>24 hour challenge</a:t>
            </a:r>
            <a:endParaRPr kumimoji="0" lang="en-GB" sz="3600" b="1" i="0" u="sng"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descr="img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07598" y="0"/>
            <a:ext cx="3276578" cy="19888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196" y="3212976"/>
            <a:ext cx="4498968" cy="364502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00122799"/>
              </p:ext>
            </p:extLst>
          </p:nvPr>
        </p:nvGraphicFramePr>
        <p:xfrm>
          <a:off x="179512" y="692696"/>
          <a:ext cx="5542012" cy="2160241"/>
        </p:xfrm>
        <a:graphic>
          <a:graphicData uri="http://schemas.openxmlformats.org/drawingml/2006/table">
            <a:tbl>
              <a:tblPr>
                <a:tableStyleId>{5C22544A-7EE6-4342-B048-85BDC9FD1C3A}</a:tableStyleId>
              </a:tblPr>
              <a:tblGrid>
                <a:gridCol w="3677410">
                  <a:extLst>
                    <a:ext uri="{9D8B030D-6E8A-4147-A177-3AD203B41FA5}">
                      <a16:colId xmlns:a16="http://schemas.microsoft.com/office/drawing/2014/main" val="20000"/>
                    </a:ext>
                  </a:extLst>
                </a:gridCol>
                <a:gridCol w="621534">
                  <a:extLst>
                    <a:ext uri="{9D8B030D-6E8A-4147-A177-3AD203B41FA5}">
                      <a16:colId xmlns:a16="http://schemas.microsoft.com/office/drawing/2014/main" val="20001"/>
                    </a:ext>
                  </a:extLst>
                </a:gridCol>
                <a:gridCol w="621534">
                  <a:extLst>
                    <a:ext uri="{9D8B030D-6E8A-4147-A177-3AD203B41FA5}">
                      <a16:colId xmlns:a16="http://schemas.microsoft.com/office/drawing/2014/main" val="20002"/>
                    </a:ext>
                  </a:extLst>
                </a:gridCol>
                <a:gridCol w="621534">
                  <a:extLst>
                    <a:ext uri="{9D8B030D-6E8A-4147-A177-3AD203B41FA5}">
                      <a16:colId xmlns:a16="http://schemas.microsoft.com/office/drawing/2014/main" val="20003"/>
                    </a:ext>
                  </a:extLst>
                </a:gridCol>
              </a:tblGrid>
              <a:tr h="444494">
                <a:tc rowSpan="2">
                  <a:txBody>
                    <a:bodyPr/>
                    <a:lstStyle/>
                    <a:p>
                      <a:pPr algn="ctr" fontAlgn="b"/>
                      <a:r>
                        <a:rPr lang="en-GB" sz="1800" u="none" strike="noStrike">
                          <a:effectLst/>
                        </a:rPr>
                        <a:t> </a:t>
                      </a:r>
                      <a:endParaRPr lang="en-GB" sz="18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ctr"/>
                      <a:r>
                        <a:rPr lang="en-GB" sz="1800" u="none" strike="noStrike">
                          <a:effectLst/>
                        </a:rPr>
                        <a:t>students</a:t>
                      </a:r>
                      <a:endParaRPr lang="en-GB" sz="18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66719">
                <a:tc vMerge="1">
                  <a:txBody>
                    <a:bodyPr/>
                    <a:lstStyle/>
                    <a:p>
                      <a:endParaRPr lang="en-GB"/>
                    </a:p>
                  </a:txBody>
                  <a:tcPr/>
                </a:tc>
                <a:tc>
                  <a:txBody>
                    <a:bodyPr/>
                    <a:lstStyle/>
                    <a:p>
                      <a:pPr algn="ctr" fontAlgn="ctr"/>
                      <a:r>
                        <a:rPr lang="en-GB" sz="1800" u="none" strike="noStrike">
                          <a:effectLst/>
                        </a:rPr>
                        <a:t>ADA</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C&amp;E</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total</a:t>
                      </a:r>
                      <a:endParaRPr lang="en-GB"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44494">
                <a:tc>
                  <a:txBody>
                    <a:bodyPr/>
                    <a:lstStyle/>
                    <a:p>
                      <a:pPr algn="l" fontAlgn="b"/>
                      <a:r>
                        <a:rPr lang="en-GB" sz="1800" u="none" strike="noStrike">
                          <a:effectLst/>
                        </a:rPr>
                        <a:t>2013 challenge: Saftey in extremes</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800" u="none" strike="noStrike">
                          <a:effectLst/>
                        </a:rPr>
                        <a:t>28</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40</a:t>
                      </a:r>
                      <a:endParaRPr lang="en-GB"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804534">
                <a:tc>
                  <a:txBody>
                    <a:bodyPr/>
                    <a:lstStyle/>
                    <a:p>
                      <a:pPr algn="l" fontAlgn="b"/>
                      <a:r>
                        <a:rPr lang="en-GB" sz="1800" u="none" strike="noStrike">
                          <a:effectLst/>
                        </a:rPr>
                        <a:t>2014 challenge: Sustainable solutions for global challenges</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800" u="none" strike="noStrike">
                          <a:effectLst/>
                        </a:rPr>
                        <a:t>19</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dirty="0">
                          <a:effectLst/>
                        </a:rPr>
                        <a:t>35</a:t>
                      </a:r>
                      <a:endParaRPr lang="en-GB"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099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Subtitle 2"/>
          <p:cNvSpPr txBox="1">
            <a:spLocks/>
          </p:cNvSpPr>
          <p:nvPr/>
        </p:nvSpPr>
        <p:spPr>
          <a:xfrm>
            <a:off x="38100" y="756582"/>
            <a:ext cx="8911622" cy="1102529"/>
          </a:xfrm>
          <a:prstGeom prst="rect">
            <a:avLst/>
          </a:prstGeom>
        </p:spPr>
        <p:txBody>
          <a:bodyPr/>
          <a:lstStyle/>
          <a:p>
            <a:pPr marL="342900" lvl="0" indent="-342900">
              <a:spcBef>
                <a:spcPct val="20000"/>
              </a:spcBef>
            </a:pPr>
            <a:r>
              <a:rPr lang="en-GB" sz="2400" dirty="0"/>
              <a:t>“....in the 24 hours we were given I have been </a:t>
            </a:r>
          </a:p>
          <a:p>
            <a:pPr marL="342900" lvl="0" indent="-342900">
              <a:spcBef>
                <a:spcPts val="0"/>
              </a:spcBef>
            </a:pPr>
            <a:r>
              <a:rPr lang="en-GB" sz="2400" dirty="0"/>
              <a:t>given a massive insight into how completely separate skill sets can come together to generate an idea”.</a:t>
            </a:r>
            <a:endParaRPr lang="en-GB" sz="2400" b="1"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180528" y="130498"/>
            <a:ext cx="6480720" cy="720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a:latin typeface="+mj-lt"/>
                <a:ea typeface="+mj-ea"/>
                <a:cs typeface="+mj-cs"/>
              </a:rPr>
              <a:t>Comments from the events:</a:t>
            </a:r>
            <a:endParaRPr kumimoji="0" lang="en-GB" sz="3600" b="1" i="0" u="sng"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txBox="1">
            <a:spLocks/>
          </p:cNvSpPr>
          <p:nvPr/>
        </p:nvSpPr>
        <p:spPr>
          <a:xfrm>
            <a:off x="38100" y="2015046"/>
            <a:ext cx="8619659" cy="934651"/>
          </a:xfrm>
          <a:prstGeom prst="rect">
            <a:avLst/>
          </a:prstGeom>
        </p:spPr>
        <p:txBody>
          <a:bodyPr/>
          <a:lstStyle/>
          <a:p>
            <a:pPr marL="342900" lvl="0" indent="-342900">
              <a:spcBef>
                <a:spcPct val="20000"/>
              </a:spcBef>
            </a:pPr>
            <a:r>
              <a:rPr lang="en-GB" sz="2400" dirty="0"/>
              <a:t>“....I really enjoined the challenge and it was good to start viewing things from different discipline angles”.</a:t>
            </a:r>
            <a:endParaRPr kumimoji="0" lang="en-GB" sz="2400" b="1" i="0" u="none" strike="noStrike" kern="1200" cap="none" spc="0" normalizeH="0" baseline="0" noProof="0" dirty="0">
              <a:ln>
                <a:noFill/>
              </a:ln>
              <a:solidFill>
                <a:schemeClr val="tx1"/>
              </a:solidFill>
              <a:effectLst/>
              <a:uLnTx/>
              <a:uFillTx/>
              <a:latin typeface="+mn-lt"/>
            </a:endParaRPr>
          </a:p>
        </p:txBody>
      </p:sp>
      <p:sp>
        <p:nvSpPr>
          <p:cNvPr id="9" name="Subtitle 2"/>
          <p:cNvSpPr txBox="1">
            <a:spLocks/>
          </p:cNvSpPr>
          <p:nvPr/>
        </p:nvSpPr>
        <p:spPr>
          <a:xfrm>
            <a:off x="23026" y="2842412"/>
            <a:ext cx="8731703" cy="2749996"/>
          </a:xfrm>
          <a:prstGeom prst="rect">
            <a:avLst/>
          </a:prstGeom>
        </p:spPr>
        <p:txBody>
          <a:bodyPr/>
          <a:lstStyle/>
          <a:p>
            <a:pPr marL="342900" lvl="0" indent="-342900">
              <a:spcBef>
                <a:spcPct val="20000"/>
              </a:spcBef>
            </a:pPr>
            <a:r>
              <a:rPr lang="en-GB" sz="2400" dirty="0"/>
              <a:t>“This design challenge was great. I love working with all of my team who were from different specialisms”.</a:t>
            </a:r>
          </a:p>
          <a:p>
            <a:pPr marL="342900" lvl="0" indent="-342900">
              <a:spcBef>
                <a:spcPct val="20000"/>
              </a:spcBef>
            </a:pPr>
            <a:endParaRPr lang="en-GB" sz="800" dirty="0"/>
          </a:p>
          <a:p>
            <a:pPr marL="342900" lvl="0" indent="-342900"/>
            <a:r>
              <a:rPr lang="en-GB" sz="2400" dirty="0"/>
              <a:t>“I believe I learned a lot from my peers… and this experience will benefit me in future group projects”</a:t>
            </a:r>
          </a:p>
          <a:p>
            <a:pPr marL="342900" lvl="0" indent="-342900"/>
            <a:endParaRPr lang="en-GB" sz="800" dirty="0"/>
          </a:p>
          <a:p>
            <a:pPr marL="342900" lvl="0" indent="-342900"/>
            <a:r>
              <a:rPr lang="en-GB" sz="2400" dirty="0"/>
              <a:t>“It was really helpful to speak to the different tutors… and pick their brains about our ideas, as I would never normally come into contact with tutors from these courses” </a:t>
            </a:r>
          </a:p>
        </p:txBody>
      </p:sp>
      <p:sp>
        <p:nvSpPr>
          <p:cNvPr id="10" name="Rectangle 9"/>
          <p:cNvSpPr/>
          <p:nvPr/>
        </p:nvSpPr>
        <p:spPr>
          <a:xfrm>
            <a:off x="6300192" y="3238091"/>
            <a:ext cx="1512168" cy="338554"/>
          </a:xfrm>
          <a:prstGeom prst="rect">
            <a:avLst/>
          </a:prstGeom>
        </p:spPr>
        <p:txBody>
          <a:bodyPr wrap="square">
            <a:spAutoFit/>
          </a:bodyPr>
          <a:lstStyle/>
          <a:p>
            <a:r>
              <a:rPr lang="en-GB" b="1" dirty="0"/>
              <a:t>(April 2013)</a:t>
            </a:r>
          </a:p>
        </p:txBody>
      </p:sp>
      <p:sp>
        <p:nvSpPr>
          <p:cNvPr id="11" name="Rectangle 10"/>
          <p:cNvSpPr/>
          <p:nvPr/>
        </p:nvSpPr>
        <p:spPr>
          <a:xfrm>
            <a:off x="6444208" y="5459184"/>
            <a:ext cx="1512168" cy="338554"/>
          </a:xfrm>
          <a:prstGeom prst="rect">
            <a:avLst/>
          </a:prstGeom>
        </p:spPr>
        <p:txBody>
          <a:bodyPr wrap="square">
            <a:spAutoFit/>
          </a:bodyPr>
          <a:lstStyle/>
          <a:p>
            <a:r>
              <a:rPr lang="en-GB" b="1" dirty="0"/>
              <a:t>(Feb 2014)</a:t>
            </a:r>
          </a:p>
        </p:txBody>
      </p:sp>
    </p:spTree>
    <p:extLst>
      <p:ext uri="{BB962C8B-B14F-4D97-AF65-F5344CB8AC3E}">
        <p14:creationId xmlns:p14="http://schemas.microsoft.com/office/powerpoint/2010/main" val="261125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55110" y="1018837"/>
            <a:ext cx="8837369" cy="3994940"/>
          </a:xfrm>
          <a:prstGeom prst="rect">
            <a:avLst/>
          </a:prstGeom>
        </p:spPr>
        <p:txBody>
          <a:bodyPr wrap="square">
            <a:spAutoFit/>
          </a:bodyPr>
          <a:lstStyle/>
          <a:p>
            <a:pPr algn="ctr"/>
            <a:r>
              <a:rPr lang="en-GB" sz="2000" b="1" dirty="0"/>
              <a:t>Judging the 24-hour design challenge </a:t>
            </a:r>
          </a:p>
          <a:p>
            <a:pPr algn="ctr">
              <a:spcBef>
                <a:spcPts val="0"/>
              </a:spcBef>
            </a:pPr>
            <a:r>
              <a:rPr lang="en-GB" sz="2000" b="1" dirty="0"/>
              <a:t>was a pleasure  and revealed an impressive arsenal of talent the University of Huddersfield has amongst the students. Each multi-disciplined team presented well thought out and researched concepts which impressed the judging panel and stimulated much debate. Being spoilt for choice meant the pressure was put back on the panel when it came to us choosing a winner. </a:t>
            </a:r>
          </a:p>
          <a:p>
            <a:pPr algn="ctr"/>
            <a:endParaRPr lang="en-GB" sz="800" b="1" dirty="0"/>
          </a:p>
          <a:p>
            <a:pPr algn="ctr"/>
            <a:r>
              <a:rPr lang="en-GB" sz="2000" b="1" dirty="0"/>
              <a:t>In my experience, great ideas occur when a creative person or team is constrained by time and/or budget. When placed under pressure, right brain instinct coupled with pragmatic decision making, causes inventive and exciting concepts and solutions. Events like the 24hr Design Challenge are a great example of where you'll see this in action. </a:t>
            </a:r>
          </a:p>
        </p:txBody>
      </p:sp>
      <p:sp>
        <p:nvSpPr>
          <p:cNvPr id="10" name="Title 1"/>
          <p:cNvSpPr txBox="1">
            <a:spLocks/>
          </p:cNvSpPr>
          <p:nvPr/>
        </p:nvSpPr>
        <p:spPr>
          <a:xfrm>
            <a:off x="-180528" y="130498"/>
            <a:ext cx="6480720" cy="720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a:latin typeface="+mj-lt"/>
                <a:ea typeface="+mj-ea"/>
                <a:cs typeface="+mj-cs"/>
              </a:rPr>
              <a:t>“David Bailey” </a:t>
            </a:r>
            <a:r>
              <a:rPr lang="en-GB" sz="1200" b="1" u="sng" dirty="0">
                <a:latin typeface="+mj-lt"/>
                <a:ea typeface="+mj-ea"/>
                <a:cs typeface="+mj-cs"/>
              </a:rPr>
              <a:t>- April 2014 </a:t>
            </a:r>
            <a:endParaRPr kumimoji="0" lang="en-GB" sz="1200" b="1" i="0" u="sng"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78500" y="5182036"/>
            <a:ext cx="8947137" cy="615553"/>
          </a:xfrm>
          <a:prstGeom prst="rect">
            <a:avLst/>
          </a:prstGeom>
        </p:spPr>
        <p:txBody>
          <a:bodyPr wrap="square">
            <a:spAutoFit/>
          </a:bodyPr>
          <a:lstStyle/>
          <a:p>
            <a:r>
              <a:rPr lang="en-GB" b="1" dirty="0"/>
              <a:t>David Bailey Creative Director UX&amp;D, BBC Future Media</a:t>
            </a:r>
          </a:p>
          <a:p>
            <a:r>
              <a:rPr lang="en-GB" sz="1500" b="1" dirty="0"/>
              <a:t>http://www.hud.ac.uk/news/visitors/interviews/davidbaileycreativedirectoruxdgelwiththebbc.php</a:t>
            </a:r>
          </a:p>
        </p:txBody>
      </p:sp>
    </p:spTree>
    <p:extLst>
      <p:ext uri="{BB962C8B-B14F-4D97-AF65-F5344CB8AC3E}">
        <p14:creationId xmlns:p14="http://schemas.microsoft.com/office/powerpoint/2010/main" val="367259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70" y="116632"/>
            <a:ext cx="2808312"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err="1">
                <a:latin typeface="+mj-lt"/>
                <a:ea typeface="+mj-ea"/>
                <a:cs typeface="+mj-cs"/>
              </a:rPr>
              <a:t>HoneyPot</a:t>
            </a:r>
            <a:endParaRPr kumimoji="0" lang="en-GB" sz="3600" b="1" i="0" u="sng"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pic>
        <p:nvPicPr>
          <p:cNvPr id="3" name="Picture 5" descr="\\uter\staffhome\sdesep\Huddersfield\Honey Pot\Pictures Launch Oct 2013\DSC_0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5726" y="0"/>
            <a:ext cx="3135075" cy="2291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548585804"/>
              </p:ext>
            </p:extLst>
          </p:nvPr>
        </p:nvGraphicFramePr>
        <p:xfrm>
          <a:off x="4" y="2440834"/>
          <a:ext cx="9143996" cy="2016224"/>
        </p:xfrm>
        <a:graphic>
          <a:graphicData uri="http://schemas.openxmlformats.org/drawingml/2006/table">
            <a:tbl>
              <a:tblPr>
                <a:tableStyleId>{5C22544A-7EE6-4342-B048-85BDC9FD1C3A}</a:tableStyleId>
              </a:tblPr>
              <a:tblGrid>
                <a:gridCol w="3079586">
                  <a:extLst>
                    <a:ext uri="{9D8B030D-6E8A-4147-A177-3AD203B41FA5}">
                      <a16:colId xmlns:a16="http://schemas.microsoft.com/office/drawing/2014/main" val="20000"/>
                    </a:ext>
                  </a:extLst>
                </a:gridCol>
                <a:gridCol w="1010735">
                  <a:extLst>
                    <a:ext uri="{9D8B030D-6E8A-4147-A177-3AD203B41FA5}">
                      <a16:colId xmlns:a16="http://schemas.microsoft.com/office/drawing/2014/main" val="20001"/>
                    </a:ext>
                  </a:extLst>
                </a:gridCol>
                <a:gridCol w="1010735">
                  <a:extLst>
                    <a:ext uri="{9D8B030D-6E8A-4147-A177-3AD203B41FA5}">
                      <a16:colId xmlns:a16="http://schemas.microsoft.com/office/drawing/2014/main" val="20002"/>
                    </a:ext>
                  </a:extLst>
                </a:gridCol>
                <a:gridCol w="1010735">
                  <a:extLst>
                    <a:ext uri="{9D8B030D-6E8A-4147-A177-3AD203B41FA5}">
                      <a16:colId xmlns:a16="http://schemas.microsoft.com/office/drawing/2014/main" val="20003"/>
                    </a:ext>
                  </a:extLst>
                </a:gridCol>
                <a:gridCol w="1010735">
                  <a:extLst>
                    <a:ext uri="{9D8B030D-6E8A-4147-A177-3AD203B41FA5}">
                      <a16:colId xmlns:a16="http://schemas.microsoft.com/office/drawing/2014/main" val="20004"/>
                    </a:ext>
                  </a:extLst>
                </a:gridCol>
                <a:gridCol w="1010735">
                  <a:extLst>
                    <a:ext uri="{9D8B030D-6E8A-4147-A177-3AD203B41FA5}">
                      <a16:colId xmlns:a16="http://schemas.microsoft.com/office/drawing/2014/main" val="20005"/>
                    </a:ext>
                  </a:extLst>
                </a:gridCol>
                <a:gridCol w="1010735">
                  <a:extLst>
                    <a:ext uri="{9D8B030D-6E8A-4147-A177-3AD203B41FA5}">
                      <a16:colId xmlns:a16="http://schemas.microsoft.com/office/drawing/2014/main" val="20006"/>
                    </a:ext>
                  </a:extLst>
                </a:gridCol>
              </a:tblGrid>
              <a:tr h="508754">
                <a:tc rowSpan="2">
                  <a:txBody>
                    <a:bodyPr/>
                    <a:lstStyle/>
                    <a:p>
                      <a:pPr algn="ctr"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algn="ctr" fontAlgn="b"/>
                      <a:r>
                        <a:rPr lang="en-GB" sz="1800" u="none" strike="noStrike" dirty="0">
                          <a:effectLst/>
                        </a:rPr>
                        <a:t>students</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tc gridSpan="3">
                  <a:txBody>
                    <a:bodyPr/>
                    <a:lstStyle/>
                    <a:p>
                      <a:pPr algn="ctr" fontAlgn="b"/>
                      <a:r>
                        <a:rPr lang="en-GB" sz="1800" u="none" strike="noStrike">
                          <a:effectLst/>
                        </a:rPr>
                        <a:t>projects</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64524">
                <a:tc vMerge="1">
                  <a:txBody>
                    <a:bodyPr/>
                    <a:lstStyle/>
                    <a:p>
                      <a:endParaRPr lang="en-GB"/>
                    </a:p>
                  </a:txBody>
                  <a:tcPr/>
                </a:tc>
                <a:tc>
                  <a:txBody>
                    <a:bodyPr/>
                    <a:lstStyle/>
                    <a:p>
                      <a:pPr algn="ctr" fontAlgn="b"/>
                      <a:r>
                        <a:rPr lang="en-GB" sz="1800" u="none" strike="noStrike">
                          <a:effectLst/>
                        </a:rPr>
                        <a:t>ADA</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GB" sz="1800" u="none" strike="noStrike">
                          <a:effectLst/>
                        </a:rPr>
                        <a:t>C&amp;E</a:t>
                      </a:r>
                      <a:endParaRPr lang="en-GB" sz="18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rPr>
                        <a:t>total</a:t>
                      </a:r>
                      <a:endParaRPr lang="en-GB"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rPr>
                        <a:t>ADA</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rPr>
                        <a:t>C&amp;E</a:t>
                      </a:r>
                      <a:endParaRPr lang="en-GB"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800" u="none" strike="noStrike">
                          <a:effectLst/>
                        </a:rPr>
                        <a:t>projects</a:t>
                      </a:r>
                      <a:endParaRPr lang="en-GB" sz="18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8754">
                <a:tc>
                  <a:txBody>
                    <a:bodyPr/>
                    <a:lstStyle/>
                    <a:p>
                      <a:pPr algn="l" fontAlgn="b"/>
                      <a:r>
                        <a:rPr lang="en-GB" sz="1800" u="none" strike="noStrike">
                          <a:effectLst/>
                        </a:rPr>
                        <a:t>Honeypot 1 Oct-Dec 2013</a:t>
                      </a:r>
                      <a:endParaRPr lang="en-GB"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800" u="none" strike="noStrike" dirty="0">
                          <a:effectLst/>
                        </a:rPr>
                        <a:t>25</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800" u="none" strike="noStrike" dirty="0">
                          <a:effectLst/>
                        </a:rPr>
                        <a:t>26</a:t>
                      </a:r>
                      <a:endParaRPr lang="en-GB"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u="none" strike="noStrike" dirty="0">
                          <a:effectLst/>
                        </a:rPr>
                        <a:t>51</a:t>
                      </a:r>
                      <a:endParaRPr lang="en-GB"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800" u="none" strike="noStrike">
                          <a:effectLst/>
                        </a:rPr>
                        <a:t>2</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800" u="none" strike="noStrike" dirty="0">
                          <a:effectLst/>
                        </a:rPr>
                        <a:t>3</a:t>
                      </a:r>
                      <a:endParaRPr lang="en-GB"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u="none" strike="noStrike">
                          <a:effectLst/>
                        </a:rPr>
                        <a:t>5</a:t>
                      </a:r>
                      <a:endParaRPr lang="en-GB" sz="18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534192">
                <a:tc>
                  <a:txBody>
                    <a:bodyPr/>
                    <a:lstStyle/>
                    <a:p>
                      <a:pPr algn="l" fontAlgn="b"/>
                      <a:r>
                        <a:rPr lang="en-GB" sz="1800" u="none" strike="noStrike">
                          <a:effectLst/>
                        </a:rPr>
                        <a:t>Honeypot 2 Feb-April 2014</a:t>
                      </a:r>
                      <a:endParaRPr lang="en-GB"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GB" sz="1800" u="none" strike="noStrike">
                          <a:effectLst/>
                        </a:rPr>
                        <a:t>45</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u="none" strike="noStrike">
                          <a:effectLst/>
                        </a:rPr>
                        <a:t>17</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u="none" strike="noStrike">
                          <a:effectLst/>
                        </a:rPr>
                        <a:t>62</a:t>
                      </a:r>
                      <a:endParaRPr lang="en-GB"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GB" sz="1800" u="none" strike="noStrike" dirty="0">
                          <a:effectLst/>
                        </a:rPr>
                        <a:t>5</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u="none" strike="noStrike" dirty="0">
                          <a:effectLst/>
                        </a:rPr>
                        <a:t>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7</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25329"/>
            <a:ext cx="3563888" cy="2252432"/>
          </a:xfrm>
          <a:prstGeom prst="rect">
            <a:avLst/>
          </a:prstGeom>
        </p:spPr>
      </p:pic>
      <p:sp>
        <p:nvSpPr>
          <p:cNvPr id="6" name="Subtitle 2"/>
          <p:cNvSpPr txBox="1">
            <a:spLocks/>
          </p:cNvSpPr>
          <p:nvPr/>
        </p:nvSpPr>
        <p:spPr>
          <a:xfrm>
            <a:off x="289210" y="692696"/>
            <a:ext cx="5362910" cy="1772815"/>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Winners from HP1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Software Development studio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2 graphic Design students (ADA)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2 Computer systems (C&amp;E)</a:t>
            </a:r>
          </a:p>
        </p:txBody>
      </p:sp>
      <p:sp>
        <p:nvSpPr>
          <p:cNvPr id="7" name="Rectangle 6"/>
          <p:cNvSpPr/>
          <p:nvPr/>
        </p:nvSpPr>
        <p:spPr>
          <a:xfrm>
            <a:off x="1963650" y="4629764"/>
            <a:ext cx="1600238" cy="634020"/>
          </a:xfrm>
          <a:prstGeom prst="rect">
            <a:avLst/>
          </a:prstGeom>
        </p:spPr>
        <p:txBody>
          <a:bodyPr wrap="square">
            <a:spAutoFit/>
          </a:bodyPr>
          <a:lstStyle/>
          <a:p>
            <a:pPr algn="ctr"/>
            <a:r>
              <a:rPr lang="en-GB" b="1" dirty="0"/>
              <a:t>(HP1</a:t>
            </a:r>
          </a:p>
          <a:p>
            <a:pPr algn="ctr"/>
            <a:r>
              <a:rPr lang="en-GB" b="1" dirty="0"/>
              <a:t>Oct-Dec 2013)</a:t>
            </a:r>
          </a:p>
        </p:txBody>
      </p:sp>
      <p:sp>
        <p:nvSpPr>
          <p:cNvPr id="8" name="Subtitle 2"/>
          <p:cNvSpPr txBox="1">
            <a:spLocks/>
          </p:cNvSpPr>
          <p:nvPr/>
        </p:nvSpPr>
        <p:spPr>
          <a:xfrm>
            <a:off x="3563888" y="4520063"/>
            <a:ext cx="5566913" cy="1656184"/>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Winners from HP2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Solar Powered UAV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4</a:t>
            </a:r>
            <a:r>
              <a:rPr kumimoji="0" lang="en-GB" sz="2400" b="1" i="0" u="none" strike="noStrike" kern="1200" cap="none" spc="0" normalizeH="0" baseline="0" noProof="0" dirty="0">
                <a:ln>
                  <a:noFill/>
                </a:ln>
                <a:solidFill>
                  <a:schemeClr val="tx1"/>
                </a:solidFill>
                <a:effectLst/>
                <a:uLnTx/>
                <a:uFillTx/>
                <a:latin typeface="+mn-lt"/>
                <a:ea typeface="+mn-ea"/>
                <a:cs typeface="+mn-cs"/>
              </a:rPr>
              <a:t> PD (1 first year)</a:t>
            </a:r>
            <a:r>
              <a:rPr kumimoji="0" lang="en-GB" sz="2400" b="1" i="0" u="none" strike="noStrike" kern="1200" cap="none" spc="0" normalizeH="0" noProof="0" dirty="0">
                <a:ln>
                  <a:noFill/>
                </a:ln>
                <a:solidFill>
                  <a:schemeClr val="tx1"/>
                </a:solidFill>
                <a:effectLst/>
                <a:uLnTx/>
                <a:uFillTx/>
                <a:latin typeface="+mn-lt"/>
                <a:ea typeface="+mn-ea"/>
                <a:cs typeface="+mn-cs"/>
              </a:rPr>
              <a:t> </a:t>
            </a:r>
            <a:r>
              <a:rPr kumimoji="0" lang="en-GB" sz="2400" b="1" i="0" u="none" strike="noStrike" kern="1200" cap="none" spc="0" normalizeH="0" baseline="0" noProof="0" dirty="0">
                <a:ln>
                  <a:noFill/>
                </a:ln>
                <a:solidFill>
                  <a:schemeClr val="tx1"/>
                </a:solidFill>
                <a:effectLst/>
                <a:uLnTx/>
                <a:uFillTx/>
                <a:latin typeface="+mn-lt"/>
                <a:ea typeface="+mn-ea"/>
                <a:cs typeface="+mn-cs"/>
              </a:rPr>
              <a:t>and 2 </a:t>
            </a:r>
            <a:r>
              <a:rPr kumimoji="0" lang="en-GB" sz="2400" b="1" i="0" u="none" strike="noStrike" kern="1200" cap="none" spc="0" normalizeH="0" baseline="0" noProof="0" dirty="0" err="1">
                <a:ln>
                  <a:noFill/>
                </a:ln>
                <a:solidFill>
                  <a:schemeClr val="tx1"/>
                </a:solidFill>
                <a:effectLst/>
                <a:uLnTx/>
                <a:uFillTx/>
                <a:latin typeface="+mn-lt"/>
                <a:ea typeface="+mn-ea"/>
                <a:cs typeface="+mn-cs"/>
              </a:rPr>
              <a:t>Mech</a:t>
            </a:r>
            <a:r>
              <a:rPr kumimoji="0" lang="en-GB" sz="2400" b="1" i="0" u="none" strike="noStrike" kern="1200" cap="none" spc="0" normalizeH="0" baseline="0" noProof="0" dirty="0">
                <a:ln>
                  <a:noFill/>
                </a:ln>
                <a:solidFill>
                  <a:schemeClr val="tx1"/>
                </a:solidFill>
                <a:effectLst/>
                <a:uLnTx/>
                <a:uFillTx/>
                <a:latin typeface="+mn-lt"/>
                <a:ea typeface="+mn-ea"/>
                <a:cs typeface="+mn-cs"/>
              </a:rPr>
              <a:t> </a:t>
            </a:r>
            <a:r>
              <a:rPr kumimoji="0" lang="en-GB" sz="2400" b="1" i="0" u="none" strike="noStrike" kern="1200" cap="none" spc="0" normalizeH="0" baseline="0" noProof="0" dirty="0" err="1">
                <a:ln>
                  <a:noFill/>
                </a:ln>
                <a:solidFill>
                  <a:schemeClr val="tx1"/>
                </a:solidFill>
                <a:effectLst/>
                <a:uLnTx/>
                <a:uFillTx/>
                <a:latin typeface="+mn-lt"/>
                <a:ea typeface="+mn-ea"/>
                <a:cs typeface="+mn-cs"/>
              </a:rPr>
              <a:t>Eng</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6929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Title 1"/>
          <p:cNvSpPr txBox="1">
            <a:spLocks/>
          </p:cNvSpPr>
          <p:nvPr/>
        </p:nvSpPr>
        <p:spPr>
          <a:xfrm>
            <a:off x="-684584" y="233136"/>
            <a:ext cx="7992888" cy="81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a:latin typeface="+mj-lt"/>
                <a:ea typeface="+mj-ea"/>
                <a:cs typeface="+mj-cs"/>
              </a:rPr>
              <a:t>Feedback from the students:</a:t>
            </a:r>
            <a:endParaRPr kumimoji="0" lang="en-GB" sz="3600" b="1" i="0" u="sng"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txBox="1">
            <a:spLocks/>
          </p:cNvSpPr>
          <p:nvPr/>
        </p:nvSpPr>
        <p:spPr>
          <a:xfrm>
            <a:off x="179512" y="1052736"/>
            <a:ext cx="8743330" cy="3168352"/>
          </a:xfrm>
          <a:prstGeom prst="rect">
            <a:avLst/>
          </a:prstGeom>
        </p:spPr>
        <p:txBody>
          <a:bodyPr/>
          <a:lstStyle/>
          <a:p>
            <a:pPr marL="342900" lvl="0" indent="-342900">
              <a:spcBef>
                <a:spcPct val="20000"/>
              </a:spcBef>
            </a:pPr>
            <a:r>
              <a:rPr lang="en-GB" sz="2800" dirty="0"/>
              <a:t>“Honeypot would be a great concept if it were inter-university”</a:t>
            </a:r>
          </a:p>
          <a:p>
            <a:pPr marL="342900" lvl="0" indent="-342900">
              <a:spcBef>
                <a:spcPct val="20000"/>
              </a:spcBef>
            </a:pPr>
            <a:endParaRPr lang="en-GB" sz="2800" dirty="0"/>
          </a:p>
          <a:p>
            <a:pPr marL="342900" lvl="0" indent="-342900">
              <a:spcBef>
                <a:spcPct val="20000"/>
              </a:spcBef>
            </a:pPr>
            <a:r>
              <a:rPr lang="en-GB" sz="2800" dirty="0"/>
              <a:t>“Very good networking tool for student enterprise – perhaps a summer project”</a:t>
            </a:r>
          </a:p>
          <a:p>
            <a:pPr marL="342900" lvl="0" indent="-342900">
              <a:spcBef>
                <a:spcPct val="20000"/>
              </a:spcBef>
            </a:pPr>
            <a:endParaRPr lang="en-GB" sz="2800" dirty="0"/>
          </a:p>
          <a:p>
            <a:pPr marL="342900" lvl="0" indent="-342900">
              <a:spcBef>
                <a:spcPct val="20000"/>
              </a:spcBef>
            </a:pPr>
            <a:r>
              <a:rPr lang="en-GB" sz="2800" dirty="0"/>
              <a:t>“Consider including final year students as many final years are perhaps more ready for enterprise activity”</a:t>
            </a:r>
          </a:p>
          <a:p>
            <a:pPr marR="0" lvl="0" algn="l" defTabSz="914400" rtl="0" eaLnBrk="1" fontAlgn="auto" latinLnBrk="0" hangingPunct="1">
              <a:lnSpc>
                <a:spcPct val="100000"/>
              </a:lnSpc>
              <a:spcBef>
                <a:spcPct val="20000"/>
              </a:spcBef>
              <a:spcAft>
                <a:spcPts val="0"/>
              </a:spcAft>
              <a:buClrTx/>
              <a:buSzTx/>
              <a:tabLst/>
              <a:defRPr/>
            </a:pPr>
            <a:endParaRPr kumimoji="0" lang="en-GB" sz="1000" b="1" i="0" u="none" strike="noStrike" kern="1200" cap="none" spc="0" normalizeH="0" baseline="0" noProof="0" dirty="0">
              <a:ln>
                <a:noFill/>
              </a:ln>
              <a:solidFill>
                <a:schemeClr val="tx1"/>
              </a:solidFill>
              <a:effectLst/>
              <a:uLnTx/>
              <a:uFillTx/>
              <a:latin typeface="+mn-lt"/>
            </a:endParaRPr>
          </a:p>
        </p:txBody>
      </p:sp>
      <p:sp>
        <p:nvSpPr>
          <p:cNvPr id="7" name="Rectangle 6"/>
          <p:cNvSpPr/>
          <p:nvPr/>
        </p:nvSpPr>
        <p:spPr>
          <a:xfrm>
            <a:off x="6012160" y="5040688"/>
            <a:ext cx="1512168" cy="338554"/>
          </a:xfrm>
          <a:prstGeom prst="rect">
            <a:avLst/>
          </a:prstGeom>
        </p:spPr>
        <p:txBody>
          <a:bodyPr wrap="square">
            <a:spAutoFit/>
          </a:bodyPr>
          <a:lstStyle/>
          <a:p>
            <a:r>
              <a:rPr lang="en-GB" b="1" dirty="0"/>
              <a:t>(Oct 2013)</a:t>
            </a:r>
          </a:p>
        </p:txBody>
      </p:sp>
    </p:spTree>
    <p:extLst>
      <p:ext uri="{BB962C8B-B14F-4D97-AF65-F5344CB8AC3E}">
        <p14:creationId xmlns:p14="http://schemas.microsoft.com/office/powerpoint/2010/main" val="7439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70" y="116632"/>
            <a:ext cx="3004394"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a:latin typeface="+mj-lt"/>
                <a:ea typeface="+mj-ea"/>
                <a:cs typeface="+mj-cs"/>
              </a:rPr>
              <a:t>Challenges</a:t>
            </a:r>
            <a:endParaRPr kumimoji="0" lang="en-GB" sz="3600" b="1" i="0" u="sng"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251520" y="807553"/>
            <a:ext cx="8892480" cy="275799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Factors out of our control, outsourcing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Legal contracts first – IP, NDC</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Outside curriculum (engaging the students)</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Networking across courses – mix them up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Confidence to apply for funding – first experience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Mentor’s from specific disciplines – at the right time</a:t>
            </a:r>
          </a:p>
          <a:p>
            <a:pPr marR="0" lvl="0" algn="l" defTabSz="914400" rtl="0" eaLnBrk="1" fontAlgn="auto" latinLnBrk="0" hangingPunct="1">
              <a:lnSpc>
                <a:spcPct val="100000"/>
              </a:lnSpc>
              <a:spcBef>
                <a:spcPct val="20000"/>
              </a:spcBef>
              <a:spcAft>
                <a:spcPts val="0"/>
              </a:spcAft>
              <a:buClrTx/>
              <a:buSzTx/>
              <a:tabLst/>
              <a:defRPr/>
            </a:pPr>
            <a:endParaRPr lang="en-GB" sz="2400" b="1" dirty="0">
              <a:latin typeface="+mn-lt"/>
            </a:endParaRPr>
          </a:p>
        </p:txBody>
      </p:sp>
      <p:sp>
        <p:nvSpPr>
          <p:cNvPr id="9" name="Title 1"/>
          <p:cNvSpPr txBox="1">
            <a:spLocks/>
          </p:cNvSpPr>
          <p:nvPr/>
        </p:nvSpPr>
        <p:spPr>
          <a:xfrm>
            <a:off x="0" y="3717032"/>
            <a:ext cx="3580458"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a:latin typeface="+mj-lt"/>
                <a:ea typeface="+mj-ea"/>
                <a:cs typeface="+mj-cs"/>
              </a:rPr>
              <a:t>Opportunities</a:t>
            </a:r>
            <a:endParaRPr kumimoji="0" lang="en-GB" sz="3600" b="1" i="0" u="sng"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10" name="Subtitle 2"/>
          <p:cNvSpPr txBox="1">
            <a:spLocks/>
          </p:cNvSpPr>
          <p:nvPr/>
        </p:nvSpPr>
        <p:spPr>
          <a:xfrm>
            <a:off x="251520" y="4409727"/>
            <a:ext cx="8568952" cy="132352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Lots of opportunities – companies, guest lectures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Positive impact on student experience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Workshop in June with two schools aimed at staff</a:t>
            </a:r>
          </a:p>
        </p:txBody>
      </p:sp>
    </p:spTree>
    <p:extLst>
      <p:ext uri="{BB962C8B-B14F-4D97-AF65-F5344CB8AC3E}">
        <p14:creationId xmlns:p14="http://schemas.microsoft.com/office/powerpoint/2010/main" val="3101231799"/>
      </p:ext>
    </p:extLst>
  </p:cSld>
  <p:clrMapOvr>
    <a:masterClrMapping/>
  </p:clrMapOvr>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1418</TotalTime>
  <Words>897</Words>
  <Application>Microsoft Office PowerPoint</Application>
  <PresentationFormat>On-screen Show (4:3)</PresentationFormat>
  <Paragraphs>158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10</vt:i4>
      </vt:variant>
    </vt:vector>
  </HeadingPairs>
  <TitlesOfParts>
    <vt:vector size="25" baseType="lpstr">
      <vt:lpstr>Arial</vt:lpstr>
      <vt:lpstr>Calibri</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Student &amp; graduate enterprise &amp; entrepreneurship The ICE and Honeypot experience https://twitter.com/HudHoneypotIce</vt:lpstr>
      <vt:lpstr>PowerPoint Presentation</vt:lpstr>
      <vt:lpstr>Aims VP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Wendy Taylor</cp:lastModifiedBy>
  <cp:revision>70</cp:revision>
  <cp:lastPrinted>2014-03-31T08:49:41Z</cp:lastPrinted>
  <dcterms:created xsi:type="dcterms:W3CDTF">2012-10-10T08:25:01Z</dcterms:created>
  <dcterms:modified xsi:type="dcterms:W3CDTF">2022-06-09T13:18:17Z</dcterms:modified>
</cp:coreProperties>
</file>