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84" r:id="rId5"/>
    <p:sldId id="332" r:id="rId6"/>
    <p:sldId id="330" r:id="rId7"/>
    <p:sldId id="295" r:id="rId8"/>
    <p:sldId id="331" r:id="rId9"/>
    <p:sldId id="322" r:id="rId10"/>
    <p:sldId id="327" r:id="rId11"/>
    <p:sldId id="328" r:id="rId12"/>
    <p:sldId id="324" r:id="rId13"/>
    <p:sldId id="329" r:id="rId14"/>
    <p:sldId id="289" r:id="rId15"/>
    <p:sldId id="278" r:id="rId16"/>
  </p:sldIdLst>
  <p:sldSz cx="9144000" cy="5143500" type="screen16x9"/>
  <p:notesSz cx="7010400" cy="92964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za McCan" initials="EM" lastIdx="1" clrIdx="0">
    <p:extLst>
      <p:ext uri="{19B8F6BF-5375-455C-9EA6-DF929625EA0E}">
        <p15:presenceInfo xmlns:p15="http://schemas.microsoft.com/office/powerpoint/2012/main" userId="5b63e211a4d1b46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B7E1"/>
    <a:srgbClr val="ADA49F"/>
    <a:srgbClr val="C209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 autoAdjust="0"/>
    <p:restoredTop sz="65362" autoAdjust="0"/>
  </p:normalViewPr>
  <p:slideViewPr>
    <p:cSldViewPr snapToObjects="1" showGuides="1">
      <p:cViewPr varScale="1">
        <p:scale>
          <a:sx n="100" d="100"/>
          <a:sy n="100" d="100"/>
        </p:scale>
        <p:origin x="1914" y="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79" d="100"/>
          <a:sy n="79" d="100"/>
        </p:scale>
        <p:origin x="-1368" y="-78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4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4AA51AEC-D0A1-4FA9-895A-9A8FFF7736B3}" type="datetimeFigureOut">
              <a:rPr lang="en-GB" smtClean="0"/>
              <a:t>27/06/2022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4547F4CC-85AB-468D-B709-C9EB014A01C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245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A6BD2B6E-B993-4C1C-9E93-55B611B50867}" type="datetime1">
              <a:rPr lang="en-GB" altLang="en-US"/>
              <a:pPr>
                <a:defRPr/>
              </a:pPr>
              <a:t>27/06/2022</a:t>
            </a:fld>
            <a:endParaRPr lang="en-GB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2" tIns="46586" rIns="93172" bIns="46586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alt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altLang="en-US" noProof="0" dirty="0"/>
              <a:t>Click to edit Master text styles</a:t>
            </a:r>
          </a:p>
          <a:p>
            <a:pPr lvl="1"/>
            <a:r>
              <a:rPr lang="en-GB" altLang="en-US" noProof="0" dirty="0"/>
              <a:t>Second level</a:t>
            </a:r>
          </a:p>
          <a:p>
            <a:pPr lvl="2"/>
            <a:r>
              <a:rPr lang="en-GB" altLang="en-US" noProof="0" dirty="0"/>
              <a:t>Third level</a:t>
            </a:r>
          </a:p>
          <a:p>
            <a:pPr lvl="3"/>
            <a:r>
              <a:rPr lang="en-GB" altLang="en-US" noProof="0" dirty="0"/>
              <a:t>Fourth level</a:t>
            </a:r>
          </a:p>
          <a:p>
            <a:pPr lvl="4"/>
            <a:r>
              <a:rPr lang="en-GB" alt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95C0A0FB-C9C3-422D-8448-AE568FEA659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45350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 baseline="0">
        <a:solidFill>
          <a:schemeClr val="tx1">
            <a:lumMod val="65000"/>
            <a:lumOff val="35000"/>
          </a:schemeClr>
        </a:solidFill>
        <a:latin typeface="Arial" panose="020B0604020202020204" pitchFamily="34" charset="0"/>
        <a:ea typeface="ＭＳ Ｐゴシック" pitchFamily="-109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 baseline="0">
        <a:solidFill>
          <a:schemeClr val="tx1">
            <a:lumMod val="65000"/>
            <a:lumOff val="35000"/>
          </a:schemeClr>
        </a:solidFill>
        <a:latin typeface="Arial" panose="020B0604020202020204" pitchFamily="34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 baseline="0">
        <a:solidFill>
          <a:schemeClr val="tx1">
            <a:lumMod val="65000"/>
            <a:lumOff val="35000"/>
          </a:schemeClr>
        </a:solidFill>
        <a:latin typeface="Arial" panose="020B0604020202020204" pitchFamily="34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 baseline="0">
        <a:solidFill>
          <a:schemeClr val="tx1">
            <a:lumMod val="65000"/>
            <a:lumOff val="35000"/>
          </a:schemeClr>
        </a:solidFill>
        <a:latin typeface="Arial" panose="020B0604020202020204" pitchFamily="34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 baseline="0">
        <a:solidFill>
          <a:schemeClr val="tx1">
            <a:lumMod val="65000"/>
            <a:lumOff val="35000"/>
          </a:schemeClr>
        </a:solidFill>
        <a:latin typeface="Arial" panose="020B0604020202020204" pitchFamily="34" charset="0"/>
        <a:ea typeface="ＭＳ Ｐゴシック" pitchFamily="-109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GB" dirty="0"/>
          </a:p>
          <a:p>
            <a:pPr marL="228600" indent="-228600">
              <a:buAutoNum type="arabicPeriod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C0A0FB-C9C3-422D-8448-AE568FEA659C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874092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C0A0FB-C9C3-422D-8448-AE568FEA659C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50204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5261" indent="-165261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C0A0FB-C9C3-422D-8448-AE568FEA659C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777916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C0A0FB-C9C3-422D-8448-AE568FEA659C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05082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C0A0FB-C9C3-422D-8448-AE568FEA659C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69769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0C144EA7-5500-4A84-8AF5-71BF8EA9257C}" type="slidenum">
              <a:rPr lang="en-US" altLang="en-US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538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16130" indent="-275434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01738" indent="-22034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42433" indent="-22034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983128" indent="-22034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423823" indent="-220348" defTabSz="4406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864518" indent="-220348" defTabSz="4406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305213" indent="-220348" defTabSz="4406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745908" indent="-220348" defTabSz="4406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DB0789F8-53BA-451E-9F99-C0D3125484D5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3720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C0A0FB-C9C3-422D-8448-AE568FEA659C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64459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C0A0FB-C9C3-422D-8448-AE568FEA659C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27227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C0A0FB-C9C3-422D-8448-AE568FEA659C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894914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C0A0FB-C9C3-422D-8448-AE568FEA659C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623135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16130" indent="-275434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01738" indent="-22034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42433" indent="-22034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983128" indent="-22034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423823" indent="-220348" defTabSz="4406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864518" indent="-220348" defTabSz="4406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305213" indent="-220348" defTabSz="4406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745908" indent="-220348" defTabSz="4406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DB0789F8-53BA-451E-9F99-C0D3125484D5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7853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9635 Powerpoint template 16 9 blacklines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67544" y="483518"/>
            <a:ext cx="8496944" cy="1102519"/>
          </a:xfrm>
          <a:prstGeom prst="rect">
            <a:avLst/>
          </a:prstGeom>
        </p:spPr>
        <p:txBody>
          <a:bodyPr/>
          <a:lstStyle>
            <a:lvl1pPr algn="l">
              <a:defRPr sz="4400" b="0" i="0" cap="none" baseline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67544" y="2121396"/>
            <a:ext cx="8496943" cy="13144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 b="0" baseline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9172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5979"/>
            <a:ext cx="6692265" cy="857250"/>
          </a:xfrm>
          <a:prstGeom prst="rect">
            <a:avLst/>
          </a:prstGeom>
        </p:spPr>
        <p:txBody>
          <a:bodyPr/>
          <a:lstStyle>
            <a:lvl1pPr algn="l">
              <a:defRPr sz="4000" b="1" i="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  <a:lvl2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2pPr>
            <a:lvl3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3pPr>
            <a:lvl4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4pPr>
            <a:lvl5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30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AD5FB-26DD-4881-BFBE-9D28C7D63002}" type="datetimeFigureOut">
              <a:rPr lang="en-US"/>
              <a:pPr>
                <a:defRPr/>
              </a:pPr>
              <a:t>6/27/2022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6330C-3358-4AF1-90CB-846A840784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4150257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2293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67544" y="490364"/>
            <a:ext cx="8229599" cy="857250"/>
          </a:xfrm>
          <a:prstGeom prst="rect">
            <a:avLst/>
          </a:prstGeom>
        </p:spPr>
        <p:txBody>
          <a:bodyPr/>
          <a:lstStyle>
            <a:lvl1pPr algn="l">
              <a:defRPr sz="3200" b="0" i="0" cap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7543" y="1347613"/>
            <a:ext cx="8229600" cy="2808313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515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160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55525"/>
            <a:ext cx="8229600" cy="644626"/>
          </a:xfrm>
          <a:prstGeom prst="rect">
            <a:avLst/>
          </a:prstGeom>
        </p:spPr>
        <p:txBody>
          <a:bodyPr/>
          <a:lstStyle>
            <a:lvl1pPr algn="l">
              <a:defRPr sz="3200" b="0" i="0" cap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7613"/>
            <a:ext cx="4038600" cy="2880321"/>
          </a:xfrm>
          <a:prstGeom prst="rect">
            <a:avLst/>
          </a:prstGeom>
        </p:spPr>
        <p:txBody>
          <a:bodyPr/>
          <a:lstStyle>
            <a:lvl1pPr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7613"/>
            <a:ext cx="4038600" cy="2880321"/>
          </a:xfrm>
          <a:prstGeom prst="rect">
            <a:avLst/>
          </a:prstGeom>
        </p:spPr>
        <p:txBody>
          <a:bodyPr/>
          <a:lstStyle>
            <a:lvl1pPr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4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199" y="483519"/>
            <a:ext cx="8229601" cy="864096"/>
          </a:xfrm>
          <a:prstGeom prst="rect">
            <a:avLst/>
          </a:prstGeom>
        </p:spPr>
        <p:txBody>
          <a:bodyPr/>
          <a:lstStyle>
            <a:lvl1pPr algn="l">
              <a:defRPr sz="4000" b="0" i="0" cap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491630"/>
            <a:ext cx="4040188" cy="2664296"/>
          </a:xfrm>
          <a:prstGeom prst="rect">
            <a:avLst/>
          </a:prstGeom>
        </p:spPr>
        <p:txBody>
          <a:bodyPr/>
          <a:lstStyle>
            <a:lvl1pPr>
              <a:defRPr sz="24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  <a:lvl2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2pPr>
            <a:lvl3pPr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3pPr>
            <a:lvl4pPr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4pPr>
            <a:lvl5pPr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91630"/>
            <a:ext cx="4041775" cy="2664296"/>
          </a:xfrm>
          <a:prstGeom prst="rect">
            <a:avLst/>
          </a:prstGeom>
        </p:spPr>
        <p:txBody>
          <a:bodyPr/>
          <a:lstStyle>
            <a:lvl1pPr>
              <a:defRPr sz="24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  <a:lvl2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2pPr>
            <a:lvl3pPr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3pPr>
            <a:lvl4pPr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4pPr>
            <a:lvl5pPr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91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5979"/>
            <a:ext cx="6692265" cy="857250"/>
          </a:xfrm>
          <a:prstGeom prst="rect">
            <a:avLst/>
          </a:prstGeom>
        </p:spPr>
        <p:txBody>
          <a:bodyPr/>
          <a:lstStyle>
            <a:lvl1pPr algn="l">
              <a:defRPr sz="4000" b="1" i="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883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0930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1680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9635 Powerpoint template 16 9.pdf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888" r:id="rId2"/>
    <p:sldLayoutId id="2147483900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5" r:id="rId9"/>
    <p:sldLayoutId id="2147483896" r:id="rId10"/>
    <p:sldLayoutId id="214748390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pitchFamily="-109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pitchFamily="-109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pitchFamily="-109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pitchFamily="-109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pitchFamily="-109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pitchFamily="-109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scovery-graduates.com/latest-insight-into-graduate-recruitment-agr-survey-2016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aunchideas.org/wp-content/uploads/2016/05/EEEJ-Issue-ETC-Special-Issue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323528" y="843558"/>
            <a:ext cx="8712967" cy="1925910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b="0" i="0" kern="1200" cap="none" baseline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en-US" sz="4000" dirty="0">
                <a:solidFill>
                  <a:srgbClr val="000000"/>
                </a:solidFill>
              </a:rPr>
              <a:t>The power of challenge-led learning</a:t>
            </a:r>
          </a:p>
          <a:p>
            <a:r>
              <a:rPr lang="en-US" sz="2800" dirty="0">
                <a:solidFill>
                  <a:srgbClr val="000000"/>
                </a:solidFill>
              </a:rPr>
              <a:t>							</a:t>
            </a:r>
            <a:endParaRPr lang="en-GB" sz="2800" dirty="0">
              <a:solidFill>
                <a:srgbClr val="000000"/>
              </a:solidFill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4294967295"/>
          </p:nvPr>
        </p:nvSpPr>
        <p:spPr>
          <a:xfrm>
            <a:off x="1187624" y="4155488"/>
            <a:ext cx="5544616" cy="131445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200" b="0" baseline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>
                <a:solidFill>
                  <a:srgbClr val="000000"/>
                </a:solidFill>
              </a:rPr>
              <a:t>Prof Jess Power </a:t>
            </a:r>
            <a:r>
              <a:rPr lang="en-US" sz="1100" dirty="0">
                <a:solidFill>
                  <a:srgbClr val="000000"/>
                </a:solidFill>
              </a:rPr>
              <a:t>NTF SFHEA CTEXT FTI</a:t>
            </a:r>
          </a:p>
        </p:txBody>
      </p:sp>
    </p:spTree>
    <p:extLst>
      <p:ext uri="{BB962C8B-B14F-4D97-AF65-F5344CB8AC3E}">
        <p14:creationId xmlns:p14="http://schemas.microsoft.com/office/powerpoint/2010/main" val="1074918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1275606"/>
            <a:ext cx="5904656" cy="282507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179512" y="627534"/>
            <a:ext cx="4680520" cy="43180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GB" dirty="0"/>
              <a:t>What is a university for?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2195736" y="1635646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3600" dirty="0"/>
              <a:t>“Generate knowledge for the good of mankind”</a:t>
            </a:r>
          </a:p>
        </p:txBody>
      </p:sp>
    </p:spTree>
    <p:extLst>
      <p:ext uri="{BB962C8B-B14F-4D97-AF65-F5344CB8AC3E}">
        <p14:creationId xmlns:p14="http://schemas.microsoft.com/office/powerpoint/2010/main" val="3009322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70613" y="35119"/>
            <a:ext cx="1728192" cy="284610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0" i="0" kern="1200" cap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en-US" sz="2000" b="1" u="sng" dirty="0"/>
              <a:t>Reading list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67A9452-E9F3-497A-A722-5E2B23F8C99D}"/>
              </a:ext>
            </a:extLst>
          </p:cNvPr>
          <p:cNvSpPr txBox="1">
            <a:spLocks/>
          </p:cNvSpPr>
          <p:nvPr/>
        </p:nvSpPr>
        <p:spPr>
          <a:xfrm>
            <a:off x="-9393" y="483518"/>
            <a:ext cx="9144000" cy="381642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/>
              <a:t>DC (2015). Design Council Celebrating 70 years, Design Council. Retrieved from http://www.designcouncil.org.uk/about-us/celebrating-70-years (May 2015) </a:t>
            </a:r>
          </a:p>
          <a:p>
            <a:r>
              <a:rPr lang="en-GB" sz="1200" dirty="0"/>
              <a:t>Design Council (Feb 2018) Designing in the public sector. https://www.designcouncil.org.uk/sites/default/files/asset/document/Design_in_public_sector_evaluation_feb18.pdf</a:t>
            </a:r>
            <a:endParaRPr lang="en-US" sz="1200" dirty="0"/>
          </a:p>
          <a:p>
            <a:r>
              <a:rPr lang="en-GB" sz="1200" dirty="0"/>
              <a:t>Elsevier, (2015). A review of the UK’s interdisciplinary research using a citation-based approach. HEFCE.</a:t>
            </a:r>
          </a:p>
          <a:p>
            <a:r>
              <a:rPr lang="en-GB" sz="1200" dirty="0"/>
              <a:t>Evans, S. (2016) Latest Insight into Graduate Recruitment: AGR Survey 2016 Discovery graduates </a:t>
            </a:r>
            <a:r>
              <a:rPr lang="en-GB" sz="1200" dirty="0">
                <a:hlinkClick r:id="rId3"/>
              </a:rPr>
              <a:t>http://www.discovery-graduates.com/latest-insight-into-graduate-recruitment-agr-survey-2016/</a:t>
            </a:r>
            <a:endParaRPr lang="en-GB" sz="1200" dirty="0"/>
          </a:p>
          <a:p>
            <a:r>
              <a:rPr lang="en-US" sz="1200" dirty="0"/>
              <a:t>Power, E. J. (2016) 24 hour interdisciplinary Challenge, Experiential Entrepreneurship Exercises Journal - Enabling More Active Entrepreneurial Classrooms Through Sharing, Learning &amp; Doing ISSN: 2374-4200 (online) Volume 1, page 70-75. Issue SI-ETC (special issue is a collaboration with “</a:t>
            </a:r>
            <a:r>
              <a:rPr lang="en-US" sz="1200" dirty="0" err="1"/>
              <a:t>ETCToolkit</a:t>
            </a:r>
            <a:r>
              <a:rPr lang="en-US" sz="1200" dirty="0"/>
              <a:t>” www.etctoolkit.org.uk). </a:t>
            </a:r>
            <a:r>
              <a:rPr lang="en-US" sz="1200" dirty="0">
                <a:hlinkClick r:id="rId4"/>
              </a:rPr>
              <a:t>http://launchideas.org/wp-content/uploads/2016/05/EEEJ-Issue-ETC-Special-Issue.pdf</a:t>
            </a:r>
            <a:endParaRPr lang="en-US" sz="1200" dirty="0"/>
          </a:p>
          <a:p>
            <a:r>
              <a:rPr lang="en-GB" sz="1200" dirty="0"/>
              <a:t>Power, J. and Handley, (2017) J. A best-practice model for integrating </a:t>
            </a:r>
            <a:r>
              <a:rPr lang="en-GB" sz="1200" dirty="0" err="1"/>
              <a:t>interdisciplinarity</a:t>
            </a:r>
            <a:r>
              <a:rPr lang="en-GB" sz="1200" dirty="0"/>
              <a:t> into the Higher Education student experience “Studies in Higher Education”. </a:t>
            </a:r>
          </a:p>
          <a:p>
            <a:r>
              <a:rPr lang="en-GB" sz="1200" dirty="0"/>
              <a:t>Power, E.J. ‘Experiential learning in Practice’’. In: Experiential Learning for Entrepreneurship. London, UK: Palgrave </a:t>
            </a:r>
            <a:r>
              <a:rPr lang="en-GB" sz="1200" dirty="0" err="1"/>
              <a:t>Macmillian</a:t>
            </a:r>
            <a:r>
              <a:rPr lang="en-GB" sz="1200" dirty="0"/>
              <a:t>. June2018).</a:t>
            </a:r>
          </a:p>
          <a:p>
            <a:r>
              <a:rPr lang="en-US" sz="1200" dirty="0"/>
              <a:t>RAE (2012) Educating engineers to drive the innovation economy, The Royal Academy of Engineering - </a:t>
            </a:r>
            <a:r>
              <a:rPr lang="en-GB" sz="1200" dirty="0"/>
              <a:t>www.raeng.org.uk/innovationeconomy</a:t>
            </a:r>
            <a:r>
              <a:rPr lang="en-US" sz="1200" dirty="0"/>
              <a:t> </a:t>
            </a:r>
          </a:p>
          <a:p>
            <a:r>
              <a:rPr lang="en-US" sz="1200" dirty="0"/>
              <a:t>Thomas, L., Hill, M., O' </a:t>
            </a:r>
            <a:r>
              <a:rPr lang="en-US" sz="1200" dirty="0" err="1"/>
              <a:t>Mahony</a:t>
            </a:r>
            <a:r>
              <a:rPr lang="en-US" sz="1200" dirty="0"/>
              <a:t>, J., </a:t>
            </a:r>
            <a:r>
              <a:rPr lang="en-US" sz="1200" dirty="0" err="1"/>
              <a:t>Yorke</a:t>
            </a:r>
            <a:r>
              <a:rPr lang="en-US" sz="1200" dirty="0"/>
              <a:t>, M. (2017) </a:t>
            </a:r>
            <a:r>
              <a:rPr lang="en-GB" sz="1200" dirty="0"/>
              <a:t>Supporting student success: strategies for institutional change. What works, HEA</a:t>
            </a:r>
            <a:endParaRPr lang="en-US" sz="1200" dirty="0"/>
          </a:p>
          <a:p>
            <a:endParaRPr lang="en-US" sz="1200" dirty="0"/>
          </a:p>
          <a:p>
            <a:endParaRPr lang="en-GB" sz="1200" dirty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97079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9635 Powerpoint New end panel 16 9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2579" y="486940"/>
            <a:ext cx="1597094" cy="572643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0" i="0" kern="1200" cap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en-US" dirty="0"/>
              <a:t>VALUE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543" y="1059583"/>
            <a:ext cx="8229600" cy="316835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300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5E98A3F-41F5-42A8-84D7-5A4D4CD0CFA3}"/>
              </a:ext>
            </a:extLst>
          </p:cNvPr>
          <p:cNvSpPr txBox="1">
            <a:spLocks/>
          </p:cNvSpPr>
          <p:nvPr/>
        </p:nvSpPr>
        <p:spPr>
          <a:xfrm>
            <a:off x="179512" y="1055754"/>
            <a:ext cx="8856984" cy="396426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pitchFamily="-109" charset="-128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0" indent="0">
              <a:buFont typeface="Arial" charset="0"/>
              <a:buNone/>
            </a:pPr>
            <a:endParaRPr lang="en-GB" sz="1800" dirty="0"/>
          </a:p>
        </p:txBody>
      </p:sp>
      <p:sp>
        <p:nvSpPr>
          <p:cNvPr id="2" name="Rectangle 1"/>
          <p:cNvSpPr/>
          <p:nvPr/>
        </p:nvSpPr>
        <p:spPr>
          <a:xfrm>
            <a:off x="620560" y="1076348"/>
            <a:ext cx="1584177" cy="302433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752454" y="1076351"/>
            <a:ext cx="1584177" cy="302433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827622" y="1076350"/>
            <a:ext cx="1793920" cy="302433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6962242" y="1076349"/>
            <a:ext cx="1584177" cy="302433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4067810-4C93-40B7-B5CB-AFA83BD6E063}"/>
              </a:ext>
            </a:extLst>
          </p:cNvPr>
          <p:cNvSpPr txBox="1">
            <a:spLocks/>
          </p:cNvSpPr>
          <p:nvPr/>
        </p:nvSpPr>
        <p:spPr>
          <a:xfrm>
            <a:off x="563833" y="1275672"/>
            <a:ext cx="1638177" cy="1780927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685800" fontAlgn="auto">
              <a:spcAft>
                <a:spcPts val="0"/>
              </a:spcAft>
              <a:defRPr/>
            </a:pPr>
            <a:r>
              <a:rPr lang="en-GB" sz="1800" b="1" dirty="0">
                <a:latin typeface="+mj-lt"/>
                <a:ea typeface="+mj-ea"/>
                <a:cs typeface="+mj-cs"/>
              </a:rPr>
              <a:t>Design-led approaches to problem solve</a:t>
            </a:r>
          </a:p>
          <a:p>
            <a:pPr algn="ctr" defTabSz="685800" fontAlgn="auto">
              <a:spcAft>
                <a:spcPts val="0"/>
              </a:spcAft>
              <a:defRPr/>
            </a:pPr>
            <a:endParaRPr lang="en-GB" sz="1800" b="1" dirty="0">
              <a:latin typeface="+mj-lt"/>
              <a:ea typeface="+mj-ea"/>
              <a:cs typeface="+mj-cs"/>
            </a:endParaRPr>
          </a:p>
          <a:p>
            <a:pPr algn="ctr" defTabSz="685800" fontAlgn="auto">
              <a:spcAft>
                <a:spcPts val="0"/>
              </a:spcAft>
              <a:defRPr/>
            </a:pPr>
            <a:r>
              <a:rPr lang="en-GB" sz="1800" b="1" dirty="0">
                <a:latin typeface="+mj-lt"/>
                <a:ea typeface="+mj-ea"/>
                <a:cs typeface="+mj-cs"/>
              </a:rPr>
              <a:t>DC (2018)</a:t>
            </a:r>
            <a:endParaRPr lang="en-GB" sz="1350" b="1" dirty="0">
              <a:latin typeface="+mj-lt"/>
              <a:ea typeface="+mj-ea"/>
              <a:cs typeface="+mj-cs"/>
            </a:endParaRPr>
          </a:p>
          <a:p>
            <a:pPr defTabSz="685800" fontAlgn="auto">
              <a:spcAft>
                <a:spcPts val="0"/>
              </a:spcAft>
              <a:defRPr/>
            </a:pPr>
            <a:endParaRPr lang="en-GB" sz="1350" b="1" dirty="0">
              <a:latin typeface="+mj-lt"/>
              <a:ea typeface="+mj-ea"/>
              <a:cs typeface="+mj-cs"/>
            </a:endParaRPr>
          </a:p>
          <a:p>
            <a:pPr algn="ctr" defTabSz="685800" fontAlgn="auto">
              <a:spcAft>
                <a:spcPts val="0"/>
              </a:spcAft>
              <a:defRPr/>
            </a:pPr>
            <a:endParaRPr lang="en-GB" sz="2700" b="1" dirty="0">
              <a:latin typeface="+mj-lt"/>
              <a:ea typeface="+mj-ea"/>
              <a:cs typeface="+mj-cs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4067810-4C93-40B7-B5CB-AFA83BD6E063}"/>
              </a:ext>
            </a:extLst>
          </p:cNvPr>
          <p:cNvSpPr txBox="1">
            <a:spLocks/>
          </p:cNvSpPr>
          <p:nvPr/>
        </p:nvSpPr>
        <p:spPr>
          <a:xfrm>
            <a:off x="2727724" y="1275672"/>
            <a:ext cx="1638177" cy="1780927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685800" fontAlgn="auto">
              <a:spcAft>
                <a:spcPts val="0"/>
              </a:spcAft>
              <a:defRPr/>
            </a:pPr>
            <a:r>
              <a:rPr lang="en-GB" sz="1800" b="1" dirty="0">
                <a:latin typeface="+mj-lt"/>
                <a:ea typeface="+mj-ea"/>
                <a:cs typeface="+mj-cs"/>
              </a:rPr>
              <a:t>Better equipped to deal with complex challenges</a:t>
            </a:r>
          </a:p>
          <a:p>
            <a:pPr algn="ctr" defTabSz="685800" fontAlgn="auto">
              <a:spcAft>
                <a:spcPts val="0"/>
              </a:spcAft>
              <a:defRPr/>
            </a:pPr>
            <a:endParaRPr lang="en-GB" sz="1800" b="1" dirty="0">
              <a:latin typeface="+mj-lt"/>
              <a:ea typeface="+mj-ea"/>
              <a:cs typeface="+mj-cs"/>
            </a:endParaRPr>
          </a:p>
          <a:p>
            <a:pPr algn="ctr" defTabSz="685800" fontAlgn="auto">
              <a:spcAft>
                <a:spcPts val="0"/>
              </a:spcAft>
              <a:defRPr/>
            </a:pPr>
            <a:r>
              <a:rPr lang="en-GB" sz="1800" b="1" dirty="0">
                <a:latin typeface="+mj-lt"/>
                <a:ea typeface="+mj-ea"/>
                <a:cs typeface="+mj-cs"/>
              </a:rPr>
              <a:t>RAE (2012)</a:t>
            </a:r>
            <a:endParaRPr lang="en-GB" sz="1350" b="1" dirty="0">
              <a:latin typeface="+mj-lt"/>
              <a:ea typeface="+mj-ea"/>
              <a:cs typeface="+mj-cs"/>
            </a:endParaRPr>
          </a:p>
          <a:p>
            <a:pPr defTabSz="685800" fontAlgn="auto">
              <a:spcAft>
                <a:spcPts val="0"/>
              </a:spcAft>
              <a:defRPr/>
            </a:pPr>
            <a:endParaRPr lang="en-GB" sz="1350" b="1" dirty="0">
              <a:latin typeface="+mj-lt"/>
              <a:ea typeface="+mj-ea"/>
              <a:cs typeface="+mj-cs"/>
            </a:endParaRPr>
          </a:p>
          <a:p>
            <a:pPr algn="ctr" defTabSz="685800" fontAlgn="auto">
              <a:spcAft>
                <a:spcPts val="0"/>
              </a:spcAft>
              <a:defRPr/>
            </a:pPr>
            <a:endParaRPr lang="en-GB" sz="2700" b="1" dirty="0">
              <a:latin typeface="+mj-lt"/>
              <a:ea typeface="+mj-ea"/>
              <a:cs typeface="+mj-cs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4067810-4C93-40B7-B5CB-AFA83BD6E063}"/>
              </a:ext>
            </a:extLst>
          </p:cNvPr>
          <p:cNvSpPr txBox="1">
            <a:spLocks/>
          </p:cNvSpPr>
          <p:nvPr/>
        </p:nvSpPr>
        <p:spPr>
          <a:xfrm>
            <a:off x="4739170" y="1256622"/>
            <a:ext cx="1901892" cy="1780927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685800" fontAlgn="auto">
              <a:spcAft>
                <a:spcPts val="0"/>
              </a:spcAft>
              <a:defRPr/>
            </a:pPr>
            <a:r>
              <a:rPr lang="en-GB" sz="1800" b="1" dirty="0">
                <a:latin typeface="+mj-lt"/>
                <a:ea typeface="+mj-ea"/>
                <a:cs typeface="+mj-cs"/>
              </a:rPr>
              <a:t>Stimulating environments </a:t>
            </a:r>
          </a:p>
          <a:p>
            <a:pPr algn="ctr" defTabSz="685800" fontAlgn="auto">
              <a:spcAft>
                <a:spcPts val="0"/>
              </a:spcAft>
              <a:defRPr/>
            </a:pPr>
            <a:r>
              <a:rPr lang="en-GB" sz="1800" b="1" dirty="0">
                <a:latin typeface="+mj-lt"/>
                <a:ea typeface="+mj-ea"/>
                <a:cs typeface="+mj-cs"/>
              </a:rPr>
              <a:t>to promote entrepreneurial </a:t>
            </a:r>
            <a:r>
              <a:rPr lang="en-GB" sz="1800" b="1" dirty="0" err="1">
                <a:latin typeface="+mj-lt"/>
                <a:ea typeface="+mj-ea"/>
                <a:cs typeface="+mj-cs"/>
              </a:rPr>
              <a:t>mindsets</a:t>
            </a:r>
            <a:r>
              <a:rPr lang="en-GB" sz="1800" b="1" dirty="0">
                <a:latin typeface="+mj-lt"/>
                <a:ea typeface="+mj-ea"/>
                <a:cs typeface="+mj-cs"/>
              </a:rPr>
              <a:t> and cultures </a:t>
            </a:r>
          </a:p>
          <a:p>
            <a:pPr algn="ctr" defTabSz="685800" fontAlgn="auto">
              <a:spcAft>
                <a:spcPts val="0"/>
              </a:spcAft>
              <a:defRPr/>
            </a:pPr>
            <a:endParaRPr lang="en-GB" sz="1800" b="1" dirty="0">
              <a:latin typeface="+mj-lt"/>
              <a:ea typeface="+mj-ea"/>
              <a:cs typeface="+mj-cs"/>
            </a:endParaRPr>
          </a:p>
          <a:p>
            <a:pPr algn="ctr" defTabSz="685800" fontAlgn="auto">
              <a:spcAft>
                <a:spcPts val="0"/>
              </a:spcAft>
              <a:defRPr/>
            </a:pPr>
            <a:r>
              <a:rPr lang="en-GB" sz="1800" b="1" dirty="0">
                <a:latin typeface="+mj-lt"/>
                <a:ea typeface="+mj-ea"/>
                <a:cs typeface="+mj-cs"/>
              </a:rPr>
              <a:t>RAE (2012)</a:t>
            </a:r>
            <a:endParaRPr lang="en-GB" sz="1350" b="1" dirty="0">
              <a:latin typeface="+mj-lt"/>
              <a:ea typeface="+mj-ea"/>
              <a:cs typeface="+mj-cs"/>
            </a:endParaRPr>
          </a:p>
          <a:p>
            <a:pPr defTabSz="685800" fontAlgn="auto">
              <a:spcAft>
                <a:spcPts val="0"/>
              </a:spcAft>
              <a:defRPr/>
            </a:pPr>
            <a:endParaRPr lang="en-GB" sz="1350" b="1" dirty="0">
              <a:latin typeface="+mj-lt"/>
              <a:ea typeface="+mj-ea"/>
              <a:cs typeface="+mj-cs"/>
            </a:endParaRPr>
          </a:p>
          <a:p>
            <a:pPr algn="ctr" defTabSz="685800" fontAlgn="auto">
              <a:spcAft>
                <a:spcPts val="0"/>
              </a:spcAft>
              <a:defRPr/>
            </a:pPr>
            <a:endParaRPr lang="en-GB" sz="2700" b="1" dirty="0">
              <a:latin typeface="+mj-lt"/>
              <a:ea typeface="+mj-ea"/>
              <a:cs typeface="+mj-cs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E4067810-4C93-40B7-B5CB-AFA83BD6E063}"/>
              </a:ext>
            </a:extLst>
          </p:cNvPr>
          <p:cNvSpPr txBox="1">
            <a:spLocks/>
          </p:cNvSpPr>
          <p:nvPr/>
        </p:nvSpPr>
        <p:spPr>
          <a:xfrm>
            <a:off x="6956093" y="1275672"/>
            <a:ext cx="1638177" cy="1780927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685800" fontAlgn="auto">
              <a:spcAft>
                <a:spcPts val="0"/>
              </a:spcAft>
              <a:defRPr/>
            </a:pPr>
            <a:r>
              <a:rPr lang="en-GB" sz="1800" b="1" dirty="0">
                <a:latin typeface="+mj-lt"/>
                <a:ea typeface="+mj-ea"/>
                <a:cs typeface="+mj-cs"/>
              </a:rPr>
              <a:t>Expanding beyond one discipline to support complex problem solving </a:t>
            </a:r>
          </a:p>
          <a:p>
            <a:pPr algn="ctr" defTabSz="685800" fontAlgn="auto">
              <a:spcAft>
                <a:spcPts val="0"/>
              </a:spcAft>
              <a:defRPr/>
            </a:pPr>
            <a:endParaRPr lang="en-GB" sz="1800" b="1" dirty="0">
              <a:latin typeface="+mj-lt"/>
              <a:ea typeface="+mj-ea"/>
              <a:cs typeface="+mj-cs"/>
            </a:endParaRPr>
          </a:p>
          <a:p>
            <a:pPr algn="ctr" defTabSz="685800" fontAlgn="auto">
              <a:spcAft>
                <a:spcPts val="0"/>
              </a:spcAft>
              <a:defRPr/>
            </a:pPr>
            <a:r>
              <a:rPr lang="en-GB" sz="1800" b="1" dirty="0" err="1">
                <a:latin typeface="+mj-lt"/>
                <a:ea typeface="+mj-ea"/>
                <a:cs typeface="+mj-cs"/>
              </a:rPr>
              <a:t>AoM</a:t>
            </a:r>
            <a:r>
              <a:rPr lang="en-GB" sz="1800" b="1" dirty="0">
                <a:latin typeface="+mj-lt"/>
                <a:ea typeface="+mj-ea"/>
                <a:cs typeface="+mj-cs"/>
              </a:rPr>
              <a:t> (1970)</a:t>
            </a:r>
            <a:endParaRPr lang="en-GB" sz="1350" b="1" dirty="0">
              <a:latin typeface="+mj-lt"/>
              <a:ea typeface="+mj-ea"/>
              <a:cs typeface="+mj-cs"/>
            </a:endParaRPr>
          </a:p>
          <a:p>
            <a:pPr defTabSz="685800" fontAlgn="auto">
              <a:spcAft>
                <a:spcPts val="0"/>
              </a:spcAft>
              <a:defRPr/>
            </a:pPr>
            <a:endParaRPr lang="en-GB" sz="1350" b="1" dirty="0">
              <a:latin typeface="+mj-lt"/>
              <a:ea typeface="+mj-ea"/>
              <a:cs typeface="+mj-cs"/>
            </a:endParaRPr>
          </a:p>
          <a:p>
            <a:pPr algn="ctr" defTabSz="685800" fontAlgn="auto">
              <a:spcAft>
                <a:spcPts val="0"/>
              </a:spcAft>
              <a:defRPr/>
            </a:pPr>
            <a:endParaRPr lang="en-GB" sz="27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47582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/>
          <p:cNvSpPr txBox="1">
            <a:spLocks noChangeArrowheads="1"/>
          </p:cNvSpPr>
          <p:nvPr/>
        </p:nvSpPr>
        <p:spPr bwMode="auto">
          <a:xfrm>
            <a:off x="2749154" y="89297"/>
            <a:ext cx="1500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0483" name="TextBox 2"/>
          <p:cNvSpPr txBox="1">
            <a:spLocks noChangeArrowheads="1"/>
          </p:cNvSpPr>
          <p:nvPr/>
        </p:nvSpPr>
        <p:spPr bwMode="auto">
          <a:xfrm>
            <a:off x="7442598" y="76200"/>
            <a:ext cx="14882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0484" name="Content Placeholder 2"/>
          <p:cNvSpPr txBox="1">
            <a:spLocks/>
          </p:cNvSpPr>
          <p:nvPr/>
        </p:nvSpPr>
        <p:spPr bwMode="auto">
          <a:xfrm>
            <a:off x="5207794" y="2784873"/>
            <a:ext cx="1981200" cy="439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25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250"/>
          </a:p>
        </p:txBody>
      </p:sp>
      <p:pic>
        <p:nvPicPr>
          <p:cNvPr id="2048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84847"/>
            <a:ext cx="8784976" cy="4477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60884" y="4443958"/>
            <a:ext cx="21286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(Power, and Handley; 2017) 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190" y="28575"/>
            <a:ext cx="7667153" cy="572643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0" i="0" kern="1200" cap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en-US" sz="2400" dirty="0"/>
              <a:t>Higher Education Interdisciplinary Model (HIM)</a:t>
            </a:r>
          </a:p>
        </p:txBody>
      </p:sp>
    </p:spTree>
    <p:extLst>
      <p:ext uri="{BB962C8B-B14F-4D97-AF65-F5344CB8AC3E}">
        <p14:creationId xmlns:p14="http://schemas.microsoft.com/office/powerpoint/2010/main" val="250150749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120945"/>
            <a:ext cx="5358848" cy="4901609"/>
          </a:xfrm>
          <a:prstGeom prst="rect">
            <a:avLst/>
          </a:prstGeom>
        </p:spPr>
      </p:pic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2749154" y="89297"/>
            <a:ext cx="1500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195" name="TextBox 2"/>
          <p:cNvSpPr txBox="1">
            <a:spLocks noChangeArrowheads="1"/>
          </p:cNvSpPr>
          <p:nvPr/>
        </p:nvSpPr>
        <p:spPr bwMode="auto">
          <a:xfrm>
            <a:off x="7442598" y="76200"/>
            <a:ext cx="14882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09663" y="373639"/>
            <a:ext cx="310810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>
                <a:solidFill>
                  <a:schemeClr val="bg1"/>
                </a:solidFill>
              </a:rPr>
              <a:t>“ICE”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1266833" y="373639"/>
            <a:ext cx="7715737" cy="15483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>
              <a:spcBef>
                <a:spcPct val="20000"/>
              </a:spcBef>
            </a:pPr>
            <a:endParaRPr lang="en-GB" sz="1200"/>
          </a:p>
        </p:txBody>
      </p:sp>
      <p:sp>
        <p:nvSpPr>
          <p:cNvPr id="15" name="Rectangle 14"/>
          <p:cNvSpPr/>
          <p:nvPr/>
        </p:nvSpPr>
        <p:spPr bwMode="auto">
          <a:xfrm>
            <a:off x="106844" y="114879"/>
            <a:ext cx="3024336" cy="4939324"/>
          </a:xfrm>
          <a:prstGeom prst="rect">
            <a:avLst/>
          </a:prstGeom>
          <a:solidFill>
            <a:srgbClr val="ADA49F"/>
          </a:solidFill>
          <a:ln>
            <a:solidFill>
              <a:schemeClr val="bg1"/>
            </a:solidFill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>
              <a:spcBef>
                <a:spcPct val="20000"/>
              </a:spcBef>
            </a:pPr>
            <a:endParaRPr lang="en-GB" sz="1200"/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161429" y="259355"/>
            <a:ext cx="2826395" cy="4688657"/>
          </a:xfrm>
          <a:prstGeom prst="rect">
            <a:avLst/>
          </a:prstGeom>
        </p:spPr>
        <p:txBody>
          <a:bodyPr/>
          <a:lstStyle/>
          <a:p>
            <a:pPr algn="ctr" defTabSz="6858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bg1"/>
                </a:solidFill>
                <a:latin typeface="+mn-lt"/>
              </a:rPr>
              <a:t>Challenge-led Learning</a:t>
            </a:r>
          </a:p>
          <a:p>
            <a:pPr algn="ctr" defTabSz="6858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bg1"/>
              </a:solidFill>
              <a:latin typeface="+mn-lt"/>
            </a:endParaRPr>
          </a:p>
          <a:p>
            <a:pPr algn="ctr" defTabSz="6858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bg1"/>
                </a:solidFill>
                <a:latin typeface="+mn-lt"/>
              </a:rPr>
              <a:t>Bridging discipline gaps through the creation of a network </a:t>
            </a:r>
          </a:p>
          <a:p>
            <a:pPr algn="ctr" defTabSz="6858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bg1"/>
                </a:solidFill>
                <a:latin typeface="+mn-lt"/>
              </a:rPr>
              <a:t>of exchange to develop a legacy of learning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E666021-2578-48D3-A05F-B11F5FAB3D93}"/>
              </a:ext>
            </a:extLst>
          </p:cNvPr>
          <p:cNvSpPr/>
          <p:nvPr/>
        </p:nvSpPr>
        <p:spPr bwMode="auto">
          <a:xfrm>
            <a:off x="3878476" y="1424974"/>
            <a:ext cx="1435169" cy="1362336"/>
          </a:xfrm>
          <a:prstGeom prst="ellipse">
            <a:avLst/>
          </a:prstGeom>
          <a:solidFill>
            <a:srgbClr val="95B7E1"/>
          </a:solidFill>
          <a:ln>
            <a:noFill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350" kern="0">
              <a:solidFill>
                <a:srgbClr val="000000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D5A4FD6-6BB6-42DA-B6F9-1122FFE1BFBC}"/>
              </a:ext>
            </a:extLst>
          </p:cNvPr>
          <p:cNvSpPr/>
          <p:nvPr/>
        </p:nvSpPr>
        <p:spPr bwMode="auto">
          <a:xfrm>
            <a:off x="3874834" y="3160928"/>
            <a:ext cx="1435169" cy="1362336"/>
          </a:xfrm>
          <a:prstGeom prst="ellipse">
            <a:avLst/>
          </a:prstGeom>
          <a:solidFill>
            <a:srgbClr val="95B7E1"/>
          </a:solidFill>
          <a:ln>
            <a:noFill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350" kern="0">
              <a:solidFill>
                <a:srgbClr val="000000"/>
              </a:solidFill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9364954F-90B1-4C5E-B758-5CE9CC3D317D}"/>
              </a:ext>
            </a:extLst>
          </p:cNvPr>
          <p:cNvSpPr txBox="1">
            <a:spLocks/>
          </p:cNvSpPr>
          <p:nvPr/>
        </p:nvSpPr>
        <p:spPr bwMode="auto">
          <a:xfrm>
            <a:off x="3419873" y="541781"/>
            <a:ext cx="5562698" cy="415985"/>
          </a:xfrm>
          <a:prstGeom prst="rect">
            <a:avLst/>
          </a:prstGeom>
          <a:solidFill>
            <a:srgbClr val="ADA49F"/>
          </a:solidFill>
          <a:ln>
            <a:solidFill>
              <a:schemeClr val="tx1"/>
            </a:solidFill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77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772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3772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3772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77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77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77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77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772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GB" sz="2000" b="1" dirty="0">
                <a:solidFill>
                  <a:schemeClr val="bg1"/>
                </a:solidFill>
              </a:rPr>
              <a:t>&gt;&gt;&gt;&gt;INSPIRE&gt;&gt;&gt;&gt;INNOVATE&gt;&gt;&gt;&gt;IMPACT&gt;&gt;&gt;&gt;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E4067810-4C93-40B7-B5CB-AFA83BD6E063}"/>
              </a:ext>
            </a:extLst>
          </p:cNvPr>
          <p:cNvSpPr txBox="1">
            <a:spLocks/>
          </p:cNvSpPr>
          <p:nvPr/>
        </p:nvSpPr>
        <p:spPr>
          <a:xfrm>
            <a:off x="3890724" y="1697949"/>
            <a:ext cx="1435169" cy="5400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685800" fontAlgn="auto">
              <a:spcAft>
                <a:spcPts val="0"/>
              </a:spcAft>
              <a:defRPr/>
            </a:pPr>
            <a:r>
              <a:rPr lang="en-GB" sz="1800" b="1" dirty="0">
                <a:latin typeface="+mj-lt"/>
                <a:ea typeface="+mj-ea"/>
                <a:cs typeface="+mj-cs"/>
              </a:rPr>
              <a:t>Design Challenges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sz="1350" b="1" dirty="0">
                <a:latin typeface="+mj-lt"/>
                <a:ea typeface="+mj-ea"/>
                <a:cs typeface="+mj-cs"/>
              </a:rPr>
              <a:t> </a:t>
            </a:r>
          </a:p>
          <a:p>
            <a:pPr defTabSz="685800" fontAlgn="auto">
              <a:spcAft>
                <a:spcPts val="0"/>
              </a:spcAft>
              <a:defRPr/>
            </a:pPr>
            <a:endParaRPr lang="en-GB" sz="1350" b="1" dirty="0">
              <a:latin typeface="+mj-lt"/>
              <a:ea typeface="+mj-ea"/>
              <a:cs typeface="+mj-cs"/>
            </a:endParaRPr>
          </a:p>
          <a:p>
            <a:pPr algn="ctr" defTabSz="685800" fontAlgn="auto">
              <a:spcAft>
                <a:spcPts val="0"/>
              </a:spcAft>
              <a:defRPr/>
            </a:pPr>
            <a:endParaRPr lang="en-GB" sz="2700" b="1" dirty="0">
              <a:latin typeface="+mj-lt"/>
              <a:ea typeface="+mj-ea"/>
              <a:cs typeface="+mj-cs"/>
            </a:endParaRP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C3A3F0CB-2D62-4FAA-B9AC-2816E72B4BB4}"/>
              </a:ext>
            </a:extLst>
          </p:cNvPr>
          <p:cNvSpPr txBox="1">
            <a:spLocks/>
          </p:cNvSpPr>
          <p:nvPr/>
        </p:nvSpPr>
        <p:spPr>
          <a:xfrm>
            <a:off x="3792821" y="3572786"/>
            <a:ext cx="1555177" cy="71364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685800" fontAlgn="auto">
              <a:spcAft>
                <a:spcPts val="0"/>
              </a:spcAft>
              <a:defRPr/>
            </a:pPr>
            <a:r>
              <a:rPr lang="en-GB" sz="1800" b="1" dirty="0">
                <a:latin typeface="+mj-lt"/>
                <a:ea typeface="+mj-ea"/>
                <a:cs typeface="+mj-cs"/>
              </a:rPr>
              <a:t>Commercial</a:t>
            </a:r>
          </a:p>
          <a:p>
            <a:pPr algn="ctr" defTabSz="685800" fontAlgn="auto">
              <a:spcAft>
                <a:spcPts val="0"/>
              </a:spcAft>
              <a:defRPr/>
            </a:pPr>
            <a:r>
              <a:rPr lang="en-GB" sz="1800" b="1" dirty="0">
                <a:latin typeface="+mj-lt"/>
                <a:ea typeface="+mj-ea"/>
                <a:cs typeface="+mj-cs"/>
              </a:rPr>
              <a:t>Challenges</a:t>
            </a:r>
          </a:p>
          <a:p>
            <a:pPr defTabSz="685800" fontAlgn="auto">
              <a:spcAft>
                <a:spcPts val="0"/>
              </a:spcAft>
              <a:defRPr/>
            </a:pPr>
            <a:endParaRPr lang="en-GB" sz="1350" b="1" dirty="0">
              <a:latin typeface="+mj-lt"/>
              <a:ea typeface="+mj-ea"/>
              <a:cs typeface="+mj-cs"/>
            </a:endParaRPr>
          </a:p>
          <a:p>
            <a:pPr algn="ctr" defTabSz="685800" fontAlgn="auto">
              <a:spcAft>
                <a:spcPts val="0"/>
              </a:spcAft>
              <a:defRPr/>
            </a:pPr>
            <a:endParaRPr lang="en-GB" sz="2700" b="1" dirty="0">
              <a:latin typeface="+mj-lt"/>
              <a:ea typeface="+mj-ea"/>
              <a:cs typeface="+mj-cs"/>
            </a:endParaRP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0D74E32A-DB94-43DC-9936-49CABA1EFA0E}"/>
              </a:ext>
            </a:extLst>
          </p:cNvPr>
          <p:cNvSpPr txBox="1">
            <a:spLocks/>
          </p:cNvSpPr>
          <p:nvPr/>
        </p:nvSpPr>
        <p:spPr bwMode="auto">
          <a:xfrm>
            <a:off x="5398831" y="1851925"/>
            <a:ext cx="3735565" cy="30960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77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772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3772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3772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77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77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77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77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772"/>
                </a:solidFill>
                <a:latin typeface="+mn-lt"/>
              </a:defRPr>
            </a:lvl9pPr>
          </a:lstStyle>
          <a:p>
            <a:r>
              <a:rPr lang="en-GB" sz="1800" b="1" dirty="0"/>
              <a:t>24 hour Challenges</a:t>
            </a:r>
          </a:p>
          <a:p>
            <a:endParaRPr lang="en-GB" sz="1800" b="1" dirty="0"/>
          </a:p>
          <a:p>
            <a:endParaRPr lang="en-GB" sz="1800" b="1" dirty="0"/>
          </a:p>
          <a:p>
            <a:endParaRPr lang="en-GB" sz="1800" b="1" dirty="0"/>
          </a:p>
          <a:p>
            <a:endParaRPr lang="en-GB" sz="1800" b="1" dirty="0"/>
          </a:p>
          <a:p>
            <a:r>
              <a:rPr lang="en-GB" sz="1800" b="1" dirty="0"/>
              <a:t>7 hour </a:t>
            </a:r>
          </a:p>
          <a:p>
            <a:r>
              <a:rPr lang="en-GB" sz="1800" b="1" dirty="0"/>
              <a:t>24 hour Challenges</a:t>
            </a:r>
            <a:endParaRPr lang="en-GB" sz="1350" b="1" dirty="0"/>
          </a:p>
        </p:txBody>
      </p:sp>
    </p:spTree>
    <p:extLst>
      <p:ext uri="{BB962C8B-B14F-4D97-AF65-F5344CB8AC3E}">
        <p14:creationId xmlns:p14="http://schemas.microsoft.com/office/powerpoint/2010/main" val="377738809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1304" y="483518"/>
            <a:ext cx="2016224" cy="3528392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Challenges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900" dirty="0"/>
          </a:p>
          <a:p>
            <a:pPr marL="0" indent="0">
              <a:buNone/>
            </a:pPr>
            <a:r>
              <a:rPr lang="en-GB" dirty="0"/>
              <a:t>Successes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395536" y="3075806"/>
            <a:ext cx="8424936" cy="15121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77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772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3772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3772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77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77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77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77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772"/>
                </a:solidFill>
                <a:latin typeface="+mn-lt"/>
              </a:defRPr>
            </a:lvl9pPr>
          </a:lstStyle>
          <a:p>
            <a:pPr>
              <a:spcBef>
                <a:spcPts val="432"/>
              </a:spcBef>
            </a:pPr>
            <a:r>
              <a:rPr lang="en-GB" sz="1800" b="1" dirty="0"/>
              <a:t>Best practice model (HIM) – interdisciplinary collaborations in HE </a:t>
            </a:r>
          </a:p>
          <a:p>
            <a:pPr>
              <a:spcBef>
                <a:spcPts val="432"/>
              </a:spcBef>
            </a:pPr>
            <a:r>
              <a:rPr lang="en-GB" sz="1800" b="1" dirty="0"/>
              <a:t>A blueprint – Challenge-led learning</a:t>
            </a:r>
          </a:p>
          <a:p>
            <a:pPr>
              <a:spcBef>
                <a:spcPts val="432"/>
              </a:spcBef>
            </a:pPr>
            <a:r>
              <a:rPr lang="en-GB" sz="1800" b="1" dirty="0"/>
              <a:t>Measurable Impact – students, commercial, university 	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70037" y="984548"/>
            <a:ext cx="7560840" cy="15121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77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772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3772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3772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77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77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77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77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772"/>
                </a:solidFill>
                <a:latin typeface="+mn-lt"/>
              </a:defRPr>
            </a:lvl9pPr>
          </a:lstStyle>
          <a:p>
            <a:r>
              <a:rPr lang="en-GB" sz="1800" b="1" dirty="0"/>
              <a:t>Internal structures and processes (climate/culture/environment)</a:t>
            </a:r>
          </a:p>
          <a:p>
            <a:r>
              <a:rPr lang="en-GB" sz="1800" b="1" dirty="0"/>
              <a:t>Regulations</a:t>
            </a:r>
          </a:p>
          <a:p>
            <a:r>
              <a:rPr lang="en-GB" sz="1800" b="1" dirty="0"/>
              <a:t>Reward/Impact</a:t>
            </a:r>
          </a:p>
          <a:p>
            <a:r>
              <a:rPr lang="en-GB" sz="1800" b="1" dirty="0"/>
              <a:t>Communication</a:t>
            </a:r>
            <a:r>
              <a:rPr lang="en-GB" sz="1200" b="1" dirty="0"/>
              <a:t>	</a:t>
            </a:r>
            <a:endParaRPr lang="en-GB" sz="1350" b="1" dirty="0"/>
          </a:p>
        </p:txBody>
      </p:sp>
    </p:spTree>
    <p:extLst>
      <p:ext uri="{BB962C8B-B14F-4D97-AF65-F5344CB8AC3E}">
        <p14:creationId xmlns:p14="http://schemas.microsoft.com/office/powerpoint/2010/main" val="3616564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251521" y="126424"/>
            <a:ext cx="8776610" cy="48935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>
              <a:spcBef>
                <a:spcPct val="20000"/>
              </a:spcBef>
            </a:pPr>
            <a:endParaRPr lang="en-GB" sz="120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31640" y="603624"/>
            <a:ext cx="4885665" cy="1224136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0" i="0" kern="1200" cap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en-US" sz="5400" b="1" dirty="0"/>
              <a:t>Impact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90DBBCA-B0A4-4FC7-B066-42D5D5E6ABC1}"/>
              </a:ext>
            </a:extLst>
          </p:cNvPr>
          <p:cNvSpPr txBox="1">
            <a:spLocks/>
          </p:cNvSpPr>
          <p:nvPr/>
        </p:nvSpPr>
        <p:spPr>
          <a:xfrm>
            <a:off x="370358" y="169276"/>
            <a:ext cx="2448272" cy="857250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0" i="0" kern="1200" cap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en-US" dirty="0"/>
              <a:t>Student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5170C09-8683-44EF-B2C3-4DCB43BFF636}"/>
              </a:ext>
            </a:extLst>
          </p:cNvPr>
          <p:cNvSpPr txBox="1">
            <a:spLocks/>
          </p:cNvSpPr>
          <p:nvPr/>
        </p:nvSpPr>
        <p:spPr>
          <a:xfrm>
            <a:off x="2987824" y="1707654"/>
            <a:ext cx="5959575" cy="331236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Skills beyond their studies</a:t>
            </a:r>
          </a:p>
          <a:p>
            <a:r>
              <a:rPr lang="en-US" sz="2200" dirty="0">
                <a:solidFill>
                  <a:schemeClr val="tx1"/>
                </a:solidFill>
              </a:rPr>
              <a:t>Metacognitive appreciation</a:t>
            </a:r>
          </a:p>
          <a:p>
            <a:r>
              <a:rPr lang="en-US" sz="2200" dirty="0">
                <a:solidFill>
                  <a:schemeClr val="tx1"/>
                </a:solidFill>
              </a:rPr>
              <a:t>Value of networks</a:t>
            </a:r>
          </a:p>
          <a:p>
            <a:r>
              <a:rPr lang="en-US" sz="2200" dirty="0">
                <a:solidFill>
                  <a:schemeClr val="tx1"/>
                </a:solidFill>
              </a:rPr>
              <a:t>Appreciation of positive disruption</a:t>
            </a:r>
          </a:p>
          <a:p>
            <a:r>
              <a:rPr lang="en-US" sz="2200" dirty="0">
                <a:solidFill>
                  <a:schemeClr val="tx1"/>
                </a:solidFill>
              </a:rPr>
              <a:t>Change of mind-set (risk taking)</a:t>
            </a:r>
          </a:p>
          <a:p>
            <a:r>
              <a:rPr lang="en-US" sz="2200" dirty="0">
                <a:solidFill>
                  <a:schemeClr val="tx1"/>
                </a:solidFill>
              </a:rPr>
              <a:t>Challenge-led learning benefits in career</a:t>
            </a:r>
          </a:p>
          <a:p>
            <a:r>
              <a:rPr lang="en-US" sz="2200" dirty="0">
                <a:solidFill>
                  <a:schemeClr val="tx1"/>
                </a:solidFill>
              </a:rPr>
              <a:t>Awareness of opportunities (dreams)</a:t>
            </a:r>
          </a:p>
          <a:p>
            <a:r>
              <a:rPr lang="en-US" sz="2200" dirty="0">
                <a:solidFill>
                  <a:schemeClr val="tx1"/>
                </a:solidFill>
              </a:rPr>
              <a:t>Better ENGAGEMENT </a:t>
            </a:r>
            <a:r>
              <a:rPr lang="en-US" sz="1200" dirty="0">
                <a:solidFill>
                  <a:schemeClr val="tx1"/>
                </a:solidFill>
              </a:rPr>
              <a:t>(retention, employable, attainment)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462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251521" y="126424"/>
            <a:ext cx="8776610" cy="48935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>
              <a:spcBef>
                <a:spcPct val="20000"/>
              </a:spcBef>
            </a:pPr>
            <a:endParaRPr lang="en-GB" sz="120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31640" y="603624"/>
            <a:ext cx="4885665" cy="1224136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0" i="0" kern="1200" cap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en-US" sz="5400" b="1" dirty="0"/>
              <a:t>Impact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90DBBCA-B0A4-4FC7-B066-42D5D5E6ABC1}"/>
              </a:ext>
            </a:extLst>
          </p:cNvPr>
          <p:cNvSpPr txBox="1">
            <a:spLocks/>
          </p:cNvSpPr>
          <p:nvPr/>
        </p:nvSpPr>
        <p:spPr>
          <a:xfrm>
            <a:off x="107504" y="165557"/>
            <a:ext cx="2448272" cy="857250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0" i="0" kern="1200" cap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en-US" dirty="0"/>
              <a:t>Commercial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5170C09-8683-44EF-B2C3-4DCB43BFF636}"/>
              </a:ext>
            </a:extLst>
          </p:cNvPr>
          <p:cNvSpPr txBox="1">
            <a:spLocks/>
          </p:cNvSpPr>
          <p:nvPr/>
        </p:nvSpPr>
        <p:spPr>
          <a:xfrm>
            <a:off x="1249454" y="1500007"/>
            <a:ext cx="7759775" cy="331236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Changed mind-set – what a university is for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tx1"/>
                </a:solidFill>
              </a:rPr>
              <a:t>	- changed branding strategy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tx1"/>
                </a:solidFill>
              </a:rPr>
              <a:t>	- exploring KTP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tx1"/>
                </a:solidFill>
              </a:rPr>
              <a:t>	- exploring research projects</a:t>
            </a:r>
          </a:p>
          <a:p>
            <a:r>
              <a:rPr lang="en-US" sz="2200" dirty="0">
                <a:solidFill>
                  <a:schemeClr val="tx1"/>
                </a:solidFill>
              </a:rPr>
              <a:t>Inventive and exciting concepts and solutions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</a:rPr>
              <a:t>	</a:t>
            </a:r>
            <a:r>
              <a:rPr lang="en-US" sz="1200" dirty="0">
                <a:solidFill>
                  <a:schemeClr val="tx1"/>
                </a:solidFill>
              </a:rPr>
              <a:t>- opportunities to explore new concepts (Nudge theory)</a:t>
            </a:r>
          </a:p>
          <a:p>
            <a:r>
              <a:rPr lang="en-US" sz="2200" dirty="0">
                <a:solidFill>
                  <a:schemeClr val="tx1"/>
                </a:solidFill>
              </a:rPr>
              <a:t>Overwhelmed by new ideas (commercial awareness)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tx1"/>
                </a:solidFill>
              </a:rPr>
              <a:t>	- ideas were taken forward into the commercial sector</a:t>
            </a:r>
          </a:p>
          <a:p>
            <a:pPr marL="0" indent="0">
              <a:buNone/>
            </a:pPr>
            <a:endParaRPr lang="en-US" sz="8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Great design is a team approach –opens new perspectives</a:t>
            </a:r>
          </a:p>
          <a:p>
            <a:pPr marL="0" indent="0">
              <a:buNone/>
            </a:pPr>
            <a:r>
              <a:rPr lang="en-US" sz="1000" dirty="0">
                <a:solidFill>
                  <a:schemeClr val="tx1"/>
                </a:solidFill>
              </a:rPr>
              <a:t>	- Resulted in recruiting fashion students for web design</a:t>
            </a:r>
          </a:p>
          <a:p>
            <a:endParaRPr lang="en-US" sz="12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655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107504" y="112361"/>
            <a:ext cx="8776610" cy="48935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>
              <a:spcBef>
                <a:spcPct val="20000"/>
              </a:spcBef>
            </a:pPr>
            <a:endParaRPr lang="en-GB" sz="120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31640" y="603624"/>
            <a:ext cx="4885665" cy="1224136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0" i="0" kern="1200" cap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en-US" sz="5400" b="1" dirty="0"/>
              <a:t>Impact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90DBBCA-B0A4-4FC7-B066-42D5D5E6ABC1}"/>
              </a:ext>
            </a:extLst>
          </p:cNvPr>
          <p:cNvSpPr txBox="1">
            <a:spLocks/>
          </p:cNvSpPr>
          <p:nvPr/>
        </p:nvSpPr>
        <p:spPr>
          <a:xfrm>
            <a:off x="107504" y="165557"/>
            <a:ext cx="2448272" cy="857250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0" i="0" kern="1200" cap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pitchFamily="-109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en-US" dirty="0"/>
              <a:t>University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5170C09-8683-44EF-B2C3-4DCB43BFF636}"/>
              </a:ext>
            </a:extLst>
          </p:cNvPr>
          <p:cNvSpPr txBox="1">
            <a:spLocks/>
          </p:cNvSpPr>
          <p:nvPr/>
        </p:nvSpPr>
        <p:spPr>
          <a:xfrm>
            <a:off x="2339752" y="1707654"/>
            <a:ext cx="6832396" cy="331236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Brought people together </a:t>
            </a:r>
            <a:r>
              <a:rPr lang="en-US" sz="1200" dirty="0">
                <a:solidFill>
                  <a:schemeClr val="tx1"/>
                </a:solidFill>
              </a:rPr>
              <a:t>(knowledge communities)</a:t>
            </a:r>
          </a:p>
          <a:p>
            <a:r>
              <a:rPr lang="en-US" sz="2200" dirty="0">
                <a:solidFill>
                  <a:schemeClr val="tx1"/>
                </a:solidFill>
              </a:rPr>
              <a:t>Team of staff short listed for an international prize</a:t>
            </a:r>
          </a:p>
          <a:p>
            <a:r>
              <a:rPr lang="en-US" sz="2200" dirty="0">
                <a:solidFill>
                  <a:schemeClr val="tx1"/>
                </a:solidFill>
              </a:rPr>
              <a:t>Opened up facilities (technical services)</a:t>
            </a:r>
          </a:p>
          <a:p>
            <a:r>
              <a:rPr lang="en-US" sz="2200" dirty="0">
                <a:solidFill>
                  <a:schemeClr val="tx1"/>
                </a:solidFill>
              </a:rPr>
              <a:t>Snowballed into lots of other opportunities</a:t>
            </a:r>
          </a:p>
          <a:p>
            <a:r>
              <a:rPr lang="en-US" sz="2200" dirty="0">
                <a:solidFill>
                  <a:schemeClr val="tx1"/>
                </a:solidFill>
              </a:rPr>
              <a:t>Benchmark statements </a:t>
            </a:r>
            <a:r>
              <a:rPr lang="en-US" sz="1200" dirty="0">
                <a:solidFill>
                  <a:schemeClr val="tx1"/>
                </a:solidFill>
              </a:rPr>
              <a:t>(co-creation, IP, commercial awareness)</a:t>
            </a:r>
            <a:endParaRPr lang="en-US" sz="22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Streamlined IP (two models)</a:t>
            </a:r>
          </a:p>
          <a:p>
            <a:r>
              <a:rPr lang="en-US" sz="2200" dirty="0">
                <a:solidFill>
                  <a:schemeClr val="tx1"/>
                </a:solidFill>
              </a:rPr>
              <a:t>Changed mindset (entrepreneurial) </a:t>
            </a:r>
          </a:p>
          <a:p>
            <a:r>
              <a:rPr lang="en-US" sz="2200" dirty="0">
                <a:solidFill>
                  <a:schemeClr val="tx1"/>
                </a:solidFill>
              </a:rPr>
              <a:t>Blueprint for innovation and learning (active)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097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76295" y="35420"/>
            <a:ext cx="4005823" cy="48935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>
              <a:spcBef>
                <a:spcPct val="20000"/>
              </a:spcBef>
            </a:pPr>
            <a:endParaRPr lang="en-GB" sz="1200"/>
          </a:p>
        </p:txBody>
      </p:sp>
      <p:sp>
        <p:nvSpPr>
          <p:cNvPr id="26" name="Rectangle 25"/>
          <p:cNvSpPr/>
          <p:nvPr/>
        </p:nvSpPr>
        <p:spPr bwMode="auto">
          <a:xfrm>
            <a:off x="3682413" y="126424"/>
            <a:ext cx="5345717" cy="48935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>
              <a:spcBef>
                <a:spcPct val="20000"/>
              </a:spcBef>
            </a:pPr>
            <a:endParaRPr lang="en-GB" sz="1200"/>
          </a:p>
        </p:txBody>
      </p:sp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2749154" y="89297"/>
            <a:ext cx="1500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195" name="TextBox 2"/>
          <p:cNvSpPr txBox="1">
            <a:spLocks noChangeArrowheads="1"/>
          </p:cNvSpPr>
          <p:nvPr/>
        </p:nvSpPr>
        <p:spPr bwMode="auto">
          <a:xfrm>
            <a:off x="7442598" y="76200"/>
            <a:ext cx="14882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oco Light" pitchFamily="-84" charset="0"/>
                <a:ea typeface="MS PGothic" panose="020B0600070205080204" pitchFamily="34" charset="-128"/>
                <a:cs typeface="Foco Light" pitchFamily="-8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09663" y="373639"/>
            <a:ext cx="310810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>
                <a:solidFill>
                  <a:schemeClr val="bg1"/>
                </a:solidFill>
              </a:rPr>
              <a:t>“ICE”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23447" y="373310"/>
            <a:ext cx="237800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700" b="1" u="sng" dirty="0"/>
              <a:t>The Power….</a:t>
            </a: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4746352" y="267494"/>
            <a:ext cx="4146127" cy="4661524"/>
          </a:xfrm>
          <a:prstGeom prst="rect">
            <a:avLst/>
          </a:prstGeom>
          <a:solidFill>
            <a:srgbClr val="ADA49F"/>
          </a:solidFill>
        </p:spPr>
        <p:txBody>
          <a:bodyPr/>
          <a:lstStyle/>
          <a:p>
            <a:pPr algn="ctr" defTabSz="6858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GB" sz="1650" b="1" dirty="0">
              <a:solidFill>
                <a:schemeClr val="bg1"/>
              </a:solidFill>
              <a:latin typeface="+mn-lt"/>
            </a:endParaRPr>
          </a:p>
          <a:p>
            <a:pPr algn="ctr" defTabSz="6858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GB" sz="1650" b="1" dirty="0">
              <a:solidFill>
                <a:schemeClr val="bg1"/>
              </a:solidFill>
              <a:latin typeface="+mn-lt"/>
            </a:endParaRPr>
          </a:p>
          <a:p>
            <a:pPr algn="ctr" defTabSz="6858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1650" b="1" dirty="0">
                <a:solidFill>
                  <a:schemeClr val="bg1"/>
                </a:solidFill>
                <a:latin typeface="+mn-lt"/>
              </a:rPr>
              <a:t>Thanks </a:t>
            </a:r>
          </a:p>
          <a:p>
            <a:pPr algn="ctr" defTabSz="6858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1650" b="1" dirty="0">
                <a:solidFill>
                  <a:schemeClr val="bg1"/>
                </a:solidFill>
                <a:latin typeface="+mn-lt"/>
              </a:rPr>
              <a:t>To</a:t>
            </a:r>
          </a:p>
          <a:p>
            <a:pPr algn="ctr" defTabSz="6858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1650" b="1" dirty="0">
                <a:solidFill>
                  <a:schemeClr val="bg1"/>
                </a:solidFill>
                <a:latin typeface="+mn-lt"/>
              </a:rPr>
              <a:t> Liz Towns-Andrews, Leigh Fleming and Abi Blower</a:t>
            </a:r>
          </a:p>
          <a:p>
            <a:pPr algn="ctr" defTabSz="6858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GB" sz="1650" b="1" dirty="0">
              <a:solidFill>
                <a:schemeClr val="bg1"/>
              </a:solidFill>
              <a:latin typeface="+mn-lt"/>
            </a:endParaRPr>
          </a:p>
          <a:p>
            <a:pPr algn="ctr" defTabSz="6858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1650" b="1" dirty="0">
                <a:solidFill>
                  <a:schemeClr val="bg1"/>
                </a:solidFill>
                <a:latin typeface="+mn-lt"/>
              </a:rPr>
              <a:t>University of Huddersfield</a:t>
            </a:r>
          </a:p>
          <a:p>
            <a:pPr algn="ctr" defTabSz="6858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GB" sz="1650" b="1" dirty="0">
              <a:solidFill>
                <a:schemeClr val="bg1"/>
              </a:solidFill>
              <a:latin typeface="+mn-lt"/>
            </a:endParaRPr>
          </a:p>
          <a:p>
            <a:pPr algn="ctr" defTabSz="6858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1650" b="1" dirty="0">
                <a:solidFill>
                  <a:schemeClr val="bg1"/>
                </a:solidFill>
                <a:latin typeface="+mn-lt"/>
              </a:rPr>
              <a:t>Visiting Professors of Innovation</a:t>
            </a:r>
          </a:p>
          <a:p>
            <a:pPr algn="ctr" defTabSz="6858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1650" b="1" dirty="0">
                <a:solidFill>
                  <a:schemeClr val="bg1"/>
                </a:solidFill>
                <a:latin typeface="+mn-lt"/>
              </a:rPr>
              <a:t>Jonathan Sands</a:t>
            </a:r>
          </a:p>
          <a:p>
            <a:pPr algn="ctr" defTabSz="6858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1650" b="1" dirty="0">
                <a:solidFill>
                  <a:schemeClr val="bg1"/>
                </a:solidFill>
                <a:latin typeface="+mn-lt"/>
              </a:rPr>
              <a:t>Stefan Gabriel</a:t>
            </a:r>
          </a:p>
          <a:p>
            <a:pPr algn="ctr" defTabSz="6858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GB" sz="1650" b="1" dirty="0">
              <a:solidFill>
                <a:schemeClr val="bg1"/>
              </a:solidFill>
              <a:latin typeface="+mn-lt"/>
            </a:endParaRPr>
          </a:p>
          <a:p>
            <a:pPr algn="ctr" defTabSz="6858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1650" b="1" dirty="0">
                <a:solidFill>
                  <a:schemeClr val="bg1"/>
                </a:solidFill>
                <a:latin typeface="+mn-lt"/>
              </a:rPr>
              <a:t>Royal Academy of Engineering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657785" y="1185105"/>
            <a:ext cx="3018179" cy="329440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77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772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3772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3772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77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77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77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77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772"/>
                </a:solidFill>
                <a:latin typeface="+mn-lt"/>
              </a:defRPr>
            </a:lvl9pPr>
          </a:lstStyle>
          <a:p>
            <a:r>
              <a:rPr lang="en-GB" sz="1800" b="1" dirty="0"/>
              <a:t>Student skills</a:t>
            </a:r>
          </a:p>
          <a:p>
            <a:endParaRPr lang="en-GB" sz="800" b="1" dirty="0"/>
          </a:p>
          <a:p>
            <a:r>
              <a:rPr lang="en-GB" sz="1800" b="1" dirty="0"/>
              <a:t>Engagement</a:t>
            </a:r>
          </a:p>
          <a:p>
            <a:endParaRPr lang="en-GB" sz="800" b="1" dirty="0"/>
          </a:p>
          <a:p>
            <a:r>
              <a:rPr lang="en-GB" sz="1800" b="1" dirty="0"/>
              <a:t>Impact case-studies</a:t>
            </a:r>
          </a:p>
          <a:p>
            <a:endParaRPr lang="en-GB" sz="800" b="1" dirty="0"/>
          </a:p>
          <a:p>
            <a:r>
              <a:rPr lang="en-GB" sz="1800" b="1" dirty="0"/>
              <a:t>Model of good practice</a:t>
            </a:r>
          </a:p>
          <a:p>
            <a:endParaRPr lang="en-GB" sz="800" b="1" dirty="0"/>
          </a:p>
          <a:p>
            <a:r>
              <a:rPr lang="en-GB" sz="1800" b="1" dirty="0"/>
              <a:t>Impact on society</a:t>
            </a:r>
          </a:p>
          <a:p>
            <a:endParaRPr lang="en-GB" sz="800" b="1" dirty="0"/>
          </a:p>
          <a:p>
            <a:r>
              <a:rPr lang="en-GB" sz="1800" b="1" dirty="0"/>
              <a:t>Impact on region</a:t>
            </a:r>
          </a:p>
        </p:txBody>
      </p:sp>
    </p:spTree>
    <p:extLst>
      <p:ext uri="{BB962C8B-B14F-4D97-AF65-F5344CB8AC3E}">
        <p14:creationId xmlns:p14="http://schemas.microsoft.com/office/powerpoint/2010/main" val="3767043636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ew brand Powerpoint [16 9] 09051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68ea0e3-e8c7-4dad-9c58-6fe42d44ae5c">
      <UserInfo>
        <DisplayName>HOLDWAY Harriet J</DisplayName>
        <AccountId>37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7B95415508174488CF6EA1819C4932" ma:contentTypeVersion="7" ma:contentTypeDescription="Create a new document." ma:contentTypeScope="" ma:versionID="202c67f58af1858f5ba097dd1471f0d1">
  <xsd:schema xmlns:xsd="http://www.w3.org/2001/XMLSchema" xmlns:xs="http://www.w3.org/2001/XMLSchema" xmlns:p="http://schemas.microsoft.com/office/2006/metadata/properties" xmlns:ns2="668ea0e3-e8c7-4dad-9c58-6fe42d44ae5c" xmlns:ns3="157de7b7-8fb4-4df1-a700-bcd3b291738a" targetNamespace="http://schemas.microsoft.com/office/2006/metadata/properties" ma:root="true" ma:fieldsID="089f03da54a22e711a8dc3671349f0bb" ns2:_="" ns3:_="">
    <xsd:import namespace="668ea0e3-e8c7-4dad-9c58-6fe42d44ae5c"/>
    <xsd:import namespace="157de7b7-8fb4-4df1-a700-bcd3b291738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8ea0e3-e8c7-4dad-9c58-6fe42d44ae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7de7b7-8fb4-4df1-a700-bcd3b29173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9C8EBF-FDBA-4393-868D-35FB246D88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760702-51AB-4C84-B6FF-C52C00A53B1C}">
  <ds:schemaRefs>
    <ds:schemaRef ds:uri="668ea0e3-e8c7-4dad-9c58-6fe42d44ae5c"/>
    <ds:schemaRef ds:uri="157de7b7-8fb4-4df1-a700-bcd3b291738a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3B5AD31B-E57C-433C-8BD4-9231A5945D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8ea0e3-e8c7-4dad-9c58-6fe42d44ae5c"/>
    <ds:schemaRef ds:uri="157de7b7-8fb4-4df1-a700-bcd3b29173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New brand Powerpoint [16 9] 090517.potx</Template>
  <TotalTime>918</TotalTime>
  <Words>586</Words>
  <Application>Microsoft Office PowerPoint</Application>
  <PresentationFormat>On-screen Show (16:9)</PresentationFormat>
  <Paragraphs>134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New brand Powerpoint [16 9] 090517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Staffordshire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Brand Bank</dc:title>
  <dc:creator>WINTER Emma</dc:creator>
  <cp:lastModifiedBy>Eliza McCan</cp:lastModifiedBy>
  <cp:revision>256</cp:revision>
  <cp:lastPrinted>2015-03-02T13:45:41Z</cp:lastPrinted>
  <dcterms:created xsi:type="dcterms:W3CDTF">2015-03-10T12:10:31Z</dcterms:created>
  <dcterms:modified xsi:type="dcterms:W3CDTF">2022-06-27T11:55:25Z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0x010100AE7B95415508174488CF6EA1819C4932</vt:lpwstr>
  </property>
</Properties>
</file>