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sldIdLst>
    <p:sldId id="256" r:id="rId2"/>
    <p:sldId id="257" r:id="rId3"/>
    <p:sldId id="258" r:id="rId4"/>
    <p:sldId id="259" r:id="rId5"/>
    <p:sldId id="260" r:id="rId6"/>
    <p:sldId id="270" r:id="rId7"/>
    <p:sldId id="263" r:id="rId8"/>
    <p:sldId id="264" r:id="rId9"/>
    <p:sldId id="265" r:id="rId10"/>
    <p:sldId id="271"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2"/>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57AAB8D-3458-D54F-9E91-9536531FE630}" type="datetimeFigureOut">
              <a:rPr lang="en-US" smtClean="0"/>
              <a:t>7/14/21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02CFAFE-E974-2C45-9C31-65C8DB3EFE1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60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7AAB8D-3458-D54F-9E91-9536531FE630}"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FAFE-E974-2C45-9C31-65C8DB3EFE1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97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7AAB8D-3458-D54F-9E91-9536531FE630}"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FAFE-E974-2C45-9C31-65C8DB3EFE1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012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7AAB8D-3458-D54F-9E91-9536531FE630}"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FAFE-E974-2C45-9C31-65C8DB3EFE1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69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7AAB8D-3458-D54F-9E91-9536531FE630}"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FAFE-E974-2C45-9C31-65C8DB3EFE1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006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7AAB8D-3458-D54F-9E91-9536531FE630}"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FAFE-E974-2C45-9C31-65C8DB3EFE1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771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7AAB8D-3458-D54F-9E91-9536531FE630}" type="datetimeFigureOut">
              <a:rPr lang="en-US" smtClean="0"/>
              <a:t>7/14/21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CFAFE-E974-2C45-9C31-65C8DB3EFE1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982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7AAB8D-3458-D54F-9E91-9536531FE630}" type="datetimeFigureOut">
              <a:rPr lang="en-US" smtClean="0"/>
              <a:t>7/14/21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CFAFE-E974-2C45-9C31-65C8DB3EFE1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401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AAB8D-3458-D54F-9E91-9536531FE630}" type="datetimeFigureOut">
              <a:rPr lang="en-US" smtClean="0"/>
              <a:t>7/14/21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CFAFE-E974-2C45-9C31-65C8DB3EFE11}" type="slidenum">
              <a:rPr lang="en-US" smtClean="0"/>
              <a:t>‹#›</a:t>
            </a:fld>
            <a:endParaRPr lang="en-US"/>
          </a:p>
        </p:txBody>
      </p:sp>
    </p:spTree>
    <p:extLst>
      <p:ext uri="{BB962C8B-B14F-4D97-AF65-F5344CB8AC3E}">
        <p14:creationId xmlns:p14="http://schemas.microsoft.com/office/powerpoint/2010/main" val="37986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7AAB8D-3458-D54F-9E91-9536531FE630}"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FAFE-E974-2C45-9C31-65C8DB3EFE1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80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57AAB8D-3458-D54F-9E91-9536531FE630}" type="datetimeFigureOut">
              <a:rPr lang="en-US" smtClean="0"/>
              <a:t>7/14/21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502CFAFE-E974-2C45-9C31-65C8DB3EFE1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739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57AAB8D-3458-D54F-9E91-9536531FE630}" type="datetimeFigureOut">
              <a:rPr lang="en-US" smtClean="0"/>
              <a:t>7/14/21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02CFAFE-E974-2C45-9C31-65C8DB3EFE1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7128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332885657279093/videos/42782752464425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8EB59-6D55-2C46-B7B9-E22AF4826B83}"/>
              </a:ext>
            </a:extLst>
          </p:cNvPr>
          <p:cNvSpPr>
            <a:spLocks noGrp="1"/>
          </p:cNvSpPr>
          <p:nvPr>
            <p:ph type="ctrTitle"/>
          </p:nvPr>
        </p:nvSpPr>
        <p:spPr>
          <a:xfrm>
            <a:off x="844476" y="1600199"/>
            <a:ext cx="3539266" cy="4297680"/>
          </a:xfrm>
        </p:spPr>
        <p:txBody>
          <a:bodyPr vert="horz" lIns="91440" tIns="45720" rIns="91440" bIns="45720" rtlCol="0" anchor="ctr">
            <a:normAutofit/>
          </a:bodyPr>
          <a:lstStyle/>
          <a:p>
            <a:r>
              <a:rPr lang="en-US" sz="3200" b="0" i="0" kern="1200" cap="all" dirty="0">
                <a:solidFill>
                  <a:schemeClr val="tx1"/>
                </a:solidFill>
                <a:effectLst/>
                <a:latin typeface="+mj-lt"/>
                <a:ea typeface="+mj-ea"/>
                <a:cs typeface="+mj-cs"/>
              </a:rPr>
              <a:t>International Federation for Theatre Research Galway 2021</a:t>
            </a:r>
            <a:br>
              <a:rPr lang="en-US" sz="3200" b="0" i="0" kern="1200" cap="all" dirty="0">
                <a:solidFill>
                  <a:schemeClr val="tx1"/>
                </a:solidFill>
                <a:effectLst/>
                <a:latin typeface="+mj-lt"/>
                <a:ea typeface="+mj-ea"/>
                <a:cs typeface="+mj-cs"/>
              </a:rPr>
            </a:br>
            <a:endParaRPr lang="en-US" sz="3200" b="0" i="0" kern="1200" cap="all" dirty="0">
              <a:solidFill>
                <a:schemeClr val="tx1"/>
              </a:solidFill>
              <a:effectLst/>
              <a:latin typeface="+mj-lt"/>
              <a:ea typeface="+mj-ea"/>
              <a:cs typeface="+mj-cs"/>
            </a:endParaRP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21493B1-5544-3440-A1CA-2782DF62B340}"/>
              </a:ext>
            </a:extLst>
          </p:cNvPr>
          <p:cNvSpPr>
            <a:spLocks noGrp="1"/>
          </p:cNvSpPr>
          <p:nvPr>
            <p:ph type="subTitle" idx="1"/>
          </p:nvPr>
        </p:nvSpPr>
        <p:spPr>
          <a:xfrm>
            <a:off x="4924851" y="1600199"/>
            <a:ext cx="6130003" cy="4297680"/>
          </a:xfrm>
        </p:spPr>
        <p:txBody>
          <a:bodyPr vert="horz" lIns="91440" tIns="45720" rIns="91440" bIns="45720" rtlCol="0" anchor="ctr">
            <a:normAutofit/>
          </a:bodyPr>
          <a:lstStyle/>
          <a:p>
            <a:r>
              <a:rPr lang="en-US" b="1" dirty="0"/>
              <a:t>The Death, Dinner and Performance: A Study of the Efficacy of Performance to Enhance Conversations Around Death and Dying project</a:t>
            </a:r>
          </a:p>
          <a:p>
            <a:r>
              <a:rPr lang="en-US" b="1" dirty="0"/>
              <a:t>Sheila McCormick</a:t>
            </a:r>
          </a:p>
          <a:p>
            <a:r>
              <a:rPr lang="en-US" b="1" dirty="0">
                <a:hlinkClick r:id="rId3"/>
              </a:rPr>
              <a:t>https://www.facebook.com/332885657279093/videos/427827524644250</a:t>
            </a:r>
            <a:endParaRPr lang="en-US" b="1" dirty="0"/>
          </a:p>
          <a:p>
            <a:pPr indent="-228600">
              <a:buFont typeface="Arial" panose="020B0604020202020204" pitchFamily="34" charset="0"/>
              <a:buChar char="•"/>
            </a:pPr>
            <a:endParaRPr lang="en-US" b="1" dirty="0"/>
          </a:p>
        </p:txBody>
      </p:sp>
      <p:sp>
        <p:nvSpPr>
          <p:cNvPr id="4" name="TextBox 3">
            <a:extLst>
              <a:ext uri="{FF2B5EF4-FFF2-40B4-BE49-F238E27FC236}">
                <a16:creationId xmlns:a16="http://schemas.microsoft.com/office/drawing/2014/main" id="{929D99E7-721B-A741-BD3B-7FF3E9B0BF94}"/>
              </a:ext>
            </a:extLst>
          </p:cNvPr>
          <p:cNvSpPr txBox="1"/>
          <p:nvPr/>
        </p:nvSpPr>
        <p:spPr>
          <a:xfrm>
            <a:off x="1077686" y="-718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96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8894F44-01B6-D94E-A817-DD3260E759E8}"/>
              </a:ext>
            </a:extLst>
          </p:cNvPr>
          <p:cNvPicPr>
            <a:picLocks noGrp="1"/>
          </p:cNvPicPr>
          <p:nvPr>
            <p:ph idx="1"/>
          </p:nvPr>
        </p:nvPicPr>
        <p:blipFill rotWithShape="1">
          <a:blip r:embed="rId2">
            <a:alphaModFix amt="50000"/>
            <a:extLst>
              <a:ext uri="{28A0092B-C50C-407E-A947-70E740481C1C}">
                <a14:useLocalDpi xmlns:a14="http://schemas.microsoft.com/office/drawing/2010/main" val="0"/>
              </a:ext>
            </a:extLst>
          </a:blip>
          <a:srcRect t="39501" b="18310"/>
          <a:stretch/>
        </p:blipFill>
        <p:spPr bwMode="auto">
          <a:xfrm>
            <a:off x="305" y="10"/>
            <a:ext cx="12191695" cy="6857990"/>
          </a:xfrm>
          <a:prstGeom prst="rect">
            <a:avLst/>
          </a:prstGeom>
          <a:noFill/>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B490BAC-50AD-2142-9F24-9F0535811FFC}"/>
              </a:ext>
            </a:extLst>
          </p:cNvPr>
          <p:cNvSpPr>
            <a:spLocks noGrp="1"/>
          </p:cNvSpPr>
          <p:nvPr>
            <p:ph type="title"/>
          </p:nvPr>
        </p:nvSpPr>
        <p:spPr>
          <a:xfrm>
            <a:off x="1130271" y="1193800"/>
            <a:ext cx="3193050" cy="4699000"/>
          </a:xfrm>
        </p:spPr>
        <p:txBody>
          <a:bodyPr vert="horz" lIns="91440" tIns="45720" rIns="91440" bIns="45720" rtlCol="0" anchor="ctr">
            <a:normAutofit/>
          </a:bodyPr>
          <a:lstStyle/>
          <a:p>
            <a:br>
              <a:rPr lang="en-US" dirty="0"/>
            </a:br>
            <a:r>
              <a:rPr lang="en-US" dirty="0"/>
              <a:t>Commensal Practice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88EAB0-99D0-3A48-9E04-AB0F47DC9F36}"/>
              </a:ext>
            </a:extLst>
          </p:cNvPr>
          <p:cNvSpPr txBox="1"/>
          <p:nvPr/>
        </p:nvSpPr>
        <p:spPr>
          <a:xfrm>
            <a:off x="4976636" y="1193800"/>
            <a:ext cx="6085091" cy="469900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Commensality is a fundamental social activity that both creates and cements relationships. </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a:t>In all cultures eating is a social activity and that commensality as an act, is itself an articulation of human society in (Fisher, 2011, 529). </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a:t>Persons who in no way share any special interest can get together over a common meal […] There lies the immeasurable social significance of the meal (</a:t>
            </a:r>
            <a:r>
              <a:rPr lang="en-US" dirty="0" err="1"/>
              <a:t>Simmell</a:t>
            </a:r>
            <a:r>
              <a:rPr lang="en-US" dirty="0"/>
              <a:t>, 1997, 130). </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174612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ECB1-820C-F143-8297-5E12FD93246A}"/>
              </a:ext>
            </a:extLst>
          </p:cNvPr>
          <p:cNvSpPr>
            <a:spLocks noGrp="1"/>
          </p:cNvSpPr>
          <p:nvPr>
            <p:ph type="title"/>
          </p:nvPr>
        </p:nvSpPr>
        <p:spPr>
          <a:xfrm>
            <a:off x="1451579" y="804519"/>
            <a:ext cx="9603275" cy="1049235"/>
          </a:xfrm>
        </p:spPr>
        <p:txBody>
          <a:bodyPr>
            <a:normAutofit/>
          </a:bodyPr>
          <a:lstStyle/>
          <a:p>
            <a:br>
              <a:rPr lang="en-GB" sz="2200" b="1" dirty="0"/>
            </a:br>
            <a:r>
              <a:rPr lang="en-GB" sz="2200" b="1" dirty="0"/>
              <a:t>Commensal Practice</a:t>
            </a:r>
            <a:br>
              <a:rPr lang="en-GB" sz="2200" dirty="0"/>
            </a:br>
            <a:endParaRPr lang="en-US" sz="2200" dirty="0"/>
          </a:p>
        </p:txBody>
      </p:sp>
      <p:sp>
        <p:nvSpPr>
          <p:cNvPr id="3" name="Content Placeholder 2">
            <a:extLst>
              <a:ext uri="{FF2B5EF4-FFF2-40B4-BE49-F238E27FC236}">
                <a16:creationId xmlns:a16="http://schemas.microsoft.com/office/drawing/2014/main" id="{496B143E-0077-7548-8803-8084F8162ED2}"/>
              </a:ext>
            </a:extLst>
          </p:cNvPr>
          <p:cNvSpPr>
            <a:spLocks noGrp="1"/>
          </p:cNvSpPr>
          <p:nvPr>
            <p:ph idx="1"/>
          </p:nvPr>
        </p:nvSpPr>
        <p:spPr>
          <a:xfrm>
            <a:off x="1451579" y="2015732"/>
            <a:ext cx="9603275" cy="4433836"/>
          </a:xfrm>
        </p:spPr>
        <p:txBody>
          <a:bodyPr>
            <a:normAutofit/>
          </a:bodyPr>
          <a:lstStyle/>
          <a:p>
            <a:pPr marL="0" indent="0">
              <a:lnSpc>
                <a:spcPct val="110000"/>
              </a:lnSpc>
              <a:buNone/>
            </a:pPr>
            <a:r>
              <a:rPr lang="en-GB" sz="1600" b="1"/>
              <a:t>Examples</a:t>
            </a:r>
            <a:endParaRPr lang="en-GB" sz="1600" b="1" dirty="0"/>
          </a:p>
          <a:p>
            <a:pPr>
              <a:lnSpc>
                <a:spcPct val="110000"/>
              </a:lnSpc>
            </a:pPr>
            <a:r>
              <a:rPr lang="en-GB" sz="1600" dirty="0" err="1"/>
              <a:t>Burtin’s</a:t>
            </a:r>
            <a:r>
              <a:rPr lang="en-GB" sz="1600" dirty="0"/>
              <a:t> The Midnight Soup</a:t>
            </a:r>
          </a:p>
          <a:p>
            <a:pPr>
              <a:lnSpc>
                <a:spcPct val="110000"/>
              </a:lnSpc>
            </a:pPr>
            <a:r>
              <a:rPr lang="en-GB" sz="1600" dirty="0"/>
              <a:t>Reckless Sleepers’ The Last Supper</a:t>
            </a:r>
          </a:p>
          <a:p>
            <a:pPr marL="0" indent="0">
              <a:lnSpc>
                <a:spcPct val="110000"/>
              </a:lnSpc>
              <a:buNone/>
            </a:pPr>
            <a:endParaRPr lang="en-GB" sz="1600" dirty="0"/>
          </a:p>
          <a:p>
            <a:pPr marL="0" indent="0">
              <a:lnSpc>
                <a:spcPct val="110000"/>
              </a:lnSpc>
              <a:buNone/>
            </a:pPr>
            <a:r>
              <a:rPr lang="en-GB" sz="1600" b="1" dirty="0"/>
              <a:t>Responses from Death, Dinner and Performance Participants</a:t>
            </a:r>
          </a:p>
          <a:p>
            <a:pPr marL="0" indent="0">
              <a:lnSpc>
                <a:spcPct val="110000"/>
              </a:lnSpc>
              <a:buNone/>
            </a:pPr>
            <a:r>
              <a:rPr lang="en-GB" sz="1600" dirty="0"/>
              <a:t>‘Having something else to do (i.e. eating) is always a really great way of conversation flowing in a more organic way than I think it does when the focus is entirely on having to make that conversation’ (2018).</a:t>
            </a:r>
          </a:p>
          <a:p>
            <a:pPr marL="0" indent="0">
              <a:lnSpc>
                <a:spcPct val="110000"/>
              </a:lnSpc>
              <a:buNone/>
            </a:pPr>
            <a:r>
              <a:rPr lang="en-US" sz="1600" dirty="0"/>
              <a:t>‘Eating, drinking wine and talking about our demise at the same time was a comfort and a funny little contradiction’ (Ibid).</a:t>
            </a:r>
          </a:p>
          <a:p>
            <a:pPr marL="0" indent="0">
              <a:lnSpc>
                <a:spcPct val="110000"/>
              </a:lnSpc>
              <a:buNone/>
            </a:pPr>
            <a:r>
              <a:rPr lang="en-US" sz="1600" dirty="0"/>
              <a:t> ‘</a:t>
            </a:r>
            <a:r>
              <a:rPr lang="en-GB" sz="1600" dirty="0"/>
              <a:t>The experience for me was very heartening. I ‘enjoyed’ talking and listening’ (Ibid).</a:t>
            </a:r>
          </a:p>
          <a:p>
            <a:pPr marL="0" indent="0">
              <a:lnSpc>
                <a:spcPct val="110000"/>
              </a:lnSpc>
              <a:buNone/>
            </a:pPr>
            <a:r>
              <a:rPr lang="en-GB" sz="1600" dirty="0"/>
              <a:t> ‘Eating and chatting with wine felt like an excellent formula!’ (Ibid). </a:t>
            </a:r>
          </a:p>
          <a:p>
            <a:pPr marL="0" indent="0">
              <a:lnSpc>
                <a:spcPct val="110000"/>
              </a:lnSpc>
              <a:buNone/>
            </a:pPr>
            <a:endParaRPr lang="en-US" sz="700" dirty="0"/>
          </a:p>
        </p:txBody>
      </p:sp>
    </p:spTree>
    <p:extLst>
      <p:ext uri="{BB962C8B-B14F-4D97-AF65-F5344CB8AC3E}">
        <p14:creationId xmlns:p14="http://schemas.microsoft.com/office/powerpoint/2010/main" val="38537337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20E7892-4790-F946-86F4-5EC94CE78F74}"/>
              </a:ext>
            </a:extLst>
          </p:cNvPr>
          <p:cNvSpPr>
            <a:spLocks noGrp="1"/>
          </p:cNvSpPr>
          <p:nvPr>
            <p:ph type="title"/>
          </p:nvPr>
        </p:nvSpPr>
        <p:spPr>
          <a:xfrm>
            <a:off x="812205" y="804519"/>
            <a:ext cx="3241820" cy="4431360"/>
          </a:xfrm>
        </p:spPr>
        <p:txBody>
          <a:bodyPr anchor="ctr">
            <a:normAutofit/>
          </a:bodyPr>
          <a:lstStyle/>
          <a:p>
            <a:r>
              <a:rPr lang="en-GB" b="1" dirty="0"/>
              <a:t>Themes that arose over the Death Dinners</a:t>
            </a:r>
            <a:r>
              <a:rPr lang="en-GB" dirty="0"/>
              <a:t> </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17CCEE-16CB-4741-8752-5CB31CBA7D53}"/>
              </a:ext>
            </a:extLst>
          </p:cNvPr>
          <p:cNvSpPr>
            <a:spLocks noGrp="1"/>
          </p:cNvSpPr>
          <p:nvPr>
            <p:ph idx="1"/>
          </p:nvPr>
        </p:nvSpPr>
        <p:spPr>
          <a:xfrm>
            <a:off x="4637863" y="804520"/>
            <a:ext cx="6102559" cy="4431359"/>
          </a:xfrm>
        </p:spPr>
        <p:txBody>
          <a:bodyPr anchor="ctr">
            <a:normAutofit/>
          </a:bodyPr>
          <a:lstStyle/>
          <a:p>
            <a:r>
              <a:rPr lang="en-US" dirty="0"/>
              <a:t>Experience of death as a child and its future impact</a:t>
            </a:r>
          </a:p>
          <a:p>
            <a:r>
              <a:rPr lang="en-US" dirty="0"/>
              <a:t>Fear: pain, loss, having lived a life unfilled</a:t>
            </a:r>
          </a:p>
          <a:p>
            <a:r>
              <a:rPr lang="en-US" dirty="0"/>
              <a:t>Types of death</a:t>
            </a:r>
          </a:p>
          <a:p>
            <a:r>
              <a:rPr lang="en-US" dirty="0"/>
              <a:t>Death as Taboo: inability to discuss death with loved ones </a:t>
            </a:r>
          </a:p>
          <a:p>
            <a:r>
              <a:rPr lang="en-US" dirty="0"/>
              <a:t>Choice, palliative care</a:t>
            </a:r>
          </a:p>
          <a:p>
            <a:r>
              <a:rPr lang="en-US" dirty="0"/>
              <a:t>Liminality and death</a:t>
            </a:r>
          </a:p>
          <a:p>
            <a:r>
              <a:rPr lang="en-US" dirty="0"/>
              <a:t>Mixed feelings: trepidation and excitement</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7460695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CB3A5A7-A6BA-EB4A-8AF9-FE4FD61D5110}"/>
              </a:ext>
            </a:extLst>
          </p:cNvPr>
          <p:cNvSpPr>
            <a:spLocks noGrp="1"/>
          </p:cNvSpPr>
          <p:nvPr>
            <p:ph type="title"/>
          </p:nvPr>
        </p:nvSpPr>
        <p:spPr>
          <a:xfrm>
            <a:off x="812205" y="804519"/>
            <a:ext cx="3241820" cy="4431360"/>
          </a:xfrm>
        </p:spPr>
        <p:txBody>
          <a:bodyPr anchor="ctr">
            <a:normAutofit/>
          </a:bodyPr>
          <a:lstStyle/>
          <a:p>
            <a:br>
              <a:rPr lang="en-US" dirty="0"/>
            </a:br>
            <a:r>
              <a:rPr lang="en-US" b="1" dirty="0"/>
              <a:t>New Insights</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AC57BB-C935-3749-B197-8045E19BC3E5}"/>
              </a:ext>
            </a:extLst>
          </p:cNvPr>
          <p:cNvSpPr>
            <a:spLocks noGrp="1"/>
          </p:cNvSpPr>
          <p:nvPr>
            <p:ph idx="1"/>
          </p:nvPr>
        </p:nvSpPr>
        <p:spPr>
          <a:xfrm>
            <a:off x="4637863" y="804520"/>
            <a:ext cx="6102559" cy="4431359"/>
          </a:xfrm>
        </p:spPr>
        <p:txBody>
          <a:bodyPr anchor="ctr">
            <a:normAutofit/>
          </a:bodyPr>
          <a:lstStyle/>
          <a:p>
            <a:r>
              <a:rPr lang="en-US" dirty="0"/>
              <a:t>Pace</a:t>
            </a:r>
          </a:p>
          <a:p>
            <a:r>
              <a:rPr lang="en-US" dirty="0"/>
              <a:t>Timing</a:t>
            </a:r>
          </a:p>
          <a:p>
            <a:r>
              <a:rPr lang="en-US" dirty="0"/>
              <a:t>Space for contemplations</a:t>
            </a:r>
          </a:p>
          <a:p>
            <a:r>
              <a:rPr lang="en-US" dirty="0"/>
              <a:t>Silence</a:t>
            </a:r>
          </a:p>
          <a:p>
            <a:r>
              <a:rPr lang="en-US" dirty="0"/>
              <a:t>Proximity</a:t>
            </a:r>
          </a:p>
          <a:p>
            <a:r>
              <a:rPr lang="en-US" dirty="0"/>
              <a:t>Moving from the commensal/ performance/ participation space back into the ‘real’ world</a:t>
            </a:r>
          </a:p>
          <a:p>
            <a:r>
              <a:rPr lang="en-US" dirty="0"/>
              <a:t>The role of </a:t>
            </a:r>
            <a:r>
              <a:rPr lang="en-GB" dirty="0"/>
              <a:t>autobiographical</a:t>
            </a:r>
            <a:r>
              <a:rPr lang="en-US" dirty="0"/>
              <a:t> performance as a prompt</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9959764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DAD34-D1F5-1C4A-9704-796DBF37AC52}"/>
              </a:ext>
            </a:extLst>
          </p:cNvPr>
          <p:cNvSpPr>
            <a:spLocks noGrp="1"/>
          </p:cNvSpPr>
          <p:nvPr>
            <p:ph type="title"/>
          </p:nvPr>
        </p:nvSpPr>
        <p:spPr>
          <a:xfrm>
            <a:off x="1451579" y="1040302"/>
            <a:ext cx="9603275" cy="1020229"/>
          </a:xfrm>
        </p:spPr>
        <p:txBody>
          <a:bodyPr>
            <a:normAutofit/>
          </a:bodyPr>
          <a:lstStyle/>
          <a:p>
            <a:br>
              <a:rPr lang="en-GB" sz="2200" b="1"/>
            </a:br>
            <a:r>
              <a:rPr lang="en-GB" sz="2200" b="1"/>
              <a:t>Life Beyond the Death Dinners</a:t>
            </a:r>
            <a:br>
              <a:rPr lang="en-GB" sz="2200"/>
            </a:br>
            <a:endParaRPr lang="en-US" sz="2200"/>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D3C958E4-4F27-EC46-A925-6AE270A1BB97}"/>
              </a:ext>
            </a:extLst>
          </p:cNvPr>
          <p:cNvSpPr>
            <a:spLocks noGrp="1"/>
          </p:cNvSpPr>
          <p:nvPr>
            <p:ph idx="1"/>
          </p:nvPr>
        </p:nvSpPr>
        <p:spPr>
          <a:xfrm>
            <a:off x="1451580" y="2355536"/>
            <a:ext cx="9436404" cy="3215530"/>
          </a:xfrm>
        </p:spPr>
        <p:txBody>
          <a:bodyPr>
            <a:normAutofit/>
          </a:bodyPr>
          <a:lstStyle/>
          <a:p>
            <a:pPr lvl="0"/>
            <a:r>
              <a:rPr lang="en-GB" dirty="0"/>
              <a:t>The role of the pre-dinner questionnaire and how can it be adapted for a public audience.</a:t>
            </a:r>
          </a:p>
          <a:p>
            <a:pPr marL="0" indent="0">
              <a:buNone/>
            </a:pPr>
            <a:r>
              <a:rPr lang="en-GB" dirty="0"/>
              <a:t> </a:t>
            </a:r>
          </a:p>
          <a:p>
            <a:pPr lvl="0"/>
            <a:r>
              <a:rPr lang="en-GB" dirty="0"/>
              <a:t>The position of the host/ performer  with a larger group of participants? </a:t>
            </a:r>
          </a:p>
          <a:p>
            <a:pPr marL="0" indent="0">
              <a:buNone/>
            </a:pPr>
            <a:r>
              <a:rPr lang="en-GB" dirty="0"/>
              <a:t> </a:t>
            </a:r>
          </a:p>
          <a:p>
            <a:pPr lvl="0"/>
            <a:r>
              <a:rPr lang="en-GB" dirty="0"/>
              <a:t>With a small, invited audience, outcomes are measured and insights gleaned using the questionnaires. How would this be managed with a larger, public audience? </a:t>
            </a:r>
          </a:p>
          <a:p>
            <a:endParaRPr lang="en-GB" dirty="0"/>
          </a:p>
          <a:p>
            <a:endParaRPr lang="en-US" dirty="0"/>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1432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44B61EE-A343-5A4E-A25E-8F287167B067}"/>
              </a:ext>
            </a:extLst>
          </p:cNvPr>
          <p:cNvSpPr>
            <a:spLocks noGrp="1"/>
          </p:cNvSpPr>
          <p:nvPr>
            <p:ph type="title"/>
          </p:nvPr>
        </p:nvSpPr>
        <p:spPr>
          <a:xfrm>
            <a:off x="812205" y="804519"/>
            <a:ext cx="3241820" cy="4431360"/>
          </a:xfrm>
        </p:spPr>
        <p:txBody>
          <a:bodyPr anchor="ctr">
            <a:normAutofit/>
          </a:bodyPr>
          <a:lstStyle/>
          <a:p>
            <a:br>
              <a:rPr lang="en-GB" b="1"/>
            </a:br>
            <a:r>
              <a:rPr lang="en-GB"/>
              <a:t>Origins and Critical Context</a:t>
            </a:r>
            <a:br>
              <a:rPr lang="en-GB"/>
            </a:b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ACF3A1-46D2-7F4E-B06F-66149DC11E43}"/>
              </a:ext>
            </a:extLst>
          </p:cNvPr>
          <p:cNvSpPr>
            <a:spLocks noGrp="1"/>
          </p:cNvSpPr>
          <p:nvPr>
            <p:ph idx="1"/>
          </p:nvPr>
        </p:nvSpPr>
        <p:spPr>
          <a:xfrm>
            <a:off x="4637863" y="804520"/>
            <a:ext cx="6102559" cy="4431359"/>
          </a:xfrm>
        </p:spPr>
        <p:txBody>
          <a:bodyPr anchor="ctr">
            <a:normAutofit/>
          </a:bodyPr>
          <a:lstStyle/>
          <a:p>
            <a:pPr marL="0" indent="0">
              <a:buNone/>
            </a:pPr>
            <a:r>
              <a:rPr lang="en-GB" dirty="0"/>
              <a:t>Dying, death and bereavement are subject to a range of misconceptions and ignorance (</a:t>
            </a:r>
            <a:r>
              <a:rPr lang="en-GB" dirty="0" err="1"/>
              <a:t>Kellehear</a:t>
            </a:r>
            <a:r>
              <a:rPr lang="en-GB" dirty="0"/>
              <a:t> and O’Connor 2008). </a:t>
            </a:r>
          </a:p>
          <a:p>
            <a:pPr marL="0" indent="0">
              <a:buNone/>
            </a:pPr>
            <a:endParaRPr lang="en-GB" dirty="0"/>
          </a:p>
          <a:p>
            <a:pPr marL="0" indent="0">
              <a:buNone/>
            </a:pPr>
            <a:r>
              <a:rPr lang="en-GB" dirty="0"/>
              <a:t>There is a growing consensus that palliative care needs to encompasses a ‘health promoting’ element so as to encourage openness about death which in turn will encourage people to develop ways to live and support each other with death, dying and bereavement (Patterson and Hazelwood 2014, 77).</a:t>
            </a:r>
            <a:endParaRPr lang="en-US"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6006847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48B169E-6E7A-1341-8217-FD05AA557361}"/>
              </a:ext>
            </a:extLst>
          </p:cNvPr>
          <p:cNvSpPr>
            <a:spLocks noGrp="1"/>
          </p:cNvSpPr>
          <p:nvPr>
            <p:ph type="title"/>
          </p:nvPr>
        </p:nvSpPr>
        <p:spPr>
          <a:xfrm>
            <a:off x="812205" y="804519"/>
            <a:ext cx="3241820" cy="4431360"/>
          </a:xfrm>
        </p:spPr>
        <p:txBody>
          <a:bodyPr anchor="ctr">
            <a:normAutofit/>
          </a:bodyPr>
          <a:lstStyle/>
          <a:p>
            <a:br>
              <a:rPr lang="en-US" b="1"/>
            </a:br>
            <a:r>
              <a:rPr lang="en-US" b="1"/>
              <a:t>Theatre and Death</a:t>
            </a:r>
            <a:endParaRPr lang="en-US" b="1"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17B7F0-6B78-9347-B79D-85A07230D74F}"/>
              </a:ext>
            </a:extLst>
          </p:cNvPr>
          <p:cNvSpPr>
            <a:spLocks noGrp="1"/>
          </p:cNvSpPr>
          <p:nvPr>
            <p:ph idx="1"/>
          </p:nvPr>
        </p:nvSpPr>
        <p:spPr>
          <a:xfrm>
            <a:off x="4637863" y="804520"/>
            <a:ext cx="6102559" cy="4431359"/>
          </a:xfrm>
        </p:spPr>
        <p:txBody>
          <a:bodyPr anchor="ctr">
            <a:normAutofit/>
          </a:bodyPr>
          <a:lstStyle/>
          <a:p>
            <a:pPr marL="0" indent="0">
              <a:buNone/>
            </a:pPr>
            <a:endParaRPr lang="en-GB" dirty="0"/>
          </a:p>
          <a:p>
            <a:pPr marL="0" indent="0">
              <a:buNone/>
            </a:pPr>
            <a:r>
              <a:rPr lang="en-GB" dirty="0"/>
              <a:t>If death is not to dominate us, we have to learn to live with it.  And this must have a double focus: how to live with the shadow of our own mortality, and how to survive the death of others’ Robson (2019: IX). </a:t>
            </a:r>
          </a:p>
          <a:p>
            <a:pPr marL="0" indent="0">
              <a:buNone/>
            </a:pPr>
            <a:endParaRPr lang="en-GB" dirty="0"/>
          </a:p>
          <a:p>
            <a:pPr marL="0" indent="0">
              <a:buNone/>
            </a:pPr>
            <a:r>
              <a:rPr lang="en-GB" dirty="0"/>
              <a:t>The theatre’s persistent confrontation with death […as] one of the vital ways in which it continues to find an ethical and political force (Ibid). </a:t>
            </a:r>
          </a:p>
          <a:p>
            <a:endParaRPr lang="en-US"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5626725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5B6C6-92F9-8542-A6A4-EB3B963A9C6C}"/>
              </a:ext>
            </a:extLst>
          </p:cNvPr>
          <p:cNvSpPr>
            <a:spLocks noGrp="1"/>
          </p:cNvSpPr>
          <p:nvPr>
            <p:ph type="title"/>
          </p:nvPr>
        </p:nvSpPr>
        <p:spPr>
          <a:xfrm>
            <a:off x="1451579" y="1040302"/>
            <a:ext cx="9603275" cy="1020229"/>
          </a:xfrm>
        </p:spPr>
        <p:txBody>
          <a:bodyPr>
            <a:normAutofit/>
          </a:bodyPr>
          <a:lstStyle/>
          <a:p>
            <a:r>
              <a:rPr lang="en-US" b="1" dirty="0"/>
              <a:t>the elephant in the room</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B4A92FB4-5374-1647-B933-B847B35DFF91}"/>
              </a:ext>
            </a:extLst>
          </p:cNvPr>
          <p:cNvSpPr>
            <a:spLocks noGrp="1"/>
          </p:cNvSpPr>
          <p:nvPr>
            <p:ph idx="1"/>
          </p:nvPr>
        </p:nvSpPr>
        <p:spPr>
          <a:xfrm>
            <a:off x="1451580" y="2355536"/>
            <a:ext cx="9436404" cy="3215530"/>
          </a:xfrm>
        </p:spPr>
        <p:txBody>
          <a:bodyPr>
            <a:normAutofit/>
          </a:bodyPr>
          <a:lstStyle/>
          <a:p>
            <a:pPr marL="0" indent="0">
              <a:buNone/>
            </a:pPr>
            <a:r>
              <a:rPr lang="en-GB"/>
              <a:t>Death Cafes, Death Over Dinner, The Conversation Project, Before I Die Festivals</a:t>
            </a:r>
          </a:p>
          <a:p>
            <a:pPr marL="0" indent="0">
              <a:buNone/>
            </a:pPr>
            <a:endParaRPr lang="en-GB"/>
          </a:p>
          <a:p>
            <a:pPr marL="0" indent="0">
              <a:buNone/>
            </a:pPr>
            <a:r>
              <a:rPr lang="en-GB"/>
              <a:t>The Death, Dinner and Performance project</a:t>
            </a:r>
            <a:r>
              <a:rPr lang="en-GB" b="1"/>
              <a:t>: </a:t>
            </a:r>
            <a:r>
              <a:rPr lang="en-GB"/>
              <a:t>developing a performance strategy and ritual event to </a:t>
            </a:r>
            <a:r>
              <a:rPr lang="en-US"/>
              <a:t>examined the potential of intimate performance in a communal, commensal setting to transgress taboo and enable access to the often-difficult subjects of death and dying. </a:t>
            </a:r>
            <a:endParaRPr lang="en-GB"/>
          </a:p>
          <a:p>
            <a:pPr marL="0" indent="0">
              <a:buNone/>
            </a:pPr>
            <a:r>
              <a:rPr lang="en-GB"/>
              <a:t> </a:t>
            </a:r>
          </a:p>
          <a:p>
            <a:pPr marL="0" indent="0">
              <a:buNone/>
            </a:pPr>
            <a:endParaRPr lang="en-US" dirty="0"/>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424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3739-F4EB-BB46-A9CF-8D4BBB511F2D}"/>
              </a:ext>
            </a:extLst>
          </p:cNvPr>
          <p:cNvSpPr>
            <a:spLocks noGrp="1"/>
          </p:cNvSpPr>
          <p:nvPr>
            <p:ph type="title"/>
          </p:nvPr>
        </p:nvSpPr>
        <p:spPr>
          <a:xfrm>
            <a:off x="1451579" y="804519"/>
            <a:ext cx="9603275" cy="1049235"/>
          </a:xfrm>
        </p:spPr>
        <p:txBody>
          <a:bodyPr>
            <a:normAutofit/>
          </a:bodyPr>
          <a:lstStyle/>
          <a:p>
            <a:br>
              <a:rPr lang="en-GB" sz="2200" b="1"/>
            </a:br>
            <a:r>
              <a:rPr lang="en-GB" sz="2200" b="1"/>
              <a:t>About the Practice as Research: Overview</a:t>
            </a:r>
            <a:br>
              <a:rPr lang="en-GB" sz="2200" b="1"/>
            </a:br>
            <a:endParaRPr lang="en-US" sz="2200" b="1"/>
          </a:p>
        </p:txBody>
      </p:sp>
      <p:sp>
        <p:nvSpPr>
          <p:cNvPr id="3" name="Content Placeholder 2">
            <a:extLst>
              <a:ext uri="{FF2B5EF4-FFF2-40B4-BE49-F238E27FC236}">
                <a16:creationId xmlns:a16="http://schemas.microsoft.com/office/drawing/2014/main" id="{E236A2E9-FD72-8D40-9F4B-353DE3DBEA04}"/>
              </a:ext>
            </a:extLst>
          </p:cNvPr>
          <p:cNvSpPr>
            <a:spLocks noGrp="1"/>
          </p:cNvSpPr>
          <p:nvPr>
            <p:ph idx="1"/>
          </p:nvPr>
        </p:nvSpPr>
        <p:spPr>
          <a:xfrm>
            <a:off x="1451579" y="2015732"/>
            <a:ext cx="9603275" cy="3450613"/>
          </a:xfrm>
        </p:spPr>
        <p:txBody>
          <a:bodyPr>
            <a:normAutofit/>
          </a:bodyPr>
          <a:lstStyle/>
          <a:p>
            <a:pPr>
              <a:lnSpc>
                <a:spcPct val="110000"/>
              </a:lnSpc>
            </a:pPr>
            <a:r>
              <a:rPr lang="en-US" sz="1700"/>
              <a:t>Three death dinners in total were held in the New Adelphi Studio Theatre, UoS in October/ November of 2018.</a:t>
            </a:r>
          </a:p>
          <a:p>
            <a:pPr>
              <a:lnSpc>
                <a:spcPct val="110000"/>
              </a:lnSpc>
            </a:pPr>
            <a:r>
              <a:rPr lang="en-US" sz="1700"/>
              <a:t>Three Courses/ Three Monologues</a:t>
            </a:r>
          </a:p>
          <a:p>
            <a:pPr>
              <a:lnSpc>
                <a:spcPct val="110000"/>
              </a:lnSpc>
            </a:pPr>
            <a:r>
              <a:rPr lang="en-US" sz="1700"/>
              <a:t>Monologues were based on my own lived experience and explored my concerns around death and dying.</a:t>
            </a:r>
          </a:p>
          <a:p>
            <a:pPr>
              <a:lnSpc>
                <a:spcPct val="110000"/>
              </a:lnSpc>
            </a:pPr>
            <a:r>
              <a:rPr lang="en-US" sz="1700"/>
              <a:t>Questions:</a:t>
            </a:r>
          </a:p>
          <a:p>
            <a:pPr marL="0" indent="0">
              <a:lnSpc>
                <a:spcPct val="110000"/>
              </a:lnSpc>
              <a:buNone/>
            </a:pPr>
            <a:r>
              <a:rPr lang="en-GB" sz="1700"/>
              <a:t>1: Can you remember when you first became aware of death? What was that like? What impact did it have? </a:t>
            </a:r>
          </a:p>
          <a:p>
            <a:pPr marL="0" indent="0">
              <a:lnSpc>
                <a:spcPct val="110000"/>
              </a:lnSpc>
              <a:buNone/>
            </a:pPr>
            <a:r>
              <a:rPr lang="en-GB" sz="1700"/>
              <a:t>2: What does death mean to you at this moment in time? </a:t>
            </a:r>
          </a:p>
          <a:p>
            <a:pPr marL="0" indent="0">
              <a:lnSpc>
                <a:spcPct val="110000"/>
              </a:lnSpc>
              <a:buNone/>
            </a:pPr>
            <a:r>
              <a:rPr lang="en-GB" sz="1700"/>
              <a:t>3: Is there such a thing as a good death? </a:t>
            </a:r>
          </a:p>
          <a:p>
            <a:pPr>
              <a:lnSpc>
                <a:spcPct val="110000"/>
              </a:lnSpc>
            </a:pPr>
            <a:endParaRPr lang="en-US" sz="1700"/>
          </a:p>
        </p:txBody>
      </p:sp>
    </p:spTree>
    <p:extLst>
      <p:ext uri="{BB962C8B-B14F-4D97-AF65-F5344CB8AC3E}">
        <p14:creationId xmlns:p14="http://schemas.microsoft.com/office/powerpoint/2010/main" val="31258021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1A332-1E12-C547-86DF-99F74077795D}"/>
              </a:ext>
            </a:extLst>
          </p:cNvPr>
          <p:cNvSpPr>
            <a:spLocks noGrp="1"/>
          </p:cNvSpPr>
          <p:nvPr>
            <p:ph type="title"/>
          </p:nvPr>
        </p:nvSpPr>
        <p:spPr>
          <a:xfrm>
            <a:off x="1451579" y="804519"/>
            <a:ext cx="9603275" cy="1049235"/>
          </a:xfrm>
        </p:spPr>
        <p:txBody>
          <a:bodyPr>
            <a:normAutofit/>
          </a:bodyPr>
          <a:lstStyle/>
          <a:p>
            <a:br>
              <a:rPr lang="en-US" dirty="0"/>
            </a:br>
            <a:r>
              <a:rPr lang="en-US" dirty="0"/>
              <a:t>Efficacy and PAR Outcomes</a:t>
            </a:r>
          </a:p>
        </p:txBody>
      </p:sp>
      <p:sp>
        <p:nvSpPr>
          <p:cNvPr id="5" name="Content Placeholder 4">
            <a:extLst>
              <a:ext uri="{FF2B5EF4-FFF2-40B4-BE49-F238E27FC236}">
                <a16:creationId xmlns:a16="http://schemas.microsoft.com/office/drawing/2014/main" id="{72A94325-1011-8848-8149-C6BC63735FA9}"/>
              </a:ext>
            </a:extLst>
          </p:cNvPr>
          <p:cNvSpPr>
            <a:spLocks noGrp="1"/>
          </p:cNvSpPr>
          <p:nvPr>
            <p:ph idx="1"/>
          </p:nvPr>
        </p:nvSpPr>
        <p:spPr>
          <a:xfrm>
            <a:off x="1451579" y="2015732"/>
            <a:ext cx="9603275" cy="3450613"/>
          </a:xfrm>
        </p:spPr>
        <p:txBody>
          <a:bodyPr>
            <a:normAutofit/>
          </a:bodyPr>
          <a:lstStyle/>
          <a:p>
            <a:pPr marL="0" indent="0">
              <a:lnSpc>
                <a:spcPct val="110000"/>
              </a:lnSpc>
              <a:buNone/>
            </a:pPr>
            <a:r>
              <a:rPr lang="en-GB" sz="1600"/>
              <a:t>Efficacy</a:t>
            </a:r>
          </a:p>
          <a:p>
            <a:pPr>
              <a:lnSpc>
                <a:spcPct val="110000"/>
              </a:lnSpc>
            </a:pPr>
            <a:r>
              <a:rPr lang="en-GB" sz="1600"/>
              <a:t>The efficacy of the performance material to prompt conversation around death and dying</a:t>
            </a:r>
          </a:p>
          <a:p>
            <a:pPr lvl="0">
              <a:lnSpc>
                <a:spcPct val="110000"/>
              </a:lnSpc>
            </a:pPr>
            <a:r>
              <a:rPr lang="en-GB" sz="1600"/>
              <a:t>The efficacy of the theatrical strategies to encourage those conversations to develop</a:t>
            </a:r>
          </a:p>
          <a:p>
            <a:pPr lvl="0">
              <a:lnSpc>
                <a:spcPct val="110000"/>
              </a:lnSpc>
            </a:pPr>
            <a:r>
              <a:rPr lang="en-GB" sz="1600"/>
              <a:t>The efficacy of the event in its entirety to encourage ongoing reflection on death and dying for the participants of the project. </a:t>
            </a:r>
          </a:p>
          <a:p>
            <a:pPr lvl="0">
              <a:lnSpc>
                <a:spcPct val="110000"/>
              </a:lnSpc>
            </a:pPr>
            <a:endParaRPr lang="en-GB" sz="1600"/>
          </a:p>
          <a:p>
            <a:pPr marL="0" lvl="0" indent="0">
              <a:lnSpc>
                <a:spcPct val="110000"/>
              </a:lnSpc>
              <a:buNone/>
            </a:pPr>
            <a:r>
              <a:rPr lang="en-GB" sz="1600"/>
              <a:t>PAR Outcomes</a:t>
            </a:r>
          </a:p>
          <a:p>
            <a:pPr>
              <a:lnSpc>
                <a:spcPct val="110000"/>
              </a:lnSpc>
            </a:pPr>
            <a:r>
              <a:rPr lang="en-GB" sz="1600"/>
              <a:t>Commensality </a:t>
            </a:r>
          </a:p>
          <a:p>
            <a:pPr>
              <a:lnSpc>
                <a:spcPct val="110000"/>
              </a:lnSpc>
            </a:pPr>
            <a:r>
              <a:rPr lang="en-GB" sz="1600"/>
              <a:t>Use of autobiographical material</a:t>
            </a:r>
          </a:p>
          <a:p>
            <a:pPr lvl="0">
              <a:lnSpc>
                <a:spcPct val="110000"/>
              </a:lnSpc>
            </a:pPr>
            <a:endParaRPr lang="en-GB" sz="1600"/>
          </a:p>
          <a:p>
            <a:pPr>
              <a:lnSpc>
                <a:spcPct val="110000"/>
              </a:lnSpc>
            </a:pPr>
            <a:endParaRPr lang="en-US" sz="1600"/>
          </a:p>
        </p:txBody>
      </p:sp>
    </p:spTree>
    <p:extLst>
      <p:ext uri="{BB962C8B-B14F-4D97-AF65-F5344CB8AC3E}">
        <p14:creationId xmlns:p14="http://schemas.microsoft.com/office/powerpoint/2010/main" val="20674743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6">
            <a:extLst>
              <a:ext uri="{FF2B5EF4-FFF2-40B4-BE49-F238E27FC236}">
                <a16:creationId xmlns:a16="http://schemas.microsoft.com/office/drawing/2014/main" id="{3AEF730B-39C9-0649-9A5F-F3B7A7E3546D}"/>
              </a:ext>
            </a:extLst>
          </p:cNvPr>
          <p:cNvSpPr>
            <a:spLocks noGrp="1"/>
          </p:cNvSpPr>
          <p:nvPr>
            <p:ph type="title"/>
          </p:nvPr>
        </p:nvSpPr>
        <p:spPr>
          <a:xfrm>
            <a:off x="812205" y="804519"/>
            <a:ext cx="3241820" cy="4431360"/>
          </a:xfrm>
        </p:spPr>
        <p:txBody>
          <a:bodyPr anchor="ctr">
            <a:normAutofit/>
          </a:bodyPr>
          <a:lstStyle/>
          <a:p>
            <a:r>
              <a:rPr lang="en-GB" sz="2000" b="1"/>
              <a:t>Autobiographical Performance</a:t>
            </a:r>
            <a:br>
              <a:rPr lang="en-GB" sz="2000" b="1"/>
            </a:br>
            <a:r>
              <a:rPr lang="en-GB" sz="2000" b="1"/>
              <a:t>Thinking about death makes us think about life</a:t>
            </a:r>
            <a:r>
              <a:rPr lang="en-GB" sz="2000" b="1">
                <a:effectLst/>
              </a:rPr>
              <a:t> </a:t>
            </a:r>
            <a:endParaRPr lang="en-US" sz="2000" b="1"/>
          </a:p>
        </p:txBody>
      </p:sp>
      <p:cxnSp>
        <p:nvCxnSpPr>
          <p:cNvPr id="17" name="Straight Connector 16">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3431644-7F2A-414D-99EE-BC7906E768A1}"/>
              </a:ext>
            </a:extLst>
          </p:cNvPr>
          <p:cNvSpPr>
            <a:spLocks noGrp="1"/>
          </p:cNvSpPr>
          <p:nvPr>
            <p:ph idx="1"/>
          </p:nvPr>
        </p:nvSpPr>
        <p:spPr>
          <a:xfrm>
            <a:off x="4637863" y="804520"/>
            <a:ext cx="6102559" cy="4431359"/>
          </a:xfrm>
        </p:spPr>
        <p:txBody>
          <a:bodyPr anchor="ctr">
            <a:normAutofit/>
          </a:bodyPr>
          <a:lstStyle/>
          <a:p>
            <a:pPr>
              <a:lnSpc>
                <a:spcPct val="110000"/>
              </a:lnSpc>
            </a:pPr>
            <a:r>
              <a:rPr lang="en-GB" sz="1600" dirty="0"/>
              <a:t> ‘that [death] is possible in every moment</a:t>
            </a:r>
            <a:r>
              <a:rPr lang="en-GB" sz="1600" i="1" dirty="0"/>
              <a:t>’</a:t>
            </a:r>
            <a:r>
              <a:rPr lang="en-GB" sz="1600" dirty="0"/>
              <a:t> (</a:t>
            </a:r>
            <a:r>
              <a:rPr lang="en-GB" sz="1600" dirty="0" err="1"/>
              <a:t>Heiddegger</a:t>
            </a:r>
            <a:r>
              <a:rPr lang="en-GB" sz="1600" dirty="0"/>
              <a:t>, 2010, p52) </a:t>
            </a:r>
          </a:p>
          <a:p>
            <a:pPr>
              <a:lnSpc>
                <a:spcPct val="110000"/>
              </a:lnSpc>
            </a:pPr>
            <a:r>
              <a:rPr lang="en-GB" sz="1600" dirty="0"/>
              <a:t>‘a fullness of life that would not exist without it’(May, 2009, 4)</a:t>
            </a:r>
          </a:p>
          <a:p>
            <a:pPr>
              <a:lnSpc>
                <a:spcPct val="110000"/>
              </a:lnSpc>
            </a:pPr>
            <a:r>
              <a:rPr lang="en-GB" sz="1600" dirty="0"/>
              <a:t>‘death in mine and mine alone’ (Heidegger, 2010 p53)</a:t>
            </a:r>
          </a:p>
          <a:p>
            <a:pPr>
              <a:lnSpc>
                <a:spcPct val="110000"/>
              </a:lnSpc>
            </a:pPr>
            <a:r>
              <a:rPr lang="en-GB" sz="1600" dirty="0"/>
              <a:t>‘thinking about death leads us to think fruitfully about life’ (May, 2004:4).</a:t>
            </a:r>
            <a:r>
              <a:rPr lang="en-GB" sz="1600" dirty="0">
                <a:effectLst/>
              </a:rPr>
              <a:t> </a:t>
            </a:r>
          </a:p>
          <a:p>
            <a:pPr>
              <a:lnSpc>
                <a:spcPct val="110000"/>
              </a:lnSpc>
            </a:pPr>
            <a:r>
              <a:rPr lang="en-GB" sz="1600" dirty="0"/>
              <a:t>”‘here-and-nowness of autobiographical performance’ and the ‘visible presence of the performing subject’ – their here and nowness too” (</a:t>
            </a:r>
            <a:r>
              <a:rPr lang="en-GB" sz="1600" dirty="0" err="1"/>
              <a:t>Heddon</a:t>
            </a:r>
            <a:r>
              <a:rPr lang="en-GB" sz="1600" dirty="0"/>
              <a:t>, 2008, 6). </a:t>
            </a:r>
          </a:p>
          <a:p>
            <a:pPr>
              <a:lnSpc>
                <a:spcPct val="110000"/>
              </a:lnSpc>
            </a:pPr>
            <a:r>
              <a:rPr lang="en-GB" sz="1600" dirty="0"/>
              <a:t>‘the relationship between performer and spectator does set this mediation of experience apart from other modes. Though it is not less mediated, its different form of mediation enables a potentially different impact that can be capitalised on strategically’ (ibid)</a:t>
            </a:r>
            <a:endParaRPr lang="en-US" sz="1600" dirty="0"/>
          </a:p>
        </p:txBody>
      </p:sp>
      <p:pic>
        <p:nvPicPr>
          <p:cNvPr id="19" name="Picture 18">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2170691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507944-9577-2B4C-91B5-4EACF5EAF5F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425" r="30925"/>
          <a:stretch/>
        </p:blipFill>
        <p:spPr>
          <a:xfrm>
            <a:off x="2" y="10"/>
            <a:ext cx="6094409" cy="6857990"/>
          </a:xfrm>
          <a:prstGeom prst="rect">
            <a:avLst/>
          </a:prstGeom>
        </p:spPr>
      </p:pic>
      <p:pic>
        <p:nvPicPr>
          <p:cNvPr id="5" name="Picture 4">
            <a:extLst>
              <a:ext uri="{FF2B5EF4-FFF2-40B4-BE49-F238E27FC236}">
                <a16:creationId xmlns:a16="http://schemas.microsoft.com/office/drawing/2014/main" id="{749F436C-1F49-C247-AA07-B5695AA8387E}"/>
              </a:ext>
            </a:extLst>
          </p:cNvPr>
          <p:cNvPicPr/>
          <p:nvPr/>
        </p:nvPicPr>
        <p:blipFill rotWithShape="1">
          <a:blip r:embed="rId3">
            <a:extLst>
              <a:ext uri="{28A0092B-C50C-407E-A947-70E740481C1C}">
                <a14:useLocalDpi xmlns:a14="http://schemas.microsoft.com/office/drawing/2010/main" val="0"/>
              </a:ext>
            </a:extLst>
          </a:blip>
          <a:srcRect t="14377" r="1" b="1227"/>
          <a:stretch/>
        </p:blipFill>
        <p:spPr bwMode="auto">
          <a:xfrm>
            <a:off x="6096051" y="10"/>
            <a:ext cx="6094409" cy="6857990"/>
          </a:xfrm>
          <a:prstGeom prst="rect">
            <a:avLst/>
          </a:prstGeom>
          <a:noFill/>
        </p:spPr>
      </p:pic>
      <p:sp>
        <p:nvSpPr>
          <p:cNvPr id="12" name="Rectangle 11">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ECC58E"/>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CC258F7-68A9-D64B-83E6-EE39BD02E78E}"/>
              </a:ext>
            </a:extLst>
          </p:cNvPr>
          <p:cNvSpPr>
            <a:spLocks noGrp="1"/>
          </p:cNvSpPr>
          <p:nvPr>
            <p:ph type="title"/>
          </p:nvPr>
        </p:nvSpPr>
        <p:spPr>
          <a:xfrm>
            <a:off x="4053128" y="1530700"/>
            <a:ext cx="4070578" cy="1049235"/>
          </a:xfrm>
        </p:spPr>
        <p:txBody>
          <a:bodyPr vert="horz" lIns="91440" tIns="45720" rIns="91440" bIns="45720" rtlCol="0" anchor="ctr">
            <a:normAutofit/>
          </a:bodyPr>
          <a:lstStyle/>
          <a:p>
            <a:pPr algn="ctr"/>
            <a:r>
              <a:rPr lang="en-US">
                <a:solidFill>
                  <a:srgbClr val="FFFFFE"/>
                </a:solidFill>
              </a:rPr>
              <a:t>Monologues</a:t>
            </a:r>
          </a:p>
        </p:txBody>
      </p:sp>
      <p:sp>
        <p:nvSpPr>
          <p:cNvPr id="7" name="TextBox 6">
            <a:extLst>
              <a:ext uri="{FF2B5EF4-FFF2-40B4-BE49-F238E27FC236}">
                <a16:creationId xmlns:a16="http://schemas.microsoft.com/office/drawing/2014/main" id="{99E97A0D-61E9-E64D-A8F4-E9CD32EC394D}"/>
              </a:ext>
            </a:extLst>
          </p:cNvPr>
          <p:cNvSpPr txBox="1"/>
          <p:nvPr/>
        </p:nvSpPr>
        <p:spPr>
          <a:xfrm>
            <a:off x="4053128" y="2723314"/>
            <a:ext cx="4070578" cy="2613612"/>
          </a:xfrm>
          <a:prstGeom prst="rect">
            <a:avLst/>
          </a:prstGeom>
        </p:spPr>
        <p:txBody>
          <a:bodyPr vert="horz" lIns="91440" tIns="45720" rIns="91440" bIns="45720" rtlCol="0" anchor="t">
            <a:normAutofit/>
          </a:bodyPr>
          <a:lstStyle/>
          <a:p>
            <a:pPr defTabSz="914400">
              <a:lnSpc>
                <a:spcPct val="120000"/>
              </a:lnSpc>
              <a:spcAft>
                <a:spcPts val="600"/>
              </a:spcAft>
              <a:buClr>
                <a:srgbClr val="ECC58E"/>
              </a:buClr>
              <a:buSzPct val="100000"/>
            </a:pPr>
            <a:r>
              <a:rPr lang="en-US" dirty="0">
                <a:solidFill>
                  <a:srgbClr val="FFFFFE"/>
                </a:solidFill>
              </a:rPr>
              <a:t>‘were very effective in giving the event a structure and in bringing one into the evening’ (2019). </a:t>
            </a:r>
          </a:p>
          <a:p>
            <a:pPr indent="-228600" defTabSz="914400">
              <a:lnSpc>
                <a:spcPct val="120000"/>
              </a:lnSpc>
              <a:spcAft>
                <a:spcPts val="600"/>
              </a:spcAft>
              <a:buClr>
                <a:srgbClr val="ECC58E"/>
              </a:buClr>
              <a:buSzPct val="100000"/>
              <a:buFont typeface="Arial" panose="020B0604020202020204" pitchFamily="34" charset="0"/>
              <a:buChar char="•"/>
            </a:pPr>
            <a:endParaRPr lang="en-US" dirty="0">
              <a:solidFill>
                <a:srgbClr val="FFFFFE"/>
              </a:solidFill>
            </a:endParaRPr>
          </a:p>
        </p:txBody>
      </p:sp>
    </p:spTree>
    <p:extLst>
      <p:ext uri="{BB962C8B-B14F-4D97-AF65-F5344CB8AC3E}">
        <p14:creationId xmlns:p14="http://schemas.microsoft.com/office/powerpoint/2010/main" val="393742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0CED-6964-F04E-A311-4DF7302D20AB}"/>
              </a:ext>
            </a:extLst>
          </p:cNvPr>
          <p:cNvSpPr>
            <a:spLocks noGrp="1"/>
          </p:cNvSpPr>
          <p:nvPr>
            <p:ph type="title"/>
          </p:nvPr>
        </p:nvSpPr>
        <p:spPr>
          <a:xfrm>
            <a:off x="1451579" y="804519"/>
            <a:ext cx="9603275" cy="1049235"/>
          </a:xfrm>
        </p:spPr>
        <p:txBody>
          <a:bodyPr>
            <a:normAutofit/>
          </a:bodyPr>
          <a:lstStyle/>
          <a:p>
            <a:r>
              <a:rPr lang="en-US" b="1"/>
              <a:t>Monologues</a:t>
            </a:r>
            <a:endParaRPr lang="en-US" b="1" dirty="0"/>
          </a:p>
        </p:txBody>
      </p:sp>
      <p:sp>
        <p:nvSpPr>
          <p:cNvPr id="3" name="Content Placeholder 2">
            <a:extLst>
              <a:ext uri="{FF2B5EF4-FFF2-40B4-BE49-F238E27FC236}">
                <a16:creationId xmlns:a16="http://schemas.microsoft.com/office/drawing/2014/main" id="{AF10F044-208F-8840-A125-E98D865F3231}"/>
              </a:ext>
            </a:extLst>
          </p:cNvPr>
          <p:cNvSpPr>
            <a:spLocks noGrp="1"/>
          </p:cNvSpPr>
          <p:nvPr>
            <p:ph idx="1"/>
          </p:nvPr>
        </p:nvSpPr>
        <p:spPr>
          <a:xfrm>
            <a:off x="1451579" y="2015732"/>
            <a:ext cx="9603275" cy="4519180"/>
          </a:xfrm>
        </p:spPr>
        <p:txBody>
          <a:bodyPr>
            <a:normAutofit/>
          </a:bodyPr>
          <a:lstStyle/>
          <a:p>
            <a:pPr>
              <a:lnSpc>
                <a:spcPct val="110000"/>
              </a:lnSpc>
            </a:pPr>
            <a:r>
              <a:rPr lang="en-GB" sz="1600" dirty="0"/>
              <a:t>First experience of death as a child. </a:t>
            </a:r>
          </a:p>
          <a:p>
            <a:pPr>
              <a:lnSpc>
                <a:spcPct val="110000"/>
              </a:lnSpc>
            </a:pPr>
            <a:r>
              <a:rPr lang="en-GB" sz="1600" dirty="0"/>
              <a:t>Experience of death as a palliative care nurse</a:t>
            </a:r>
          </a:p>
          <a:p>
            <a:pPr>
              <a:lnSpc>
                <a:spcPct val="110000"/>
              </a:lnSpc>
            </a:pPr>
            <a:r>
              <a:rPr lang="en-GB" sz="1600" dirty="0"/>
              <a:t>Exploring notions of a ‘good death’</a:t>
            </a:r>
          </a:p>
          <a:p>
            <a:pPr>
              <a:lnSpc>
                <a:spcPct val="110000"/>
              </a:lnSpc>
            </a:pPr>
            <a:endParaRPr lang="en-GB" sz="1600" dirty="0"/>
          </a:p>
          <a:p>
            <a:pPr marL="0" indent="0">
              <a:lnSpc>
                <a:spcPct val="110000"/>
              </a:lnSpc>
              <a:buNone/>
            </a:pPr>
            <a:r>
              <a:rPr lang="en-GB" sz="1600" b="1" dirty="0"/>
              <a:t>Responses from Death, Dinner and Performance Participants</a:t>
            </a:r>
          </a:p>
          <a:p>
            <a:pPr marL="0" indent="0">
              <a:lnSpc>
                <a:spcPct val="110000"/>
              </a:lnSpc>
              <a:buNone/>
            </a:pPr>
            <a:r>
              <a:rPr lang="en-GB" sz="1600" dirty="0"/>
              <a:t>The performances were thought provoking and sparked conversation (2018).</a:t>
            </a:r>
          </a:p>
          <a:p>
            <a:pPr marL="0" indent="0">
              <a:lnSpc>
                <a:spcPct val="110000"/>
              </a:lnSpc>
              <a:buNone/>
            </a:pPr>
            <a:r>
              <a:rPr lang="en-GB" sz="1600" dirty="0"/>
              <a:t>The moments of performance worked very well structurally to move conversation into different areas, while also offering a hook for us to attach our responses to, to link back to and to reference in the course of the conversation (ibid).</a:t>
            </a:r>
          </a:p>
          <a:p>
            <a:pPr marL="0" indent="0">
              <a:lnSpc>
                <a:spcPct val="110000"/>
              </a:lnSpc>
              <a:buNone/>
            </a:pPr>
            <a:r>
              <a:rPr lang="en-GB" sz="1600" dirty="0"/>
              <a:t>It was important to feel held, and that someone was leading the conversation, even if you didn’t actually need to add a lot. It allowed us to relax and not feel responsible for anything other than thinking, reflecting and sharing our experiences (ibid)</a:t>
            </a:r>
          </a:p>
          <a:p>
            <a:pPr marL="0" indent="0">
              <a:lnSpc>
                <a:spcPct val="110000"/>
              </a:lnSpc>
              <a:buNone/>
            </a:pPr>
            <a:r>
              <a:rPr lang="en-GB" sz="1100" dirty="0"/>
              <a:t> </a:t>
            </a:r>
          </a:p>
          <a:p>
            <a:pPr marL="0" indent="0">
              <a:lnSpc>
                <a:spcPct val="110000"/>
              </a:lnSpc>
              <a:buNone/>
            </a:pPr>
            <a:endParaRPr lang="en-GB" sz="1100" dirty="0"/>
          </a:p>
          <a:p>
            <a:pPr marL="0" indent="0">
              <a:lnSpc>
                <a:spcPct val="110000"/>
              </a:lnSpc>
              <a:buNone/>
            </a:pPr>
            <a:endParaRPr lang="en-GB" sz="1100" dirty="0"/>
          </a:p>
          <a:p>
            <a:pPr>
              <a:lnSpc>
                <a:spcPct val="110000"/>
              </a:lnSpc>
            </a:pPr>
            <a:endParaRPr lang="en-US" sz="1100" dirty="0"/>
          </a:p>
        </p:txBody>
      </p:sp>
    </p:spTree>
    <p:extLst>
      <p:ext uri="{BB962C8B-B14F-4D97-AF65-F5344CB8AC3E}">
        <p14:creationId xmlns:p14="http://schemas.microsoft.com/office/powerpoint/2010/main" val="2672374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{FA576777-4D6A-A24A-A6DA-F61C318E94D0}tf10001119</Template>
  <TotalTime>487</TotalTime>
  <Words>1121</Words>
  <Application>Microsoft Macintosh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Gallery</vt:lpstr>
      <vt:lpstr>International Federation for Theatre Research Galway 2021 </vt:lpstr>
      <vt:lpstr> Origins and Critical Context </vt:lpstr>
      <vt:lpstr> Theatre and Death</vt:lpstr>
      <vt:lpstr>the elephant in the room</vt:lpstr>
      <vt:lpstr> About the Practice as Research: Overview </vt:lpstr>
      <vt:lpstr> Efficacy and PAR Outcomes</vt:lpstr>
      <vt:lpstr>Autobiographical Performance Thinking about death makes us think about life </vt:lpstr>
      <vt:lpstr>Monologues</vt:lpstr>
      <vt:lpstr>Monologues</vt:lpstr>
      <vt:lpstr> Commensal Practice</vt:lpstr>
      <vt:lpstr> Commensal Practice </vt:lpstr>
      <vt:lpstr>Themes that arose over the Death Dinners </vt:lpstr>
      <vt:lpstr> New Insights</vt:lpstr>
      <vt:lpstr> Life Beyond the Death Dinners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International Federation for Theatre Research Galway 2021 </dc:title>
  <dc:creator>sheila mccormick</dc:creator>
  <cp:lastModifiedBy>sheila mccormick</cp:lastModifiedBy>
  <cp:revision>17</cp:revision>
  <dcterms:created xsi:type="dcterms:W3CDTF">2021-06-22T09:15:54Z</dcterms:created>
  <dcterms:modified xsi:type="dcterms:W3CDTF">2021-07-14T10:02:06Z</dcterms:modified>
</cp:coreProperties>
</file>