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73" r:id="rId4"/>
  </p:sldMasterIdLst>
  <p:notesMasterIdLst>
    <p:notesMasterId r:id="rId17"/>
  </p:notesMasterIdLst>
  <p:sldIdLst>
    <p:sldId id="257" r:id="rId5"/>
    <p:sldId id="258" r:id="rId6"/>
    <p:sldId id="259" r:id="rId7"/>
    <p:sldId id="260" r:id="rId8"/>
    <p:sldId id="261" r:id="rId9"/>
    <p:sldId id="262" r:id="rId10"/>
    <p:sldId id="263" r:id="rId11"/>
    <p:sldId id="264" r:id="rId12"/>
    <p:sldId id="265" r:id="rId13"/>
    <p:sldId id="266" r:id="rId14"/>
    <p:sldId id="267" r:id="rId15"/>
    <p:sldId id="26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29" autoAdjust="0"/>
    <p:restoredTop sz="85155" autoAdjust="0"/>
  </p:normalViewPr>
  <p:slideViewPr>
    <p:cSldViewPr snapToGrid="0">
      <p:cViewPr varScale="1">
        <p:scale>
          <a:sx n="57" d="100"/>
          <a:sy n="57" d="100"/>
        </p:scale>
        <p:origin x="1032"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B90405-D8CA-404C-83FC-4E55999BB2CF}" type="doc">
      <dgm:prSet loTypeId="urn:microsoft.com/office/officeart/2005/8/layout/list1" loCatId="list" qsTypeId="urn:microsoft.com/office/officeart/2005/8/quickstyle/simple1" qsCatId="simple" csTypeId="urn:microsoft.com/office/officeart/2005/8/colors/accent1_4" csCatId="accent1" phldr="1"/>
      <dgm:spPr/>
      <dgm:t>
        <a:bodyPr/>
        <a:lstStyle/>
        <a:p>
          <a:endParaRPr lang="en-GB"/>
        </a:p>
      </dgm:t>
    </dgm:pt>
    <dgm:pt modelId="{C79ABF3C-DAD3-48A3-8748-8AB17AA7C41D}">
      <dgm:prSet phldrT="[Text]"/>
      <dgm:spPr/>
      <dgm:t>
        <a:bodyPr/>
        <a:lstStyle/>
        <a:p>
          <a:r>
            <a:rPr lang="en-GB" dirty="0"/>
            <a:t>UK - 2MT - 1922 – an extract of stage play, </a:t>
          </a:r>
          <a:r>
            <a:rPr lang="en-GB" i="1" dirty="0"/>
            <a:t>Cyrano de Bergerac</a:t>
          </a:r>
          <a:endParaRPr lang="en-GB" dirty="0"/>
        </a:p>
      </dgm:t>
    </dgm:pt>
    <dgm:pt modelId="{544D88C9-3BE2-45A7-8CDC-5FC11E6CB211}" type="parTrans" cxnId="{552577A8-DC2D-4387-AE4B-EBB925F05679}">
      <dgm:prSet/>
      <dgm:spPr/>
      <dgm:t>
        <a:bodyPr/>
        <a:lstStyle/>
        <a:p>
          <a:endParaRPr lang="en-GB"/>
        </a:p>
      </dgm:t>
    </dgm:pt>
    <dgm:pt modelId="{423E0E48-8011-4643-839E-97F524FEAEE5}" type="sibTrans" cxnId="{552577A8-DC2D-4387-AE4B-EBB925F05679}">
      <dgm:prSet/>
      <dgm:spPr/>
      <dgm:t>
        <a:bodyPr/>
        <a:lstStyle/>
        <a:p>
          <a:endParaRPr lang="en-GB"/>
        </a:p>
      </dgm:t>
    </dgm:pt>
    <dgm:pt modelId="{53EDB75E-098D-46C5-B3CA-E3B881FBBA13}">
      <dgm:prSet phldrT="[Text]"/>
      <dgm:spPr/>
      <dgm:t>
        <a:bodyPr/>
        <a:lstStyle/>
        <a:p>
          <a:r>
            <a:rPr lang="en-GB" i="0" dirty="0"/>
            <a:t>US – WGY – 1922 - adaptation of stage play, </a:t>
          </a:r>
          <a:r>
            <a:rPr lang="en-GB" i="1" dirty="0"/>
            <a:t>The Wolf </a:t>
          </a:r>
          <a:endParaRPr lang="en-GB" i="0" dirty="0"/>
        </a:p>
      </dgm:t>
    </dgm:pt>
    <dgm:pt modelId="{2849F63C-7342-4B03-9B5C-AF3687FEFEF4}" type="parTrans" cxnId="{9445AEA2-3E1B-4F07-9A2E-4369881E7F29}">
      <dgm:prSet/>
      <dgm:spPr/>
      <dgm:t>
        <a:bodyPr/>
        <a:lstStyle/>
        <a:p>
          <a:endParaRPr lang="en-GB"/>
        </a:p>
      </dgm:t>
    </dgm:pt>
    <dgm:pt modelId="{C4DD349D-057B-4499-B262-312945D7363F}" type="sibTrans" cxnId="{9445AEA2-3E1B-4F07-9A2E-4369881E7F29}">
      <dgm:prSet/>
      <dgm:spPr/>
      <dgm:t>
        <a:bodyPr/>
        <a:lstStyle/>
        <a:p>
          <a:endParaRPr lang="en-GB"/>
        </a:p>
      </dgm:t>
    </dgm:pt>
    <dgm:pt modelId="{7F991F19-3813-4143-BA63-44BDEEA15B8D}">
      <dgm:prSet phldrT="[Text]"/>
      <dgm:spPr/>
      <dgm:t>
        <a:bodyPr/>
        <a:lstStyle/>
        <a:p>
          <a:r>
            <a:rPr lang="en-GB" dirty="0"/>
            <a:t>France – 1922 - </a:t>
          </a:r>
          <a:r>
            <a:rPr lang="en-GB" i="1" dirty="0"/>
            <a:t>Paris-</a:t>
          </a:r>
          <a:r>
            <a:rPr lang="en-GB" i="1" dirty="0" err="1"/>
            <a:t>Bethléem</a:t>
          </a:r>
          <a:r>
            <a:rPr lang="en-GB" i="1" dirty="0"/>
            <a:t> </a:t>
          </a:r>
          <a:r>
            <a:rPr lang="en-GB" i="0" dirty="0"/>
            <a:t>(original drama)</a:t>
          </a:r>
          <a:endParaRPr lang="en-GB" dirty="0"/>
        </a:p>
      </dgm:t>
    </dgm:pt>
    <dgm:pt modelId="{EE93F610-221F-488F-93EF-7652323AE954}" type="parTrans" cxnId="{6BF68733-BF18-4A2F-A956-A0C78FA5CEAE}">
      <dgm:prSet/>
      <dgm:spPr/>
      <dgm:t>
        <a:bodyPr/>
        <a:lstStyle/>
        <a:p>
          <a:endParaRPr lang="en-GB"/>
        </a:p>
      </dgm:t>
    </dgm:pt>
    <dgm:pt modelId="{E505260E-6330-4F61-B9AC-17967E2D720D}" type="sibTrans" cxnId="{6BF68733-BF18-4A2F-A956-A0C78FA5CEAE}">
      <dgm:prSet/>
      <dgm:spPr/>
      <dgm:t>
        <a:bodyPr/>
        <a:lstStyle/>
        <a:p>
          <a:endParaRPr lang="en-GB"/>
        </a:p>
      </dgm:t>
    </dgm:pt>
    <dgm:pt modelId="{E32D961D-3BFC-4449-BACA-0F2AC100BD12}">
      <dgm:prSet phldrT="[Text]"/>
      <dgm:spPr/>
      <dgm:t>
        <a:bodyPr/>
        <a:lstStyle/>
        <a:p>
          <a:r>
            <a:rPr lang="en-GB" dirty="0"/>
            <a:t>Poland – 1925 – adaptation of stage play, </a:t>
          </a:r>
          <a:r>
            <a:rPr lang="pl-PL" i="1" dirty="0"/>
            <a:t>Warszawianka</a:t>
          </a:r>
          <a:endParaRPr lang="en-GB" dirty="0"/>
        </a:p>
      </dgm:t>
    </dgm:pt>
    <dgm:pt modelId="{1DBEAD64-FF80-4FD2-BEA3-57A1B33CF3A6}" type="parTrans" cxnId="{C4D973DF-68F3-4114-9068-B048AFD0301A}">
      <dgm:prSet/>
      <dgm:spPr/>
      <dgm:t>
        <a:bodyPr/>
        <a:lstStyle/>
        <a:p>
          <a:endParaRPr lang="en-GB"/>
        </a:p>
      </dgm:t>
    </dgm:pt>
    <dgm:pt modelId="{A747FCD6-FD70-4588-9E02-59028CEFA891}" type="sibTrans" cxnId="{C4D973DF-68F3-4114-9068-B048AFD0301A}">
      <dgm:prSet/>
      <dgm:spPr/>
      <dgm:t>
        <a:bodyPr/>
        <a:lstStyle/>
        <a:p>
          <a:endParaRPr lang="en-GB"/>
        </a:p>
      </dgm:t>
    </dgm:pt>
    <dgm:pt modelId="{D501C3AF-44EF-40B6-8A96-56B0A91CE6C0}">
      <dgm:prSet phldrT="[Text]"/>
      <dgm:spPr/>
      <dgm:t>
        <a:bodyPr/>
        <a:lstStyle/>
        <a:p>
          <a:r>
            <a:rPr lang="en-GB" dirty="0"/>
            <a:t>Germany – 1924 – adaptation of stage play, </a:t>
          </a:r>
          <a:r>
            <a:rPr lang="en-GB" i="1" dirty="0"/>
            <a:t>Wallenstein </a:t>
          </a:r>
          <a:endParaRPr lang="en-GB" dirty="0"/>
        </a:p>
      </dgm:t>
    </dgm:pt>
    <dgm:pt modelId="{E96C15C2-A7A5-4924-87B7-0370268CA32E}" type="parTrans" cxnId="{A6E788C9-A8A0-48EF-9910-C4D2D1474954}">
      <dgm:prSet/>
      <dgm:spPr/>
      <dgm:t>
        <a:bodyPr/>
        <a:lstStyle/>
        <a:p>
          <a:endParaRPr lang="en-GB"/>
        </a:p>
      </dgm:t>
    </dgm:pt>
    <dgm:pt modelId="{49A204E8-DDB7-46E6-86BB-BE8D98C464CA}" type="sibTrans" cxnId="{A6E788C9-A8A0-48EF-9910-C4D2D1474954}">
      <dgm:prSet/>
      <dgm:spPr/>
      <dgm:t>
        <a:bodyPr/>
        <a:lstStyle/>
        <a:p>
          <a:endParaRPr lang="en-GB"/>
        </a:p>
      </dgm:t>
    </dgm:pt>
    <dgm:pt modelId="{B588FE62-BBA3-42C7-BD4E-764F8CD951C2}" type="pres">
      <dgm:prSet presAssocID="{EBB90405-D8CA-404C-83FC-4E55999BB2CF}" presName="linear" presStyleCnt="0">
        <dgm:presLayoutVars>
          <dgm:dir/>
          <dgm:animLvl val="lvl"/>
          <dgm:resizeHandles val="exact"/>
        </dgm:presLayoutVars>
      </dgm:prSet>
      <dgm:spPr/>
    </dgm:pt>
    <dgm:pt modelId="{688BF497-02A2-47FC-8E2C-7AC8A463471D}" type="pres">
      <dgm:prSet presAssocID="{C79ABF3C-DAD3-48A3-8748-8AB17AA7C41D}" presName="parentLin" presStyleCnt="0"/>
      <dgm:spPr/>
    </dgm:pt>
    <dgm:pt modelId="{AC6536F0-471F-4B26-AFC9-946009763F1E}" type="pres">
      <dgm:prSet presAssocID="{C79ABF3C-DAD3-48A3-8748-8AB17AA7C41D}" presName="parentLeftMargin" presStyleLbl="node1" presStyleIdx="0" presStyleCnt="5"/>
      <dgm:spPr/>
    </dgm:pt>
    <dgm:pt modelId="{A971B4B0-B081-439D-82A4-E68AC9A4FBA5}" type="pres">
      <dgm:prSet presAssocID="{C79ABF3C-DAD3-48A3-8748-8AB17AA7C41D}" presName="parentText" presStyleLbl="node1" presStyleIdx="0" presStyleCnt="5">
        <dgm:presLayoutVars>
          <dgm:chMax val="0"/>
          <dgm:bulletEnabled val="1"/>
        </dgm:presLayoutVars>
      </dgm:prSet>
      <dgm:spPr/>
    </dgm:pt>
    <dgm:pt modelId="{868CD370-179C-40E2-968A-8D49FBEAC5F9}" type="pres">
      <dgm:prSet presAssocID="{C79ABF3C-DAD3-48A3-8748-8AB17AA7C41D}" presName="negativeSpace" presStyleCnt="0"/>
      <dgm:spPr/>
    </dgm:pt>
    <dgm:pt modelId="{B2834A09-1DEC-43B5-9148-D84B05C78F8D}" type="pres">
      <dgm:prSet presAssocID="{C79ABF3C-DAD3-48A3-8748-8AB17AA7C41D}" presName="childText" presStyleLbl="conFgAcc1" presStyleIdx="0" presStyleCnt="5">
        <dgm:presLayoutVars>
          <dgm:bulletEnabled val="1"/>
        </dgm:presLayoutVars>
      </dgm:prSet>
      <dgm:spPr/>
    </dgm:pt>
    <dgm:pt modelId="{57E26D0B-4FC9-4479-B4C0-93451E315906}" type="pres">
      <dgm:prSet presAssocID="{423E0E48-8011-4643-839E-97F524FEAEE5}" presName="spaceBetweenRectangles" presStyleCnt="0"/>
      <dgm:spPr/>
    </dgm:pt>
    <dgm:pt modelId="{EB2E4BCB-ACF3-4828-BB80-E765C8AC93A3}" type="pres">
      <dgm:prSet presAssocID="{53EDB75E-098D-46C5-B3CA-E3B881FBBA13}" presName="parentLin" presStyleCnt="0"/>
      <dgm:spPr/>
    </dgm:pt>
    <dgm:pt modelId="{1835B553-55B4-4032-A23D-F3044B355EA4}" type="pres">
      <dgm:prSet presAssocID="{53EDB75E-098D-46C5-B3CA-E3B881FBBA13}" presName="parentLeftMargin" presStyleLbl="node1" presStyleIdx="0" presStyleCnt="5"/>
      <dgm:spPr/>
    </dgm:pt>
    <dgm:pt modelId="{CCBD4FB0-3E07-48D1-B0E6-FA2F464BB7ED}" type="pres">
      <dgm:prSet presAssocID="{53EDB75E-098D-46C5-B3CA-E3B881FBBA13}" presName="parentText" presStyleLbl="node1" presStyleIdx="1" presStyleCnt="5">
        <dgm:presLayoutVars>
          <dgm:chMax val="0"/>
          <dgm:bulletEnabled val="1"/>
        </dgm:presLayoutVars>
      </dgm:prSet>
      <dgm:spPr/>
    </dgm:pt>
    <dgm:pt modelId="{E717422E-B4E4-4B45-A43E-F8078BC9E69A}" type="pres">
      <dgm:prSet presAssocID="{53EDB75E-098D-46C5-B3CA-E3B881FBBA13}" presName="negativeSpace" presStyleCnt="0"/>
      <dgm:spPr/>
    </dgm:pt>
    <dgm:pt modelId="{3644F3F3-A249-41FE-8A62-39CA475F4EFA}" type="pres">
      <dgm:prSet presAssocID="{53EDB75E-098D-46C5-B3CA-E3B881FBBA13}" presName="childText" presStyleLbl="conFgAcc1" presStyleIdx="1" presStyleCnt="5">
        <dgm:presLayoutVars>
          <dgm:bulletEnabled val="1"/>
        </dgm:presLayoutVars>
      </dgm:prSet>
      <dgm:spPr/>
    </dgm:pt>
    <dgm:pt modelId="{4ED57777-F51C-4074-93AC-00682E8FBC07}" type="pres">
      <dgm:prSet presAssocID="{C4DD349D-057B-4499-B262-312945D7363F}" presName="spaceBetweenRectangles" presStyleCnt="0"/>
      <dgm:spPr/>
    </dgm:pt>
    <dgm:pt modelId="{0758061F-95B2-456C-AD7C-7D50C1B44324}" type="pres">
      <dgm:prSet presAssocID="{7F991F19-3813-4143-BA63-44BDEEA15B8D}" presName="parentLin" presStyleCnt="0"/>
      <dgm:spPr/>
    </dgm:pt>
    <dgm:pt modelId="{C0516446-88B2-474C-9C44-80BE9E2F240E}" type="pres">
      <dgm:prSet presAssocID="{7F991F19-3813-4143-BA63-44BDEEA15B8D}" presName="parentLeftMargin" presStyleLbl="node1" presStyleIdx="1" presStyleCnt="5"/>
      <dgm:spPr/>
    </dgm:pt>
    <dgm:pt modelId="{173C35D3-4F50-43D2-AD98-4350B7D3EC06}" type="pres">
      <dgm:prSet presAssocID="{7F991F19-3813-4143-BA63-44BDEEA15B8D}" presName="parentText" presStyleLbl="node1" presStyleIdx="2" presStyleCnt="5">
        <dgm:presLayoutVars>
          <dgm:chMax val="0"/>
          <dgm:bulletEnabled val="1"/>
        </dgm:presLayoutVars>
      </dgm:prSet>
      <dgm:spPr/>
    </dgm:pt>
    <dgm:pt modelId="{F18C880A-29AD-47FC-BEBA-D25ADDC2D47B}" type="pres">
      <dgm:prSet presAssocID="{7F991F19-3813-4143-BA63-44BDEEA15B8D}" presName="negativeSpace" presStyleCnt="0"/>
      <dgm:spPr/>
    </dgm:pt>
    <dgm:pt modelId="{A153AB59-8E2E-4CD5-A0BF-04B2A1C86371}" type="pres">
      <dgm:prSet presAssocID="{7F991F19-3813-4143-BA63-44BDEEA15B8D}" presName="childText" presStyleLbl="conFgAcc1" presStyleIdx="2" presStyleCnt="5">
        <dgm:presLayoutVars>
          <dgm:bulletEnabled val="1"/>
        </dgm:presLayoutVars>
      </dgm:prSet>
      <dgm:spPr/>
    </dgm:pt>
    <dgm:pt modelId="{B0B174FB-8C98-411A-AB5D-6FB0F1083259}" type="pres">
      <dgm:prSet presAssocID="{E505260E-6330-4F61-B9AC-17967E2D720D}" presName="spaceBetweenRectangles" presStyleCnt="0"/>
      <dgm:spPr/>
    </dgm:pt>
    <dgm:pt modelId="{500E162C-D7B5-4598-ABCB-2DF9577241F0}" type="pres">
      <dgm:prSet presAssocID="{D501C3AF-44EF-40B6-8A96-56B0A91CE6C0}" presName="parentLin" presStyleCnt="0"/>
      <dgm:spPr/>
    </dgm:pt>
    <dgm:pt modelId="{E42B0E32-0DD9-409C-8F67-F23E45746D87}" type="pres">
      <dgm:prSet presAssocID="{D501C3AF-44EF-40B6-8A96-56B0A91CE6C0}" presName="parentLeftMargin" presStyleLbl="node1" presStyleIdx="2" presStyleCnt="5"/>
      <dgm:spPr/>
    </dgm:pt>
    <dgm:pt modelId="{348BE725-E561-4971-A56A-C41E339C477B}" type="pres">
      <dgm:prSet presAssocID="{D501C3AF-44EF-40B6-8A96-56B0A91CE6C0}" presName="parentText" presStyleLbl="node1" presStyleIdx="3" presStyleCnt="5">
        <dgm:presLayoutVars>
          <dgm:chMax val="0"/>
          <dgm:bulletEnabled val="1"/>
        </dgm:presLayoutVars>
      </dgm:prSet>
      <dgm:spPr/>
    </dgm:pt>
    <dgm:pt modelId="{91740B2B-B79D-437D-B256-923C9F4D1F76}" type="pres">
      <dgm:prSet presAssocID="{D501C3AF-44EF-40B6-8A96-56B0A91CE6C0}" presName="negativeSpace" presStyleCnt="0"/>
      <dgm:spPr/>
    </dgm:pt>
    <dgm:pt modelId="{E3B7F6CF-D9EC-4B94-8897-9D22BA4C7C2A}" type="pres">
      <dgm:prSet presAssocID="{D501C3AF-44EF-40B6-8A96-56B0A91CE6C0}" presName="childText" presStyleLbl="conFgAcc1" presStyleIdx="3" presStyleCnt="5">
        <dgm:presLayoutVars>
          <dgm:bulletEnabled val="1"/>
        </dgm:presLayoutVars>
      </dgm:prSet>
      <dgm:spPr/>
    </dgm:pt>
    <dgm:pt modelId="{6C34AF30-A2D7-43CA-B894-A0E2EDCDCAE7}" type="pres">
      <dgm:prSet presAssocID="{49A204E8-DDB7-46E6-86BB-BE8D98C464CA}" presName="spaceBetweenRectangles" presStyleCnt="0"/>
      <dgm:spPr/>
    </dgm:pt>
    <dgm:pt modelId="{0D6E9EEA-5269-4F5E-844E-BD2BB04265FD}" type="pres">
      <dgm:prSet presAssocID="{E32D961D-3BFC-4449-BACA-0F2AC100BD12}" presName="parentLin" presStyleCnt="0"/>
      <dgm:spPr/>
    </dgm:pt>
    <dgm:pt modelId="{61762862-B6CE-4442-BE00-A7E8E371C137}" type="pres">
      <dgm:prSet presAssocID="{E32D961D-3BFC-4449-BACA-0F2AC100BD12}" presName="parentLeftMargin" presStyleLbl="node1" presStyleIdx="3" presStyleCnt="5"/>
      <dgm:spPr/>
    </dgm:pt>
    <dgm:pt modelId="{BB5A7157-AE21-4C37-BC2C-91D3C98BAF8A}" type="pres">
      <dgm:prSet presAssocID="{E32D961D-3BFC-4449-BACA-0F2AC100BD12}" presName="parentText" presStyleLbl="node1" presStyleIdx="4" presStyleCnt="5">
        <dgm:presLayoutVars>
          <dgm:chMax val="0"/>
          <dgm:bulletEnabled val="1"/>
        </dgm:presLayoutVars>
      </dgm:prSet>
      <dgm:spPr/>
    </dgm:pt>
    <dgm:pt modelId="{DB4644B0-AAD3-4453-B373-374FA8EDEC1A}" type="pres">
      <dgm:prSet presAssocID="{E32D961D-3BFC-4449-BACA-0F2AC100BD12}" presName="negativeSpace" presStyleCnt="0"/>
      <dgm:spPr/>
    </dgm:pt>
    <dgm:pt modelId="{DEC0E89E-350D-4BC5-9370-466DEC82D217}" type="pres">
      <dgm:prSet presAssocID="{E32D961D-3BFC-4449-BACA-0F2AC100BD12}" presName="childText" presStyleLbl="conFgAcc1" presStyleIdx="4" presStyleCnt="5">
        <dgm:presLayoutVars>
          <dgm:bulletEnabled val="1"/>
        </dgm:presLayoutVars>
      </dgm:prSet>
      <dgm:spPr/>
    </dgm:pt>
  </dgm:ptLst>
  <dgm:cxnLst>
    <dgm:cxn modelId="{EBB62312-A21B-4F8A-B470-4C954653D871}" type="presOf" srcId="{E32D961D-3BFC-4449-BACA-0F2AC100BD12}" destId="{61762862-B6CE-4442-BE00-A7E8E371C137}" srcOrd="0" destOrd="0" presId="urn:microsoft.com/office/officeart/2005/8/layout/list1"/>
    <dgm:cxn modelId="{3AD7141E-4F46-474B-91FC-79F40F4B4932}" type="presOf" srcId="{D501C3AF-44EF-40B6-8A96-56B0A91CE6C0}" destId="{E42B0E32-0DD9-409C-8F67-F23E45746D87}" srcOrd="0" destOrd="0" presId="urn:microsoft.com/office/officeart/2005/8/layout/list1"/>
    <dgm:cxn modelId="{6BF68733-BF18-4A2F-A956-A0C78FA5CEAE}" srcId="{EBB90405-D8CA-404C-83FC-4E55999BB2CF}" destId="{7F991F19-3813-4143-BA63-44BDEEA15B8D}" srcOrd="2" destOrd="0" parTransId="{EE93F610-221F-488F-93EF-7652323AE954}" sibTransId="{E505260E-6330-4F61-B9AC-17967E2D720D}"/>
    <dgm:cxn modelId="{8B171B3C-5322-48C6-8353-8314F9C6A601}" type="presOf" srcId="{EBB90405-D8CA-404C-83FC-4E55999BB2CF}" destId="{B588FE62-BBA3-42C7-BD4E-764F8CD951C2}" srcOrd="0" destOrd="0" presId="urn:microsoft.com/office/officeart/2005/8/layout/list1"/>
    <dgm:cxn modelId="{8B44AD63-E256-4680-819C-2945C6250F8D}" type="presOf" srcId="{C79ABF3C-DAD3-48A3-8748-8AB17AA7C41D}" destId="{A971B4B0-B081-439D-82A4-E68AC9A4FBA5}" srcOrd="1" destOrd="0" presId="urn:microsoft.com/office/officeart/2005/8/layout/list1"/>
    <dgm:cxn modelId="{FF7FD869-9206-474B-B4F7-8CE8AD430306}" type="presOf" srcId="{D501C3AF-44EF-40B6-8A96-56B0A91CE6C0}" destId="{348BE725-E561-4971-A56A-C41E339C477B}" srcOrd="1" destOrd="0" presId="urn:microsoft.com/office/officeart/2005/8/layout/list1"/>
    <dgm:cxn modelId="{2F016D4F-3F67-442E-B508-2F9DDB5CD497}" type="presOf" srcId="{7F991F19-3813-4143-BA63-44BDEEA15B8D}" destId="{C0516446-88B2-474C-9C44-80BE9E2F240E}" srcOrd="0" destOrd="0" presId="urn:microsoft.com/office/officeart/2005/8/layout/list1"/>
    <dgm:cxn modelId="{66B54A55-E0D5-4DF8-A675-F89FA21ABF96}" type="presOf" srcId="{C79ABF3C-DAD3-48A3-8748-8AB17AA7C41D}" destId="{AC6536F0-471F-4B26-AFC9-946009763F1E}" srcOrd="0" destOrd="0" presId="urn:microsoft.com/office/officeart/2005/8/layout/list1"/>
    <dgm:cxn modelId="{59B3B99E-A712-43EB-96AE-68093D1A568C}" type="presOf" srcId="{53EDB75E-098D-46C5-B3CA-E3B881FBBA13}" destId="{1835B553-55B4-4032-A23D-F3044B355EA4}" srcOrd="0" destOrd="0" presId="urn:microsoft.com/office/officeart/2005/8/layout/list1"/>
    <dgm:cxn modelId="{9445AEA2-3E1B-4F07-9A2E-4369881E7F29}" srcId="{EBB90405-D8CA-404C-83FC-4E55999BB2CF}" destId="{53EDB75E-098D-46C5-B3CA-E3B881FBBA13}" srcOrd="1" destOrd="0" parTransId="{2849F63C-7342-4B03-9B5C-AF3687FEFEF4}" sibTransId="{C4DD349D-057B-4499-B262-312945D7363F}"/>
    <dgm:cxn modelId="{552577A8-DC2D-4387-AE4B-EBB925F05679}" srcId="{EBB90405-D8CA-404C-83FC-4E55999BB2CF}" destId="{C79ABF3C-DAD3-48A3-8748-8AB17AA7C41D}" srcOrd="0" destOrd="0" parTransId="{544D88C9-3BE2-45A7-8CDC-5FC11E6CB211}" sibTransId="{423E0E48-8011-4643-839E-97F524FEAEE5}"/>
    <dgm:cxn modelId="{3322FFAC-4534-4986-87D6-F44F32777E45}" type="presOf" srcId="{E32D961D-3BFC-4449-BACA-0F2AC100BD12}" destId="{BB5A7157-AE21-4C37-BC2C-91D3C98BAF8A}" srcOrd="1" destOrd="0" presId="urn:microsoft.com/office/officeart/2005/8/layout/list1"/>
    <dgm:cxn modelId="{1C78DBC2-26AA-4103-B7EA-DA74E3A1723C}" type="presOf" srcId="{7F991F19-3813-4143-BA63-44BDEEA15B8D}" destId="{173C35D3-4F50-43D2-AD98-4350B7D3EC06}" srcOrd="1" destOrd="0" presId="urn:microsoft.com/office/officeart/2005/8/layout/list1"/>
    <dgm:cxn modelId="{A6E788C9-A8A0-48EF-9910-C4D2D1474954}" srcId="{EBB90405-D8CA-404C-83FC-4E55999BB2CF}" destId="{D501C3AF-44EF-40B6-8A96-56B0A91CE6C0}" srcOrd="3" destOrd="0" parTransId="{E96C15C2-A7A5-4924-87B7-0370268CA32E}" sibTransId="{49A204E8-DDB7-46E6-86BB-BE8D98C464CA}"/>
    <dgm:cxn modelId="{A402FFDE-2F27-4877-BAA3-D0EC29636954}" type="presOf" srcId="{53EDB75E-098D-46C5-B3CA-E3B881FBBA13}" destId="{CCBD4FB0-3E07-48D1-B0E6-FA2F464BB7ED}" srcOrd="1" destOrd="0" presId="urn:microsoft.com/office/officeart/2005/8/layout/list1"/>
    <dgm:cxn modelId="{C4D973DF-68F3-4114-9068-B048AFD0301A}" srcId="{EBB90405-D8CA-404C-83FC-4E55999BB2CF}" destId="{E32D961D-3BFC-4449-BACA-0F2AC100BD12}" srcOrd="4" destOrd="0" parTransId="{1DBEAD64-FF80-4FD2-BEA3-57A1B33CF3A6}" sibTransId="{A747FCD6-FD70-4588-9E02-59028CEFA891}"/>
    <dgm:cxn modelId="{0871D8A4-4DAA-4E89-9B93-5AFE83448CDF}" type="presParOf" srcId="{B588FE62-BBA3-42C7-BD4E-764F8CD951C2}" destId="{688BF497-02A2-47FC-8E2C-7AC8A463471D}" srcOrd="0" destOrd="0" presId="urn:microsoft.com/office/officeart/2005/8/layout/list1"/>
    <dgm:cxn modelId="{06503B71-3496-41DE-9B00-7EE149F1EB3E}" type="presParOf" srcId="{688BF497-02A2-47FC-8E2C-7AC8A463471D}" destId="{AC6536F0-471F-4B26-AFC9-946009763F1E}" srcOrd="0" destOrd="0" presId="urn:microsoft.com/office/officeart/2005/8/layout/list1"/>
    <dgm:cxn modelId="{CCD871B7-6A39-4337-A114-D631A2A050D4}" type="presParOf" srcId="{688BF497-02A2-47FC-8E2C-7AC8A463471D}" destId="{A971B4B0-B081-439D-82A4-E68AC9A4FBA5}" srcOrd="1" destOrd="0" presId="urn:microsoft.com/office/officeart/2005/8/layout/list1"/>
    <dgm:cxn modelId="{2628EFEC-B180-4CB5-8C50-C3068AA1DA15}" type="presParOf" srcId="{B588FE62-BBA3-42C7-BD4E-764F8CD951C2}" destId="{868CD370-179C-40E2-968A-8D49FBEAC5F9}" srcOrd="1" destOrd="0" presId="urn:microsoft.com/office/officeart/2005/8/layout/list1"/>
    <dgm:cxn modelId="{0B253A99-AF63-4D89-82EE-9C4B9C452F4C}" type="presParOf" srcId="{B588FE62-BBA3-42C7-BD4E-764F8CD951C2}" destId="{B2834A09-1DEC-43B5-9148-D84B05C78F8D}" srcOrd="2" destOrd="0" presId="urn:microsoft.com/office/officeart/2005/8/layout/list1"/>
    <dgm:cxn modelId="{B14C5411-E91C-400C-9896-3C23FE4B198B}" type="presParOf" srcId="{B588FE62-BBA3-42C7-BD4E-764F8CD951C2}" destId="{57E26D0B-4FC9-4479-B4C0-93451E315906}" srcOrd="3" destOrd="0" presId="urn:microsoft.com/office/officeart/2005/8/layout/list1"/>
    <dgm:cxn modelId="{84C39033-158B-4D6E-B3FE-EF8CAB3F6BAB}" type="presParOf" srcId="{B588FE62-BBA3-42C7-BD4E-764F8CD951C2}" destId="{EB2E4BCB-ACF3-4828-BB80-E765C8AC93A3}" srcOrd="4" destOrd="0" presId="urn:microsoft.com/office/officeart/2005/8/layout/list1"/>
    <dgm:cxn modelId="{9BFBCF67-B9C6-4C10-A37D-9BAE64F2521F}" type="presParOf" srcId="{EB2E4BCB-ACF3-4828-BB80-E765C8AC93A3}" destId="{1835B553-55B4-4032-A23D-F3044B355EA4}" srcOrd="0" destOrd="0" presId="urn:microsoft.com/office/officeart/2005/8/layout/list1"/>
    <dgm:cxn modelId="{815AF93E-1AF2-40F3-8313-38592A9A305F}" type="presParOf" srcId="{EB2E4BCB-ACF3-4828-BB80-E765C8AC93A3}" destId="{CCBD4FB0-3E07-48D1-B0E6-FA2F464BB7ED}" srcOrd="1" destOrd="0" presId="urn:microsoft.com/office/officeart/2005/8/layout/list1"/>
    <dgm:cxn modelId="{B6D42E31-3F67-41FF-93F0-C84E4442545E}" type="presParOf" srcId="{B588FE62-BBA3-42C7-BD4E-764F8CD951C2}" destId="{E717422E-B4E4-4B45-A43E-F8078BC9E69A}" srcOrd="5" destOrd="0" presId="urn:microsoft.com/office/officeart/2005/8/layout/list1"/>
    <dgm:cxn modelId="{C1BCB105-D233-4860-9B23-18126610CE51}" type="presParOf" srcId="{B588FE62-BBA3-42C7-BD4E-764F8CD951C2}" destId="{3644F3F3-A249-41FE-8A62-39CA475F4EFA}" srcOrd="6" destOrd="0" presId="urn:microsoft.com/office/officeart/2005/8/layout/list1"/>
    <dgm:cxn modelId="{A0A1CB66-0AF6-4428-918F-C1B949CAFA35}" type="presParOf" srcId="{B588FE62-BBA3-42C7-BD4E-764F8CD951C2}" destId="{4ED57777-F51C-4074-93AC-00682E8FBC07}" srcOrd="7" destOrd="0" presId="urn:microsoft.com/office/officeart/2005/8/layout/list1"/>
    <dgm:cxn modelId="{771D03E0-125D-48B0-ABA7-115CF67C4018}" type="presParOf" srcId="{B588FE62-BBA3-42C7-BD4E-764F8CD951C2}" destId="{0758061F-95B2-456C-AD7C-7D50C1B44324}" srcOrd="8" destOrd="0" presId="urn:microsoft.com/office/officeart/2005/8/layout/list1"/>
    <dgm:cxn modelId="{115643D7-B7E0-4EB2-92C6-D3D6005CCE64}" type="presParOf" srcId="{0758061F-95B2-456C-AD7C-7D50C1B44324}" destId="{C0516446-88B2-474C-9C44-80BE9E2F240E}" srcOrd="0" destOrd="0" presId="urn:microsoft.com/office/officeart/2005/8/layout/list1"/>
    <dgm:cxn modelId="{40B05327-C9AC-4858-BA37-F926E5C54353}" type="presParOf" srcId="{0758061F-95B2-456C-AD7C-7D50C1B44324}" destId="{173C35D3-4F50-43D2-AD98-4350B7D3EC06}" srcOrd="1" destOrd="0" presId="urn:microsoft.com/office/officeart/2005/8/layout/list1"/>
    <dgm:cxn modelId="{1F72FAAB-1918-435A-BE99-FDE118AD2C55}" type="presParOf" srcId="{B588FE62-BBA3-42C7-BD4E-764F8CD951C2}" destId="{F18C880A-29AD-47FC-BEBA-D25ADDC2D47B}" srcOrd="9" destOrd="0" presId="urn:microsoft.com/office/officeart/2005/8/layout/list1"/>
    <dgm:cxn modelId="{87EB1FCA-540A-4A62-A21D-AA6EE5C3CEAB}" type="presParOf" srcId="{B588FE62-BBA3-42C7-BD4E-764F8CD951C2}" destId="{A153AB59-8E2E-4CD5-A0BF-04B2A1C86371}" srcOrd="10" destOrd="0" presId="urn:microsoft.com/office/officeart/2005/8/layout/list1"/>
    <dgm:cxn modelId="{A9129BDD-2ED6-447C-9F1F-7C016A49ADF9}" type="presParOf" srcId="{B588FE62-BBA3-42C7-BD4E-764F8CD951C2}" destId="{B0B174FB-8C98-411A-AB5D-6FB0F1083259}" srcOrd="11" destOrd="0" presId="urn:microsoft.com/office/officeart/2005/8/layout/list1"/>
    <dgm:cxn modelId="{50C13924-1DDA-4A19-A0A6-105693B54318}" type="presParOf" srcId="{B588FE62-BBA3-42C7-BD4E-764F8CD951C2}" destId="{500E162C-D7B5-4598-ABCB-2DF9577241F0}" srcOrd="12" destOrd="0" presId="urn:microsoft.com/office/officeart/2005/8/layout/list1"/>
    <dgm:cxn modelId="{12C70EB1-25A2-4819-8F2E-019A28962C76}" type="presParOf" srcId="{500E162C-D7B5-4598-ABCB-2DF9577241F0}" destId="{E42B0E32-0DD9-409C-8F67-F23E45746D87}" srcOrd="0" destOrd="0" presId="urn:microsoft.com/office/officeart/2005/8/layout/list1"/>
    <dgm:cxn modelId="{5B38F10E-987D-4BA4-8F53-880B2C47F66F}" type="presParOf" srcId="{500E162C-D7B5-4598-ABCB-2DF9577241F0}" destId="{348BE725-E561-4971-A56A-C41E339C477B}" srcOrd="1" destOrd="0" presId="urn:microsoft.com/office/officeart/2005/8/layout/list1"/>
    <dgm:cxn modelId="{D643FF9A-B1B6-4548-9885-D8F55D12B510}" type="presParOf" srcId="{B588FE62-BBA3-42C7-BD4E-764F8CD951C2}" destId="{91740B2B-B79D-437D-B256-923C9F4D1F76}" srcOrd="13" destOrd="0" presId="urn:microsoft.com/office/officeart/2005/8/layout/list1"/>
    <dgm:cxn modelId="{776F502F-25B0-42B0-83DB-97E507F781C5}" type="presParOf" srcId="{B588FE62-BBA3-42C7-BD4E-764F8CD951C2}" destId="{E3B7F6CF-D9EC-4B94-8897-9D22BA4C7C2A}" srcOrd="14" destOrd="0" presId="urn:microsoft.com/office/officeart/2005/8/layout/list1"/>
    <dgm:cxn modelId="{32DDD59C-2A94-44FD-A73A-0C939E90C97C}" type="presParOf" srcId="{B588FE62-BBA3-42C7-BD4E-764F8CD951C2}" destId="{6C34AF30-A2D7-43CA-B894-A0E2EDCDCAE7}" srcOrd="15" destOrd="0" presId="urn:microsoft.com/office/officeart/2005/8/layout/list1"/>
    <dgm:cxn modelId="{66101111-148B-438C-AAF5-C597D9D0E4C8}" type="presParOf" srcId="{B588FE62-BBA3-42C7-BD4E-764F8CD951C2}" destId="{0D6E9EEA-5269-4F5E-844E-BD2BB04265FD}" srcOrd="16" destOrd="0" presId="urn:microsoft.com/office/officeart/2005/8/layout/list1"/>
    <dgm:cxn modelId="{37A81122-BB99-48EA-9229-21AB62C10952}" type="presParOf" srcId="{0D6E9EEA-5269-4F5E-844E-BD2BB04265FD}" destId="{61762862-B6CE-4442-BE00-A7E8E371C137}" srcOrd="0" destOrd="0" presId="urn:microsoft.com/office/officeart/2005/8/layout/list1"/>
    <dgm:cxn modelId="{CD9DE48A-C718-4B43-9A21-FEE7B4DF01DE}" type="presParOf" srcId="{0D6E9EEA-5269-4F5E-844E-BD2BB04265FD}" destId="{BB5A7157-AE21-4C37-BC2C-91D3C98BAF8A}" srcOrd="1" destOrd="0" presId="urn:microsoft.com/office/officeart/2005/8/layout/list1"/>
    <dgm:cxn modelId="{2D5845D5-4BA1-41A3-9042-E88564EF8A2B}" type="presParOf" srcId="{B588FE62-BBA3-42C7-BD4E-764F8CD951C2}" destId="{DB4644B0-AAD3-4453-B373-374FA8EDEC1A}" srcOrd="17" destOrd="0" presId="urn:microsoft.com/office/officeart/2005/8/layout/list1"/>
    <dgm:cxn modelId="{E0B956E4-70B8-4702-8622-75A6595F0C9C}" type="presParOf" srcId="{B588FE62-BBA3-42C7-BD4E-764F8CD951C2}" destId="{DEC0E89E-350D-4BC5-9370-466DEC82D217}"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834A09-1DEC-43B5-9148-D84B05C78F8D}">
      <dsp:nvSpPr>
        <dsp:cNvPr id="0" name=""/>
        <dsp:cNvSpPr/>
      </dsp:nvSpPr>
      <dsp:spPr>
        <a:xfrm>
          <a:off x="0" y="293863"/>
          <a:ext cx="10058399" cy="428400"/>
        </a:xfrm>
        <a:prstGeom prst="rect">
          <a:avLst/>
        </a:prstGeom>
        <a:solidFill>
          <a:schemeClr val="lt1">
            <a:alpha val="90000"/>
            <a:hueOff val="0"/>
            <a:satOff val="0"/>
            <a:lumOff val="0"/>
            <a:alphaOff val="0"/>
          </a:schemeClr>
        </a:solidFill>
        <a:ln w="12700"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71B4B0-B081-439D-82A4-E68AC9A4FBA5}">
      <dsp:nvSpPr>
        <dsp:cNvPr id="0" name=""/>
        <dsp:cNvSpPr/>
      </dsp:nvSpPr>
      <dsp:spPr>
        <a:xfrm>
          <a:off x="502920" y="42943"/>
          <a:ext cx="7040880" cy="501840"/>
        </a:xfrm>
        <a:prstGeom prst="round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755650">
            <a:lnSpc>
              <a:spcPct val="90000"/>
            </a:lnSpc>
            <a:spcBef>
              <a:spcPct val="0"/>
            </a:spcBef>
            <a:spcAft>
              <a:spcPct val="35000"/>
            </a:spcAft>
            <a:buNone/>
          </a:pPr>
          <a:r>
            <a:rPr lang="en-GB" sz="1700" kern="1200" dirty="0"/>
            <a:t>UK - 2MT - 1922 – an extract of stage play, </a:t>
          </a:r>
          <a:r>
            <a:rPr lang="en-GB" sz="1700" i="1" kern="1200" dirty="0"/>
            <a:t>Cyrano de Bergerac</a:t>
          </a:r>
          <a:endParaRPr lang="en-GB" sz="1700" kern="1200" dirty="0"/>
        </a:p>
      </dsp:txBody>
      <dsp:txXfrm>
        <a:off x="527418" y="67441"/>
        <a:ext cx="6991884" cy="452844"/>
      </dsp:txXfrm>
    </dsp:sp>
    <dsp:sp modelId="{3644F3F3-A249-41FE-8A62-39CA475F4EFA}">
      <dsp:nvSpPr>
        <dsp:cNvPr id="0" name=""/>
        <dsp:cNvSpPr/>
      </dsp:nvSpPr>
      <dsp:spPr>
        <a:xfrm>
          <a:off x="0" y="1064983"/>
          <a:ext cx="10058399" cy="428400"/>
        </a:xfrm>
        <a:prstGeom prst="rect">
          <a:avLst/>
        </a:prstGeom>
        <a:solidFill>
          <a:schemeClr val="lt1">
            <a:alpha val="90000"/>
            <a:hueOff val="0"/>
            <a:satOff val="0"/>
            <a:lumOff val="0"/>
            <a:alphaOff val="0"/>
          </a:schemeClr>
        </a:solidFill>
        <a:ln w="12700" cap="flat" cmpd="sng" algn="ctr">
          <a:solidFill>
            <a:schemeClr val="accent1">
              <a:shade val="50000"/>
              <a:hueOff val="-112011"/>
              <a:satOff val="2930"/>
              <a:lumOff val="17434"/>
              <a:alphaOff val="0"/>
            </a:schemeClr>
          </a:solidFill>
          <a:prstDash val="solid"/>
        </a:ln>
        <a:effectLst/>
      </dsp:spPr>
      <dsp:style>
        <a:lnRef idx="2">
          <a:scrgbClr r="0" g="0" b="0"/>
        </a:lnRef>
        <a:fillRef idx="1">
          <a:scrgbClr r="0" g="0" b="0"/>
        </a:fillRef>
        <a:effectRef idx="0">
          <a:scrgbClr r="0" g="0" b="0"/>
        </a:effectRef>
        <a:fontRef idx="minor"/>
      </dsp:style>
    </dsp:sp>
    <dsp:sp modelId="{CCBD4FB0-3E07-48D1-B0E6-FA2F464BB7ED}">
      <dsp:nvSpPr>
        <dsp:cNvPr id="0" name=""/>
        <dsp:cNvSpPr/>
      </dsp:nvSpPr>
      <dsp:spPr>
        <a:xfrm>
          <a:off x="502920" y="814063"/>
          <a:ext cx="7040880" cy="501840"/>
        </a:xfrm>
        <a:prstGeom prst="roundRect">
          <a:avLst/>
        </a:prstGeom>
        <a:solidFill>
          <a:schemeClr val="accent1">
            <a:shade val="50000"/>
            <a:hueOff val="-112011"/>
            <a:satOff val="2930"/>
            <a:lumOff val="1743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755650">
            <a:lnSpc>
              <a:spcPct val="90000"/>
            </a:lnSpc>
            <a:spcBef>
              <a:spcPct val="0"/>
            </a:spcBef>
            <a:spcAft>
              <a:spcPct val="35000"/>
            </a:spcAft>
            <a:buNone/>
          </a:pPr>
          <a:r>
            <a:rPr lang="en-GB" sz="1700" i="0" kern="1200" dirty="0"/>
            <a:t>US – WGY – 1922 - adaptation of stage play, </a:t>
          </a:r>
          <a:r>
            <a:rPr lang="en-GB" sz="1700" i="1" kern="1200" dirty="0"/>
            <a:t>The Wolf </a:t>
          </a:r>
          <a:endParaRPr lang="en-GB" sz="1700" i="0" kern="1200" dirty="0"/>
        </a:p>
      </dsp:txBody>
      <dsp:txXfrm>
        <a:off x="527418" y="838561"/>
        <a:ext cx="6991884" cy="452844"/>
      </dsp:txXfrm>
    </dsp:sp>
    <dsp:sp modelId="{A153AB59-8E2E-4CD5-A0BF-04B2A1C86371}">
      <dsp:nvSpPr>
        <dsp:cNvPr id="0" name=""/>
        <dsp:cNvSpPr/>
      </dsp:nvSpPr>
      <dsp:spPr>
        <a:xfrm>
          <a:off x="0" y="1836103"/>
          <a:ext cx="10058399" cy="428400"/>
        </a:xfrm>
        <a:prstGeom prst="rect">
          <a:avLst/>
        </a:prstGeom>
        <a:solidFill>
          <a:schemeClr val="lt1">
            <a:alpha val="90000"/>
            <a:hueOff val="0"/>
            <a:satOff val="0"/>
            <a:lumOff val="0"/>
            <a:alphaOff val="0"/>
          </a:schemeClr>
        </a:solidFill>
        <a:ln w="12700" cap="flat" cmpd="sng" algn="ctr">
          <a:solidFill>
            <a:schemeClr val="accent1">
              <a:shade val="50000"/>
              <a:hueOff val="-224022"/>
              <a:satOff val="5860"/>
              <a:lumOff val="34868"/>
              <a:alphaOff val="0"/>
            </a:schemeClr>
          </a:solidFill>
          <a:prstDash val="solid"/>
        </a:ln>
        <a:effectLst/>
      </dsp:spPr>
      <dsp:style>
        <a:lnRef idx="2">
          <a:scrgbClr r="0" g="0" b="0"/>
        </a:lnRef>
        <a:fillRef idx="1">
          <a:scrgbClr r="0" g="0" b="0"/>
        </a:fillRef>
        <a:effectRef idx="0">
          <a:scrgbClr r="0" g="0" b="0"/>
        </a:effectRef>
        <a:fontRef idx="minor"/>
      </dsp:style>
    </dsp:sp>
    <dsp:sp modelId="{173C35D3-4F50-43D2-AD98-4350B7D3EC06}">
      <dsp:nvSpPr>
        <dsp:cNvPr id="0" name=""/>
        <dsp:cNvSpPr/>
      </dsp:nvSpPr>
      <dsp:spPr>
        <a:xfrm>
          <a:off x="502920" y="1585183"/>
          <a:ext cx="7040880" cy="501840"/>
        </a:xfrm>
        <a:prstGeom prst="roundRect">
          <a:avLst/>
        </a:prstGeom>
        <a:solidFill>
          <a:schemeClr val="accent1">
            <a:shade val="50000"/>
            <a:hueOff val="-224022"/>
            <a:satOff val="5860"/>
            <a:lumOff val="3486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755650">
            <a:lnSpc>
              <a:spcPct val="90000"/>
            </a:lnSpc>
            <a:spcBef>
              <a:spcPct val="0"/>
            </a:spcBef>
            <a:spcAft>
              <a:spcPct val="35000"/>
            </a:spcAft>
            <a:buNone/>
          </a:pPr>
          <a:r>
            <a:rPr lang="en-GB" sz="1700" kern="1200" dirty="0"/>
            <a:t>France – 1922 - </a:t>
          </a:r>
          <a:r>
            <a:rPr lang="en-GB" sz="1700" i="1" kern="1200" dirty="0"/>
            <a:t>Paris-</a:t>
          </a:r>
          <a:r>
            <a:rPr lang="en-GB" sz="1700" i="1" kern="1200" dirty="0" err="1"/>
            <a:t>Bethléem</a:t>
          </a:r>
          <a:r>
            <a:rPr lang="en-GB" sz="1700" i="1" kern="1200" dirty="0"/>
            <a:t> </a:t>
          </a:r>
          <a:r>
            <a:rPr lang="en-GB" sz="1700" i="0" kern="1200" dirty="0"/>
            <a:t>(original drama)</a:t>
          </a:r>
          <a:endParaRPr lang="en-GB" sz="1700" kern="1200" dirty="0"/>
        </a:p>
      </dsp:txBody>
      <dsp:txXfrm>
        <a:off x="527418" y="1609681"/>
        <a:ext cx="6991884" cy="452844"/>
      </dsp:txXfrm>
    </dsp:sp>
    <dsp:sp modelId="{E3B7F6CF-D9EC-4B94-8897-9D22BA4C7C2A}">
      <dsp:nvSpPr>
        <dsp:cNvPr id="0" name=""/>
        <dsp:cNvSpPr/>
      </dsp:nvSpPr>
      <dsp:spPr>
        <a:xfrm>
          <a:off x="0" y="2607223"/>
          <a:ext cx="10058399" cy="428400"/>
        </a:xfrm>
        <a:prstGeom prst="rect">
          <a:avLst/>
        </a:prstGeom>
        <a:solidFill>
          <a:schemeClr val="lt1">
            <a:alpha val="90000"/>
            <a:hueOff val="0"/>
            <a:satOff val="0"/>
            <a:lumOff val="0"/>
            <a:alphaOff val="0"/>
          </a:schemeClr>
        </a:solidFill>
        <a:ln w="12700" cap="flat" cmpd="sng" algn="ctr">
          <a:solidFill>
            <a:schemeClr val="accent1">
              <a:shade val="50000"/>
              <a:hueOff val="-224022"/>
              <a:satOff val="5860"/>
              <a:lumOff val="34868"/>
              <a:alphaOff val="0"/>
            </a:schemeClr>
          </a:solidFill>
          <a:prstDash val="solid"/>
        </a:ln>
        <a:effectLst/>
      </dsp:spPr>
      <dsp:style>
        <a:lnRef idx="2">
          <a:scrgbClr r="0" g="0" b="0"/>
        </a:lnRef>
        <a:fillRef idx="1">
          <a:scrgbClr r="0" g="0" b="0"/>
        </a:fillRef>
        <a:effectRef idx="0">
          <a:scrgbClr r="0" g="0" b="0"/>
        </a:effectRef>
        <a:fontRef idx="minor"/>
      </dsp:style>
    </dsp:sp>
    <dsp:sp modelId="{348BE725-E561-4971-A56A-C41E339C477B}">
      <dsp:nvSpPr>
        <dsp:cNvPr id="0" name=""/>
        <dsp:cNvSpPr/>
      </dsp:nvSpPr>
      <dsp:spPr>
        <a:xfrm>
          <a:off x="502920" y="2356303"/>
          <a:ext cx="7040880" cy="501840"/>
        </a:xfrm>
        <a:prstGeom prst="roundRect">
          <a:avLst/>
        </a:prstGeom>
        <a:solidFill>
          <a:schemeClr val="accent1">
            <a:shade val="50000"/>
            <a:hueOff val="-224022"/>
            <a:satOff val="5860"/>
            <a:lumOff val="3486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755650">
            <a:lnSpc>
              <a:spcPct val="90000"/>
            </a:lnSpc>
            <a:spcBef>
              <a:spcPct val="0"/>
            </a:spcBef>
            <a:spcAft>
              <a:spcPct val="35000"/>
            </a:spcAft>
            <a:buNone/>
          </a:pPr>
          <a:r>
            <a:rPr lang="en-GB" sz="1700" kern="1200" dirty="0"/>
            <a:t>Germany – 1924 – adaptation of stage play, </a:t>
          </a:r>
          <a:r>
            <a:rPr lang="en-GB" sz="1700" i="1" kern="1200" dirty="0"/>
            <a:t>Wallenstein </a:t>
          </a:r>
          <a:endParaRPr lang="en-GB" sz="1700" kern="1200" dirty="0"/>
        </a:p>
      </dsp:txBody>
      <dsp:txXfrm>
        <a:off x="527418" y="2380801"/>
        <a:ext cx="6991884" cy="452844"/>
      </dsp:txXfrm>
    </dsp:sp>
    <dsp:sp modelId="{DEC0E89E-350D-4BC5-9370-466DEC82D217}">
      <dsp:nvSpPr>
        <dsp:cNvPr id="0" name=""/>
        <dsp:cNvSpPr/>
      </dsp:nvSpPr>
      <dsp:spPr>
        <a:xfrm>
          <a:off x="0" y="3378343"/>
          <a:ext cx="10058399" cy="428400"/>
        </a:xfrm>
        <a:prstGeom prst="rect">
          <a:avLst/>
        </a:prstGeom>
        <a:solidFill>
          <a:schemeClr val="lt1">
            <a:alpha val="90000"/>
            <a:hueOff val="0"/>
            <a:satOff val="0"/>
            <a:lumOff val="0"/>
            <a:alphaOff val="0"/>
          </a:schemeClr>
        </a:solidFill>
        <a:ln w="12700" cap="flat" cmpd="sng" algn="ctr">
          <a:solidFill>
            <a:schemeClr val="accent1">
              <a:shade val="50000"/>
              <a:hueOff val="-112011"/>
              <a:satOff val="2930"/>
              <a:lumOff val="17434"/>
              <a:alphaOff val="0"/>
            </a:schemeClr>
          </a:solidFill>
          <a:prstDash val="solid"/>
        </a:ln>
        <a:effectLst/>
      </dsp:spPr>
      <dsp:style>
        <a:lnRef idx="2">
          <a:scrgbClr r="0" g="0" b="0"/>
        </a:lnRef>
        <a:fillRef idx="1">
          <a:scrgbClr r="0" g="0" b="0"/>
        </a:fillRef>
        <a:effectRef idx="0">
          <a:scrgbClr r="0" g="0" b="0"/>
        </a:effectRef>
        <a:fontRef idx="minor"/>
      </dsp:style>
    </dsp:sp>
    <dsp:sp modelId="{BB5A7157-AE21-4C37-BC2C-91D3C98BAF8A}">
      <dsp:nvSpPr>
        <dsp:cNvPr id="0" name=""/>
        <dsp:cNvSpPr/>
      </dsp:nvSpPr>
      <dsp:spPr>
        <a:xfrm>
          <a:off x="502920" y="3127423"/>
          <a:ext cx="7040880" cy="501840"/>
        </a:xfrm>
        <a:prstGeom prst="roundRect">
          <a:avLst/>
        </a:prstGeom>
        <a:solidFill>
          <a:schemeClr val="accent1">
            <a:shade val="50000"/>
            <a:hueOff val="-112011"/>
            <a:satOff val="2930"/>
            <a:lumOff val="1743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755650">
            <a:lnSpc>
              <a:spcPct val="90000"/>
            </a:lnSpc>
            <a:spcBef>
              <a:spcPct val="0"/>
            </a:spcBef>
            <a:spcAft>
              <a:spcPct val="35000"/>
            </a:spcAft>
            <a:buNone/>
          </a:pPr>
          <a:r>
            <a:rPr lang="en-GB" sz="1700" kern="1200" dirty="0"/>
            <a:t>Poland – 1925 – adaptation of stage play, </a:t>
          </a:r>
          <a:r>
            <a:rPr lang="pl-PL" sz="1700" i="1" kern="1200" dirty="0"/>
            <a:t>Warszawianka</a:t>
          </a:r>
          <a:endParaRPr lang="en-GB" sz="1700" kern="1200" dirty="0"/>
        </a:p>
      </dsp:txBody>
      <dsp:txXfrm>
        <a:off x="527418" y="3151921"/>
        <a:ext cx="6991884" cy="45284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D87A14-425B-4A71-B31E-5523CAC1D592}" type="datetimeFigureOut">
              <a:rPr lang="en-GB" smtClean="0"/>
              <a:t>01/10/2020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0D1F28-AA20-47CB-80EA-06F5E0D0A837}" type="slidenum">
              <a:rPr lang="en-GB" smtClean="0"/>
              <a:t>‹#›</a:t>
            </a:fld>
            <a:endParaRPr lang="en-GB"/>
          </a:p>
        </p:txBody>
      </p:sp>
    </p:spTree>
    <p:extLst>
      <p:ext uri="{BB962C8B-B14F-4D97-AF65-F5344CB8AC3E}">
        <p14:creationId xmlns:p14="http://schemas.microsoft.com/office/powerpoint/2010/main" val="693766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Crook also posits that an opera-only station, KYW in Chicago in 1921, can lay claim to the earliest dramatic broadcasts (1999: 5). </a:t>
            </a:r>
            <a:endParaRPr lang="en-GB" dirty="0"/>
          </a:p>
        </p:txBody>
      </p:sp>
      <p:sp>
        <p:nvSpPr>
          <p:cNvPr id="4" name="Slide Number Placeholder 3"/>
          <p:cNvSpPr>
            <a:spLocks noGrp="1"/>
          </p:cNvSpPr>
          <p:nvPr>
            <p:ph type="sldNum" sz="quarter" idx="5"/>
          </p:nvPr>
        </p:nvSpPr>
        <p:spPr/>
        <p:txBody>
          <a:bodyPr/>
          <a:lstStyle/>
          <a:p>
            <a:fld id="{C00D1F28-AA20-47CB-80EA-06F5E0D0A837}" type="slidenum">
              <a:rPr lang="en-GB" smtClean="0"/>
              <a:t>3</a:t>
            </a:fld>
            <a:endParaRPr lang="en-GB"/>
          </a:p>
        </p:txBody>
      </p:sp>
    </p:spTree>
    <p:extLst>
      <p:ext uri="{BB962C8B-B14F-4D97-AF65-F5344CB8AC3E}">
        <p14:creationId xmlns:p14="http://schemas.microsoft.com/office/powerpoint/2010/main" val="2531623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Lux - </a:t>
            </a:r>
            <a:r>
              <a:rPr lang="en-GB" sz="1200" kern="1200" dirty="0">
                <a:solidFill>
                  <a:schemeClr val="tx1"/>
                </a:solidFill>
                <a:effectLst/>
                <a:latin typeface="+mn-lt"/>
                <a:ea typeface="+mn-ea"/>
                <a:cs typeface="+mn-cs"/>
              </a:rPr>
              <a:t>weekly audience of 20-30 million Americans</a:t>
            </a:r>
          </a:p>
          <a:p>
            <a:r>
              <a:rPr lang="en-GB" sz="1200" kern="1200" dirty="0">
                <a:solidFill>
                  <a:schemeClr val="tx1"/>
                </a:solidFill>
                <a:effectLst/>
                <a:latin typeface="+mn-lt"/>
                <a:ea typeface="+mn-ea"/>
                <a:cs typeface="+mn-cs"/>
              </a:rPr>
              <a:t>Adapted to fit proscribed slots, </a:t>
            </a:r>
            <a:r>
              <a:rPr lang="en-GB" sz="1200" i="1" kern="1200" dirty="0">
                <a:solidFill>
                  <a:schemeClr val="tx1"/>
                </a:solidFill>
                <a:effectLst/>
                <a:latin typeface="+mn-lt"/>
                <a:ea typeface="+mn-ea"/>
                <a:cs typeface="+mn-cs"/>
              </a:rPr>
              <a:t>Lux </a:t>
            </a:r>
            <a:r>
              <a:rPr lang="en-GB" sz="1200" kern="1200" dirty="0">
                <a:solidFill>
                  <a:schemeClr val="tx1"/>
                </a:solidFill>
                <a:effectLst/>
                <a:latin typeface="+mn-lt"/>
                <a:ea typeface="+mn-ea"/>
                <a:cs typeface="+mn-cs"/>
              </a:rPr>
              <a:t>and its imitators both emulated theatre (with a three-act structure) and worked within radio conventions (by trimming sub-plots and including narrators) (</a:t>
            </a:r>
            <a:r>
              <a:rPr lang="en-GB" sz="1200" kern="1200" dirty="0" err="1">
                <a:solidFill>
                  <a:schemeClr val="tx1"/>
                </a:solidFill>
                <a:effectLst/>
                <a:latin typeface="+mn-lt"/>
                <a:ea typeface="+mn-ea"/>
                <a:cs typeface="+mn-cs"/>
              </a:rPr>
              <a:t>Krutnik</a:t>
            </a:r>
            <a:r>
              <a:rPr lang="en-GB" sz="1200" kern="1200" dirty="0">
                <a:solidFill>
                  <a:schemeClr val="tx1"/>
                </a:solidFill>
                <a:effectLst/>
                <a:latin typeface="+mn-lt"/>
                <a:ea typeface="+mn-ea"/>
                <a:cs typeface="+mn-cs"/>
              </a:rPr>
              <a:t> 2013: 38). </a:t>
            </a:r>
          </a:p>
          <a:p>
            <a:endParaRPr lang="en-GB" dirty="0"/>
          </a:p>
        </p:txBody>
      </p:sp>
      <p:sp>
        <p:nvSpPr>
          <p:cNvPr id="4" name="Slide Number Placeholder 3"/>
          <p:cNvSpPr>
            <a:spLocks noGrp="1"/>
          </p:cNvSpPr>
          <p:nvPr>
            <p:ph type="sldNum" sz="quarter" idx="5"/>
          </p:nvPr>
        </p:nvSpPr>
        <p:spPr/>
        <p:txBody>
          <a:bodyPr/>
          <a:lstStyle/>
          <a:p>
            <a:fld id="{C00D1F28-AA20-47CB-80EA-06F5E0D0A837}" type="slidenum">
              <a:rPr lang="en-GB" smtClean="0"/>
              <a:t>4</a:t>
            </a:fld>
            <a:endParaRPr lang="en-GB"/>
          </a:p>
        </p:txBody>
      </p:sp>
    </p:spTree>
    <p:extLst>
      <p:ext uri="{BB962C8B-B14F-4D97-AF65-F5344CB8AC3E}">
        <p14:creationId xmlns:p14="http://schemas.microsoft.com/office/powerpoint/2010/main" val="441507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US government owned the airwaves. </a:t>
            </a:r>
            <a:endParaRPr lang="en-GB" dirty="0"/>
          </a:p>
        </p:txBody>
      </p:sp>
      <p:sp>
        <p:nvSpPr>
          <p:cNvPr id="4" name="Slide Number Placeholder 3"/>
          <p:cNvSpPr>
            <a:spLocks noGrp="1"/>
          </p:cNvSpPr>
          <p:nvPr>
            <p:ph type="sldNum" sz="quarter" idx="5"/>
          </p:nvPr>
        </p:nvSpPr>
        <p:spPr/>
        <p:txBody>
          <a:bodyPr/>
          <a:lstStyle/>
          <a:p>
            <a:fld id="{C00D1F28-AA20-47CB-80EA-06F5E0D0A837}" type="slidenum">
              <a:rPr lang="en-GB" smtClean="0"/>
              <a:t>8</a:t>
            </a:fld>
            <a:endParaRPr lang="en-GB"/>
          </a:p>
        </p:txBody>
      </p:sp>
    </p:spTree>
    <p:extLst>
      <p:ext uri="{BB962C8B-B14F-4D97-AF65-F5344CB8AC3E}">
        <p14:creationId xmlns:p14="http://schemas.microsoft.com/office/powerpoint/2010/main" val="4291794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As early as 1964, radio drama was making a ‘comeback’ on US airwaves (Patterson 2016: 2). However, it wasn’t until the 1970s that US radio networks decided to ‘dust off’ transcriptions of OTR drama and in some cases, create new programmes in the same mould for the ‘post-network’ era (Patterson 2016: 3). </a:t>
            </a:r>
          </a:p>
          <a:p>
            <a:r>
              <a:rPr lang="en-GB" sz="1200" kern="1200" dirty="0">
                <a:solidFill>
                  <a:schemeClr val="tx1"/>
                </a:solidFill>
                <a:effectLst/>
                <a:latin typeface="+mn-lt"/>
                <a:ea typeface="+mn-ea"/>
                <a:cs typeface="+mn-cs"/>
              </a:rPr>
              <a:t>Public Broadcasting Act of 1967 after President Lyndon Johnson had asked the Carnegie Foundation to make recommendations on a federally funded public/educational system</a:t>
            </a:r>
            <a:endParaRPr lang="en-GB" dirty="0"/>
          </a:p>
        </p:txBody>
      </p:sp>
      <p:sp>
        <p:nvSpPr>
          <p:cNvPr id="4" name="Slide Number Placeholder 3"/>
          <p:cNvSpPr>
            <a:spLocks noGrp="1"/>
          </p:cNvSpPr>
          <p:nvPr>
            <p:ph type="sldNum" sz="quarter" idx="5"/>
          </p:nvPr>
        </p:nvSpPr>
        <p:spPr/>
        <p:txBody>
          <a:bodyPr/>
          <a:lstStyle/>
          <a:p>
            <a:fld id="{C00D1F28-AA20-47CB-80EA-06F5E0D0A837}" type="slidenum">
              <a:rPr lang="en-GB" smtClean="0"/>
              <a:t>9</a:t>
            </a:fld>
            <a:endParaRPr lang="en-GB"/>
          </a:p>
        </p:txBody>
      </p:sp>
    </p:spTree>
    <p:extLst>
      <p:ext uri="{BB962C8B-B14F-4D97-AF65-F5344CB8AC3E}">
        <p14:creationId xmlns:p14="http://schemas.microsoft.com/office/powerpoint/2010/main" val="137136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10/1/2020</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10/1/2020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4023329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10/1/2020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510073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10/1/2020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10/1/2020</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10/1/2020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10/1/2020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10/1/2020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10/1/2020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10/1/2020</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10/1/2020</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10/1/2020</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 id="2147483664" r:id="rId10"/>
    <p:sldLayoutId id="2147483666" r:id="rId11"/>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hyperlink" Target="https://www.youtube.com/watch?v=0C4e59yZExk"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l.g.mcmurtry@Salford.ac.uk" TargetMode="External"/><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bstract image">
            <a:extLst>
              <a:ext uri="{FF2B5EF4-FFF2-40B4-BE49-F238E27FC236}">
                <a16:creationId xmlns:a16="http://schemas.microsoft.com/office/drawing/2014/main" id="{6D3BA21E-E6C8-4E14-8E53-C5DF567E9D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64" name="Rectangle 59">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329"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65" name="Rectangle 61">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272" y="1975104"/>
            <a:ext cx="5120640" cy="290779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1276055" y="2350017"/>
            <a:ext cx="4775075" cy="1630906"/>
          </a:xfrm>
        </p:spPr>
        <p:txBody>
          <a:bodyPr>
            <a:normAutofit fontScale="90000"/>
          </a:bodyPr>
          <a:lstStyle/>
          <a:p>
            <a:r>
              <a:rPr lang="en-US" sz="4400" dirty="0">
                <a:solidFill>
                  <a:schemeClr val="tx1"/>
                </a:solidFill>
              </a:rPr>
              <a:t>Radio Drama’s Place in Radio History</a:t>
            </a: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1276055" y="3990546"/>
            <a:ext cx="4775075" cy="559656"/>
          </a:xfrm>
        </p:spPr>
        <p:txBody>
          <a:bodyPr>
            <a:normAutofit fontScale="92500" lnSpcReduction="20000"/>
          </a:bodyPr>
          <a:lstStyle/>
          <a:p>
            <a:r>
              <a:rPr lang="en-US" dirty="0">
                <a:solidFill>
                  <a:schemeClr val="tx1"/>
                </a:solidFill>
              </a:rPr>
              <a:t>Dr Leslie McMurtry</a:t>
            </a:r>
          </a:p>
          <a:p>
            <a:r>
              <a:rPr lang="en-US" dirty="0">
                <a:solidFill>
                  <a:schemeClr val="tx1"/>
                </a:solidFill>
              </a:rPr>
              <a:t>October 23, 2020</a:t>
            </a:r>
          </a:p>
        </p:txBody>
      </p:sp>
      <p:grpSp>
        <p:nvGrpSpPr>
          <p:cNvPr id="7" name="Group 6">
            <a:extLst>
              <a:ext uri="{FF2B5EF4-FFF2-40B4-BE49-F238E27FC236}">
                <a16:creationId xmlns:a16="http://schemas.microsoft.com/office/drawing/2014/main" id="{F025E0AC-9BE9-451C-B6BB-7F42D8BD6CB8}"/>
              </a:ext>
            </a:extLst>
          </p:cNvPr>
          <p:cNvGrpSpPr/>
          <p:nvPr/>
        </p:nvGrpSpPr>
        <p:grpSpPr>
          <a:xfrm>
            <a:off x="937329" y="5735322"/>
            <a:ext cx="1652332" cy="751660"/>
            <a:chOff x="9457038" y="929504"/>
            <a:chExt cx="1652332" cy="751660"/>
          </a:xfrm>
        </p:grpSpPr>
        <p:sp>
          <p:nvSpPr>
            <p:cNvPr id="8" name="Rectangle 7">
              <a:extLst>
                <a:ext uri="{FF2B5EF4-FFF2-40B4-BE49-F238E27FC236}">
                  <a16:creationId xmlns:a16="http://schemas.microsoft.com/office/drawing/2014/main" id="{22D9D780-3469-47F1-9C6C-A9411A8B9FBF}"/>
                </a:ext>
              </a:extLst>
            </p:cNvPr>
            <p:cNvSpPr/>
            <p:nvPr/>
          </p:nvSpPr>
          <p:spPr>
            <a:xfrm>
              <a:off x="9457038" y="929504"/>
              <a:ext cx="1652332" cy="75166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pic>
          <p:nvPicPr>
            <p:cNvPr id="9" name="Picture 8" descr="Image result for university of salford logo">
              <a:extLst>
                <a:ext uri="{FF2B5EF4-FFF2-40B4-BE49-F238E27FC236}">
                  <a16:creationId xmlns:a16="http://schemas.microsoft.com/office/drawing/2014/main" id="{A6409317-AD28-47C0-9586-04CD48E33A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87879" y="971959"/>
              <a:ext cx="1390650" cy="666751"/>
            </a:xfrm>
            <a:prstGeom prst="rect">
              <a:avLst/>
            </a:prstGeom>
          </p:spPr>
          <p:style>
            <a:lnRef idx="2">
              <a:schemeClr val="accent2"/>
            </a:lnRef>
            <a:fillRef idx="1">
              <a:schemeClr val="lt1"/>
            </a:fillRef>
            <a:effectRef idx="0">
              <a:schemeClr val="accent2"/>
            </a:effectRef>
            <a:fontRef idx="minor">
              <a:schemeClr val="dk1"/>
            </a:fontRef>
          </p:style>
        </p:pic>
      </p:grpSp>
      <p:sp>
        <p:nvSpPr>
          <p:cNvPr id="6" name="Rectangle 5">
            <a:extLst>
              <a:ext uri="{FF2B5EF4-FFF2-40B4-BE49-F238E27FC236}">
                <a16:creationId xmlns:a16="http://schemas.microsoft.com/office/drawing/2014/main" id="{748B4148-13C8-4236-B309-6BCA819A761F}"/>
              </a:ext>
            </a:extLst>
          </p:cNvPr>
          <p:cNvSpPr/>
          <p:nvPr/>
        </p:nvSpPr>
        <p:spPr>
          <a:xfrm>
            <a:off x="3267075" y="5730966"/>
            <a:ext cx="3122781" cy="70920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DE784B0F-8524-413D-815E-DF86CA839A23}"/>
              </a:ext>
            </a:extLst>
          </p:cNvPr>
          <p:cNvSpPr txBox="1"/>
          <p:nvPr/>
        </p:nvSpPr>
        <p:spPr>
          <a:xfrm>
            <a:off x="3352800" y="5857875"/>
            <a:ext cx="2871112" cy="646331"/>
          </a:xfrm>
          <a:prstGeom prst="rect">
            <a:avLst/>
          </a:prstGeom>
          <a:noFill/>
        </p:spPr>
        <p:txBody>
          <a:bodyPr wrap="square" rtlCol="0">
            <a:spAutoFit/>
          </a:bodyPr>
          <a:lstStyle/>
          <a:p>
            <a:r>
              <a:rPr lang="en-GB" dirty="0"/>
              <a:t>BEA On Location – Radio History </a:t>
            </a:r>
          </a:p>
        </p:txBody>
      </p:sp>
    </p:spTree>
    <p:extLst>
      <p:ext uri="{BB962C8B-B14F-4D97-AF65-F5344CB8AC3E}">
        <p14:creationId xmlns:p14="http://schemas.microsoft.com/office/powerpoint/2010/main" val="1736693185"/>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B65ABA3-820C-4D75-9437-9EFA1ADFE1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15" name="Rectangle 14">
            <a:extLst>
              <a:ext uri="{FF2B5EF4-FFF2-40B4-BE49-F238E27FC236}">
                <a16:creationId xmlns:a16="http://schemas.microsoft.com/office/drawing/2014/main" id="{036BF2FB-90D8-48DB-BD34-D040CDCFF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17" name="Rectangle 16">
            <a:extLst>
              <a:ext uri="{FF2B5EF4-FFF2-40B4-BE49-F238E27FC236}">
                <a16:creationId xmlns:a16="http://schemas.microsoft.com/office/drawing/2014/main" id="{62E3493C-9EE5-40C5-9902-4A0416374C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93C2DD8-0EC6-4B41-91E6-4A8E336AF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Placeholder 5" descr="World War II propaganda advising Americans that their radio is free from governmental interference unlike in totalitarian regimes.  Concerned people, two women and two men, listen intently to a 1940s radio set.">
            <a:extLst>
              <a:ext uri="{FF2B5EF4-FFF2-40B4-BE49-F238E27FC236}">
                <a16:creationId xmlns:a16="http://schemas.microsoft.com/office/drawing/2014/main" id="{6E06AF59-DEBF-4158-985C-2067A2E7C6E9}"/>
              </a:ext>
            </a:extLst>
          </p:cNvPr>
          <p:cNvPicPr>
            <a:picLocks noGrp="1" noChangeAspect="1"/>
          </p:cNvPicPr>
          <p:nvPr>
            <p:ph type="pic" idx="1"/>
          </p:nvPr>
        </p:nvPicPr>
        <p:blipFill rotWithShape="1">
          <a:blip r:embed="rId2"/>
          <a:srcRect l="3792" r="3791" b="-2"/>
          <a:stretch/>
        </p:blipFill>
        <p:spPr>
          <a:xfrm>
            <a:off x="234696" y="237744"/>
            <a:ext cx="3996183" cy="6382512"/>
          </a:xfrm>
          <a:prstGeom prst="rect">
            <a:avLst/>
          </a:prstGeom>
        </p:spPr>
      </p:pic>
      <p:sp>
        <p:nvSpPr>
          <p:cNvPr id="21" name="Rectangle 20">
            <a:extLst>
              <a:ext uri="{FF2B5EF4-FFF2-40B4-BE49-F238E27FC236}">
                <a16:creationId xmlns:a16="http://schemas.microsoft.com/office/drawing/2014/main" id="{D5E3F933-FC69-4374-A35F-CF40365370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9494" y="374904"/>
            <a:ext cx="7440649" cy="6108192"/>
          </a:xfrm>
          <a:prstGeom prst="rect">
            <a:avLst/>
          </a:prstGeom>
          <a:noFill/>
          <a:ln w="6350" cap="sq" cmpd="sng" algn="ctr">
            <a:solidFill>
              <a:schemeClr val="tx1">
                <a:lumMod val="75000"/>
                <a:lumOff val="25000"/>
              </a:schemeClr>
            </a:solidFill>
            <a:prstDash val="solid"/>
            <a:miter lim="800000"/>
          </a:ln>
          <a:effectLst/>
        </p:spPr>
      </p:sp>
      <p:sp>
        <p:nvSpPr>
          <p:cNvPr id="3" name="Title 2">
            <a:extLst>
              <a:ext uri="{FF2B5EF4-FFF2-40B4-BE49-F238E27FC236}">
                <a16:creationId xmlns:a16="http://schemas.microsoft.com/office/drawing/2014/main" id="{A0845911-56CF-48CF-85BD-560F2114A2F7}"/>
              </a:ext>
            </a:extLst>
          </p:cNvPr>
          <p:cNvSpPr>
            <a:spLocks noGrp="1"/>
          </p:cNvSpPr>
          <p:nvPr>
            <p:ph type="title"/>
          </p:nvPr>
        </p:nvSpPr>
        <p:spPr>
          <a:xfrm>
            <a:off x="4965192" y="642593"/>
            <a:ext cx="6280826" cy="1746504"/>
          </a:xfrm>
        </p:spPr>
        <p:txBody>
          <a:bodyPr vert="horz" lIns="91440" tIns="45720" rIns="91440" bIns="45720" rtlCol="0" anchor="ctr">
            <a:normAutofit/>
          </a:bodyPr>
          <a:lstStyle/>
          <a:p>
            <a:pPr>
              <a:lnSpc>
                <a:spcPct val="90000"/>
              </a:lnSpc>
            </a:pPr>
            <a:r>
              <a:rPr lang="en-US" sz="4800" dirty="0">
                <a:solidFill>
                  <a:schemeClr val="tx1">
                    <a:lumMod val="85000"/>
                    <a:lumOff val="15000"/>
                  </a:schemeClr>
                </a:solidFill>
              </a:rPr>
              <a:t>Radio advertisement as dramatic content</a:t>
            </a:r>
          </a:p>
        </p:txBody>
      </p:sp>
      <p:sp>
        <p:nvSpPr>
          <p:cNvPr id="4" name="Text Placeholder 3">
            <a:extLst>
              <a:ext uri="{FF2B5EF4-FFF2-40B4-BE49-F238E27FC236}">
                <a16:creationId xmlns:a16="http://schemas.microsoft.com/office/drawing/2014/main" id="{CFD5B94E-E9EF-4B1A-AFB8-DBD0F59F8060}"/>
              </a:ext>
            </a:extLst>
          </p:cNvPr>
          <p:cNvSpPr>
            <a:spLocks noGrp="1"/>
          </p:cNvSpPr>
          <p:nvPr>
            <p:ph type="body" sz="half" idx="2"/>
          </p:nvPr>
        </p:nvSpPr>
        <p:spPr>
          <a:xfrm>
            <a:off x="4965192" y="2386584"/>
            <a:ext cx="6280826" cy="3648456"/>
          </a:xfrm>
        </p:spPr>
        <p:txBody>
          <a:bodyPr vert="horz" lIns="91440" tIns="45720" rIns="91440" bIns="45720" rtlCol="0">
            <a:normAutofit/>
          </a:bodyPr>
          <a:lstStyle/>
          <a:p>
            <a:pPr indent="-182880">
              <a:lnSpc>
                <a:spcPct val="100000"/>
              </a:lnSpc>
              <a:buFont typeface="Garamond" pitchFamily="18" charset="0"/>
              <a:buChar char="◦"/>
            </a:pPr>
            <a:r>
              <a:rPr lang="en-GB" dirty="0"/>
              <a:t>Tim Crook (1999) calls radio commercials very short form drama</a:t>
            </a:r>
          </a:p>
          <a:p>
            <a:pPr indent="-182880">
              <a:lnSpc>
                <a:spcPct val="100000"/>
              </a:lnSpc>
              <a:buFont typeface="Garamond" pitchFamily="18" charset="0"/>
              <a:buChar char="◦"/>
            </a:pPr>
            <a:r>
              <a:rPr lang="en-GB" dirty="0"/>
              <a:t>Is this the legacy of the history of American radio drama?</a:t>
            </a:r>
          </a:p>
        </p:txBody>
      </p:sp>
      <p:sp>
        <p:nvSpPr>
          <p:cNvPr id="7" name="TextBox 6">
            <a:extLst>
              <a:ext uri="{FF2B5EF4-FFF2-40B4-BE49-F238E27FC236}">
                <a16:creationId xmlns:a16="http://schemas.microsoft.com/office/drawing/2014/main" id="{E82E1C09-81FC-49C1-B5A8-64F321FCF80F}"/>
              </a:ext>
            </a:extLst>
          </p:cNvPr>
          <p:cNvSpPr txBox="1"/>
          <p:nvPr/>
        </p:nvSpPr>
        <p:spPr>
          <a:xfrm>
            <a:off x="5140711" y="5593771"/>
            <a:ext cx="6105306" cy="861774"/>
          </a:xfrm>
          <a:prstGeom prst="rect">
            <a:avLst/>
          </a:prstGeom>
          <a:noFill/>
        </p:spPr>
        <p:txBody>
          <a:bodyPr wrap="square" rtlCol="0">
            <a:spAutoFit/>
          </a:bodyPr>
          <a:lstStyle/>
          <a:p>
            <a:r>
              <a:rPr lang="en-US" sz="1000" dirty="0"/>
              <a:t>By Office for Emergency Management. Office of War Information. Domestic Operations Branch. Bureau of Special Services - This media is available in the holdings of the National Archives and Records Administration, cataloged under the National Archives Identifier (NAID) 515773., Public Domain, https://commons.wikimedia.org/w/index.php?curid=14656340</a:t>
            </a:r>
          </a:p>
          <a:p>
            <a:endParaRPr lang="en-GB" sz="1000" dirty="0"/>
          </a:p>
        </p:txBody>
      </p:sp>
    </p:spTree>
    <p:extLst>
      <p:ext uri="{BB962C8B-B14F-4D97-AF65-F5344CB8AC3E}">
        <p14:creationId xmlns:p14="http://schemas.microsoft.com/office/powerpoint/2010/main" val="3813868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E0E8E-3357-4FEB-AD0A-6DEA968B10E0}"/>
              </a:ext>
            </a:extLst>
          </p:cNvPr>
          <p:cNvSpPr>
            <a:spLocks noGrp="1"/>
          </p:cNvSpPr>
          <p:nvPr>
            <p:ph type="title"/>
          </p:nvPr>
        </p:nvSpPr>
        <p:spPr/>
        <p:txBody>
          <a:bodyPr/>
          <a:lstStyle/>
          <a:p>
            <a:r>
              <a:rPr lang="en-GB" dirty="0"/>
              <a:t>References</a:t>
            </a:r>
          </a:p>
        </p:txBody>
      </p:sp>
      <p:sp>
        <p:nvSpPr>
          <p:cNvPr id="3" name="Content Placeholder 2">
            <a:extLst>
              <a:ext uri="{FF2B5EF4-FFF2-40B4-BE49-F238E27FC236}">
                <a16:creationId xmlns:a16="http://schemas.microsoft.com/office/drawing/2014/main" id="{430FDB70-CB70-4AAB-B0CC-B94872D2FCF6}"/>
              </a:ext>
            </a:extLst>
          </p:cNvPr>
          <p:cNvSpPr>
            <a:spLocks noGrp="1"/>
          </p:cNvSpPr>
          <p:nvPr>
            <p:ph idx="1"/>
          </p:nvPr>
        </p:nvSpPr>
        <p:spPr>
          <a:xfrm>
            <a:off x="1066800" y="2103119"/>
            <a:ext cx="10058400" cy="4197319"/>
          </a:xfrm>
        </p:spPr>
        <p:txBody>
          <a:bodyPr>
            <a:normAutofit fontScale="92500" lnSpcReduction="20000"/>
          </a:bodyPr>
          <a:lstStyle/>
          <a:p>
            <a:r>
              <a:rPr lang="en-GB" dirty="0" err="1"/>
              <a:t>Billips</a:t>
            </a:r>
            <a:r>
              <a:rPr lang="en-GB" dirty="0"/>
              <a:t>, A. &amp; Pierce, C. (1995),  </a:t>
            </a:r>
            <a:r>
              <a:rPr lang="en-GB" i="1" dirty="0"/>
              <a:t>Lux Presents Hollywood:  A Show-by-Show History of </a:t>
            </a:r>
            <a:r>
              <a:rPr lang="en-GB" dirty="0"/>
              <a:t>The Lux Radio Theatre </a:t>
            </a:r>
            <a:r>
              <a:rPr lang="en-GB" i="1" dirty="0"/>
              <a:t>and </a:t>
            </a:r>
            <a:r>
              <a:rPr lang="en-GB" dirty="0"/>
              <a:t>The Lux Video Theatre, 1934-1957.  Jefferson</a:t>
            </a:r>
            <a:r>
              <a:rPr lang="en-GB"/>
              <a:t>, NC:  McFarland </a:t>
            </a:r>
            <a:r>
              <a:rPr lang="en-GB" dirty="0"/>
              <a:t>&amp; Co.</a:t>
            </a:r>
          </a:p>
          <a:p>
            <a:r>
              <a:rPr lang="en-GB" dirty="0" err="1"/>
              <a:t>Cawelti</a:t>
            </a:r>
            <a:r>
              <a:rPr lang="en-GB" dirty="0"/>
              <a:t>, J. (2004), </a:t>
            </a:r>
            <a:r>
              <a:rPr lang="en-GB" i="1" dirty="0"/>
              <a:t>Mystery, Violence, and Popular Culture</a:t>
            </a:r>
            <a:r>
              <a:rPr lang="en-GB" dirty="0"/>
              <a:t>, Madison, WI: University of Wisconsin Popular Press. </a:t>
            </a:r>
          </a:p>
          <a:p>
            <a:r>
              <a:rPr lang="en-GB" dirty="0"/>
              <a:t>Crook, T. (1999). </a:t>
            </a:r>
            <a:r>
              <a:rPr lang="en-GB" i="1" dirty="0"/>
              <a:t>Radio Drama:  Theory and Practice, </a:t>
            </a:r>
            <a:r>
              <a:rPr lang="en-GB" dirty="0"/>
              <a:t>Abingdon, Oxon:  Routledge.</a:t>
            </a:r>
          </a:p>
          <a:p>
            <a:r>
              <a:rPr lang="en-GB" dirty="0"/>
              <a:t>Dunning, J. (1998), </a:t>
            </a:r>
            <a:r>
              <a:rPr lang="en-GB" i="1" dirty="0"/>
              <a:t>On the Air:  The </a:t>
            </a:r>
            <a:r>
              <a:rPr lang="en-GB" i="1" dirty="0" err="1"/>
              <a:t>Encyclopedia</a:t>
            </a:r>
            <a:r>
              <a:rPr lang="en-GB" i="1" dirty="0"/>
              <a:t> of Old-Time Radio, </a:t>
            </a:r>
            <a:r>
              <a:rPr lang="en-GB" dirty="0"/>
              <a:t>New York:  Oxford University Press.  </a:t>
            </a:r>
          </a:p>
          <a:p>
            <a:r>
              <a:rPr lang="en-GB" dirty="0"/>
              <a:t>Freberg, S., Vaughn, S., and Jones, Q. (1965), </a:t>
            </a:r>
            <a:r>
              <a:rPr lang="en-GB" i="1" dirty="0"/>
              <a:t>Who Listens to Radio? </a:t>
            </a:r>
            <a:r>
              <a:rPr lang="en-GB" u="sng" dirty="0">
                <a:hlinkClick r:id="rId2"/>
              </a:rPr>
              <a:t>https://www.youtube.com/watch?v=0C4e59yZExk</a:t>
            </a:r>
            <a:r>
              <a:rPr lang="en-GB" dirty="0"/>
              <a:t>.  </a:t>
            </a:r>
          </a:p>
          <a:p>
            <a:r>
              <a:rPr lang="en-GB" dirty="0"/>
              <a:t>Gomez, A. (2020), “Sound success: KUNM’s long-running Radio </a:t>
            </a:r>
            <a:r>
              <a:rPr lang="en-GB" dirty="0" err="1"/>
              <a:t>Theater</a:t>
            </a:r>
            <a:r>
              <a:rPr lang="en-GB" dirty="0"/>
              <a:t> ‘a beautiful thing to experience,’” </a:t>
            </a:r>
            <a:r>
              <a:rPr lang="en-GB" i="1" dirty="0"/>
              <a:t>Albuquerque Journal, </a:t>
            </a:r>
            <a:r>
              <a:rPr lang="en-GB" dirty="0"/>
              <a:t>https://www.abqjournal.com/1462714/sound-success.html.</a:t>
            </a:r>
          </a:p>
          <a:p>
            <a:r>
              <a:rPr lang="en-GB" dirty="0" err="1"/>
              <a:t>Krutnik</a:t>
            </a:r>
            <a:r>
              <a:rPr lang="en-GB" dirty="0"/>
              <a:t>, F. (2013), ‘ “Be Moviedom’s Guest in Your Own Easy Chair!” Hollywood, Radio and the Movie Adaptation Series, </a:t>
            </a:r>
            <a:r>
              <a:rPr lang="en-GB" i="1" dirty="0"/>
              <a:t>Historical Journal of Film Radio and Television</a:t>
            </a:r>
            <a:r>
              <a:rPr lang="en-GB" dirty="0"/>
              <a:t>, 33: 1, pp. 24-54.</a:t>
            </a:r>
          </a:p>
          <a:p>
            <a:r>
              <a:rPr lang="en-GB" dirty="0"/>
              <a:t>Patterson, E. (2016), ‘Reconfiguring Radio Drama after Television: The Historical Significance of </a:t>
            </a:r>
            <a:r>
              <a:rPr lang="en-GB" i="1" dirty="0" err="1"/>
              <a:t>Theater</a:t>
            </a:r>
            <a:r>
              <a:rPr lang="en-GB" i="1" dirty="0"/>
              <a:t> 5</a:t>
            </a:r>
            <a:r>
              <a:rPr lang="en-GB" dirty="0"/>
              <a:t>, </a:t>
            </a:r>
            <a:r>
              <a:rPr lang="en-GB" i="1" dirty="0" err="1"/>
              <a:t>Earplay</a:t>
            </a:r>
            <a:r>
              <a:rPr lang="en-GB" dirty="0"/>
              <a:t> and </a:t>
            </a:r>
            <a:r>
              <a:rPr lang="en-GB" i="1" dirty="0"/>
              <a:t>CBS Radio Mystery </a:t>
            </a:r>
            <a:r>
              <a:rPr lang="en-GB" i="1" dirty="0" err="1"/>
              <a:t>Theater</a:t>
            </a:r>
            <a:r>
              <a:rPr lang="en-GB" dirty="0"/>
              <a:t> as Post-network Radio Drama’, </a:t>
            </a:r>
            <a:r>
              <a:rPr lang="en-GB" i="1" dirty="0"/>
              <a:t>Historical Journal of Film, Radio and Television </a:t>
            </a:r>
            <a:r>
              <a:rPr lang="en-GB" dirty="0"/>
              <a:t>36:4, pp. 649-667.  </a:t>
            </a:r>
          </a:p>
          <a:p>
            <a:r>
              <a:rPr lang="en-GB" dirty="0"/>
              <a:t>Verma, N. (2012), </a:t>
            </a:r>
            <a:r>
              <a:rPr lang="en-GB" i="1" dirty="0" err="1"/>
              <a:t>Theater</a:t>
            </a:r>
            <a:r>
              <a:rPr lang="en-GB" i="1" dirty="0"/>
              <a:t> of the Mind:  Imagination, Aesthetics, and American Radio Drama</a:t>
            </a:r>
            <a:r>
              <a:rPr lang="en-GB" dirty="0"/>
              <a:t>, Chicago:  The University of Chicago Press.</a:t>
            </a:r>
          </a:p>
          <a:p>
            <a:r>
              <a:rPr lang="en-GB" dirty="0"/>
              <a:t>Wood, R. (2008).  ‘Radio Drama at the Crossroads</a:t>
            </a:r>
            <a:r>
              <a:rPr lang="en-GB" i="1" dirty="0"/>
              <a:t>,’ </a:t>
            </a:r>
            <a:r>
              <a:rPr lang="en-GB" dirty="0"/>
              <a:t>PhD. thesis, Leicester: </a:t>
            </a:r>
            <a:r>
              <a:rPr lang="en-GB" dirty="0" err="1"/>
              <a:t>DeMonfort</a:t>
            </a:r>
            <a:r>
              <a:rPr lang="en-GB" dirty="0"/>
              <a:t> University.</a:t>
            </a:r>
          </a:p>
        </p:txBody>
      </p:sp>
    </p:spTree>
    <p:extLst>
      <p:ext uri="{BB962C8B-B14F-4D97-AF65-F5344CB8AC3E}">
        <p14:creationId xmlns:p14="http://schemas.microsoft.com/office/powerpoint/2010/main" val="3353220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bstract image">
            <a:extLst>
              <a:ext uri="{FF2B5EF4-FFF2-40B4-BE49-F238E27FC236}">
                <a16:creationId xmlns:a16="http://schemas.microsoft.com/office/drawing/2014/main" id="{6D3BA21E-E6C8-4E14-8E53-C5DF567E9D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64" name="Rectangle 59">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329"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65" name="Rectangle 61">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272" y="1975104"/>
            <a:ext cx="5120640" cy="290779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1276055" y="2350017"/>
            <a:ext cx="4775075" cy="1630906"/>
          </a:xfrm>
        </p:spPr>
        <p:txBody>
          <a:bodyPr>
            <a:normAutofit/>
          </a:bodyPr>
          <a:lstStyle/>
          <a:p>
            <a:r>
              <a:rPr lang="en-US" sz="4400" dirty="0">
                <a:solidFill>
                  <a:schemeClr val="tx1"/>
                </a:solidFill>
              </a:rPr>
              <a:t>Thank you for listening!</a:t>
            </a: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1276055" y="3990546"/>
            <a:ext cx="4775075" cy="559656"/>
          </a:xfrm>
        </p:spPr>
        <p:txBody>
          <a:bodyPr>
            <a:normAutofit/>
          </a:bodyPr>
          <a:lstStyle/>
          <a:p>
            <a:r>
              <a:rPr lang="en-US" dirty="0">
                <a:solidFill>
                  <a:schemeClr val="tx1"/>
                </a:solidFill>
                <a:hlinkClick r:id="rId3"/>
              </a:rPr>
              <a:t>l.g.mcmurtry@Salford.ac.uk</a:t>
            </a:r>
            <a:r>
              <a:rPr lang="en-US" dirty="0">
                <a:solidFill>
                  <a:schemeClr val="tx1"/>
                </a:solidFill>
              </a:rPr>
              <a:t> </a:t>
            </a:r>
          </a:p>
        </p:txBody>
      </p:sp>
      <p:grpSp>
        <p:nvGrpSpPr>
          <p:cNvPr id="7" name="Group 6">
            <a:extLst>
              <a:ext uri="{FF2B5EF4-FFF2-40B4-BE49-F238E27FC236}">
                <a16:creationId xmlns:a16="http://schemas.microsoft.com/office/drawing/2014/main" id="{F025E0AC-9BE9-451C-B6BB-7F42D8BD6CB8}"/>
              </a:ext>
            </a:extLst>
          </p:cNvPr>
          <p:cNvGrpSpPr/>
          <p:nvPr/>
        </p:nvGrpSpPr>
        <p:grpSpPr>
          <a:xfrm>
            <a:off x="937329" y="5735322"/>
            <a:ext cx="1652332" cy="751660"/>
            <a:chOff x="9457038" y="929504"/>
            <a:chExt cx="1652332" cy="751660"/>
          </a:xfrm>
        </p:grpSpPr>
        <p:sp>
          <p:nvSpPr>
            <p:cNvPr id="8" name="Rectangle 7">
              <a:extLst>
                <a:ext uri="{FF2B5EF4-FFF2-40B4-BE49-F238E27FC236}">
                  <a16:creationId xmlns:a16="http://schemas.microsoft.com/office/drawing/2014/main" id="{22D9D780-3469-47F1-9C6C-A9411A8B9FBF}"/>
                </a:ext>
              </a:extLst>
            </p:cNvPr>
            <p:cNvSpPr/>
            <p:nvPr/>
          </p:nvSpPr>
          <p:spPr>
            <a:xfrm>
              <a:off x="9457038" y="929504"/>
              <a:ext cx="1652332" cy="75166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pic>
          <p:nvPicPr>
            <p:cNvPr id="9" name="Picture 8" descr="Image result for university of salford logo">
              <a:extLst>
                <a:ext uri="{FF2B5EF4-FFF2-40B4-BE49-F238E27FC236}">
                  <a16:creationId xmlns:a16="http://schemas.microsoft.com/office/drawing/2014/main" id="{A6409317-AD28-47C0-9586-04CD48E33A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87879" y="971959"/>
              <a:ext cx="1390650" cy="666751"/>
            </a:xfrm>
            <a:prstGeom prst="rect">
              <a:avLst/>
            </a:prstGeom>
          </p:spPr>
          <p:style>
            <a:lnRef idx="2">
              <a:schemeClr val="accent2"/>
            </a:lnRef>
            <a:fillRef idx="1">
              <a:schemeClr val="lt1"/>
            </a:fillRef>
            <a:effectRef idx="0">
              <a:schemeClr val="accent2"/>
            </a:effectRef>
            <a:fontRef idx="minor">
              <a:schemeClr val="dk1"/>
            </a:fontRef>
          </p:style>
        </p:pic>
      </p:grpSp>
      <p:sp>
        <p:nvSpPr>
          <p:cNvPr id="6" name="Rectangle 5">
            <a:extLst>
              <a:ext uri="{FF2B5EF4-FFF2-40B4-BE49-F238E27FC236}">
                <a16:creationId xmlns:a16="http://schemas.microsoft.com/office/drawing/2014/main" id="{748B4148-13C8-4236-B309-6BCA819A761F}"/>
              </a:ext>
            </a:extLst>
          </p:cNvPr>
          <p:cNvSpPr/>
          <p:nvPr/>
        </p:nvSpPr>
        <p:spPr>
          <a:xfrm>
            <a:off x="3267075" y="5730966"/>
            <a:ext cx="3122781" cy="70920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DE784B0F-8524-413D-815E-DF86CA839A23}"/>
              </a:ext>
            </a:extLst>
          </p:cNvPr>
          <p:cNvSpPr txBox="1"/>
          <p:nvPr/>
        </p:nvSpPr>
        <p:spPr>
          <a:xfrm>
            <a:off x="3352800" y="5857875"/>
            <a:ext cx="2871112" cy="646331"/>
          </a:xfrm>
          <a:prstGeom prst="rect">
            <a:avLst/>
          </a:prstGeom>
          <a:noFill/>
        </p:spPr>
        <p:txBody>
          <a:bodyPr wrap="square" rtlCol="0">
            <a:spAutoFit/>
          </a:bodyPr>
          <a:lstStyle/>
          <a:p>
            <a:r>
              <a:rPr lang="en-GB" dirty="0"/>
              <a:t>BEA On Location – Radio History </a:t>
            </a:r>
          </a:p>
        </p:txBody>
      </p:sp>
    </p:spTree>
    <p:extLst>
      <p:ext uri="{BB962C8B-B14F-4D97-AF65-F5344CB8AC3E}">
        <p14:creationId xmlns:p14="http://schemas.microsoft.com/office/powerpoint/2010/main" val="671865869"/>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0EB8E-7B1B-438A-9EC1-2155E5744178}"/>
              </a:ext>
            </a:extLst>
          </p:cNvPr>
          <p:cNvSpPr>
            <a:spLocks noGrp="1"/>
          </p:cNvSpPr>
          <p:nvPr>
            <p:ph type="title"/>
          </p:nvPr>
        </p:nvSpPr>
        <p:spPr/>
        <p:txBody>
          <a:bodyPr/>
          <a:lstStyle/>
          <a:p>
            <a:r>
              <a:rPr lang="en-GB" dirty="0"/>
              <a:t>Drama = History</a:t>
            </a:r>
          </a:p>
        </p:txBody>
      </p:sp>
      <p:sp>
        <p:nvSpPr>
          <p:cNvPr id="3" name="Content Placeholder 2">
            <a:extLst>
              <a:ext uri="{FF2B5EF4-FFF2-40B4-BE49-F238E27FC236}">
                <a16:creationId xmlns:a16="http://schemas.microsoft.com/office/drawing/2014/main" id="{6B8B167E-75A3-4E75-8F86-E05586B4A815}"/>
              </a:ext>
            </a:extLst>
          </p:cNvPr>
          <p:cNvSpPr>
            <a:spLocks noGrp="1"/>
          </p:cNvSpPr>
          <p:nvPr>
            <p:ph idx="1"/>
          </p:nvPr>
        </p:nvSpPr>
        <p:spPr/>
        <p:txBody>
          <a:bodyPr/>
          <a:lstStyle/>
          <a:p>
            <a:r>
              <a:rPr lang="en-GB" sz="2400" dirty="0"/>
              <a:t>“Sports pays, drama doesn’t” (Karl Schmidt, cited in Dunning, 1998, p. 143)</a:t>
            </a:r>
          </a:p>
          <a:p>
            <a:r>
              <a:rPr lang="en-GB" sz="2400" dirty="0"/>
              <a:t>“theatre of the mind” (Verma, 2012, p. 1)</a:t>
            </a:r>
          </a:p>
          <a:p>
            <a:r>
              <a:rPr lang="en-GB" sz="2400" dirty="0"/>
              <a:t>Radio “stretches the imagination” (Freberg et al., 1965)</a:t>
            </a:r>
          </a:p>
          <a:p>
            <a:endParaRPr lang="en-GB" dirty="0"/>
          </a:p>
        </p:txBody>
      </p:sp>
    </p:spTree>
    <p:extLst>
      <p:ext uri="{BB962C8B-B14F-4D97-AF65-F5344CB8AC3E}">
        <p14:creationId xmlns:p14="http://schemas.microsoft.com/office/powerpoint/2010/main" val="4176397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7C891-E852-4EC4-A1FF-CDAEE5A88902}"/>
              </a:ext>
            </a:extLst>
          </p:cNvPr>
          <p:cNvSpPr>
            <a:spLocks noGrp="1"/>
          </p:cNvSpPr>
          <p:nvPr>
            <p:ph type="title"/>
          </p:nvPr>
        </p:nvSpPr>
        <p:spPr/>
        <p:txBody>
          <a:bodyPr/>
          <a:lstStyle/>
          <a:p>
            <a:r>
              <a:rPr lang="en-GB" dirty="0"/>
              <a:t>The first?</a:t>
            </a:r>
          </a:p>
        </p:txBody>
      </p:sp>
      <p:graphicFrame>
        <p:nvGraphicFramePr>
          <p:cNvPr id="5" name="Content Placeholder 4">
            <a:extLst>
              <a:ext uri="{FF2B5EF4-FFF2-40B4-BE49-F238E27FC236}">
                <a16:creationId xmlns:a16="http://schemas.microsoft.com/office/drawing/2014/main" id="{51D3D92B-D727-462D-95C3-5629762EDF9C}"/>
              </a:ext>
            </a:extLst>
          </p:cNvPr>
          <p:cNvGraphicFramePr>
            <a:graphicFrameLocks noGrp="1"/>
          </p:cNvGraphicFramePr>
          <p:nvPr>
            <p:ph idx="1"/>
            <p:extLst>
              <p:ext uri="{D42A27DB-BD31-4B8C-83A1-F6EECF244321}">
                <p14:modId xmlns:p14="http://schemas.microsoft.com/office/powerpoint/2010/main" val="1372675949"/>
              </p:ext>
            </p:extLst>
          </p:nvPr>
        </p:nvGraphicFramePr>
        <p:xfrm>
          <a:off x="1066800" y="2103438"/>
          <a:ext cx="10058400" cy="3849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37181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B65ABA3-820C-4D75-9437-9EFA1ADFE1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15" name="Rectangle 14">
            <a:extLst>
              <a:ext uri="{FF2B5EF4-FFF2-40B4-BE49-F238E27FC236}">
                <a16:creationId xmlns:a16="http://schemas.microsoft.com/office/drawing/2014/main" id="{036BF2FB-90D8-48DB-BD34-D040CDCFF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17" name="Rectangle 16">
            <a:extLst>
              <a:ext uri="{FF2B5EF4-FFF2-40B4-BE49-F238E27FC236}">
                <a16:creationId xmlns:a16="http://schemas.microsoft.com/office/drawing/2014/main" id="{B6EE7E08-B389-43E5-B019-1B0A8ACBB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5" descr="Two people hold scripts in front of a radio mic&#10;&#10;Rehearsing for the radio show &quot;You Can't Do Business With Hitler&quot; are John Flynn and Virginia Moore. This series of programs, broadcast at least once weekly by more than 790 radio stations in America, is written and produced by the radio section of the Office of War Information (OWI)">
            <a:extLst>
              <a:ext uri="{FF2B5EF4-FFF2-40B4-BE49-F238E27FC236}">
                <a16:creationId xmlns:a16="http://schemas.microsoft.com/office/drawing/2014/main" id="{C4736189-DBDF-409A-80B9-8A77F6ED2899}"/>
              </a:ext>
            </a:extLst>
          </p:cNvPr>
          <p:cNvPicPr>
            <a:picLocks noGrp="1" noChangeAspect="1"/>
          </p:cNvPicPr>
          <p:nvPr>
            <p:ph type="pic" idx="1"/>
          </p:nvPr>
        </p:nvPicPr>
        <p:blipFill rotWithShape="1">
          <a:blip r:embed="rId3"/>
          <a:srcRect l="16210" r="16209" b="-1"/>
          <a:stretch/>
        </p:blipFill>
        <p:spPr>
          <a:xfrm>
            <a:off x="20" y="10"/>
            <a:ext cx="6392647" cy="6857990"/>
          </a:xfrm>
          <a:prstGeom prst="rect">
            <a:avLst/>
          </a:prstGeom>
        </p:spPr>
      </p:pic>
      <p:sp>
        <p:nvSpPr>
          <p:cNvPr id="19" name="Rectangle 18">
            <a:extLst>
              <a:ext uri="{FF2B5EF4-FFF2-40B4-BE49-F238E27FC236}">
                <a16:creationId xmlns:a16="http://schemas.microsoft.com/office/drawing/2014/main" id="{E60D94A5-8A09-4BAB-8F7C-69BC34C54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A1AE32B-3A6E-4C5E-8FEB-73861B9A2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424ABA9A-77F5-4F12-8B2C-F9A241D2E613}"/>
              </a:ext>
            </a:extLst>
          </p:cNvPr>
          <p:cNvSpPr>
            <a:spLocks noGrp="1"/>
          </p:cNvSpPr>
          <p:nvPr>
            <p:ph type="title"/>
          </p:nvPr>
        </p:nvSpPr>
        <p:spPr>
          <a:xfrm>
            <a:off x="7064082" y="642594"/>
            <a:ext cx="4472921" cy="1371600"/>
          </a:xfrm>
        </p:spPr>
        <p:txBody>
          <a:bodyPr vert="horz" lIns="91440" tIns="45720" rIns="91440" bIns="45720" rtlCol="0" anchor="ctr">
            <a:normAutofit/>
          </a:bodyPr>
          <a:lstStyle/>
          <a:p>
            <a:pPr>
              <a:lnSpc>
                <a:spcPct val="90000"/>
              </a:lnSpc>
            </a:pPr>
            <a:r>
              <a:rPr lang="en-US" sz="4000" dirty="0">
                <a:solidFill>
                  <a:schemeClr val="tx1">
                    <a:lumMod val="85000"/>
                    <a:lumOff val="15000"/>
                  </a:schemeClr>
                </a:solidFill>
              </a:rPr>
              <a:t>Adaptation /</a:t>
            </a:r>
            <a:br>
              <a:rPr lang="en-US" sz="4000" dirty="0">
                <a:solidFill>
                  <a:schemeClr val="tx1">
                    <a:lumMod val="85000"/>
                    <a:lumOff val="15000"/>
                  </a:schemeClr>
                </a:solidFill>
              </a:rPr>
            </a:br>
            <a:r>
              <a:rPr lang="en-US" sz="4000" dirty="0">
                <a:solidFill>
                  <a:schemeClr val="tx1">
                    <a:lumMod val="85000"/>
                    <a:lumOff val="15000"/>
                  </a:schemeClr>
                </a:solidFill>
              </a:rPr>
              <a:t>Anthology</a:t>
            </a:r>
          </a:p>
        </p:txBody>
      </p:sp>
      <p:sp>
        <p:nvSpPr>
          <p:cNvPr id="4" name="Text Placeholder 3">
            <a:extLst>
              <a:ext uri="{FF2B5EF4-FFF2-40B4-BE49-F238E27FC236}">
                <a16:creationId xmlns:a16="http://schemas.microsoft.com/office/drawing/2014/main" id="{227B2B49-42AC-4511-8A22-764283816641}"/>
              </a:ext>
            </a:extLst>
          </p:cNvPr>
          <p:cNvSpPr>
            <a:spLocks noGrp="1"/>
          </p:cNvSpPr>
          <p:nvPr>
            <p:ph type="body" sz="half" idx="2"/>
          </p:nvPr>
        </p:nvSpPr>
        <p:spPr>
          <a:xfrm>
            <a:off x="365759" y="5800724"/>
            <a:ext cx="5949315" cy="938403"/>
          </a:xfrm>
        </p:spPr>
        <p:txBody>
          <a:bodyPr vert="horz" lIns="91440" tIns="45720" rIns="91440" bIns="45720" rtlCol="0">
            <a:normAutofit/>
          </a:bodyPr>
          <a:lstStyle/>
          <a:p>
            <a:pPr>
              <a:lnSpc>
                <a:spcPct val="100000"/>
              </a:lnSpc>
            </a:pPr>
            <a:r>
              <a:rPr lang="en-US" sz="1000" dirty="0">
                <a:solidFill>
                  <a:schemeClr val="bg1"/>
                </a:solidFill>
              </a:rPr>
              <a:t>By Howard Liberman (Farm Security Administration) - This image is available from the United States Library of Congress&amp;#039;s Prints and Photographs division under the digital ID fsa.8b08565.This tag does not indicate the copyright status of the attached work. A normal copyright tag is still required. See </a:t>
            </a:r>
            <a:r>
              <a:rPr lang="en-US" sz="1000" dirty="0" err="1">
                <a:solidFill>
                  <a:schemeClr val="bg1"/>
                </a:solidFill>
              </a:rPr>
              <a:t>Commons:Licensing</a:t>
            </a:r>
            <a:r>
              <a:rPr lang="en-US" sz="1000" dirty="0">
                <a:solidFill>
                  <a:schemeClr val="bg1"/>
                </a:solidFill>
              </a:rPr>
              <a:t> for more information., Public Domain, https://commons.wikimedia.org/w/index.php?curid=2151803</a:t>
            </a:r>
          </a:p>
        </p:txBody>
      </p:sp>
      <p:sp>
        <p:nvSpPr>
          <p:cNvPr id="7" name="TextBox 6">
            <a:extLst>
              <a:ext uri="{FF2B5EF4-FFF2-40B4-BE49-F238E27FC236}">
                <a16:creationId xmlns:a16="http://schemas.microsoft.com/office/drawing/2014/main" id="{ACCBD051-263D-4200-9BAD-9FD4BE07A690}"/>
              </a:ext>
            </a:extLst>
          </p:cNvPr>
          <p:cNvSpPr txBox="1"/>
          <p:nvPr/>
        </p:nvSpPr>
        <p:spPr>
          <a:xfrm>
            <a:off x="7058025" y="2314575"/>
            <a:ext cx="4467225" cy="3970318"/>
          </a:xfrm>
          <a:prstGeom prst="rect">
            <a:avLst/>
          </a:prstGeom>
          <a:noFill/>
        </p:spPr>
        <p:txBody>
          <a:bodyPr wrap="square" rtlCol="0">
            <a:spAutoFit/>
          </a:bodyPr>
          <a:lstStyle/>
          <a:p>
            <a:pPr marL="285750" indent="-285750">
              <a:buFont typeface="Arial" panose="020B0604020202020204" pitchFamily="34" charset="0"/>
              <a:buChar char="•"/>
            </a:pPr>
            <a:r>
              <a:rPr lang="en-GB" dirty="0"/>
              <a:t>Numerous “prestige” programs adapting “classic” texts from stage plays (Broadway), novels, short stories</a:t>
            </a:r>
          </a:p>
          <a:p>
            <a:pPr marL="285750" indent="-285750">
              <a:buFont typeface="Arial" panose="020B0604020202020204" pitchFamily="34" charset="0"/>
              <a:buChar char="•"/>
            </a:pPr>
            <a:r>
              <a:rPr lang="en-GB" i="1" dirty="0"/>
              <a:t>Lux Radio </a:t>
            </a:r>
            <a:r>
              <a:rPr lang="en-GB" i="1" dirty="0" err="1"/>
              <a:t>Theater</a:t>
            </a:r>
            <a:r>
              <a:rPr lang="en-GB" i="1" dirty="0"/>
              <a:t> </a:t>
            </a:r>
            <a:r>
              <a:rPr lang="en-GB" dirty="0"/>
              <a:t>(1934-1955)</a:t>
            </a:r>
            <a:r>
              <a:rPr lang="en-GB" i="1" dirty="0"/>
              <a:t> </a:t>
            </a:r>
            <a:r>
              <a:rPr lang="en-GB" dirty="0"/>
              <a:t>and similar programs film-to-radio adaptations  </a:t>
            </a:r>
          </a:p>
          <a:p>
            <a:pPr marL="742950" lvl="1" indent="-285750">
              <a:buFont typeface="Arial" panose="020B0604020202020204" pitchFamily="34" charset="0"/>
              <a:buChar char="•"/>
            </a:pPr>
            <a:r>
              <a:rPr lang="en-GB" dirty="0"/>
              <a:t>“a flagrant attempt by broadcasters to appropriate Hollywood’s glamorous cultural capital,” yet, in critical terms, these adaptations worked best when they capitalised on “radio’s distinctive strengths” (</a:t>
            </a:r>
            <a:r>
              <a:rPr lang="en-GB" dirty="0" err="1"/>
              <a:t>Krutnik</a:t>
            </a:r>
            <a:r>
              <a:rPr lang="en-GB" dirty="0"/>
              <a:t>, 2013, p. 40) </a:t>
            </a:r>
          </a:p>
        </p:txBody>
      </p:sp>
    </p:spTree>
    <p:extLst>
      <p:ext uri="{BB962C8B-B14F-4D97-AF65-F5344CB8AC3E}">
        <p14:creationId xmlns:p14="http://schemas.microsoft.com/office/powerpoint/2010/main" val="1270962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67316-0C63-4C56-ACE6-ED2D34125883}"/>
              </a:ext>
            </a:extLst>
          </p:cNvPr>
          <p:cNvSpPr>
            <a:spLocks noGrp="1"/>
          </p:cNvSpPr>
          <p:nvPr>
            <p:ph type="title"/>
          </p:nvPr>
        </p:nvSpPr>
        <p:spPr/>
        <p:txBody>
          <a:bodyPr>
            <a:normAutofit fontScale="90000"/>
          </a:bodyPr>
          <a:lstStyle/>
          <a:p>
            <a:r>
              <a:rPr lang="en-GB" dirty="0"/>
              <a:t>“The man who adapts is a blender.  He is not a butcher.” </a:t>
            </a:r>
          </a:p>
        </p:txBody>
      </p:sp>
      <p:sp>
        <p:nvSpPr>
          <p:cNvPr id="3" name="Text Placeholder 2">
            <a:extLst>
              <a:ext uri="{FF2B5EF4-FFF2-40B4-BE49-F238E27FC236}">
                <a16:creationId xmlns:a16="http://schemas.microsoft.com/office/drawing/2014/main" id="{9DC0C7AB-DB15-428E-BEEF-75D873BB9470}"/>
              </a:ext>
            </a:extLst>
          </p:cNvPr>
          <p:cNvSpPr>
            <a:spLocks noGrp="1"/>
          </p:cNvSpPr>
          <p:nvPr>
            <p:ph type="body" idx="1"/>
          </p:nvPr>
        </p:nvSpPr>
        <p:spPr/>
        <p:txBody>
          <a:bodyPr/>
          <a:lstStyle/>
          <a:p>
            <a:r>
              <a:rPr lang="en-GB" dirty="0"/>
              <a:t>--George Wells, cited in </a:t>
            </a:r>
            <a:r>
              <a:rPr lang="en-GB" dirty="0" err="1"/>
              <a:t>Billips</a:t>
            </a:r>
            <a:r>
              <a:rPr lang="en-GB" dirty="0"/>
              <a:t> and Pierce (1995, p.9)</a:t>
            </a:r>
          </a:p>
        </p:txBody>
      </p:sp>
    </p:spTree>
    <p:extLst>
      <p:ext uri="{BB962C8B-B14F-4D97-AF65-F5344CB8AC3E}">
        <p14:creationId xmlns:p14="http://schemas.microsoft.com/office/powerpoint/2010/main" val="1736622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4F961-43CF-4312-A597-E84BA564F1E3}"/>
              </a:ext>
            </a:extLst>
          </p:cNvPr>
          <p:cNvSpPr>
            <a:spLocks noGrp="1"/>
          </p:cNvSpPr>
          <p:nvPr>
            <p:ph type="title"/>
          </p:nvPr>
        </p:nvSpPr>
        <p:spPr/>
        <p:txBody>
          <a:bodyPr/>
          <a:lstStyle/>
          <a:p>
            <a:r>
              <a:rPr lang="en-GB" dirty="0"/>
              <a:t>Genre</a:t>
            </a:r>
          </a:p>
        </p:txBody>
      </p:sp>
      <p:sp>
        <p:nvSpPr>
          <p:cNvPr id="3" name="Content Placeholder 2">
            <a:extLst>
              <a:ext uri="{FF2B5EF4-FFF2-40B4-BE49-F238E27FC236}">
                <a16:creationId xmlns:a16="http://schemas.microsoft.com/office/drawing/2014/main" id="{D32FC9A8-3D76-4456-A390-73162A751180}"/>
              </a:ext>
            </a:extLst>
          </p:cNvPr>
          <p:cNvSpPr>
            <a:spLocks noGrp="1"/>
          </p:cNvSpPr>
          <p:nvPr>
            <p:ph idx="1"/>
          </p:nvPr>
        </p:nvSpPr>
        <p:spPr/>
        <p:txBody>
          <a:bodyPr numCol="2">
            <a:normAutofit/>
          </a:bodyPr>
          <a:lstStyle/>
          <a:p>
            <a:r>
              <a:rPr lang="en-GB" sz="2000" dirty="0"/>
              <a:t>Soap opera</a:t>
            </a:r>
          </a:p>
          <a:p>
            <a:r>
              <a:rPr lang="en-GB" sz="2000" dirty="0"/>
              <a:t>Comedy</a:t>
            </a:r>
          </a:p>
          <a:p>
            <a:r>
              <a:rPr lang="en-GB" sz="2000" dirty="0"/>
              <a:t>“Mystery literature” (</a:t>
            </a:r>
            <a:r>
              <a:rPr lang="en-GB" sz="2000" dirty="0" err="1"/>
              <a:t>Cawelti</a:t>
            </a:r>
            <a:r>
              <a:rPr lang="en-GB" sz="2000" dirty="0"/>
              <a:t>) / shockers (Verma)</a:t>
            </a:r>
          </a:p>
          <a:p>
            <a:pPr lvl="1"/>
            <a:r>
              <a:rPr lang="en-GB" sz="1800" dirty="0"/>
              <a:t>Gothic</a:t>
            </a:r>
          </a:p>
          <a:p>
            <a:pPr lvl="1"/>
            <a:r>
              <a:rPr lang="en-GB" sz="1800" dirty="0"/>
              <a:t>Detective</a:t>
            </a:r>
          </a:p>
          <a:p>
            <a:pPr lvl="1"/>
            <a:r>
              <a:rPr lang="en-GB" sz="1800" dirty="0"/>
              <a:t>Crime thriller</a:t>
            </a:r>
          </a:p>
          <a:p>
            <a:pPr lvl="1"/>
            <a:r>
              <a:rPr lang="en-GB" sz="1800" dirty="0"/>
              <a:t>Spy story</a:t>
            </a:r>
          </a:p>
          <a:p>
            <a:endParaRPr lang="en-GB" sz="2000" dirty="0"/>
          </a:p>
          <a:p>
            <a:r>
              <a:rPr lang="en-GB" sz="2000" dirty="0"/>
              <a:t>the mystery literature phenomenon on American network radio in the twentieth century cannot be overstated</a:t>
            </a:r>
          </a:p>
          <a:p>
            <a:r>
              <a:rPr lang="en-GB" sz="2000" dirty="0"/>
              <a:t>Westerns</a:t>
            </a:r>
          </a:p>
          <a:p>
            <a:r>
              <a:rPr lang="en-GB" sz="2000" dirty="0"/>
              <a:t>Children’s (?)</a:t>
            </a:r>
          </a:p>
          <a:p>
            <a:r>
              <a:rPr lang="en-GB" sz="2000" dirty="0"/>
              <a:t>Experimental</a:t>
            </a:r>
          </a:p>
          <a:p>
            <a:pPr marL="274320" lvl="1" indent="0">
              <a:buNone/>
            </a:pPr>
            <a:endParaRPr lang="en-GB" dirty="0"/>
          </a:p>
        </p:txBody>
      </p:sp>
    </p:spTree>
    <p:extLst>
      <p:ext uri="{BB962C8B-B14F-4D97-AF65-F5344CB8AC3E}">
        <p14:creationId xmlns:p14="http://schemas.microsoft.com/office/powerpoint/2010/main" val="3031800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4B7AC44-1B7B-4F09-9AA4-3DFDEC575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15" name="Rectangle 14">
            <a:extLst>
              <a:ext uri="{FF2B5EF4-FFF2-40B4-BE49-F238E27FC236}">
                <a16:creationId xmlns:a16="http://schemas.microsoft.com/office/drawing/2014/main" id="{6683E473-94FF-4ACE-9433-1F14799E89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17" name="Rectangle 16">
            <a:extLst>
              <a:ext uri="{FF2B5EF4-FFF2-40B4-BE49-F238E27FC236}">
                <a16:creationId xmlns:a16="http://schemas.microsoft.com/office/drawing/2014/main" id="{4E9EDDFA-8F05-462B-8D3E-5B9C4FBC73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5" descr="1941 Philco radio set, wood exterior">
            <a:extLst>
              <a:ext uri="{FF2B5EF4-FFF2-40B4-BE49-F238E27FC236}">
                <a16:creationId xmlns:a16="http://schemas.microsoft.com/office/drawing/2014/main" id="{48C1CD3B-682A-4236-A251-B931BAA8577B}"/>
              </a:ext>
            </a:extLst>
          </p:cNvPr>
          <p:cNvPicPr>
            <a:picLocks noGrp="1" noChangeAspect="1"/>
          </p:cNvPicPr>
          <p:nvPr>
            <p:ph type="pic" idx="1"/>
          </p:nvPr>
        </p:nvPicPr>
        <p:blipFill>
          <a:blip r:embed="rId2"/>
          <a:srcRect l="4820" r="4820"/>
          <a:stretch>
            <a:fillRect/>
          </a:stretch>
        </p:blipFill>
        <p:spPr>
          <a:xfrm>
            <a:off x="727654" y="1207995"/>
            <a:ext cx="5367165" cy="4454818"/>
          </a:xfrm>
          <a:prstGeom prst="rect">
            <a:avLst/>
          </a:prstGeom>
        </p:spPr>
      </p:pic>
      <p:sp>
        <p:nvSpPr>
          <p:cNvPr id="19" name="Rectangle 18">
            <a:extLst>
              <a:ext uri="{FF2B5EF4-FFF2-40B4-BE49-F238E27FC236}">
                <a16:creationId xmlns:a16="http://schemas.microsoft.com/office/drawing/2014/main" id="{143F9A23-3237-4ED6-A1E9-C0E6530E05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63CD46D-4335-4BA4-842A-BF835A99CB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2AC50C7E-416B-40F5-AB57-4860097AD6A8}"/>
              </a:ext>
            </a:extLst>
          </p:cNvPr>
          <p:cNvSpPr>
            <a:spLocks noGrp="1"/>
          </p:cNvSpPr>
          <p:nvPr>
            <p:ph type="title"/>
          </p:nvPr>
        </p:nvSpPr>
        <p:spPr>
          <a:xfrm>
            <a:off x="7064082" y="642594"/>
            <a:ext cx="4472921" cy="1371600"/>
          </a:xfrm>
        </p:spPr>
        <p:txBody>
          <a:bodyPr vert="horz" lIns="91440" tIns="45720" rIns="91440" bIns="45720" rtlCol="0" anchor="ctr">
            <a:normAutofit/>
          </a:bodyPr>
          <a:lstStyle/>
          <a:p>
            <a:pPr>
              <a:lnSpc>
                <a:spcPct val="90000"/>
              </a:lnSpc>
            </a:pPr>
            <a:r>
              <a:rPr lang="en-US" sz="4400">
                <a:solidFill>
                  <a:schemeClr val="tx1">
                    <a:lumMod val="85000"/>
                    <a:lumOff val="15000"/>
                  </a:schemeClr>
                </a:solidFill>
              </a:rPr>
              <a:t>Serialized content </a:t>
            </a:r>
          </a:p>
        </p:txBody>
      </p:sp>
      <p:sp>
        <p:nvSpPr>
          <p:cNvPr id="4" name="Text Placeholder 3">
            <a:extLst>
              <a:ext uri="{FF2B5EF4-FFF2-40B4-BE49-F238E27FC236}">
                <a16:creationId xmlns:a16="http://schemas.microsoft.com/office/drawing/2014/main" id="{B5683A94-5DD0-44AC-B7EC-DAFFCFE90CAF}"/>
              </a:ext>
            </a:extLst>
          </p:cNvPr>
          <p:cNvSpPr>
            <a:spLocks noGrp="1"/>
          </p:cNvSpPr>
          <p:nvPr>
            <p:ph type="body" sz="half" idx="2"/>
          </p:nvPr>
        </p:nvSpPr>
        <p:spPr>
          <a:xfrm>
            <a:off x="7064082" y="2103120"/>
            <a:ext cx="4472922" cy="3931920"/>
          </a:xfrm>
        </p:spPr>
        <p:txBody>
          <a:bodyPr vert="horz" lIns="91440" tIns="45720" rIns="91440" bIns="45720" rtlCol="0">
            <a:normAutofit/>
          </a:bodyPr>
          <a:lstStyle/>
          <a:p>
            <a:pPr marL="285750" indent="-285750">
              <a:lnSpc>
                <a:spcPct val="100000"/>
              </a:lnSpc>
              <a:buFont typeface="Arial" panose="020B0604020202020204" pitchFamily="34" charset="0"/>
              <a:buChar char="•"/>
            </a:pPr>
            <a:r>
              <a:rPr lang="en-US" dirty="0"/>
              <a:t>A consequence of commercial sponsorship and advertising?</a:t>
            </a:r>
          </a:p>
          <a:p>
            <a:pPr marL="285750" indent="-285750">
              <a:lnSpc>
                <a:spcPct val="100000"/>
              </a:lnSpc>
              <a:buFont typeface="Arial" panose="020B0604020202020204" pitchFamily="34" charset="0"/>
              <a:buChar char="•"/>
            </a:pPr>
            <a:r>
              <a:rPr lang="en-GB" dirty="0"/>
              <a:t>No one wanted or thought possible a BBC-like system, but reformers </a:t>
            </a:r>
            <a:r>
              <a:rPr lang="en-GB" dirty="0" err="1"/>
              <a:t>favored</a:t>
            </a:r>
            <a:r>
              <a:rPr lang="en-GB" dirty="0"/>
              <a:t> a subscription-based system like the licence fee (McChesney, 2008, pp.199–200)</a:t>
            </a:r>
            <a:endParaRPr lang="en-US" dirty="0"/>
          </a:p>
          <a:p>
            <a:pPr marL="285750" indent="-285750">
              <a:lnSpc>
                <a:spcPct val="100000"/>
              </a:lnSpc>
              <a:buFont typeface="Arial" panose="020B0604020202020204" pitchFamily="34" charset="0"/>
              <a:buChar char="•"/>
            </a:pPr>
            <a:r>
              <a:rPr lang="en-US" dirty="0"/>
              <a:t>Opportunities for early transmedia practice (</a:t>
            </a:r>
            <a:r>
              <a:rPr lang="en-US" i="1" dirty="0"/>
              <a:t>The Lone Ranger, The Shadow, </a:t>
            </a:r>
            <a:r>
              <a:rPr lang="en-US" dirty="0"/>
              <a:t>etc.)</a:t>
            </a:r>
            <a:r>
              <a:rPr lang="en-US" i="1" dirty="0"/>
              <a:t> </a:t>
            </a:r>
            <a:endParaRPr lang="en-US" dirty="0"/>
          </a:p>
        </p:txBody>
      </p:sp>
      <p:sp>
        <p:nvSpPr>
          <p:cNvPr id="7" name="TextBox 6">
            <a:extLst>
              <a:ext uri="{FF2B5EF4-FFF2-40B4-BE49-F238E27FC236}">
                <a16:creationId xmlns:a16="http://schemas.microsoft.com/office/drawing/2014/main" id="{5F570AD9-8594-4C04-A637-A4AF59EBC2F5}"/>
              </a:ext>
            </a:extLst>
          </p:cNvPr>
          <p:cNvSpPr txBox="1"/>
          <p:nvPr/>
        </p:nvSpPr>
        <p:spPr>
          <a:xfrm>
            <a:off x="727654" y="6021659"/>
            <a:ext cx="5342133" cy="577081"/>
          </a:xfrm>
          <a:prstGeom prst="rect">
            <a:avLst/>
          </a:prstGeom>
          <a:noFill/>
        </p:spPr>
        <p:txBody>
          <a:bodyPr wrap="square" rtlCol="0">
            <a:spAutoFit/>
          </a:bodyPr>
          <a:lstStyle/>
          <a:p>
            <a:r>
              <a:rPr lang="en-US" sz="1050" dirty="0">
                <a:solidFill>
                  <a:schemeClr val="bg1"/>
                </a:solidFill>
              </a:rPr>
              <a:t>By Armstrong1113149 - Own work, Public Domain, https://commons.wikimedia.org/w/index.php?curid=6230391</a:t>
            </a:r>
          </a:p>
          <a:p>
            <a:endParaRPr lang="en-GB" sz="1050" dirty="0">
              <a:solidFill>
                <a:schemeClr val="bg1"/>
              </a:solidFill>
            </a:endParaRPr>
          </a:p>
        </p:txBody>
      </p:sp>
    </p:spTree>
    <p:extLst>
      <p:ext uri="{BB962C8B-B14F-4D97-AF65-F5344CB8AC3E}">
        <p14:creationId xmlns:p14="http://schemas.microsoft.com/office/powerpoint/2010/main" val="473675484"/>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ED218-119E-4217-8E46-8086098E1778}"/>
              </a:ext>
            </a:extLst>
          </p:cNvPr>
          <p:cNvSpPr>
            <a:spLocks noGrp="1"/>
          </p:cNvSpPr>
          <p:nvPr>
            <p:ph type="title"/>
          </p:nvPr>
        </p:nvSpPr>
        <p:spPr/>
        <p:txBody>
          <a:bodyPr>
            <a:normAutofit/>
          </a:bodyPr>
          <a:lstStyle/>
          <a:p>
            <a:r>
              <a:rPr lang="en-GB" dirty="0"/>
              <a:t>Differences in content and style between American and British radio drama</a:t>
            </a:r>
          </a:p>
        </p:txBody>
      </p:sp>
      <p:sp>
        <p:nvSpPr>
          <p:cNvPr id="3" name="Text Placeholder 2">
            <a:extLst>
              <a:ext uri="{FF2B5EF4-FFF2-40B4-BE49-F238E27FC236}">
                <a16:creationId xmlns:a16="http://schemas.microsoft.com/office/drawing/2014/main" id="{0ADBC147-184E-4234-8F77-F87CD127C1AC}"/>
              </a:ext>
            </a:extLst>
          </p:cNvPr>
          <p:cNvSpPr>
            <a:spLocks noGrp="1"/>
          </p:cNvSpPr>
          <p:nvPr>
            <p:ph type="body" idx="1"/>
          </p:nvPr>
        </p:nvSpPr>
        <p:spPr/>
        <p:txBody>
          <a:bodyPr/>
          <a:lstStyle/>
          <a:p>
            <a:r>
              <a:rPr lang="en-GB" dirty="0"/>
              <a:t>USA </a:t>
            </a:r>
          </a:p>
        </p:txBody>
      </p:sp>
      <p:sp>
        <p:nvSpPr>
          <p:cNvPr id="4" name="Content Placeholder 3">
            <a:extLst>
              <a:ext uri="{FF2B5EF4-FFF2-40B4-BE49-F238E27FC236}">
                <a16:creationId xmlns:a16="http://schemas.microsoft.com/office/drawing/2014/main" id="{73973085-A9E0-4D51-BDCC-30116EA74CA7}"/>
              </a:ext>
            </a:extLst>
          </p:cNvPr>
          <p:cNvSpPr>
            <a:spLocks noGrp="1"/>
          </p:cNvSpPr>
          <p:nvPr>
            <p:ph sz="half" idx="2"/>
          </p:nvPr>
        </p:nvSpPr>
        <p:spPr/>
        <p:txBody>
          <a:bodyPr>
            <a:normAutofit fontScale="70000" lnSpcReduction="20000"/>
          </a:bodyPr>
          <a:lstStyle/>
          <a:p>
            <a:r>
              <a:rPr lang="en-GB" dirty="0"/>
              <a:t>FRC/FCC - Radio Act of 1927</a:t>
            </a:r>
          </a:p>
          <a:p>
            <a:r>
              <a:rPr lang="en-GB" dirty="0"/>
              <a:t>Market/internal regulation</a:t>
            </a:r>
          </a:p>
          <a:p>
            <a:r>
              <a:rPr lang="en-GB" dirty="0"/>
              <a:t>Commercial advertising</a:t>
            </a:r>
          </a:p>
          <a:p>
            <a:r>
              <a:rPr lang="en-GB" dirty="0"/>
              <a:t>Sponsored and sustaining programming</a:t>
            </a:r>
          </a:p>
          <a:p>
            <a:r>
              <a:rPr lang="en-GB" dirty="0"/>
              <a:t>Serialization</a:t>
            </a:r>
          </a:p>
          <a:p>
            <a:r>
              <a:rPr lang="en-GB" dirty="0"/>
              <a:t>Adaptation</a:t>
            </a:r>
          </a:p>
          <a:p>
            <a:r>
              <a:rPr lang="en-GB" dirty="0" err="1"/>
              <a:t>Genrification</a:t>
            </a:r>
            <a:endParaRPr lang="en-GB" dirty="0"/>
          </a:p>
          <a:p>
            <a:r>
              <a:rPr lang="en-GB" dirty="0"/>
              <a:t>2 – 3 national networks, some regionalization</a:t>
            </a:r>
          </a:p>
          <a:p>
            <a:r>
              <a:rPr lang="en-GB" dirty="0"/>
              <a:t>Drama of short duration (15 – 60 mins)</a:t>
            </a:r>
          </a:p>
          <a:p>
            <a:endParaRPr lang="en-GB" dirty="0"/>
          </a:p>
        </p:txBody>
      </p:sp>
      <p:sp>
        <p:nvSpPr>
          <p:cNvPr id="5" name="Text Placeholder 4">
            <a:extLst>
              <a:ext uri="{FF2B5EF4-FFF2-40B4-BE49-F238E27FC236}">
                <a16:creationId xmlns:a16="http://schemas.microsoft.com/office/drawing/2014/main" id="{0AA8283E-3717-45CB-8827-8877392118F2}"/>
              </a:ext>
            </a:extLst>
          </p:cNvPr>
          <p:cNvSpPr>
            <a:spLocks noGrp="1"/>
          </p:cNvSpPr>
          <p:nvPr>
            <p:ph type="body" sz="quarter" idx="3"/>
          </p:nvPr>
        </p:nvSpPr>
        <p:spPr/>
        <p:txBody>
          <a:bodyPr/>
          <a:lstStyle/>
          <a:p>
            <a:r>
              <a:rPr lang="en-GB" dirty="0"/>
              <a:t>UK</a:t>
            </a:r>
          </a:p>
        </p:txBody>
      </p:sp>
      <p:sp>
        <p:nvSpPr>
          <p:cNvPr id="6" name="Content Placeholder 5">
            <a:extLst>
              <a:ext uri="{FF2B5EF4-FFF2-40B4-BE49-F238E27FC236}">
                <a16:creationId xmlns:a16="http://schemas.microsoft.com/office/drawing/2014/main" id="{D9E047F2-EA96-4840-B8E1-EEED32C64345}"/>
              </a:ext>
            </a:extLst>
          </p:cNvPr>
          <p:cNvSpPr>
            <a:spLocks noGrp="1"/>
          </p:cNvSpPr>
          <p:nvPr>
            <p:ph sz="quarter" idx="4"/>
          </p:nvPr>
        </p:nvSpPr>
        <p:spPr/>
        <p:txBody>
          <a:bodyPr>
            <a:normAutofit fontScale="70000" lnSpcReduction="20000"/>
          </a:bodyPr>
          <a:lstStyle/>
          <a:p>
            <a:r>
              <a:rPr lang="en-GB" dirty="0"/>
              <a:t>UK – 1869 Telegraphy Act – therefore radio regulated by the Post Office </a:t>
            </a:r>
          </a:p>
          <a:p>
            <a:r>
              <a:rPr lang="en-GB" dirty="0"/>
              <a:t>Formation of the British Broadcasting Company, then Corporation (1927)</a:t>
            </a:r>
          </a:p>
          <a:p>
            <a:r>
              <a:rPr lang="en-GB" dirty="0"/>
              <a:t>Content regulated by quasi-governmental agency, paid for by licence fee</a:t>
            </a:r>
          </a:p>
          <a:p>
            <a:r>
              <a:rPr lang="en-GB" dirty="0"/>
              <a:t>Adaptation  - Classic Serial – stage-derived (Val Gielgud) with some experimentation </a:t>
            </a:r>
          </a:p>
          <a:p>
            <a:r>
              <a:rPr lang="en-GB" dirty="0"/>
              <a:t>Original drama / single drama / some anthologies</a:t>
            </a:r>
          </a:p>
          <a:p>
            <a:r>
              <a:rPr lang="en-GB" dirty="0"/>
              <a:t>Genres rejected </a:t>
            </a:r>
          </a:p>
          <a:p>
            <a:r>
              <a:rPr lang="en-GB" dirty="0"/>
              <a:t>Regionalization rejected</a:t>
            </a:r>
          </a:p>
          <a:p>
            <a:r>
              <a:rPr lang="en-GB" dirty="0"/>
              <a:t>Drama of longer duration (30 – 90 mins)</a:t>
            </a:r>
          </a:p>
          <a:p>
            <a:endParaRPr lang="en-GB" dirty="0"/>
          </a:p>
          <a:p>
            <a:endParaRPr lang="en-GB" dirty="0"/>
          </a:p>
          <a:p>
            <a:endParaRPr lang="en-GB" dirty="0"/>
          </a:p>
        </p:txBody>
      </p:sp>
    </p:spTree>
    <p:extLst>
      <p:ext uri="{BB962C8B-B14F-4D97-AF65-F5344CB8AC3E}">
        <p14:creationId xmlns:p14="http://schemas.microsoft.com/office/powerpoint/2010/main" val="2608544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AEC6D-10BB-44DB-A98E-DB9922941442}"/>
              </a:ext>
            </a:extLst>
          </p:cNvPr>
          <p:cNvSpPr>
            <a:spLocks noGrp="1"/>
          </p:cNvSpPr>
          <p:nvPr>
            <p:ph type="title"/>
          </p:nvPr>
        </p:nvSpPr>
        <p:spPr/>
        <p:txBody>
          <a:bodyPr/>
          <a:lstStyle/>
          <a:p>
            <a:r>
              <a:rPr lang="en-GB" dirty="0"/>
              <a:t>And then . . . ?</a:t>
            </a:r>
          </a:p>
        </p:txBody>
      </p:sp>
      <p:sp>
        <p:nvSpPr>
          <p:cNvPr id="3" name="Content Placeholder 2">
            <a:extLst>
              <a:ext uri="{FF2B5EF4-FFF2-40B4-BE49-F238E27FC236}">
                <a16:creationId xmlns:a16="http://schemas.microsoft.com/office/drawing/2014/main" id="{F7F42ECE-F4F6-4196-B3EE-F56C9A53E80A}"/>
              </a:ext>
            </a:extLst>
          </p:cNvPr>
          <p:cNvSpPr>
            <a:spLocks noGrp="1"/>
          </p:cNvSpPr>
          <p:nvPr>
            <p:ph idx="1"/>
          </p:nvPr>
        </p:nvSpPr>
        <p:spPr/>
        <p:txBody>
          <a:bodyPr>
            <a:normAutofit/>
          </a:bodyPr>
          <a:lstStyle/>
          <a:p>
            <a:r>
              <a:rPr lang="en-GB" dirty="0"/>
              <a:t>1964 – radio drama making a “comeback”</a:t>
            </a:r>
          </a:p>
          <a:p>
            <a:r>
              <a:rPr lang="en-GB" dirty="0"/>
              <a:t>1970s – new programs in the same mould for the “post-network” era (Patterson, 2016, p.3)</a:t>
            </a:r>
          </a:p>
          <a:p>
            <a:pPr lvl="1"/>
            <a:r>
              <a:rPr lang="en-GB" dirty="0"/>
              <a:t>Stories of suspense</a:t>
            </a:r>
          </a:p>
          <a:p>
            <a:pPr lvl="1"/>
            <a:r>
              <a:rPr lang="en-GB" dirty="0"/>
              <a:t>Allusion to </a:t>
            </a:r>
            <a:r>
              <a:rPr lang="en-GB" dirty="0" err="1"/>
              <a:t>genrification</a:t>
            </a:r>
            <a:r>
              <a:rPr lang="en-GB" dirty="0"/>
              <a:t>!</a:t>
            </a:r>
          </a:p>
          <a:p>
            <a:r>
              <a:rPr lang="en-GB" dirty="0"/>
              <a:t>Drama not a particular priority of NPR </a:t>
            </a:r>
          </a:p>
          <a:p>
            <a:pPr lvl="1"/>
            <a:r>
              <a:rPr lang="en-GB" i="1" dirty="0"/>
              <a:t>NPR Playhouse, </a:t>
            </a:r>
            <a:r>
              <a:rPr lang="en-GB" i="1" dirty="0" err="1"/>
              <a:t>Earplay</a:t>
            </a:r>
            <a:endParaRPr lang="en-GB" dirty="0"/>
          </a:p>
          <a:p>
            <a:r>
              <a:rPr lang="en-GB" dirty="0"/>
              <a:t>KPFA/Pacifica </a:t>
            </a:r>
          </a:p>
          <a:p>
            <a:pPr lvl="1"/>
            <a:r>
              <a:rPr lang="en-GB" i="1" dirty="0" err="1"/>
              <a:t>Soundplay</a:t>
            </a:r>
            <a:endParaRPr lang="en-GB" dirty="0"/>
          </a:p>
          <a:p>
            <a:r>
              <a:rPr lang="en-GB" dirty="0"/>
              <a:t>Minnesota Public Radio</a:t>
            </a:r>
          </a:p>
          <a:p>
            <a:pPr lvl="1"/>
            <a:r>
              <a:rPr lang="en-GB" i="1" dirty="0"/>
              <a:t>Prairie Home Companion </a:t>
            </a:r>
            <a:endParaRPr lang="en-GB" dirty="0"/>
          </a:p>
          <a:p>
            <a:r>
              <a:rPr lang="en-GB" dirty="0"/>
              <a:t> KUNM Radio </a:t>
            </a:r>
            <a:r>
              <a:rPr lang="en-GB" dirty="0" err="1"/>
              <a:t>Theater</a:t>
            </a:r>
            <a:endParaRPr lang="en-GB" dirty="0"/>
          </a:p>
          <a:p>
            <a:pPr lvl="1"/>
            <a:r>
              <a:rPr lang="en-GB" dirty="0"/>
              <a:t>“One of the longest running radio theatre programs in the US” (1989- )</a:t>
            </a:r>
          </a:p>
        </p:txBody>
      </p:sp>
      <p:sp>
        <p:nvSpPr>
          <p:cNvPr id="4" name="Text Placeholder 3">
            <a:extLst>
              <a:ext uri="{FF2B5EF4-FFF2-40B4-BE49-F238E27FC236}">
                <a16:creationId xmlns:a16="http://schemas.microsoft.com/office/drawing/2014/main" id="{BB9BDC7B-2966-4B43-9CE2-B6C62B16CC11}"/>
              </a:ext>
            </a:extLst>
          </p:cNvPr>
          <p:cNvSpPr>
            <a:spLocks noGrp="1"/>
          </p:cNvSpPr>
          <p:nvPr>
            <p:ph type="body" sz="half" idx="2"/>
          </p:nvPr>
        </p:nvSpPr>
        <p:spPr/>
        <p:txBody>
          <a:bodyPr/>
          <a:lstStyle/>
          <a:p>
            <a:pPr marL="285750" indent="-285750">
              <a:buFont typeface="Arial" panose="020B0604020202020204" pitchFamily="34" charset="0"/>
              <a:buChar char="•"/>
            </a:pPr>
            <a:r>
              <a:rPr lang="en-GB" dirty="0"/>
              <a:t>Scattered manifestations from c. 1980s – 2000s, never on the scale of the nationwide networks</a:t>
            </a:r>
          </a:p>
          <a:p>
            <a:pPr marL="285750" indent="-285750">
              <a:buFont typeface="Arial" panose="020B0604020202020204" pitchFamily="34" charset="0"/>
              <a:buChar char="•"/>
            </a:pPr>
            <a:r>
              <a:rPr lang="en-GB" dirty="0"/>
              <a:t>Much more regional in scope</a:t>
            </a:r>
          </a:p>
        </p:txBody>
      </p:sp>
    </p:spTree>
    <p:extLst>
      <p:ext uri="{BB962C8B-B14F-4D97-AF65-F5344CB8AC3E}">
        <p14:creationId xmlns:p14="http://schemas.microsoft.com/office/powerpoint/2010/main" val="41627213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38">
      <a:dk1>
        <a:sysClr val="windowText" lastClr="000000"/>
      </a:dk1>
      <a:lt1>
        <a:sysClr val="window" lastClr="FFFFFF"/>
      </a:lt1>
      <a:dk2>
        <a:srgbClr val="505046"/>
      </a:dk2>
      <a:lt2>
        <a:srgbClr val="EEECE1"/>
      </a:lt2>
      <a:accent1>
        <a:srgbClr val="EE462D"/>
      </a:accent1>
      <a:accent2>
        <a:srgbClr val="595A85"/>
      </a:accent2>
      <a:accent3>
        <a:srgbClr val="8D6F5B"/>
      </a:accent3>
      <a:accent4>
        <a:srgbClr val="FABD2F"/>
      </a:accent4>
      <a:accent5>
        <a:srgbClr val="AF8073"/>
      </a:accent5>
      <a:accent6>
        <a:srgbClr val="787880"/>
      </a:accent6>
      <a:hlink>
        <a:srgbClr val="CC8D00"/>
      </a:hlink>
      <a:folHlink>
        <a:srgbClr val="82829E"/>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E92E9E5-79AF-4029-8FCA-9C327D54FD8F}">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E34A532A-EA0D-41F9-B458-AF9358EF2F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59927E4-E194-47BE-91C2-B87D50CF51D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1293</Words>
  <Application>Microsoft Office PowerPoint</Application>
  <PresentationFormat>Widescreen</PresentationFormat>
  <Paragraphs>103</Paragraphs>
  <Slides>12</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Avenir Next LT Pro</vt:lpstr>
      <vt:lpstr>Avenir Next LT Pro Light</vt:lpstr>
      <vt:lpstr>Calibri</vt:lpstr>
      <vt:lpstr>Garamond</vt:lpstr>
      <vt:lpstr>SavonVTI</vt:lpstr>
      <vt:lpstr>Radio Drama’s Place in Radio History</vt:lpstr>
      <vt:lpstr>Drama = History</vt:lpstr>
      <vt:lpstr>The first?</vt:lpstr>
      <vt:lpstr>Adaptation / Anthology</vt:lpstr>
      <vt:lpstr>“The man who adapts is a blender.  He is not a butcher.” </vt:lpstr>
      <vt:lpstr>Genre</vt:lpstr>
      <vt:lpstr>Serialized content </vt:lpstr>
      <vt:lpstr>Differences in content and style between American and British radio drama</vt:lpstr>
      <vt:lpstr>And then . . . ?</vt:lpstr>
      <vt:lpstr>Radio advertisement as dramatic content</vt:lpstr>
      <vt:lpstr>References</vt:lpstr>
      <vt:lpstr>Thank you for listening!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2020-10-01T10:29:58Z</dcterms:created>
  <dcterms:modified xsi:type="dcterms:W3CDTF">2020-10-01T10:50:27Z</dcterms:modified>
</cp:coreProperties>
</file>