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97" r:id="rId3"/>
    <p:sldId id="315" r:id="rId4"/>
    <p:sldId id="288" r:id="rId5"/>
    <p:sldId id="311" r:id="rId6"/>
    <p:sldId id="317" r:id="rId7"/>
    <p:sldId id="312" r:id="rId8"/>
    <p:sldId id="310" r:id="rId9"/>
    <p:sldId id="293" r:id="rId10"/>
    <p:sldId id="30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18" autoAdjust="0"/>
    <p:restoredTop sz="94660"/>
  </p:normalViewPr>
  <p:slideViewPr>
    <p:cSldViewPr>
      <p:cViewPr varScale="1">
        <p:scale>
          <a:sx n="64" d="100"/>
          <a:sy n="64" d="100"/>
        </p:scale>
        <p:origin x="66" y="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al Hazel" userId="1bf88b36-7fc0-459b-86bb-827229ba2369" providerId="ADAL" clId="{D58D72D1-398F-4CA0-98EB-00A542C35E0E}"/>
    <pc:docChg chg="custSel modSld">
      <pc:chgData name="Neal Hazel" userId="1bf88b36-7fc0-459b-86bb-827229ba2369" providerId="ADAL" clId="{D58D72D1-398F-4CA0-98EB-00A542C35E0E}" dt="2020-04-19T19:17:31.374" v="23" actId="478"/>
      <pc:docMkLst>
        <pc:docMk/>
      </pc:docMkLst>
      <pc:sldChg chg="delSp modSp">
        <pc:chgData name="Neal Hazel" userId="1bf88b36-7fc0-459b-86bb-827229ba2369" providerId="ADAL" clId="{D58D72D1-398F-4CA0-98EB-00A542C35E0E}" dt="2020-04-19T19:17:31.374" v="23" actId="478"/>
        <pc:sldMkLst>
          <pc:docMk/>
          <pc:sldMk cId="0" sldId="256"/>
        </pc:sldMkLst>
        <pc:spChg chg="mod">
          <ac:chgData name="Neal Hazel" userId="1bf88b36-7fc0-459b-86bb-827229ba2369" providerId="ADAL" clId="{D58D72D1-398F-4CA0-98EB-00A542C35E0E}" dt="2020-04-19T19:17:28.561" v="22" actId="20577"/>
          <ac:spMkLst>
            <pc:docMk/>
            <pc:sldMk cId="0" sldId="256"/>
            <ac:spMk id="15363" creationId="{00000000-0000-0000-0000-000000000000}"/>
          </ac:spMkLst>
        </pc:spChg>
        <pc:picChg chg="del">
          <ac:chgData name="Neal Hazel" userId="1bf88b36-7fc0-459b-86bb-827229ba2369" providerId="ADAL" clId="{D58D72D1-398F-4CA0-98EB-00A542C35E0E}" dt="2020-04-19T19:17:31.374" v="23" actId="478"/>
          <ac:picMkLst>
            <pc:docMk/>
            <pc:sldMk cId="0" sldId="256"/>
            <ac:picMk id="15364" creationId="{00000000-0000-0000-0000-000000000000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85346719925149E-2"/>
          <c:y val="6.0483870967742034E-2"/>
          <c:w val="0.88976112400590168"/>
          <c:h val="0.8245967741935486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Continuous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906-403D-994B-A2D8DA6AE32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906-403D-994B-A2D8DA6AE32D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906-403D-994B-A2D8DA6AE32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6906-403D-994B-A2D8DA6AE32D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906-403D-994B-A2D8DA6AE32D}"/>
              </c:ext>
            </c:extLst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906-403D-994B-A2D8DA6AE32D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Sheet1!$B$1:$J$2</c:f>
              <c:strCache>
                <c:ptCount val="9"/>
                <c:pt idx="0">
                  <c:v>Medway (2000)</c:v>
                </c:pt>
                <c:pt idx="1">
                  <c:v>DTO eval.(2002)</c:v>
                </c:pt>
                <c:pt idx="2">
                  <c:v>Reset (2006)</c:v>
                </c:pt>
                <c:pt idx="3">
                  <c:v>NWRC comparison (2009)</c:v>
                </c:pt>
                <c:pt idx="4">
                  <c:v>SWRC comparison (2009)</c:v>
                </c:pt>
                <c:pt idx="5">
                  <c:v>SWRC (2010)</c:v>
                </c:pt>
                <c:pt idx="6">
                  <c:v>NWRC (2010)</c:v>
                </c:pt>
                <c:pt idx="7">
                  <c:v>Southern Wales (2015)</c:v>
                </c:pt>
                <c:pt idx="8">
                  <c:v>North Wales (2015)</c:v>
                </c:pt>
              </c:strCache>
            </c:strRef>
          </c:cat>
          <c:val>
            <c:numRef>
              <c:f>Sheet1!$B$3:$J$3</c:f>
              <c:numCache>
                <c:formatCode>0%</c:formatCode>
                <c:ptCount val="9"/>
                <c:pt idx="0">
                  <c:v>0.7</c:v>
                </c:pt>
                <c:pt idx="1">
                  <c:v>0.53</c:v>
                </c:pt>
                <c:pt idx="2">
                  <c:v>0.79</c:v>
                </c:pt>
                <c:pt idx="3">
                  <c:v>0.47</c:v>
                </c:pt>
                <c:pt idx="4">
                  <c:v>0.47</c:v>
                </c:pt>
                <c:pt idx="5">
                  <c:v>0.76</c:v>
                </c:pt>
                <c:pt idx="6">
                  <c:v>0.69</c:v>
                </c:pt>
                <c:pt idx="7">
                  <c:v>0.65</c:v>
                </c:pt>
                <c:pt idx="8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906-403D-994B-A2D8DA6AE3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446720712"/>
        <c:axId val="446717184"/>
      </c:barChart>
      <c:catAx>
        <c:axId val="446720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717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67171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Percentage of children</a:t>
                </a:r>
              </a:p>
            </c:rich>
          </c:tx>
          <c:layout>
            <c:manualLayout>
              <c:xMode val="edge"/>
              <c:yMode val="edge"/>
              <c:x val="3.5794332030740532E-3"/>
              <c:y val="0.2620966819696127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720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85346719925149E-2"/>
          <c:y val="6.0483870967742034E-2"/>
          <c:w val="0.88976112400590168"/>
          <c:h val="0.8245967741935486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Continuous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CA2-4FC6-BC5A-4B19499D46A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CA2-4FC6-BC5A-4B19499D46A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CA2-4FC6-BC5A-4B19499D46A1}"/>
              </c:ext>
            </c:extLst>
          </c:dPt>
          <c:dLbls>
            <c:numFmt formatCode="0%" sourceLinked="0"/>
            <c:spPr>
              <a:noFill/>
              <a:ln w="25419"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Sheet1!$C$1:$H$2</c:f>
              <c:strCache>
                <c:ptCount val="6"/>
                <c:pt idx="0">
                  <c:v>DTO eval.(2002)</c:v>
                </c:pt>
                <c:pt idx="1">
                  <c:v>Reset (2006)</c:v>
                </c:pt>
                <c:pt idx="2">
                  <c:v>SWRC (2010)</c:v>
                </c:pt>
                <c:pt idx="3">
                  <c:v>NWRC (2010)</c:v>
                </c:pt>
                <c:pt idx="4">
                  <c:v>Southern Wales (2015)</c:v>
                </c:pt>
                <c:pt idx="5">
                  <c:v>North Wales (2015)</c:v>
                </c:pt>
              </c:strCache>
            </c:strRef>
          </c:cat>
          <c:val>
            <c:numRef>
              <c:f>Sheet1!$C$3:$H$3</c:f>
              <c:numCache>
                <c:formatCode>0%</c:formatCode>
                <c:ptCount val="6"/>
                <c:pt idx="0">
                  <c:v>0.44</c:v>
                </c:pt>
                <c:pt idx="1">
                  <c:v>0.61</c:v>
                </c:pt>
                <c:pt idx="2">
                  <c:v>0.59</c:v>
                </c:pt>
                <c:pt idx="3">
                  <c:v>0.5</c:v>
                </c:pt>
                <c:pt idx="4">
                  <c:v>0.68</c:v>
                </c:pt>
                <c:pt idx="5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CA2-4FC6-BC5A-4B19499D46A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371742472"/>
        <c:axId val="371739336"/>
      </c:barChart>
      <c:catAx>
        <c:axId val="371742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7" cap="flat" cmpd="sng" algn="ctr">
            <a:solidFill>
              <a:srgbClr val="000000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1739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1739336"/>
        <c:scaling>
          <c:orientation val="minMax"/>
          <c:max val="1"/>
        </c:scaling>
        <c:delete val="0"/>
        <c:axPos val="l"/>
        <c:majorGridlines>
          <c:spPr>
            <a:ln w="3177" cap="flat" cmpd="sng" algn="ctr">
              <a:solidFill>
                <a:srgbClr val="000000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1400"/>
                  <a:t>Percentage of</a:t>
                </a:r>
                <a:r>
                  <a:rPr lang="en-GB" sz="1400" baseline="0"/>
                  <a:t> children</a:t>
                </a:r>
                <a:endParaRPr lang="en-GB" sz="1400"/>
              </a:p>
            </c:rich>
          </c:tx>
          <c:layout>
            <c:manualLayout>
              <c:xMode val="edge"/>
              <c:yMode val="edge"/>
              <c:x val="1.4314928425357873E-2"/>
              <c:y val="0.26209677419354838"/>
            </c:manualLayout>
          </c:layout>
          <c:overlay val="0"/>
          <c:spPr>
            <a:noFill/>
            <a:ln w="25419"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 w="3177" cap="flat" cmpd="sng" algn="ctr">
            <a:solidFill>
              <a:srgbClr val="000000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1" b="0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1742472"/>
        <c:crosses val="autoZero"/>
        <c:crossBetween val="between"/>
      </c:valAx>
      <c:spPr>
        <a:solidFill>
          <a:srgbClr val="FFFFFF"/>
        </a:solidFill>
        <a:ln w="12710">
          <a:solidFill>
            <a:srgbClr val="808080"/>
          </a:solidFill>
          <a:prstDash val="solid"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5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79210213145971"/>
          <c:y val="0.13751705005114068"/>
          <c:w val="0.85523522891698345"/>
          <c:h val="0.805338457257540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Full</c:v>
                </c:pt>
              </c:strCache>
            </c:strRef>
          </c:tx>
          <c:spPr>
            <a:solidFill>
              <a:srgbClr val="008080"/>
            </a:solidFill>
            <a:ln w="12710">
              <a:noFill/>
              <a:prstDash val="solid"/>
            </a:ln>
          </c:spPr>
          <c:invertIfNegative val="0"/>
          <c:dLbls>
            <c:numFmt formatCode="0%" sourceLinked="0"/>
            <c:spPr>
              <a:noFill/>
              <a:ln w="25419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DTO eval.(2002)</c:v>
                </c:pt>
                <c:pt idx="1">
                  <c:v>Reset (2006)</c:v>
                </c:pt>
                <c:pt idx="2">
                  <c:v>SWRC (2010)</c:v>
                </c:pt>
                <c:pt idx="3">
                  <c:v>NWRC (2010)</c:v>
                </c:pt>
                <c:pt idx="4">
                  <c:v>Southern Wales (2015)</c:v>
                </c:pt>
                <c:pt idx="5">
                  <c:v>North Wales (2015)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6"/>
                <c:pt idx="0" formatCode="General">
                  <c:v>0.55000000000000004</c:v>
                </c:pt>
                <c:pt idx="1">
                  <c:v>0.6</c:v>
                </c:pt>
                <c:pt idx="2">
                  <c:v>0.55000000000000004</c:v>
                </c:pt>
                <c:pt idx="3">
                  <c:v>0.67</c:v>
                </c:pt>
                <c:pt idx="4">
                  <c:v>0.63</c:v>
                </c:pt>
                <c:pt idx="5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93-4583-98DC-29C9B2CEBEB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Partial</c:v>
                </c:pt>
              </c:strCache>
            </c:strRef>
          </c:tx>
          <c:spPr>
            <a:solidFill>
              <a:srgbClr val="33CCCC"/>
            </a:solidFill>
            <a:ln w="12710">
              <a:noFill/>
              <a:prstDash val="solid"/>
            </a:ln>
          </c:spPr>
          <c:invertIfNegative val="0"/>
          <c:dLbls>
            <c:numFmt formatCode="0%" sourceLinked="0"/>
            <c:spPr>
              <a:noFill/>
              <a:ln w="25419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DTO eval.(2002)</c:v>
                </c:pt>
                <c:pt idx="1">
                  <c:v>Reset (2006)</c:v>
                </c:pt>
                <c:pt idx="2">
                  <c:v>SWRC (2010)</c:v>
                </c:pt>
                <c:pt idx="3">
                  <c:v>NWRC (2010)</c:v>
                </c:pt>
                <c:pt idx="4">
                  <c:v>Southern Wales (2015)</c:v>
                </c:pt>
                <c:pt idx="5">
                  <c:v>North Wales (2015)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6"/>
                <c:pt idx="0" formatCode="General">
                  <c:v>0.31</c:v>
                </c:pt>
                <c:pt idx="1">
                  <c:v>0.28000000000000003</c:v>
                </c:pt>
                <c:pt idx="2">
                  <c:v>0.22</c:v>
                </c:pt>
                <c:pt idx="3">
                  <c:v>0.23</c:v>
                </c:pt>
                <c:pt idx="4">
                  <c:v>0.26</c:v>
                </c:pt>
                <c:pt idx="5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93-4583-98DC-29C9B2CEBEB1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rgbClr val="FFFFFF"/>
            </a:solidFill>
            <a:ln w="12710">
              <a:solidFill>
                <a:schemeClr val="accent2"/>
              </a:solidFill>
              <a:prstDash val="solid"/>
            </a:ln>
          </c:spPr>
          <c:invertIfNegative val="0"/>
          <c:dLbls>
            <c:numFmt formatCode="0%" sourceLinked="0"/>
            <c:spPr>
              <a:noFill/>
              <a:ln w="25419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DTO eval.(2002)</c:v>
                </c:pt>
                <c:pt idx="1">
                  <c:v>Reset (2006)</c:v>
                </c:pt>
                <c:pt idx="2">
                  <c:v>SWRC (2010)</c:v>
                </c:pt>
                <c:pt idx="3">
                  <c:v>NWRC (2010)</c:v>
                </c:pt>
                <c:pt idx="4">
                  <c:v>Southern Wales (2015)</c:v>
                </c:pt>
                <c:pt idx="5">
                  <c:v>North Wales (2015)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6"/>
                <c:pt idx="0" formatCode="General">
                  <c:v>0.14000000000000001</c:v>
                </c:pt>
                <c:pt idx="1">
                  <c:v>0.12</c:v>
                </c:pt>
                <c:pt idx="2">
                  <c:v>0.23</c:v>
                </c:pt>
                <c:pt idx="3">
                  <c:v>0.1</c:v>
                </c:pt>
                <c:pt idx="4">
                  <c:v>0.11</c:v>
                </c:pt>
                <c:pt idx="5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93-4583-98DC-29C9B2CEBE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323599160"/>
        <c:axId val="323609352"/>
      </c:barChart>
      <c:catAx>
        <c:axId val="323599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1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3609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3609352"/>
        <c:scaling>
          <c:orientation val="minMax"/>
        </c:scaling>
        <c:delete val="0"/>
        <c:axPos val="l"/>
        <c:majorGridlines>
          <c:spPr>
            <a:ln w="3177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1400"/>
                  <a:t>Percentage of trainees</a:t>
                </a:r>
              </a:p>
            </c:rich>
          </c:tx>
          <c:layout>
            <c:manualLayout>
              <c:xMode val="edge"/>
              <c:yMode val="edge"/>
              <c:x val="1.4314928425357873E-2"/>
              <c:y val="0.26209677419354838"/>
            </c:manualLayout>
          </c:layout>
          <c:overlay val="0"/>
          <c:spPr>
            <a:noFill/>
            <a:ln w="25419">
              <a:noFill/>
            </a:ln>
          </c:spPr>
        </c:title>
        <c:numFmt formatCode="0%" sourceLinked="1"/>
        <c:majorTickMark val="out"/>
        <c:minorTickMark val="none"/>
        <c:tickLblPos val="nextTo"/>
        <c:spPr>
          <a:ln w="317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1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35991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5240004783318352"/>
          <c:y val="6.7404093225395798E-2"/>
          <c:w val="0.29878285881514521"/>
          <c:h val="6.1220105709458073E-2"/>
        </c:manualLayout>
      </c:layout>
      <c:overlay val="0"/>
      <c:spPr>
        <a:solidFill>
          <a:srgbClr val="FFFFFF"/>
        </a:solidFill>
        <a:ln w="3177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5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284429090647377E-2"/>
          <c:y val="6.0483870967742034E-2"/>
          <c:w val="0.89833016211450578"/>
          <c:h val="0.8245967741935486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Continuous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 w="25419"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Sheet1!$B$1:$G$2</c:f>
              <c:strCache>
                <c:ptCount val="6"/>
                <c:pt idx="0">
                  <c:v>DTO eval.(2002)</c:v>
                </c:pt>
                <c:pt idx="1">
                  <c:v>Reset (2006)</c:v>
                </c:pt>
                <c:pt idx="2">
                  <c:v>SWRC (2010)</c:v>
                </c:pt>
                <c:pt idx="3">
                  <c:v>NWRC (2010)</c:v>
                </c:pt>
                <c:pt idx="4">
                  <c:v>Southern Wales (2015)</c:v>
                </c:pt>
                <c:pt idx="5">
                  <c:v>North Wales (2015)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6"/>
                <c:pt idx="0">
                  <c:v>0.62</c:v>
                </c:pt>
                <c:pt idx="1">
                  <c:v>0.53</c:v>
                </c:pt>
                <c:pt idx="2">
                  <c:v>0.43</c:v>
                </c:pt>
                <c:pt idx="3">
                  <c:v>0.18</c:v>
                </c:pt>
                <c:pt idx="4">
                  <c:v>0.54</c:v>
                </c:pt>
                <c:pt idx="5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6B-489D-9273-011E0D57DB3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46718360"/>
        <c:axId val="446723064"/>
      </c:barChart>
      <c:catAx>
        <c:axId val="446718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7" cap="flat" cmpd="sng" algn="ctr">
            <a:solidFill>
              <a:srgbClr val="000000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6723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6723064"/>
        <c:scaling>
          <c:orientation val="minMax"/>
          <c:max val="1"/>
        </c:scaling>
        <c:delete val="0"/>
        <c:axPos val="l"/>
        <c:majorGridlines>
          <c:spPr>
            <a:ln w="3177" cap="flat" cmpd="sng" algn="ctr">
              <a:solidFill>
                <a:srgbClr val="000000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1400"/>
                  <a:t>Percentage of</a:t>
                </a:r>
                <a:r>
                  <a:rPr lang="en-GB" sz="1400" baseline="0"/>
                  <a:t> children</a:t>
                </a:r>
                <a:endParaRPr lang="en-GB" sz="1400"/>
              </a:p>
            </c:rich>
          </c:tx>
          <c:layout>
            <c:manualLayout>
              <c:xMode val="edge"/>
              <c:yMode val="edge"/>
              <c:x val="1.4314928425357873E-2"/>
              <c:y val="0.26209677419354838"/>
            </c:manualLayout>
          </c:layout>
          <c:overlay val="0"/>
          <c:spPr>
            <a:noFill/>
            <a:ln w="25419"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 w="3177" cap="flat" cmpd="sng" algn="ctr">
            <a:solidFill>
              <a:srgbClr val="000000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1" b="0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6718360"/>
        <c:crosses val="autoZero"/>
        <c:crossBetween val="between"/>
      </c:valAx>
      <c:spPr>
        <a:solidFill>
          <a:srgbClr val="FFFFFF"/>
        </a:solidFill>
        <a:ln w="12710">
          <a:solidFill>
            <a:srgbClr val="808080"/>
          </a:solidFill>
          <a:prstDash val="solid"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5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600E3D4-79A5-4A20-B00C-2A8B2BCB11ED}" type="datetimeFigureOut">
              <a:rPr lang="en-GB"/>
              <a:pPr>
                <a:defRPr/>
              </a:pPr>
              <a:t>19/04/2020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A8FDF00-98D2-4F72-AB83-2E770BA905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222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657F23-9A7B-4634-A1F1-02ADE8F49BA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863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657F23-9A7B-4634-A1F1-02ADE8F49BA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123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657F23-9A7B-4634-A1F1-02ADE8F49BA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779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657F23-9A7B-4634-A1F1-02ADE8F49BA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801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657F23-9A7B-4634-A1F1-02ADE8F49BA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000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657F23-9A7B-4634-A1F1-02ADE8F49BA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397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657F23-9A7B-4634-A1F1-02ADE8F49BA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981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657F23-9A7B-4634-A1F1-02ADE8F49BA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027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657F23-9A7B-4634-A1F1-02ADE8F49BA9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097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ASTER_Salford logo_RG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475" y="0"/>
            <a:ext cx="2024063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15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3437" y="3600450"/>
            <a:ext cx="4129088" cy="2047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80BC8F4-BAF5-499A-BE44-B79C729B7BB5}" type="datetimeFigureOut">
              <a:rPr lang="en-GB"/>
              <a:pPr>
                <a:defRPr/>
              </a:pPr>
              <a:t>19/04/2020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E5B23E6-5842-4EAE-BE17-57628746E7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STER_Salford logo_RG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638" y="166688"/>
            <a:ext cx="1373187" cy="102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3475"/>
            <a:ext cx="3008313" cy="8382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buClr>
                <a:srgbClr val="C60C30"/>
              </a:buClr>
              <a:buFont typeface="Arial" pitchFamily="34" charset="0"/>
              <a:buChar char="•"/>
              <a:defRPr sz="3200"/>
            </a:lvl1pPr>
            <a:lvl2pPr>
              <a:buClr>
                <a:srgbClr val="C60C30"/>
              </a:buClr>
              <a:defRPr sz="2800"/>
            </a:lvl2pPr>
            <a:lvl3pPr>
              <a:buClr>
                <a:srgbClr val="C60C30"/>
              </a:buClr>
              <a:defRPr sz="2400"/>
            </a:lvl3pPr>
            <a:lvl4pPr>
              <a:buClr>
                <a:srgbClr val="C60C30"/>
              </a:buClr>
              <a:defRPr sz="2000"/>
            </a:lvl4pPr>
            <a:lvl5pPr>
              <a:buClr>
                <a:srgbClr val="C60C30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71676"/>
            <a:ext cx="3008313" cy="4154488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60C30"/>
              </a:buClr>
              <a:buFont typeface="Arial" pitchFamily="34" charset="0"/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09E55871-1A2D-432B-9B47-5333A1070534}" type="datetimeFigureOut">
              <a:rPr lang="en-GB"/>
              <a:pPr>
                <a:defRPr/>
              </a:pPr>
              <a:t>19/04/2020</a:t>
            </a:fld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D34E827-0B41-46FA-8A56-D2A9A2DE68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STER_Salford logo_RG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638" y="166688"/>
            <a:ext cx="1373187" cy="102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90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90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90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EF8F98F-5207-4F7E-8525-0A848824C35C}" type="datetimeFigureOut">
              <a:rPr lang="en-GB"/>
              <a:pPr>
                <a:defRPr/>
              </a:pPr>
              <a:t>19/04/2020</a:t>
            </a:fld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BE1F991-7D9B-4242-AE1C-2C56EAE656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ASTER_Salford logo_RG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638" y="166688"/>
            <a:ext cx="1373187" cy="102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0074" y="1819276"/>
            <a:ext cx="7956725" cy="4306888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C60C30"/>
              </a:buClr>
              <a:buFont typeface="Arial" pitchFamily="34" charset="0"/>
              <a:buChar char="•"/>
              <a:defRPr/>
            </a:lvl1pPr>
            <a:lvl2pPr>
              <a:buClr>
                <a:srgbClr val="C60C30"/>
              </a:buClr>
              <a:defRPr/>
            </a:lvl2pPr>
            <a:lvl3pPr>
              <a:buClr>
                <a:srgbClr val="C60C30"/>
              </a:buClr>
              <a:defRPr/>
            </a:lvl3pPr>
            <a:lvl4pPr>
              <a:buClr>
                <a:srgbClr val="C60C30"/>
              </a:buClr>
              <a:defRPr/>
            </a:lvl4pPr>
            <a:lvl5pPr>
              <a:buClr>
                <a:srgbClr val="C60C30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47825" y="342900"/>
            <a:ext cx="7038974" cy="14763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931AAD9-2A9D-4365-9399-E263511CCF74}" type="datetimeFigureOut">
              <a:rPr lang="en-GB"/>
              <a:pPr>
                <a:defRPr/>
              </a:pPr>
              <a:t>19/04/2020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6E25399-DF79-489C-9E80-224760B8A6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ASTER_Salford logo_RG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3675" y="60325"/>
            <a:ext cx="102711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52575"/>
            <a:ext cx="2057400" cy="457358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C60C30"/>
              </a:buClr>
              <a:buFont typeface="Arial" pitchFamily="34" charset="0"/>
              <a:buChar char="•"/>
              <a:defRPr/>
            </a:lvl1pPr>
            <a:lvl2pPr>
              <a:buClr>
                <a:srgbClr val="C60C30"/>
              </a:buClr>
              <a:defRPr/>
            </a:lvl2pPr>
            <a:lvl3pPr>
              <a:buClr>
                <a:srgbClr val="C60C30"/>
              </a:buClr>
              <a:defRPr/>
            </a:lvl3pPr>
            <a:lvl4pPr>
              <a:buClr>
                <a:srgbClr val="C60C30"/>
              </a:buClr>
              <a:defRPr/>
            </a:lvl4pPr>
            <a:lvl5pPr>
              <a:buClr>
                <a:srgbClr val="C60C30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4426722-E028-4A88-BA78-51A66B212649}" type="datetimeFigureOut">
              <a:rPr lang="en-GB"/>
              <a:pPr>
                <a:defRPr/>
              </a:pPr>
              <a:t>19/04/2020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321621D9-B63E-4FAC-974E-7F6F2AC989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ASTER_Salford logo_RG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638" y="166688"/>
            <a:ext cx="1373187" cy="102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9" y="2905124"/>
            <a:ext cx="7956726" cy="3221040"/>
          </a:xfrm>
          <a:prstGeom prst="rect">
            <a:avLst/>
          </a:prstGeom>
        </p:spPr>
        <p:txBody>
          <a:bodyPr/>
          <a:lstStyle>
            <a:lvl1pPr>
              <a:buClr>
                <a:srgbClr val="C60C30"/>
              </a:buClr>
              <a:buFont typeface="Arial" pitchFamily="34" charset="0"/>
              <a:buChar char="•"/>
              <a:defRPr sz="2800"/>
            </a:lvl1pPr>
            <a:lvl2pPr>
              <a:buClr>
                <a:srgbClr val="C60C30"/>
              </a:buClr>
              <a:defRPr sz="2400"/>
            </a:lvl2pPr>
            <a:lvl3pPr>
              <a:buClr>
                <a:srgbClr val="C60C30"/>
              </a:buClr>
              <a:defRPr sz="2000"/>
            </a:lvl3pPr>
            <a:lvl4pPr>
              <a:buClr>
                <a:srgbClr val="C60C30"/>
              </a:buClr>
              <a:defRPr sz="1800"/>
            </a:lvl4pPr>
            <a:lvl5pPr>
              <a:buClr>
                <a:srgbClr val="C60C30"/>
              </a:buCl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10999" y="1428749"/>
            <a:ext cx="8175801" cy="1476375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64812E0-F0B5-4BF2-A704-D9C9A5B2C4E5}" type="datetimeFigureOut">
              <a:rPr lang="en-GB"/>
              <a:pPr>
                <a:defRPr/>
              </a:pPr>
              <a:t>19/04/2020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769E672-9B76-4178-935D-5AE3362C75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ASTER_Salford logo_RG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538" y="261938"/>
            <a:ext cx="2024062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77F9CA3-6C96-45D0-9D82-9285F30B8147}" type="datetimeFigureOut">
              <a:rPr lang="en-GB"/>
              <a:pPr>
                <a:defRPr/>
              </a:pPr>
              <a:t>19/04/2020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3E01998-5E0D-431D-A694-83DB717965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STER_Salford logo_RG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638" y="166688"/>
            <a:ext cx="1373187" cy="102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905124"/>
            <a:ext cx="4038600" cy="3221039"/>
          </a:xfrm>
          <a:prstGeom prst="rect">
            <a:avLst/>
          </a:prstGeom>
        </p:spPr>
        <p:txBody>
          <a:bodyPr/>
          <a:lstStyle>
            <a:lvl1pPr>
              <a:buClr>
                <a:srgbClr val="C60C30"/>
              </a:buClr>
              <a:buFont typeface="Arial" pitchFamily="34" charset="0"/>
              <a:buChar char="•"/>
              <a:defRPr sz="2800"/>
            </a:lvl1pPr>
            <a:lvl2pPr>
              <a:buClr>
                <a:srgbClr val="C60C30"/>
              </a:buClr>
              <a:defRPr sz="2400"/>
            </a:lvl2pPr>
            <a:lvl3pPr>
              <a:buClr>
                <a:srgbClr val="C60C30"/>
              </a:buClr>
              <a:defRPr sz="2000"/>
            </a:lvl3pPr>
            <a:lvl4pPr>
              <a:buClr>
                <a:srgbClr val="C60C30"/>
              </a:buClr>
              <a:defRPr sz="1800"/>
            </a:lvl4pPr>
            <a:lvl5pPr>
              <a:buClr>
                <a:srgbClr val="C60C3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905124"/>
            <a:ext cx="4038600" cy="3221039"/>
          </a:xfrm>
          <a:prstGeom prst="rect">
            <a:avLst/>
          </a:prstGeom>
        </p:spPr>
        <p:txBody>
          <a:bodyPr/>
          <a:lstStyle>
            <a:lvl1pPr>
              <a:buClr>
                <a:srgbClr val="C60C30"/>
              </a:buClr>
              <a:buFont typeface="Arial" pitchFamily="34" charset="0"/>
              <a:buChar char="•"/>
              <a:defRPr sz="2800"/>
            </a:lvl1pPr>
            <a:lvl2pPr>
              <a:buClr>
                <a:srgbClr val="C60C30"/>
              </a:buClr>
              <a:defRPr sz="2400"/>
            </a:lvl2pPr>
            <a:lvl3pPr>
              <a:buClr>
                <a:srgbClr val="C60C30"/>
              </a:buClr>
              <a:defRPr sz="2000"/>
            </a:lvl3pPr>
            <a:lvl4pPr>
              <a:buClr>
                <a:srgbClr val="C60C30"/>
              </a:buClr>
              <a:defRPr sz="1800"/>
            </a:lvl4pPr>
            <a:lvl5pPr>
              <a:buClr>
                <a:srgbClr val="C60C3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0999" y="1428749"/>
            <a:ext cx="8175801" cy="1476375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1441A9D-BF0B-49D0-A567-0B5AAFE51CA2}" type="datetimeFigureOut">
              <a:rPr lang="en-GB"/>
              <a:pPr>
                <a:defRPr/>
              </a:pPr>
              <a:t>19/04/2020</a:t>
            </a:fld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CB3C77A-4C5B-4C46-9173-AC25DE95F1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MASTER_Salford logo_RG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638" y="166688"/>
            <a:ext cx="1373187" cy="102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998" y="2913063"/>
            <a:ext cx="3986389" cy="7937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998" y="3706813"/>
            <a:ext cx="3986389" cy="2419349"/>
          </a:xfrm>
          <a:prstGeom prst="rect">
            <a:avLst/>
          </a:prstGeom>
        </p:spPr>
        <p:txBody>
          <a:bodyPr/>
          <a:lstStyle>
            <a:lvl1pPr>
              <a:buClr>
                <a:srgbClr val="C60C30"/>
              </a:buClr>
              <a:buFont typeface="Arial" pitchFamily="34" charset="0"/>
              <a:buChar char="•"/>
              <a:defRPr sz="2400"/>
            </a:lvl1pPr>
            <a:lvl2pPr>
              <a:buClr>
                <a:srgbClr val="C60C30"/>
              </a:buClr>
              <a:defRPr sz="2000"/>
            </a:lvl2pPr>
            <a:lvl3pPr>
              <a:buClr>
                <a:srgbClr val="C60C30"/>
              </a:buClr>
              <a:defRPr sz="1800"/>
            </a:lvl3pPr>
            <a:lvl4pPr>
              <a:buClr>
                <a:srgbClr val="C60C30"/>
              </a:buClr>
              <a:defRPr sz="1600"/>
            </a:lvl4pPr>
            <a:lvl5pPr>
              <a:buClr>
                <a:srgbClr val="C60C3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914651"/>
            <a:ext cx="4041775" cy="782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706813"/>
            <a:ext cx="4041775" cy="2419350"/>
          </a:xfrm>
          <a:prstGeom prst="rect">
            <a:avLst/>
          </a:prstGeom>
        </p:spPr>
        <p:txBody>
          <a:bodyPr/>
          <a:lstStyle>
            <a:lvl1pPr>
              <a:buClr>
                <a:srgbClr val="C60C30"/>
              </a:buClr>
              <a:buFont typeface="Arial" pitchFamily="34" charset="0"/>
              <a:buChar char="•"/>
              <a:defRPr sz="2400"/>
            </a:lvl1pPr>
            <a:lvl2pPr>
              <a:buClr>
                <a:srgbClr val="C60C30"/>
              </a:buClr>
              <a:defRPr sz="2000"/>
            </a:lvl2pPr>
            <a:lvl3pPr>
              <a:buClr>
                <a:srgbClr val="C60C30"/>
              </a:buClr>
              <a:defRPr sz="1800"/>
            </a:lvl3pPr>
            <a:lvl4pPr>
              <a:buClr>
                <a:srgbClr val="C60C30"/>
              </a:buClr>
              <a:defRPr sz="1600"/>
            </a:lvl4pPr>
            <a:lvl5pPr>
              <a:buClr>
                <a:srgbClr val="C60C3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10999" y="1428749"/>
            <a:ext cx="8175801" cy="1476375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8D37A86-CA67-4FF2-B3B9-8BE7DCC8E509}" type="datetimeFigureOut">
              <a:rPr lang="en-GB"/>
              <a:pPr>
                <a:defRPr/>
              </a:pPr>
              <a:t>19/04/2020</a:t>
            </a:fld>
            <a:endParaRPr lang="en-GB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0DB93FE7-BF12-4B25-B733-E2F5A11FAE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tement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MASTER_Salford logo_RG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638" y="166688"/>
            <a:ext cx="1373187" cy="102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998" y="2905126"/>
            <a:ext cx="8175801" cy="1276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3"/>
          </p:nvPr>
        </p:nvSpPr>
        <p:spPr>
          <a:xfrm>
            <a:off x="510998" y="4772024"/>
            <a:ext cx="8175802" cy="1354137"/>
          </a:xfrm>
          <a:prstGeom prst="rect">
            <a:avLst/>
          </a:prstGeom>
        </p:spPr>
        <p:txBody>
          <a:bodyPr/>
          <a:lstStyle>
            <a:lvl1pPr>
              <a:buClr>
                <a:srgbClr val="C60C30"/>
              </a:buClr>
              <a:buFont typeface="Arial" pitchFamily="34" charset="0"/>
              <a:buChar char="•"/>
              <a:defRPr sz="2400"/>
            </a:lvl1pPr>
            <a:lvl2pPr>
              <a:buClr>
                <a:srgbClr val="C60C30"/>
              </a:buClr>
              <a:defRPr sz="2000"/>
            </a:lvl2pPr>
            <a:lvl3pPr>
              <a:buClr>
                <a:srgbClr val="C60C30"/>
              </a:buClr>
              <a:defRPr sz="1800"/>
            </a:lvl3pPr>
            <a:lvl4pPr>
              <a:buClr>
                <a:srgbClr val="C60C30"/>
              </a:buClr>
              <a:defRPr sz="1600"/>
            </a:lvl4pPr>
            <a:lvl5pPr>
              <a:buClr>
                <a:srgbClr val="C60C3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510998" y="4324351"/>
            <a:ext cx="8175802" cy="438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0999" y="1428749"/>
            <a:ext cx="8175801" cy="1476375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36E95B8C-91AA-4D34-ADAE-9E492369B553}" type="datetimeFigureOut">
              <a:rPr lang="en-GB"/>
              <a:pPr>
                <a:defRPr/>
              </a:pPr>
              <a:t>19/04/2020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EC6116F-253C-4BE6-9991-D460CF9D36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STER_Salford logo_RG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638" y="166688"/>
            <a:ext cx="1373187" cy="102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10999" y="1428749"/>
            <a:ext cx="8175801" cy="1476375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8A71B2A-91F6-4F9B-9838-17B37F396369}" type="datetimeFigureOut">
              <a:rPr lang="en-GB"/>
              <a:pPr>
                <a:defRPr/>
              </a:pPr>
              <a:t>19/04/2020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168CEB3-88D5-4264-8960-A9381A1932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CFEF6E0-FD53-47A9-B47F-20F36AAB1DC5}" type="datetimeFigureOut">
              <a:rPr lang="en-GB"/>
              <a:pPr>
                <a:defRPr/>
              </a:pPr>
              <a:t>19/04/2020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DDDBE0E-626D-4AF0-B235-52CCCF4F2F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257174" y="0"/>
            <a:ext cx="8886825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181474"/>
            <a:ext cx="2800350" cy="18383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0F9E9619-3FE9-4BE1-8342-05A425330A5F}" type="datetimeFigureOut">
              <a:rPr lang="en-GB"/>
              <a:pPr>
                <a:defRPr/>
              </a:pPr>
              <a:t>19/04/2020</a:t>
            </a:fld>
            <a:endParaRPr lang="en-GB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A86C97C-BEA6-41D4-A5F6-E0C8EE7EA8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252413" cy="6858000"/>
          </a:xfrm>
          <a:prstGeom prst="rect">
            <a:avLst/>
          </a:prstGeom>
          <a:solidFill>
            <a:srgbClr val="C60C30"/>
          </a:solidFill>
          <a:ln w="0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C60C30"/>
          </a:solidFill>
          <a:latin typeface="Arial Bold"/>
          <a:ea typeface="ＭＳ Ｐゴシック" charset="-128"/>
          <a:cs typeface="Arial Bold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C60C30"/>
          </a:solidFill>
          <a:latin typeface="Arial Bold" charset="0"/>
          <a:ea typeface="ＭＳ Ｐゴシック" charset="-128"/>
          <a:cs typeface="Arial Bold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C60C30"/>
          </a:solidFill>
          <a:latin typeface="Arial Bold" charset="0"/>
          <a:ea typeface="ＭＳ Ｐゴシック" charset="-128"/>
          <a:cs typeface="Arial Bold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C60C30"/>
          </a:solidFill>
          <a:latin typeface="Arial Bold" charset="0"/>
          <a:ea typeface="ＭＳ Ｐゴシック" charset="-128"/>
          <a:cs typeface="Arial Bold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C60C30"/>
          </a:solidFill>
          <a:latin typeface="Arial Bold" charset="0"/>
          <a:ea typeface="ＭＳ Ｐゴシック" charset="-128"/>
          <a:cs typeface="Arial Bold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C60C30"/>
          </a:solidFill>
          <a:latin typeface="Arial Bold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C60C30"/>
          </a:solidFill>
          <a:latin typeface="Arial Bold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C60C30"/>
          </a:solidFill>
          <a:latin typeface="Arial Bold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C60C30"/>
          </a:solidFill>
          <a:latin typeface="Arial Bold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defRPr sz="32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 bwMode="auto">
          <a:xfrm>
            <a:off x="539552" y="1557338"/>
            <a:ext cx="8604448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dirty="0">
                <a:latin typeface="Arial Bold" pitchFamily="34" charset="0"/>
                <a:ea typeface="ＭＳ Ｐゴシック" pitchFamily="34" charset="-128"/>
                <a:cs typeface="Arial Bold" pitchFamily="34" charset="0"/>
              </a:rPr>
              <a:t>The importance of education and training in effective resettlement</a:t>
            </a:r>
            <a:br>
              <a:rPr lang="en-GB" sz="3200" dirty="0">
                <a:latin typeface="Arial Bold" pitchFamily="34" charset="0"/>
                <a:ea typeface="ＭＳ Ｐゴシック" pitchFamily="34" charset="-128"/>
                <a:cs typeface="Arial Bold" pitchFamily="34" charset="0"/>
              </a:rPr>
            </a:br>
            <a:endParaRPr lang="en-GB" dirty="0">
              <a:latin typeface="Arial Bold" pitchFamily="34" charset="0"/>
              <a:ea typeface="ＭＳ Ｐゴシック" pitchFamily="34" charset="-128"/>
              <a:cs typeface="Arial Bold" pitchFamily="34" charset="0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 bwMode="auto">
          <a:xfrm>
            <a:off x="539552" y="3035594"/>
            <a:ext cx="7627044" cy="28527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>
                <a:latin typeface="Arial" charset="0"/>
                <a:ea typeface="ＭＳ Ｐゴシック" pitchFamily="34" charset="-128"/>
                <a:cs typeface="Arial" charset="0"/>
              </a:rPr>
              <a:t>Professor Neal Hazel</a:t>
            </a:r>
          </a:p>
          <a:p>
            <a:pPr eaLnBrk="1" hangingPunct="1"/>
            <a:r>
              <a:rPr lang="en-GB" sz="2000" dirty="0">
                <a:latin typeface="Arial" charset="0"/>
                <a:ea typeface="ＭＳ Ｐゴシック" pitchFamily="34" charset="-128"/>
                <a:cs typeface="Arial" charset="0"/>
              </a:rPr>
              <a:t>Twitter: @</a:t>
            </a:r>
            <a:r>
              <a:rPr lang="en-GB" sz="2000" dirty="0" err="1">
                <a:latin typeface="Arial" charset="0"/>
                <a:ea typeface="ＭＳ Ｐゴシック" pitchFamily="34" charset="-128"/>
                <a:cs typeface="Arial" charset="0"/>
              </a:rPr>
              <a:t>NealHazel</a:t>
            </a:r>
            <a:endParaRPr lang="en-GB" sz="2000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endParaRPr lang="en-GB" sz="2400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r>
              <a:rPr lang="en-GB" sz="2400" dirty="0">
                <a:latin typeface="Arial" charset="0"/>
                <a:ea typeface="ＭＳ Ｐゴシック" pitchFamily="34" charset="-128"/>
                <a:cs typeface="Arial" charset="0"/>
              </a:rPr>
              <a:t>Prisoners’ Education Trust Academic Symposium</a:t>
            </a:r>
          </a:p>
          <a:p>
            <a:pPr eaLnBrk="1" hangingPunct="1"/>
            <a:r>
              <a:rPr lang="en-GB" sz="2400" dirty="0">
                <a:latin typeface="Arial" charset="0"/>
                <a:ea typeface="ＭＳ Ｐゴシック" pitchFamily="34" charset="-128"/>
                <a:cs typeface="Arial" charset="0"/>
              </a:rPr>
              <a:t>South Bank University, London</a:t>
            </a:r>
          </a:p>
          <a:p>
            <a:pPr eaLnBrk="1" hangingPunct="1"/>
            <a:r>
              <a:rPr lang="en-GB" sz="2000" dirty="0">
                <a:latin typeface="Arial" charset="0"/>
                <a:ea typeface="ＭＳ Ｐゴシック" pitchFamily="34" charset="-128"/>
                <a:cs typeface="Arial" charset="0"/>
              </a:rPr>
              <a:t>25</a:t>
            </a:r>
            <a:r>
              <a:rPr lang="en-GB" sz="2000" baseline="30000" dirty="0">
                <a:latin typeface="Arial" charset="0"/>
                <a:ea typeface="ＭＳ Ｐゴシック" pitchFamily="34" charset="-128"/>
                <a:cs typeface="Arial" charset="0"/>
              </a:rPr>
              <a:t>th</a:t>
            </a:r>
            <a:r>
              <a:rPr lang="en-GB" sz="2000" dirty="0">
                <a:latin typeface="Arial" charset="0"/>
                <a:ea typeface="ＭＳ Ｐゴシック" pitchFamily="34" charset="-128"/>
                <a:cs typeface="Arial" charset="0"/>
              </a:rPr>
              <a:t> January 2016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16632"/>
            <a:ext cx="3058541" cy="1169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7544" y="1556792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Clr>
                <a:srgbClr val="C00000"/>
              </a:buClr>
              <a:buFont typeface="Arial" pitchFamily="34" charset="0"/>
              <a:buChar char="•"/>
            </a:pPr>
            <a:endParaRPr lang="en-GB" dirty="0"/>
          </a:p>
          <a:p>
            <a:r>
              <a:rPr lang="en-GB" i="1" dirty="0"/>
              <a:t>“Not having suitable accommodation or ETE in place [is a problem]. You know sometimes they wait for the young person to be released to do a referral to ETE, so it’s not a continuous wrap around service from custody to community. There’s a break.”</a:t>
            </a:r>
          </a:p>
          <a:p>
            <a:endParaRPr lang="en-GB" dirty="0"/>
          </a:p>
          <a:p>
            <a:pPr algn="r"/>
            <a:r>
              <a:rPr lang="en-GB" dirty="0"/>
              <a:t> Education practitioner, North Wales (2015)</a:t>
            </a:r>
          </a:p>
          <a:p>
            <a:pPr marL="173038" indent="-173038">
              <a:buClr>
                <a:srgbClr val="C00000"/>
              </a:buClr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477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"/>
          <p:cNvSpPr>
            <a:spLocks noGrp="1"/>
          </p:cNvSpPr>
          <p:nvPr>
            <p:ph idx="1"/>
          </p:nvPr>
        </p:nvSpPr>
        <p:spPr bwMode="auto">
          <a:xfrm>
            <a:off x="468313" y="1268760"/>
            <a:ext cx="8675687" cy="45354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1200"/>
              </a:spcBef>
              <a:buFontTx/>
              <a:buChar char="•"/>
            </a:pPr>
            <a:r>
              <a:rPr lang="en-GB" sz="2400" dirty="0">
                <a:latin typeface="Arial" charset="0"/>
                <a:ea typeface="ＭＳ Ｐゴシック" pitchFamily="34" charset="-128"/>
                <a:cs typeface="Arial" charset="0"/>
              </a:rPr>
              <a:t>Journey to shift their personal narrative towards crime-free (desistance model)</a:t>
            </a:r>
          </a:p>
          <a:p>
            <a:pPr eaLnBrk="1" hangingPunct="1">
              <a:spcBef>
                <a:spcPts val="1200"/>
              </a:spcBef>
              <a:buFontTx/>
              <a:buChar char="•"/>
            </a:pPr>
            <a:r>
              <a:rPr lang="en-GB" sz="2400" dirty="0">
                <a:latin typeface="Arial" charset="0"/>
                <a:ea typeface="ＭＳ Ｐゴシック" pitchFamily="34" charset="-128"/>
                <a:cs typeface="Arial" charset="0"/>
              </a:rPr>
              <a:t>Continuous process that requires:</a:t>
            </a:r>
          </a:p>
          <a:p>
            <a:pPr marL="857250" lvl="1" indent="-457200" eaLnBrk="1" hangingPunct="1">
              <a:spcBef>
                <a:spcPts val="1200"/>
              </a:spcBef>
              <a:buFont typeface="+mj-lt"/>
              <a:buAutoNum type="arabicPeriod"/>
            </a:pPr>
            <a:endParaRPr lang="en-GB" sz="2000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857250" lvl="1" indent="-457200" eaLnBrk="1" hangingPunct="1">
              <a:spcBef>
                <a:spcPts val="1200"/>
              </a:spcBef>
              <a:buFont typeface="+mj-lt"/>
              <a:buAutoNum type="arabicPeriod"/>
            </a:pPr>
            <a:endParaRPr lang="en-GB" sz="2000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spcBef>
                <a:spcPts val="1200"/>
              </a:spcBef>
              <a:buFontTx/>
              <a:buChar char="•"/>
            </a:pPr>
            <a:endParaRPr lang="en-GB" sz="2000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spcBef>
                <a:spcPts val="1200"/>
              </a:spcBef>
              <a:buFontTx/>
              <a:buChar char="•"/>
            </a:pPr>
            <a:endParaRPr lang="en-GB" sz="2000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spcBef>
                <a:spcPts val="1200"/>
              </a:spcBef>
              <a:buFont typeface="Arial" charset="0"/>
              <a:buNone/>
            </a:pPr>
            <a:endParaRPr lang="en-GB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spcBef>
                <a:spcPts val="1200"/>
              </a:spcBef>
              <a:buFontTx/>
              <a:buChar char="•"/>
            </a:pPr>
            <a:endParaRPr lang="en-GB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spcBef>
                <a:spcPts val="1200"/>
              </a:spcBef>
              <a:buFontTx/>
              <a:buChar char="•"/>
            </a:pPr>
            <a:endParaRPr lang="en-GB" dirty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8675" name="Title 2"/>
          <p:cNvSpPr>
            <a:spLocks noGrp="1"/>
          </p:cNvSpPr>
          <p:nvPr>
            <p:ph type="title"/>
          </p:nvPr>
        </p:nvSpPr>
        <p:spPr bwMode="auto">
          <a:xfrm>
            <a:off x="1763713" y="333375"/>
            <a:ext cx="5040535" cy="64735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dirty="0">
                <a:latin typeface="Arial Bold" pitchFamily="34" charset="0"/>
                <a:ea typeface="ＭＳ Ｐゴシック" pitchFamily="34" charset="-128"/>
                <a:cs typeface="Arial Bold" pitchFamily="34" charset="0"/>
              </a:rPr>
              <a:t>Effective resettlement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0698" y="188640"/>
            <a:ext cx="2260881" cy="8640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719275"/>
              </p:ext>
            </p:extLst>
          </p:nvPr>
        </p:nvGraphicFramePr>
        <p:xfrm>
          <a:off x="468313" y="3140968"/>
          <a:ext cx="8280151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7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Preparing the child</a:t>
                      </a:r>
                      <a:r>
                        <a:rPr lang="en-GB" baseline="0" dirty="0"/>
                        <a:t> (agency)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Preparing the home environment</a:t>
                      </a:r>
                      <a:r>
                        <a:rPr lang="en-GB" baseline="0" dirty="0"/>
                        <a:t> to address multiple barriers (structure)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Enhanced support at transition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Focus</a:t>
                      </a:r>
                      <a:r>
                        <a:rPr lang="en-GB" sz="1600" baseline="0" dirty="0"/>
                        <a:t> on resettlement from start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Early</a:t>
                      </a:r>
                      <a:r>
                        <a:rPr lang="en-GB" sz="1600" baseline="0" dirty="0"/>
                        <a:t> involvement in planning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Consistent</a:t>
                      </a:r>
                      <a:r>
                        <a:rPr lang="en-GB" sz="1600" baseline="0" dirty="0"/>
                        <a:t> </a:t>
                      </a:r>
                      <a:r>
                        <a:rPr lang="en-GB" sz="1600" dirty="0"/>
                        <a:t>programmes through</a:t>
                      </a:r>
                      <a:r>
                        <a:rPr lang="en-GB" sz="1600" baseline="0" dirty="0"/>
                        <a:t> the gate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Engaging the</a:t>
                      </a:r>
                      <a:r>
                        <a:rPr lang="en-GB" sz="1600" baseline="0" dirty="0"/>
                        <a:t> child for positive change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Widespread</a:t>
                      </a:r>
                      <a:r>
                        <a:rPr lang="en-GB" sz="1600" baseline="0" dirty="0"/>
                        <a:t> partnership coordination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Empowerment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Partnership in all sectors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2"/>
          <p:cNvSpPr>
            <a:spLocks noGrp="1"/>
          </p:cNvSpPr>
          <p:nvPr>
            <p:ph type="title"/>
          </p:nvPr>
        </p:nvSpPr>
        <p:spPr bwMode="auto">
          <a:xfrm>
            <a:off x="1763713" y="333375"/>
            <a:ext cx="6984751" cy="10080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dirty="0">
                <a:latin typeface="Arial Bold" pitchFamily="34" charset="0"/>
                <a:ea typeface="ＭＳ Ｐゴシック" pitchFamily="34" charset="-128"/>
                <a:cs typeface="Arial Bold" pitchFamily="34" charset="0"/>
              </a:rPr>
              <a:t>ETE factors associated with reoffending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424881"/>
              </p:ext>
            </p:extLst>
          </p:nvPr>
        </p:nvGraphicFramePr>
        <p:xfrm>
          <a:off x="539552" y="3212976"/>
          <a:ext cx="8352928" cy="189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Significant ETE</a:t>
                      </a:r>
                      <a:r>
                        <a:rPr lang="en-GB" sz="1600" baseline="0" dirty="0"/>
                        <a:t> factors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Medway</a:t>
                      </a:r>
                      <a:r>
                        <a:rPr lang="en-GB" sz="1600" baseline="0" dirty="0"/>
                        <a:t> evaluation (2000)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No</a:t>
                      </a:r>
                      <a:r>
                        <a:rPr lang="en-GB" sz="1600" baseline="0" dirty="0"/>
                        <a:t> organised activity (education, work or leisure) significantly associated with reoffending.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DTO assessment (2002)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No</a:t>
                      </a:r>
                      <a:r>
                        <a:rPr lang="en-GB" sz="1600" baseline="0" dirty="0"/>
                        <a:t> i</a:t>
                      </a:r>
                      <a:r>
                        <a:rPr lang="en-GB" sz="1600" dirty="0"/>
                        <a:t>nvolvement in ETE during the community period.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South Wales (2015)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No</a:t>
                      </a:r>
                      <a:r>
                        <a:rPr lang="en-GB" sz="1600" baseline="0" dirty="0"/>
                        <a:t> ETE arranged prior to release meant 50% more likely to reoffend (logistic regression).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67544" y="1556792"/>
            <a:ext cx="86764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indent="-173038">
              <a:buClr>
                <a:srgbClr val="C00000"/>
              </a:buClr>
              <a:buFont typeface="Arial" pitchFamily="34" charset="0"/>
              <a:buChar char="•"/>
            </a:pPr>
            <a:r>
              <a:rPr lang="en-GB" sz="2000" dirty="0"/>
              <a:t>Education, training and employment is an important factor in resettlement</a:t>
            </a:r>
          </a:p>
          <a:p>
            <a:pPr marL="173038" indent="-173038">
              <a:buClr>
                <a:srgbClr val="C00000"/>
              </a:buClr>
              <a:buFont typeface="Arial" pitchFamily="34" charset="0"/>
              <a:buChar char="•"/>
            </a:pPr>
            <a:endParaRPr lang="en-GB" sz="2000" dirty="0"/>
          </a:p>
          <a:p>
            <a:pPr marL="173038" indent="-173038">
              <a:buClr>
                <a:srgbClr val="C00000"/>
              </a:buClr>
              <a:buFont typeface="Arial" pitchFamily="34" charset="0"/>
              <a:buChar char="•"/>
            </a:pPr>
            <a:r>
              <a:rPr lang="en-GB" sz="2000" dirty="0"/>
              <a:t>Not always significant on its own</a:t>
            </a:r>
          </a:p>
          <a:p>
            <a:pPr marL="173038" indent="-173038">
              <a:buClr>
                <a:srgbClr val="C00000"/>
              </a:buClr>
              <a:buFont typeface="Arial" pitchFamily="34" charset="0"/>
              <a:buChar char="•"/>
            </a:pPr>
            <a:r>
              <a:rPr lang="en-GB" sz="2000" dirty="0"/>
              <a:t>Part of the wider structural support necessary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87259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2"/>
          <p:cNvSpPr>
            <a:spLocks noGrp="1"/>
          </p:cNvSpPr>
          <p:nvPr>
            <p:ph type="title"/>
          </p:nvPr>
        </p:nvSpPr>
        <p:spPr bwMode="auto">
          <a:xfrm>
            <a:off x="1763713" y="333375"/>
            <a:ext cx="8175625" cy="10080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dirty="0">
                <a:latin typeface="Arial Bold" pitchFamily="34" charset="0"/>
                <a:ea typeface="ＭＳ Ｐゴシック" pitchFamily="34" charset="-128"/>
                <a:cs typeface="Arial Bold" pitchFamily="34" charset="0"/>
              </a:rPr>
              <a:t>ETE Backgrounds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205762"/>
              </p:ext>
            </p:extLst>
          </p:nvPr>
        </p:nvGraphicFramePr>
        <p:xfrm>
          <a:off x="539552" y="2924944"/>
          <a:ext cx="5686309" cy="243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2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4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In</a:t>
                      </a:r>
                      <a:r>
                        <a:rPr lang="en-GB" sz="1600" baseline="0" dirty="0"/>
                        <a:t> </a:t>
                      </a:r>
                      <a:r>
                        <a:rPr lang="en-GB" sz="1600" dirty="0"/>
                        <a:t>ETE at start</a:t>
                      </a:r>
                      <a:r>
                        <a:rPr lang="en-GB" sz="1600" baseline="0" dirty="0"/>
                        <a:t> sentencing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RESET</a:t>
                      </a:r>
                      <a:r>
                        <a:rPr lang="en-GB" sz="1600" baseline="0" dirty="0"/>
                        <a:t> (2006)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44%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NWRC</a:t>
                      </a:r>
                      <a:r>
                        <a:rPr lang="en-GB" sz="1600" baseline="0" dirty="0"/>
                        <a:t> (2010)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44%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SWRC (2010)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57%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North Wales (2015)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54%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South Wales (2015)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53%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39552" y="1341438"/>
            <a:ext cx="799288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indent="-173038">
              <a:buClr>
                <a:srgbClr val="C00000"/>
              </a:buClr>
              <a:buFont typeface="Arial" pitchFamily="34" charset="0"/>
              <a:buChar char="•"/>
            </a:pPr>
            <a:r>
              <a:rPr lang="en-GB" sz="2000" dirty="0"/>
              <a:t>About half in ETE immediately prior to custody</a:t>
            </a:r>
          </a:p>
          <a:p>
            <a:pPr marL="173038" indent="-173038">
              <a:buClr>
                <a:srgbClr val="C00000"/>
              </a:buClr>
              <a:buFont typeface="Arial" pitchFamily="34" charset="0"/>
              <a:buChar char="•"/>
            </a:pPr>
            <a:r>
              <a:rPr lang="en-GB" sz="2000" dirty="0"/>
              <a:t>Only a quarter of 17+ year olds with any qualifications</a:t>
            </a:r>
          </a:p>
          <a:p>
            <a:pPr marL="173038" indent="-173038">
              <a:buClr>
                <a:srgbClr val="C00000"/>
              </a:buClr>
              <a:buFont typeface="Arial" pitchFamily="34" charset="0"/>
              <a:buChar char="•"/>
            </a:pPr>
            <a:endParaRPr lang="en-GB" sz="2400" dirty="0"/>
          </a:p>
          <a:p>
            <a:pPr marL="173038" indent="-173038">
              <a:buClr>
                <a:srgbClr val="C00000"/>
              </a:buClr>
              <a:buFont typeface="Arial" pitchFamily="34" charset="0"/>
              <a:buChar char="•"/>
            </a:pPr>
            <a:endParaRPr lang="en-GB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424672"/>
              </p:ext>
            </p:extLst>
          </p:nvPr>
        </p:nvGraphicFramePr>
        <p:xfrm>
          <a:off x="6441885" y="2924944"/>
          <a:ext cx="2090555" cy="243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Any qualifications (17+yrs)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23%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27%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25%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-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-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2"/>
          <p:cNvSpPr>
            <a:spLocks noGrp="1"/>
          </p:cNvSpPr>
          <p:nvPr>
            <p:ph type="title"/>
          </p:nvPr>
        </p:nvSpPr>
        <p:spPr bwMode="auto">
          <a:xfrm>
            <a:off x="1763713" y="333375"/>
            <a:ext cx="8175625" cy="10080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dirty="0">
                <a:latin typeface="Arial Bold" pitchFamily="34" charset="0"/>
                <a:ea typeface="ＭＳ Ｐゴシック" pitchFamily="34" charset="-128"/>
                <a:cs typeface="Arial Bold" pitchFamily="34" charset="0"/>
              </a:rPr>
              <a:t>ETE Outcomes</a:t>
            </a:r>
          </a:p>
        </p:txBody>
      </p:sp>
      <p:sp>
        <p:nvSpPr>
          <p:cNvPr id="3" name="Rectangle 2"/>
          <p:cNvSpPr/>
          <p:nvPr/>
        </p:nvSpPr>
        <p:spPr>
          <a:xfrm>
            <a:off x="683568" y="1196752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indent="-173038">
              <a:buClr>
                <a:srgbClr val="C00000"/>
              </a:buClr>
              <a:buFont typeface="Arial" pitchFamily="34" charset="0"/>
              <a:buChar char="•"/>
            </a:pPr>
            <a:r>
              <a:rPr lang="en-GB" sz="1600" dirty="0"/>
              <a:t>About half of cases engage with ETE in sentence (although latest Wales % higher)  </a:t>
            </a:r>
          </a:p>
          <a:p>
            <a:pPr marL="173038" indent="-173038">
              <a:buClr>
                <a:srgbClr val="C00000"/>
              </a:buClr>
              <a:buFont typeface="Arial" pitchFamily="34" charset="0"/>
              <a:buChar char="•"/>
            </a:pPr>
            <a:r>
              <a:rPr lang="en-GB" sz="1600" dirty="0">
                <a:solidFill>
                  <a:srgbClr val="C00000"/>
                </a:solidFill>
              </a:rPr>
              <a:t>Proportion to three-quarters in projects focusing on resettlement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539552" y="6381328"/>
            <a:ext cx="83529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indent="-173038">
              <a:buClr>
                <a:srgbClr val="C00000"/>
              </a:buClr>
              <a:buFont typeface="Arial" pitchFamily="34" charset="0"/>
              <a:buChar char="•"/>
            </a:pPr>
            <a:r>
              <a:rPr lang="en-GB" sz="1600" dirty="0"/>
              <a:t>About a third are involved in ETE at the end of the sentence (lower than at sentencing) </a:t>
            </a:r>
          </a:p>
        </p:txBody>
      </p:sp>
      <p:graphicFrame>
        <p:nvGraphicFramePr>
          <p:cNvPr id="6" name="Object 34"/>
          <p:cNvGraphicFramePr/>
          <p:nvPr>
            <p:extLst>
              <p:ext uri="{D42A27DB-BD31-4B8C-83A1-F6EECF244321}">
                <p14:modId xmlns:p14="http://schemas.microsoft.com/office/powerpoint/2010/main" val="115951870"/>
              </p:ext>
            </p:extLst>
          </p:nvPr>
        </p:nvGraphicFramePr>
        <p:xfrm>
          <a:off x="323528" y="1941602"/>
          <a:ext cx="8820472" cy="4405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4377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2"/>
          <p:cNvSpPr>
            <a:spLocks noGrp="1"/>
          </p:cNvSpPr>
          <p:nvPr>
            <p:ph type="title"/>
          </p:nvPr>
        </p:nvSpPr>
        <p:spPr bwMode="auto">
          <a:xfrm>
            <a:off x="1763713" y="333375"/>
            <a:ext cx="8175625" cy="10080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400" dirty="0">
                <a:latin typeface="Arial Bold" pitchFamily="34" charset="0"/>
                <a:ea typeface="ＭＳ Ｐゴシック" pitchFamily="34" charset="-128"/>
                <a:cs typeface="Arial Bold" pitchFamily="34" charset="0"/>
              </a:rPr>
              <a:t>ETE arranged prior to release?</a:t>
            </a:r>
          </a:p>
        </p:txBody>
      </p:sp>
      <p:graphicFrame>
        <p:nvGraphicFramePr>
          <p:cNvPr id="8" name="Object 34"/>
          <p:cNvGraphicFramePr/>
          <p:nvPr>
            <p:extLst>
              <p:ext uri="{D42A27DB-BD31-4B8C-83A1-F6EECF244321}">
                <p14:modId xmlns:p14="http://schemas.microsoft.com/office/powerpoint/2010/main" val="3069679688"/>
              </p:ext>
            </p:extLst>
          </p:nvPr>
        </p:nvGraphicFramePr>
        <p:xfrm>
          <a:off x="251520" y="1556792"/>
          <a:ext cx="889248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1115616" y="837406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indent="-173038">
              <a:buClr>
                <a:srgbClr val="C00000"/>
              </a:buClr>
              <a:buFont typeface="Arial" pitchFamily="34" charset="0"/>
              <a:buChar char="•"/>
            </a:pPr>
            <a:endParaRPr lang="en-GB" dirty="0"/>
          </a:p>
          <a:p>
            <a:pPr marL="173038" indent="-173038">
              <a:buClr>
                <a:srgbClr val="C00000"/>
              </a:buClr>
              <a:buFont typeface="Arial" pitchFamily="34" charset="0"/>
              <a:buChar char="•"/>
            </a:pPr>
            <a:r>
              <a:rPr lang="en-GB" dirty="0"/>
              <a:t>Only between a third and two thirds have ETE arrangements by release</a:t>
            </a:r>
          </a:p>
        </p:txBody>
      </p:sp>
    </p:spTree>
    <p:extLst>
      <p:ext uri="{BB962C8B-B14F-4D97-AF65-F5344CB8AC3E}">
        <p14:creationId xmlns:p14="http://schemas.microsoft.com/office/powerpoint/2010/main" val="3899154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2"/>
          <p:cNvSpPr>
            <a:spLocks noGrp="1"/>
          </p:cNvSpPr>
          <p:nvPr>
            <p:ph type="title"/>
          </p:nvPr>
        </p:nvSpPr>
        <p:spPr bwMode="auto">
          <a:xfrm>
            <a:off x="1763713" y="333375"/>
            <a:ext cx="7380287" cy="10080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400" dirty="0">
                <a:latin typeface="Arial Bold" pitchFamily="34" charset="0"/>
                <a:ea typeface="ＭＳ Ｐゴシック" pitchFamily="34" charset="-128"/>
                <a:cs typeface="Arial Bold" pitchFamily="34" charset="0"/>
              </a:rPr>
              <a:t>Extent of education information going through the gate</a:t>
            </a:r>
          </a:p>
        </p:txBody>
      </p:sp>
      <p:graphicFrame>
        <p:nvGraphicFramePr>
          <p:cNvPr id="5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6062489"/>
              </p:ext>
            </p:extLst>
          </p:nvPr>
        </p:nvGraphicFramePr>
        <p:xfrm>
          <a:off x="179512" y="1922840"/>
          <a:ext cx="8856984" cy="4915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683568" y="1341438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indent="-173038">
              <a:buClr>
                <a:srgbClr val="C00000"/>
              </a:buClr>
              <a:buFont typeface="Arial" pitchFamily="34" charset="0"/>
              <a:buChar char="•"/>
            </a:pPr>
            <a:r>
              <a:rPr lang="en-GB" dirty="0"/>
              <a:t>Typically, YOTs received full information on education in custody in half to two thirds of cases.</a:t>
            </a:r>
          </a:p>
        </p:txBody>
      </p:sp>
    </p:spTree>
    <p:extLst>
      <p:ext uri="{BB962C8B-B14F-4D97-AF65-F5344CB8AC3E}">
        <p14:creationId xmlns:p14="http://schemas.microsoft.com/office/powerpoint/2010/main" val="2269919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2"/>
          <p:cNvSpPr>
            <a:spLocks noGrp="1"/>
          </p:cNvSpPr>
          <p:nvPr>
            <p:ph type="title"/>
          </p:nvPr>
        </p:nvSpPr>
        <p:spPr bwMode="auto">
          <a:xfrm>
            <a:off x="1763713" y="333375"/>
            <a:ext cx="8175625" cy="10080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400" dirty="0">
                <a:latin typeface="Arial Bold" pitchFamily="34" charset="0"/>
                <a:ea typeface="ＭＳ Ｐゴシック" pitchFamily="34" charset="-128"/>
                <a:cs typeface="Arial Bold" pitchFamily="34" charset="0"/>
              </a:rPr>
              <a:t>Able to form a continuous education or training programme (where education was arranged)?</a:t>
            </a:r>
          </a:p>
        </p:txBody>
      </p:sp>
      <p:graphicFrame>
        <p:nvGraphicFramePr>
          <p:cNvPr id="8" name="Object 34"/>
          <p:cNvGraphicFramePr/>
          <p:nvPr>
            <p:extLst>
              <p:ext uri="{D42A27DB-BD31-4B8C-83A1-F6EECF244321}">
                <p14:modId xmlns:p14="http://schemas.microsoft.com/office/powerpoint/2010/main" val="526832201"/>
              </p:ext>
            </p:extLst>
          </p:nvPr>
        </p:nvGraphicFramePr>
        <p:xfrm>
          <a:off x="251520" y="1556792"/>
          <a:ext cx="889248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1259632" y="1341438"/>
            <a:ext cx="74888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indent="-173038">
              <a:buClr>
                <a:srgbClr val="C00000"/>
              </a:buClr>
              <a:buFont typeface="Arial" pitchFamily="34" charset="0"/>
              <a:buChar char="•"/>
            </a:pPr>
            <a:r>
              <a:rPr lang="en-GB" sz="2000" dirty="0"/>
              <a:t>So, even where education arranged, it wasn’t continuous</a:t>
            </a:r>
          </a:p>
        </p:txBody>
      </p:sp>
    </p:spTree>
    <p:extLst>
      <p:ext uri="{BB962C8B-B14F-4D97-AF65-F5344CB8AC3E}">
        <p14:creationId xmlns:p14="http://schemas.microsoft.com/office/powerpoint/2010/main" val="3029434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"/>
          <p:cNvSpPr>
            <a:spLocks noGrp="1"/>
          </p:cNvSpPr>
          <p:nvPr>
            <p:ph idx="1"/>
          </p:nvPr>
        </p:nvSpPr>
        <p:spPr bwMode="auto">
          <a:xfrm>
            <a:off x="468313" y="764704"/>
            <a:ext cx="8675687" cy="568863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1200"/>
              </a:spcBef>
              <a:buFontTx/>
              <a:buChar char="•"/>
            </a:pPr>
            <a:endParaRPr lang="en-GB" sz="2000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spcBef>
                <a:spcPts val="1200"/>
              </a:spcBef>
              <a:buFontTx/>
              <a:buChar char="•"/>
            </a:pPr>
            <a:r>
              <a:rPr lang="en-GB" sz="2400" dirty="0">
                <a:latin typeface="Arial" charset="0"/>
                <a:ea typeface="ＭＳ Ｐゴシック" pitchFamily="34" charset="-128"/>
                <a:cs typeface="Arial" charset="0"/>
              </a:rPr>
              <a:t>Need for education agencies inputting into DTO meetings</a:t>
            </a:r>
          </a:p>
          <a:p>
            <a:pPr eaLnBrk="1" hangingPunct="1">
              <a:spcBef>
                <a:spcPts val="1200"/>
              </a:spcBef>
              <a:buFontTx/>
              <a:buChar char="•"/>
            </a:pPr>
            <a:r>
              <a:rPr lang="en-GB" sz="2400" dirty="0">
                <a:latin typeface="Arial" charset="0"/>
                <a:ea typeface="ＭＳ Ｐゴシック" pitchFamily="34" charset="-128"/>
                <a:cs typeface="Arial" charset="0"/>
              </a:rPr>
              <a:t>Need for greater engagement of children in planning</a:t>
            </a:r>
          </a:p>
          <a:p>
            <a:pPr eaLnBrk="1" hangingPunct="1">
              <a:spcBef>
                <a:spcPts val="1200"/>
              </a:spcBef>
              <a:buFontTx/>
              <a:buChar char="•"/>
            </a:pPr>
            <a:r>
              <a:rPr lang="en-GB" sz="2400" dirty="0">
                <a:latin typeface="Arial" charset="0"/>
                <a:ea typeface="ＭＳ Ｐゴシック" pitchFamily="34" charset="-128"/>
                <a:cs typeface="Arial" charset="0"/>
              </a:rPr>
              <a:t>Need for visits in or out involving education and training</a:t>
            </a:r>
          </a:p>
          <a:p>
            <a:pPr eaLnBrk="1" hangingPunct="1">
              <a:spcBef>
                <a:spcPts val="1200"/>
              </a:spcBef>
              <a:buFontTx/>
              <a:buChar char="•"/>
            </a:pPr>
            <a:r>
              <a:rPr lang="en-GB" sz="2400" dirty="0">
                <a:latin typeface="Arial" charset="0"/>
                <a:ea typeface="ＭＳ Ｐゴシック" pitchFamily="34" charset="-128"/>
                <a:cs typeface="Arial" charset="0"/>
              </a:rPr>
              <a:t>Need for short courses in custody for short sentences</a:t>
            </a:r>
          </a:p>
          <a:p>
            <a:pPr eaLnBrk="1" hangingPunct="1">
              <a:spcBef>
                <a:spcPts val="1200"/>
              </a:spcBef>
              <a:buFontTx/>
              <a:buChar char="•"/>
            </a:pPr>
            <a:r>
              <a:rPr lang="en-GB" sz="2400" dirty="0">
                <a:latin typeface="Arial" charset="0"/>
                <a:ea typeface="ＭＳ Ｐゴシック" pitchFamily="34" charset="-128"/>
                <a:cs typeface="Arial" charset="0"/>
              </a:rPr>
              <a:t>Need to focus on pre-entry for outside</a:t>
            </a:r>
          </a:p>
          <a:p>
            <a:pPr eaLnBrk="1" hangingPunct="1">
              <a:spcBef>
                <a:spcPts val="1200"/>
              </a:spcBef>
              <a:buFontTx/>
              <a:buChar char="•"/>
            </a:pPr>
            <a:r>
              <a:rPr lang="en-GB" sz="2400" dirty="0">
                <a:latin typeface="Arial" charset="0"/>
                <a:ea typeface="ＭＳ Ｐゴシック" pitchFamily="34" charset="-128"/>
                <a:cs typeface="Arial" charset="0"/>
              </a:rPr>
              <a:t>Need to transfer information effectively</a:t>
            </a:r>
          </a:p>
          <a:p>
            <a:pPr eaLnBrk="1" hangingPunct="1">
              <a:spcBef>
                <a:spcPts val="1200"/>
              </a:spcBef>
              <a:buFontTx/>
              <a:buChar char="•"/>
            </a:pPr>
            <a:endParaRPr lang="en-GB" sz="2400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spcBef>
                <a:spcPts val="1200"/>
              </a:spcBef>
              <a:buFontTx/>
              <a:buChar char="•"/>
            </a:pPr>
            <a:r>
              <a:rPr lang="en-GB" sz="2400" dirty="0">
                <a:latin typeface="Arial" charset="0"/>
                <a:ea typeface="ＭＳ Ｐゴシック" pitchFamily="34" charset="-128"/>
                <a:cs typeface="Arial" charset="0"/>
              </a:rPr>
              <a:t>Need for courses in summer holidays</a:t>
            </a:r>
          </a:p>
          <a:p>
            <a:pPr eaLnBrk="1" hangingPunct="1">
              <a:spcBef>
                <a:spcPts val="1200"/>
              </a:spcBef>
              <a:buFontTx/>
              <a:buChar char="•"/>
            </a:pPr>
            <a:r>
              <a:rPr lang="en-GB" sz="2400" dirty="0">
                <a:latin typeface="Arial" charset="0"/>
                <a:ea typeface="ＭＳ Ｐゴシック" pitchFamily="34" charset="-128"/>
                <a:cs typeface="Arial" charset="0"/>
              </a:rPr>
              <a:t>Need for roll-on roll-off courses without specified start dates</a:t>
            </a:r>
          </a:p>
          <a:p>
            <a:pPr eaLnBrk="1" hangingPunct="1">
              <a:spcBef>
                <a:spcPts val="1200"/>
              </a:spcBef>
              <a:buFontTx/>
              <a:buChar char="•"/>
            </a:pPr>
            <a:r>
              <a:rPr lang="en-GB" sz="2400" dirty="0">
                <a:latin typeface="Arial" charset="0"/>
                <a:ea typeface="ＭＳ Ｐゴシック" pitchFamily="34" charset="-128"/>
                <a:cs typeface="Arial" charset="0"/>
              </a:rPr>
              <a:t>Need for more exit planning</a:t>
            </a:r>
            <a:endParaRPr lang="en-GB" sz="2000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spcBef>
                <a:spcPts val="1200"/>
              </a:spcBef>
              <a:buFontTx/>
              <a:buChar char="•"/>
            </a:pPr>
            <a:endParaRPr lang="en-GB" sz="1800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spcBef>
                <a:spcPts val="1200"/>
              </a:spcBef>
              <a:buFontTx/>
              <a:buChar char="•"/>
            </a:pPr>
            <a:endParaRPr lang="en-GB" sz="1800" dirty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8675" name="Title 2"/>
          <p:cNvSpPr>
            <a:spLocks noGrp="1"/>
          </p:cNvSpPr>
          <p:nvPr>
            <p:ph type="title"/>
          </p:nvPr>
        </p:nvSpPr>
        <p:spPr bwMode="auto">
          <a:xfrm>
            <a:off x="1763713" y="333375"/>
            <a:ext cx="8175625" cy="10080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dirty="0">
                <a:latin typeface="Arial Bold" pitchFamily="34" charset="0"/>
                <a:ea typeface="ＭＳ Ｐゴシック" pitchFamily="34" charset="-128"/>
                <a:cs typeface="Arial Bold" pitchFamily="34" charset="0"/>
              </a:rPr>
              <a:t>Issues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oS template_with logo_white">
  <a:themeElements>
    <a:clrScheme name="UoS01">
      <a:dk1>
        <a:sysClr val="windowText" lastClr="000000"/>
      </a:dk1>
      <a:lt1>
        <a:sysClr val="window" lastClr="FFFFFF"/>
      </a:lt1>
      <a:dk2>
        <a:srgbClr val="C60C30"/>
      </a:dk2>
      <a:lt2>
        <a:srgbClr val="FFFFFF"/>
      </a:lt2>
      <a:accent1>
        <a:srgbClr val="C60C30"/>
      </a:accent1>
      <a:accent2>
        <a:srgbClr val="009AA6"/>
      </a:accent2>
      <a:accent3>
        <a:srgbClr val="920075"/>
      </a:accent3>
      <a:accent4>
        <a:srgbClr val="BED600"/>
      </a:accent4>
      <a:accent5>
        <a:srgbClr val="E37222"/>
      </a:accent5>
      <a:accent6>
        <a:srgbClr val="782327"/>
      </a:accent6>
      <a:hlink>
        <a:srgbClr val="002060"/>
      </a:hlink>
      <a:folHlink>
        <a:srgbClr val="C2BD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powerpoint-logo-white</Template>
  <TotalTime>4262</TotalTime>
  <Words>521</Words>
  <Application>Microsoft Office PowerPoint</Application>
  <PresentationFormat>On-screen Show (4:3)</PresentationFormat>
  <Paragraphs>97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 Bold</vt:lpstr>
      <vt:lpstr>Calibri</vt:lpstr>
      <vt:lpstr>UoS template_with logo_white</vt:lpstr>
      <vt:lpstr>The importance of education and training in effective resettlement </vt:lpstr>
      <vt:lpstr>Effective resettlement</vt:lpstr>
      <vt:lpstr>ETE factors associated with reoffending </vt:lpstr>
      <vt:lpstr>ETE Backgrounds</vt:lpstr>
      <vt:lpstr>ETE Outcomes</vt:lpstr>
      <vt:lpstr>ETE arranged prior to release?</vt:lpstr>
      <vt:lpstr>Extent of education information going through the gate</vt:lpstr>
      <vt:lpstr>Able to form a continuous education or training programme (where education was arranged)?</vt:lpstr>
      <vt:lpstr>Issues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Resettlement: Lessons from evaluations</dc:title>
  <dc:creator>Neal Hazel</dc:creator>
  <cp:lastModifiedBy>Neal Hazel</cp:lastModifiedBy>
  <cp:revision>61</cp:revision>
  <dcterms:created xsi:type="dcterms:W3CDTF">2011-12-12T02:26:50Z</dcterms:created>
  <dcterms:modified xsi:type="dcterms:W3CDTF">2020-04-19T19:17:37Z</dcterms:modified>
</cp:coreProperties>
</file>