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5213" cy="42803763"/>
  <p:notesSz cx="6797675" cy="9926638"/>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1ECE3E5-28A9-4CC9-990A-90D1D42B5DD1}">
          <p14:sldIdLst>
            <p14:sldId id="256"/>
          </p14:sldIdLst>
        </p14:section>
      </p14:sectionLst>
    </p:ex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0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varScale="1">
        <p:scale>
          <a:sx n="13" d="100"/>
          <a:sy n="13" d="100"/>
        </p:scale>
        <p:origin x="10" y="10"/>
      </p:cViewPr>
      <p:guideLst>
        <p:guide orient="horz" pos="13482"/>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6913"/>
            <a:ext cx="25733932" cy="9175066"/>
          </a:xfrm>
        </p:spPr>
        <p:txBody>
          <a:bodyPr/>
          <a:lstStyle/>
          <a:p>
            <a:r>
              <a:rPr lang="en-US"/>
              <a:t>Click to edit Master title style</a:t>
            </a:r>
            <a:endParaRPr lang="en-GB"/>
          </a:p>
        </p:txBody>
      </p:sp>
      <p:sp>
        <p:nvSpPr>
          <p:cNvPr id="3" name="Subtitle 2"/>
          <p:cNvSpPr>
            <a:spLocks noGrp="1"/>
          </p:cNvSpPr>
          <p:nvPr>
            <p:ph type="subTitle" idx="1"/>
          </p:nvPr>
        </p:nvSpPr>
        <p:spPr>
          <a:xfrm>
            <a:off x="4541283" y="24255466"/>
            <a:ext cx="21192649" cy="10938739"/>
          </a:xfrm>
        </p:spPr>
        <p:txBody>
          <a:bodyPr/>
          <a:lstStyle>
            <a:lvl1pPr marL="0" indent="0" algn="ctr">
              <a:buNone/>
              <a:defRPr>
                <a:solidFill>
                  <a:schemeClr val="tx1">
                    <a:tint val="75000"/>
                  </a:schemeClr>
                </a:solidFill>
              </a:defRPr>
            </a:lvl1pPr>
            <a:lvl2pPr marL="2090303" indent="0" algn="ctr">
              <a:buNone/>
              <a:defRPr>
                <a:solidFill>
                  <a:schemeClr val="tx1">
                    <a:tint val="75000"/>
                  </a:schemeClr>
                </a:solidFill>
              </a:defRPr>
            </a:lvl2pPr>
            <a:lvl3pPr marL="4180607" indent="0" algn="ctr">
              <a:buNone/>
              <a:defRPr>
                <a:solidFill>
                  <a:schemeClr val="tx1">
                    <a:tint val="75000"/>
                  </a:schemeClr>
                </a:solidFill>
              </a:defRPr>
            </a:lvl3pPr>
            <a:lvl4pPr marL="6270911" indent="0" algn="ctr">
              <a:buNone/>
              <a:defRPr>
                <a:solidFill>
                  <a:schemeClr val="tx1">
                    <a:tint val="75000"/>
                  </a:schemeClr>
                </a:solidFill>
              </a:defRPr>
            </a:lvl4pPr>
            <a:lvl5pPr marL="8361214" indent="0" algn="ctr">
              <a:buNone/>
              <a:defRPr>
                <a:solidFill>
                  <a:schemeClr val="tx1">
                    <a:tint val="75000"/>
                  </a:schemeClr>
                </a:solidFill>
              </a:defRPr>
            </a:lvl5pPr>
            <a:lvl6pPr marL="10451517" indent="0" algn="ctr">
              <a:buNone/>
              <a:defRPr>
                <a:solidFill>
                  <a:schemeClr val="tx1">
                    <a:tint val="75000"/>
                  </a:schemeClr>
                </a:solidFill>
              </a:defRPr>
            </a:lvl6pPr>
            <a:lvl7pPr marL="12541821" indent="0" algn="ctr">
              <a:buNone/>
              <a:defRPr>
                <a:solidFill>
                  <a:schemeClr val="tx1">
                    <a:tint val="75000"/>
                  </a:schemeClr>
                </a:solidFill>
              </a:defRPr>
            </a:lvl7pPr>
            <a:lvl8pPr marL="14632125" indent="0" algn="ctr">
              <a:buNone/>
              <a:defRPr>
                <a:solidFill>
                  <a:schemeClr val="tx1">
                    <a:tint val="75000"/>
                  </a:schemeClr>
                </a:solidFill>
              </a:defRPr>
            </a:lvl8pPr>
            <a:lvl9pPr marL="1672242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333089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405267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97440" y="10710853"/>
            <a:ext cx="22527702" cy="22816783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9077" y="10710853"/>
            <a:ext cx="67083774" cy="2281678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799079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151476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05385"/>
            <a:ext cx="25733932" cy="8501303"/>
          </a:xfrm>
        </p:spPr>
        <p:txBody>
          <a:bodyPr anchor="t"/>
          <a:lstStyle>
            <a:lvl1pPr algn="l">
              <a:defRPr sz="18318" b="1" cap="all"/>
            </a:lvl1pPr>
          </a:lstStyle>
          <a:p>
            <a:r>
              <a:rPr lang="en-US"/>
              <a:t>Click to edit Master title style</a:t>
            </a:r>
            <a:endParaRPr lang="en-GB"/>
          </a:p>
        </p:txBody>
      </p:sp>
      <p:sp>
        <p:nvSpPr>
          <p:cNvPr id="3" name="Text Placeholder 2"/>
          <p:cNvSpPr>
            <a:spLocks noGrp="1"/>
          </p:cNvSpPr>
          <p:nvPr>
            <p:ph type="body" idx="1"/>
          </p:nvPr>
        </p:nvSpPr>
        <p:spPr>
          <a:xfrm>
            <a:off x="2391533" y="18142064"/>
            <a:ext cx="25733932" cy="9363320"/>
          </a:xfrm>
        </p:spPr>
        <p:txBody>
          <a:bodyPr anchor="b"/>
          <a:lstStyle>
            <a:lvl1pPr marL="0" indent="0">
              <a:buNone/>
              <a:defRPr sz="9109">
                <a:solidFill>
                  <a:schemeClr val="tx1">
                    <a:tint val="75000"/>
                  </a:schemeClr>
                </a:solidFill>
              </a:defRPr>
            </a:lvl1pPr>
            <a:lvl2pPr marL="2090303" indent="0">
              <a:buNone/>
              <a:defRPr sz="8208">
                <a:solidFill>
                  <a:schemeClr val="tx1">
                    <a:tint val="75000"/>
                  </a:schemeClr>
                </a:solidFill>
              </a:defRPr>
            </a:lvl2pPr>
            <a:lvl3pPr marL="4180607" indent="0">
              <a:buNone/>
              <a:defRPr sz="7307">
                <a:solidFill>
                  <a:schemeClr val="tx1">
                    <a:tint val="75000"/>
                  </a:schemeClr>
                </a:solidFill>
              </a:defRPr>
            </a:lvl3pPr>
            <a:lvl4pPr marL="6270911" indent="0">
              <a:buNone/>
              <a:defRPr sz="6406">
                <a:solidFill>
                  <a:schemeClr val="tx1">
                    <a:tint val="75000"/>
                  </a:schemeClr>
                </a:solidFill>
              </a:defRPr>
            </a:lvl4pPr>
            <a:lvl5pPr marL="8361214" indent="0">
              <a:buNone/>
              <a:defRPr sz="6406">
                <a:solidFill>
                  <a:schemeClr val="tx1">
                    <a:tint val="75000"/>
                  </a:schemeClr>
                </a:solidFill>
              </a:defRPr>
            </a:lvl5pPr>
            <a:lvl6pPr marL="10451517" indent="0">
              <a:buNone/>
              <a:defRPr sz="6406">
                <a:solidFill>
                  <a:schemeClr val="tx1">
                    <a:tint val="75000"/>
                  </a:schemeClr>
                </a:solidFill>
              </a:defRPr>
            </a:lvl6pPr>
            <a:lvl7pPr marL="12541821" indent="0">
              <a:buNone/>
              <a:defRPr sz="6406">
                <a:solidFill>
                  <a:schemeClr val="tx1">
                    <a:tint val="75000"/>
                  </a:schemeClr>
                </a:solidFill>
              </a:defRPr>
            </a:lvl7pPr>
            <a:lvl8pPr marL="14632125" indent="0">
              <a:buNone/>
              <a:defRPr sz="6406">
                <a:solidFill>
                  <a:schemeClr val="tx1">
                    <a:tint val="75000"/>
                  </a:schemeClr>
                </a:solidFill>
              </a:defRPr>
            </a:lvl8pPr>
            <a:lvl9pPr marL="16722428" indent="0">
              <a:buNone/>
              <a:defRPr sz="640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9615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09077" y="62392433"/>
            <a:ext cx="44803111" cy="176486256"/>
          </a:xfrm>
        </p:spPr>
        <p:txBody>
          <a:bodyPr/>
          <a:lstStyle>
            <a:lvl1pPr>
              <a:defRPr sz="12813"/>
            </a:lvl1pPr>
            <a:lvl2pPr>
              <a:defRPr sz="11011"/>
            </a:lvl2pPr>
            <a:lvl3pPr>
              <a:defRPr sz="9109"/>
            </a:lvl3pPr>
            <a:lvl4pPr>
              <a:defRPr sz="8208"/>
            </a:lvl4pPr>
            <a:lvl5pPr>
              <a:defRPr sz="8208"/>
            </a:lvl5pPr>
            <a:lvl6pPr>
              <a:defRPr sz="8208"/>
            </a:lvl6pPr>
            <a:lvl7pPr>
              <a:defRPr sz="8208"/>
            </a:lvl7pPr>
            <a:lvl8pPr>
              <a:defRPr sz="8208"/>
            </a:lvl8pPr>
            <a:lvl9pPr>
              <a:defRPr sz="82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16777" y="62392433"/>
            <a:ext cx="44808365" cy="176486256"/>
          </a:xfrm>
        </p:spPr>
        <p:txBody>
          <a:bodyPr/>
          <a:lstStyle>
            <a:lvl1pPr>
              <a:defRPr sz="12813"/>
            </a:lvl1pPr>
            <a:lvl2pPr>
              <a:defRPr sz="11011"/>
            </a:lvl2pPr>
            <a:lvl3pPr>
              <a:defRPr sz="9109"/>
            </a:lvl3pPr>
            <a:lvl4pPr>
              <a:defRPr sz="8208"/>
            </a:lvl4pPr>
            <a:lvl5pPr>
              <a:defRPr sz="8208"/>
            </a:lvl5pPr>
            <a:lvl6pPr>
              <a:defRPr sz="8208"/>
            </a:lvl6pPr>
            <a:lvl7pPr>
              <a:defRPr sz="8208"/>
            </a:lvl7pPr>
            <a:lvl8pPr>
              <a:defRPr sz="8208"/>
            </a:lvl8pPr>
            <a:lvl9pPr>
              <a:defRPr sz="82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274278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135"/>
            <a:ext cx="27247692" cy="713396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761" y="9581308"/>
            <a:ext cx="13376810" cy="3993034"/>
          </a:xfrm>
        </p:spPr>
        <p:txBody>
          <a:bodyPr anchor="b"/>
          <a:lstStyle>
            <a:lvl1pPr marL="0" indent="0">
              <a:buNone/>
              <a:defRPr sz="11011" b="1"/>
            </a:lvl1pPr>
            <a:lvl2pPr marL="2090303" indent="0">
              <a:buNone/>
              <a:defRPr sz="9109" b="1"/>
            </a:lvl2pPr>
            <a:lvl3pPr marL="4180607" indent="0">
              <a:buNone/>
              <a:defRPr sz="8208" b="1"/>
            </a:lvl3pPr>
            <a:lvl4pPr marL="6270911" indent="0">
              <a:buNone/>
              <a:defRPr sz="7307" b="1"/>
            </a:lvl4pPr>
            <a:lvl5pPr marL="8361214" indent="0">
              <a:buNone/>
              <a:defRPr sz="7307" b="1"/>
            </a:lvl5pPr>
            <a:lvl6pPr marL="10451517" indent="0">
              <a:buNone/>
              <a:defRPr sz="7307" b="1"/>
            </a:lvl6pPr>
            <a:lvl7pPr marL="12541821" indent="0">
              <a:buNone/>
              <a:defRPr sz="7307" b="1"/>
            </a:lvl7pPr>
            <a:lvl8pPr marL="14632125" indent="0">
              <a:buNone/>
              <a:defRPr sz="7307" b="1"/>
            </a:lvl8pPr>
            <a:lvl9pPr marL="16722428" indent="0">
              <a:buNone/>
              <a:defRPr sz="7307" b="1"/>
            </a:lvl9pPr>
          </a:lstStyle>
          <a:p>
            <a:pPr lvl="0"/>
            <a:r>
              <a:rPr lang="en-US"/>
              <a:t>Click to edit Master text styles</a:t>
            </a:r>
          </a:p>
        </p:txBody>
      </p:sp>
      <p:sp>
        <p:nvSpPr>
          <p:cNvPr id="4" name="Content Placeholder 3"/>
          <p:cNvSpPr>
            <a:spLocks noGrp="1"/>
          </p:cNvSpPr>
          <p:nvPr>
            <p:ph sz="half" idx="2"/>
          </p:nvPr>
        </p:nvSpPr>
        <p:spPr>
          <a:xfrm>
            <a:off x="1513761" y="13574342"/>
            <a:ext cx="13376810" cy="24661708"/>
          </a:xfrm>
        </p:spPr>
        <p:txBody>
          <a:bodyPr/>
          <a:lstStyle>
            <a:lvl1pPr>
              <a:defRPr sz="11011"/>
            </a:lvl1pPr>
            <a:lvl2pPr>
              <a:defRPr sz="9109"/>
            </a:lvl2pPr>
            <a:lvl3pPr>
              <a:defRPr sz="8208"/>
            </a:lvl3pPr>
            <a:lvl4pPr>
              <a:defRPr sz="7307"/>
            </a:lvl4pPr>
            <a:lvl5pPr>
              <a:defRPr sz="7307"/>
            </a:lvl5pPr>
            <a:lvl6pPr>
              <a:defRPr sz="7307"/>
            </a:lvl6pPr>
            <a:lvl7pPr>
              <a:defRPr sz="7307"/>
            </a:lvl7pPr>
            <a:lvl8pPr>
              <a:defRPr sz="7307"/>
            </a:lvl8pPr>
            <a:lvl9pPr>
              <a:defRPr sz="73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79390" y="9581308"/>
            <a:ext cx="13382065" cy="3993034"/>
          </a:xfrm>
        </p:spPr>
        <p:txBody>
          <a:bodyPr anchor="b"/>
          <a:lstStyle>
            <a:lvl1pPr marL="0" indent="0">
              <a:buNone/>
              <a:defRPr sz="11011" b="1"/>
            </a:lvl1pPr>
            <a:lvl2pPr marL="2090303" indent="0">
              <a:buNone/>
              <a:defRPr sz="9109" b="1"/>
            </a:lvl2pPr>
            <a:lvl3pPr marL="4180607" indent="0">
              <a:buNone/>
              <a:defRPr sz="8208" b="1"/>
            </a:lvl3pPr>
            <a:lvl4pPr marL="6270911" indent="0">
              <a:buNone/>
              <a:defRPr sz="7307" b="1"/>
            </a:lvl4pPr>
            <a:lvl5pPr marL="8361214" indent="0">
              <a:buNone/>
              <a:defRPr sz="7307" b="1"/>
            </a:lvl5pPr>
            <a:lvl6pPr marL="10451517" indent="0">
              <a:buNone/>
              <a:defRPr sz="7307" b="1"/>
            </a:lvl6pPr>
            <a:lvl7pPr marL="12541821" indent="0">
              <a:buNone/>
              <a:defRPr sz="7307" b="1"/>
            </a:lvl7pPr>
            <a:lvl8pPr marL="14632125" indent="0">
              <a:buNone/>
              <a:defRPr sz="7307" b="1"/>
            </a:lvl8pPr>
            <a:lvl9pPr marL="16722428" indent="0">
              <a:buNone/>
              <a:defRPr sz="7307" b="1"/>
            </a:lvl9pPr>
          </a:lstStyle>
          <a:p>
            <a:pPr lvl="0"/>
            <a:r>
              <a:rPr lang="en-US"/>
              <a:t>Click to edit Master text styles</a:t>
            </a:r>
          </a:p>
        </p:txBody>
      </p:sp>
      <p:sp>
        <p:nvSpPr>
          <p:cNvPr id="6" name="Content Placeholder 5"/>
          <p:cNvSpPr>
            <a:spLocks noGrp="1"/>
          </p:cNvSpPr>
          <p:nvPr>
            <p:ph sz="quarter" idx="4"/>
          </p:nvPr>
        </p:nvSpPr>
        <p:spPr>
          <a:xfrm>
            <a:off x="15379390" y="13574342"/>
            <a:ext cx="13382065" cy="24661708"/>
          </a:xfrm>
        </p:spPr>
        <p:txBody>
          <a:bodyPr/>
          <a:lstStyle>
            <a:lvl1pPr>
              <a:defRPr sz="11011"/>
            </a:lvl1pPr>
            <a:lvl2pPr>
              <a:defRPr sz="9109"/>
            </a:lvl2pPr>
            <a:lvl3pPr>
              <a:defRPr sz="8208"/>
            </a:lvl3pPr>
            <a:lvl4pPr>
              <a:defRPr sz="7307"/>
            </a:lvl4pPr>
            <a:lvl5pPr>
              <a:defRPr sz="7307"/>
            </a:lvl5pPr>
            <a:lvl6pPr>
              <a:defRPr sz="7307"/>
            </a:lvl6pPr>
            <a:lvl7pPr>
              <a:defRPr sz="7307"/>
            </a:lvl7pPr>
            <a:lvl8pPr>
              <a:defRPr sz="7307"/>
            </a:lvl8pPr>
            <a:lvl9pPr>
              <a:defRPr sz="73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293762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287015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262961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1704224"/>
            <a:ext cx="9960337" cy="7252860"/>
          </a:xfrm>
        </p:spPr>
        <p:txBody>
          <a:bodyPr anchor="b"/>
          <a:lstStyle>
            <a:lvl1pPr algn="l">
              <a:defRPr sz="9109" b="1"/>
            </a:lvl1pPr>
          </a:lstStyle>
          <a:p>
            <a:r>
              <a:rPr lang="en-US"/>
              <a:t>Click to edit Master title style</a:t>
            </a:r>
            <a:endParaRPr lang="en-GB"/>
          </a:p>
        </p:txBody>
      </p:sp>
      <p:sp>
        <p:nvSpPr>
          <p:cNvPr id="3" name="Content Placeholder 2"/>
          <p:cNvSpPr>
            <a:spLocks noGrp="1"/>
          </p:cNvSpPr>
          <p:nvPr>
            <p:ph idx="1"/>
          </p:nvPr>
        </p:nvSpPr>
        <p:spPr>
          <a:xfrm>
            <a:off x="11836767" y="1704227"/>
            <a:ext cx="16924685" cy="36531826"/>
          </a:xfrm>
        </p:spPr>
        <p:txBody>
          <a:bodyPr/>
          <a:lstStyle>
            <a:lvl1pPr>
              <a:defRPr sz="14615"/>
            </a:lvl1pPr>
            <a:lvl2pPr>
              <a:defRPr sz="12813"/>
            </a:lvl2pPr>
            <a:lvl3pPr>
              <a:defRPr sz="11011"/>
            </a:lvl3pPr>
            <a:lvl4pPr>
              <a:defRPr sz="9109"/>
            </a:lvl4pPr>
            <a:lvl5pPr>
              <a:defRPr sz="9109"/>
            </a:lvl5pPr>
            <a:lvl6pPr>
              <a:defRPr sz="9109"/>
            </a:lvl6pPr>
            <a:lvl7pPr>
              <a:defRPr sz="9109"/>
            </a:lvl7pPr>
            <a:lvl8pPr>
              <a:defRPr sz="9109"/>
            </a:lvl8pPr>
            <a:lvl9pPr>
              <a:defRPr sz="910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3763" y="8957087"/>
            <a:ext cx="9960337" cy="29278966"/>
          </a:xfrm>
        </p:spPr>
        <p:txBody>
          <a:bodyPr/>
          <a:lstStyle>
            <a:lvl1pPr marL="0" indent="0">
              <a:buNone/>
              <a:defRPr sz="6406"/>
            </a:lvl1pPr>
            <a:lvl2pPr marL="2090303" indent="0">
              <a:buNone/>
              <a:defRPr sz="5506"/>
            </a:lvl2pPr>
            <a:lvl3pPr marL="4180607" indent="0">
              <a:buNone/>
              <a:defRPr sz="4605"/>
            </a:lvl3pPr>
            <a:lvl4pPr marL="6270911" indent="0">
              <a:buNone/>
              <a:defRPr sz="4104"/>
            </a:lvl4pPr>
            <a:lvl5pPr marL="8361214" indent="0">
              <a:buNone/>
              <a:defRPr sz="4104"/>
            </a:lvl5pPr>
            <a:lvl6pPr marL="10451517" indent="0">
              <a:buNone/>
              <a:defRPr sz="4104"/>
            </a:lvl6pPr>
            <a:lvl7pPr marL="12541821" indent="0">
              <a:buNone/>
              <a:defRPr sz="4104"/>
            </a:lvl7pPr>
            <a:lvl8pPr marL="14632125" indent="0">
              <a:buNone/>
              <a:defRPr sz="4104"/>
            </a:lvl8pPr>
            <a:lvl9pPr marL="16722428" indent="0">
              <a:buNone/>
              <a:defRPr sz="4104"/>
            </a:lvl9pPr>
          </a:lstStyle>
          <a:p>
            <a:pPr lvl="0"/>
            <a:r>
              <a:rPr lang="en-US"/>
              <a:t>Click to edit Master text styles</a:t>
            </a:r>
          </a:p>
        </p:txBody>
      </p:sp>
      <p:sp>
        <p:nvSpPr>
          <p:cNvPr id="5" name="Date Placeholder 4"/>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402828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2635"/>
            <a:ext cx="18165128" cy="3537258"/>
          </a:xfrm>
        </p:spPr>
        <p:txBody>
          <a:bodyPr anchor="b"/>
          <a:lstStyle>
            <a:lvl1pPr algn="l">
              <a:defRPr sz="9109" b="1"/>
            </a:lvl1pPr>
          </a:lstStyle>
          <a:p>
            <a:r>
              <a:rPr lang="en-US"/>
              <a:t>Click to edit Master title style</a:t>
            </a:r>
            <a:endParaRPr lang="en-GB"/>
          </a:p>
        </p:txBody>
      </p:sp>
      <p:sp>
        <p:nvSpPr>
          <p:cNvPr id="3" name="Picture Placeholder 2"/>
          <p:cNvSpPr>
            <a:spLocks noGrp="1"/>
          </p:cNvSpPr>
          <p:nvPr>
            <p:ph type="pic" idx="1"/>
          </p:nvPr>
        </p:nvSpPr>
        <p:spPr>
          <a:xfrm>
            <a:off x="5934153" y="3824596"/>
            <a:ext cx="18165128" cy="25682258"/>
          </a:xfrm>
        </p:spPr>
        <p:txBody>
          <a:bodyPr/>
          <a:lstStyle>
            <a:lvl1pPr marL="0" indent="0">
              <a:buNone/>
              <a:defRPr sz="14615"/>
            </a:lvl1pPr>
            <a:lvl2pPr marL="2090303" indent="0">
              <a:buNone/>
              <a:defRPr sz="12813"/>
            </a:lvl2pPr>
            <a:lvl3pPr marL="4180607" indent="0">
              <a:buNone/>
              <a:defRPr sz="11011"/>
            </a:lvl3pPr>
            <a:lvl4pPr marL="6270911" indent="0">
              <a:buNone/>
              <a:defRPr sz="9109"/>
            </a:lvl4pPr>
            <a:lvl5pPr marL="8361214" indent="0">
              <a:buNone/>
              <a:defRPr sz="9109"/>
            </a:lvl5pPr>
            <a:lvl6pPr marL="10451517" indent="0">
              <a:buNone/>
              <a:defRPr sz="9109"/>
            </a:lvl6pPr>
            <a:lvl7pPr marL="12541821" indent="0">
              <a:buNone/>
              <a:defRPr sz="9109"/>
            </a:lvl7pPr>
            <a:lvl8pPr marL="14632125" indent="0">
              <a:buNone/>
              <a:defRPr sz="9109"/>
            </a:lvl8pPr>
            <a:lvl9pPr marL="16722428" indent="0">
              <a:buNone/>
              <a:defRPr sz="9109"/>
            </a:lvl9pPr>
          </a:lstStyle>
          <a:p>
            <a:endParaRPr lang="en-GB"/>
          </a:p>
        </p:txBody>
      </p:sp>
      <p:sp>
        <p:nvSpPr>
          <p:cNvPr id="4" name="Text Placeholder 3"/>
          <p:cNvSpPr>
            <a:spLocks noGrp="1"/>
          </p:cNvSpPr>
          <p:nvPr>
            <p:ph type="body" sz="half" idx="2"/>
          </p:nvPr>
        </p:nvSpPr>
        <p:spPr>
          <a:xfrm>
            <a:off x="5934153" y="33499893"/>
            <a:ext cx="18165128" cy="5023494"/>
          </a:xfrm>
        </p:spPr>
        <p:txBody>
          <a:bodyPr/>
          <a:lstStyle>
            <a:lvl1pPr marL="0" indent="0">
              <a:buNone/>
              <a:defRPr sz="6406"/>
            </a:lvl1pPr>
            <a:lvl2pPr marL="2090303" indent="0">
              <a:buNone/>
              <a:defRPr sz="5506"/>
            </a:lvl2pPr>
            <a:lvl3pPr marL="4180607" indent="0">
              <a:buNone/>
              <a:defRPr sz="4605"/>
            </a:lvl3pPr>
            <a:lvl4pPr marL="6270911" indent="0">
              <a:buNone/>
              <a:defRPr sz="4104"/>
            </a:lvl4pPr>
            <a:lvl5pPr marL="8361214" indent="0">
              <a:buNone/>
              <a:defRPr sz="4104"/>
            </a:lvl5pPr>
            <a:lvl6pPr marL="10451517" indent="0">
              <a:buNone/>
              <a:defRPr sz="4104"/>
            </a:lvl6pPr>
            <a:lvl7pPr marL="12541821" indent="0">
              <a:buNone/>
              <a:defRPr sz="4104"/>
            </a:lvl7pPr>
            <a:lvl8pPr marL="14632125" indent="0">
              <a:buNone/>
              <a:defRPr sz="4104"/>
            </a:lvl8pPr>
            <a:lvl9pPr marL="16722428" indent="0">
              <a:buNone/>
              <a:defRPr sz="4104"/>
            </a:lvl9pPr>
          </a:lstStyle>
          <a:p>
            <a:pPr lvl="0"/>
            <a:r>
              <a:rPr lang="en-US"/>
              <a:t>Click to edit Master text styles</a:t>
            </a:r>
          </a:p>
        </p:txBody>
      </p:sp>
      <p:sp>
        <p:nvSpPr>
          <p:cNvPr id="5" name="Date Placeholder 4"/>
          <p:cNvSpPr>
            <a:spLocks noGrp="1"/>
          </p:cNvSpPr>
          <p:nvPr>
            <p:ph type="dt" sz="half" idx="10"/>
          </p:nvPr>
        </p:nvSpPr>
        <p:spPr/>
        <p:txBody>
          <a:bodyPr/>
          <a:lstStyle/>
          <a:p>
            <a:fld id="{0CBB34E3-08F2-4387-93CB-CE31B786A634}" type="datetimeFigureOut">
              <a:rPr lang="en-GB" smtClean="0"/>
              <a:pPr/>
              <a:t>23/10/2019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54D9DD-15A7-4CDF-9358-75666F1FD5D8}" type="slidenum">
              <a:rPr lang="en-GB" smtClean="0"/>
              <a:pPr/>
              <a:t>‹#›</a:t>
            </a:fld>
            <a:endParaRPr lang="en-GB"/>
          </a:p>
        </p:txBody>
      </p:sp>
    </p:spTree>
    <p:extLst>
      <p:ext uri="{BB962C8B-B14F-4D97-AF65-F5344CB8AC3E}">
        <p14:creationId xmlns:p14="http://schemas.microsoft.com/office/powerpoint/2010/main" val="262127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135"/>
            <a:ext cx="27247692" cy="7133961"/>
          </a:xfrm>
          <a:prstGeom prst="rect">
            <a:avLst/>
          </a:prstGeom>
        </p:spPr>
        <p:txBody>
          <a:bodyPr vert="horz" lIns="417643" tIns="208822" rIns="417643" bIns="208822"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3761" y="9987548"/>
            <a:ext cx="27247692" cy="28248505"/>
          </a:xfrm>
          <a:prstGeom prst="rect">
            <a:avLst/>
          </a:prstGeom>
        </p:spPr>
        <p:txBody>
          <a:bodyPr vert="horz" lIns="417643" tIns="208822" rIns="417643" bIns="2088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3761" y="39672750"/>
            <a:ext cx="7064216" cy="2278904"/>
          </a:xfrm>
          <a:prstGeom prst="rect">
            <a:avLst/>
          </a:prstGeom>
        </p:spPr>
        <p:txBody>
          <a:bodyPr vert="horz" lIns="417643" tIns="208822" rIns="417643" bIns="208822" rtlCol="0" anchor="ctr"/>
          <a:lstStyle>
            <a:lvl1pPr algn="l">
              <a:defRPr sz="5506">
                <a:solidFill>
                  <a:schemeClr val="tx1">
                    <a:tint val="75000"/>
                  </a:schemeClr>
                </a:solidFill>
              </a:defRPr>
            </a:lvl1pPr>
          </a:lstStyle>
          <a:p>
            <a:fld id="{0CBB34E3-08F2-4387-93CB-CE31B786A634}" type="datetimeFigureOut">
              <a:rPr lang="en-GB" smtClean="0"/>
              <a:pPr/>
              <a:t>23/10/2019</a:t>
            </a:fld>
            <a:endParaRPr lang="en-GB"/>
          </a:p>
        </p:txBody>
      </p:sp>
      <p:sp>
        <p:nvSpPr>
          <p:cNvPr id="5" name="Footer Placeholder 4"/>
          <p:cNvSpPr>
            <a:spLocks noGrp="1"/>
          </p:cNvSpPr>
          <p:nvPr>
            <p:ph type="ftr" sz="quarter" idx="3"/>
          </p:nvPr>
        </p:nvSpPr>
        <p:spPr>
          <a:xfrm>
            <a:off x="10344032" y="39672750"/>
            <a:ext cx="9587151" cy="2278904"/>
          </a:xfrm>
          <a:prstGeom prst="rect">
            <a:avLst/>
          </a:prstGeom>
        </p:spPr>
        <p:txBody>
          <a:bodyPr vert="horz" lIns="417643" tIns="208822" rIns="417643" bIns="208822" rtlCol="0" anchor="ctr"/>
          <a:lstStyle>
            <a:lvl1pPr algn="ctr">
              <a:defRPr sz="55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697236" y="39672750"/>
            <a:ext cx="7064216" cy="2278904"/>
          </a:xfrm>
          <a:prstGeom prst="rect">
            <a:avLst/>
          </a:prstGeom>
        </p:spPr>
        <p:txBody>
          <a:bodyPr vert="horz" lIns="417643" tIns="208822" rIns="417643" bIns="208822" rtlCol="0" anchor="ctr"/>
          <a:lstStyle>
            <a:lvl1pPr algn="r">
              <a:defRPr sz="5506">
                <a:solidFill>
                  <a:schemeClr val="tx1">
                    <a:tint val="75000"/>
                  </a:schemeClr>
                </a:solidFill>
              </a:defRPr>
            </a:lvl1pPr>
          </a:lstStyle>
          <a:p>
            <a:fld id="{1154D9DD-15A7-4CDF-9358-75666F1FD5D8}" type="slidenum">
              <a:rPr lang="en-GB" smtClean="0"/>
              <a:pPr/>
              <a:t>‹#›</a:t>
            </a:fld>
            <a:endParaRPr lang="en-GB"/>
          </a:p>
        </p:txBody>
      </p:sp>
    </p:spTree>
    <p:extLst>
      <p:ext uri="{BB962C8B-B14F-4D97-AF65-F5344CB8AC3E}">
        <p14:creationId xmlns:p14="http://schemas.microsoft.com/office/powerpoint/2010/main" val="3776281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80607" rtl="0" eaLnBrk="1" latinLnBrk="0" hangingPunct="1">
        <a:spcBef>
          <a:spcPct val="0"/>
        </a:spcBef>
        <a:buNone/>
        <a:defRPr sz="20120" kern="1200">
          <a:solidFill>
            <a:schemeClr val="tx1"/>
          </a:solidFill>
          <a:latin typeface="+mj-lt"/>
          <a:ea typeface="+mj-ea"/>
          <a:cs typeface="+mj-cs"/>
        </a:defRPr>
      </a:lvl1pPr>
    </p:titleStyle>
    <p:bodyStyle>
      <a:lvl1pPr marL="1567727" indent="-1567727" algn="l" defTabSz="4180607" rtl="0" eaLnBrk="1" latinLnBrk="0" hangingPunct="1">
        <a:spcBef>
          <a:spcPct val="20000"/>
        </a:spcBef>
        <a:buFont typeface="Arial" pitchFamily="34" charset="0"/>
        <a:buChar char="•"/>
        <a:defRPr sz="14615" kern="1200">
          <a:solidFill>
            <a:schemeClr val="tx1"/>
          </a:solidFill>
          <a:latin typeface="+mn-lt"/>
          <a:ea typeface="+mn-ea"/>
          <a:cs typeface="+mn-cs"/>
        </a:defRPr>
      </a:lvl1pPr>
      <a:lvl2pPr marL="3396743" indent="-1306440" algn="l" defTabSz="4180607" rtl="0" eaLnBrk="1" latinLnBrk="0" hangingPunct="1">
        <a:spcBef>
          <a:spcPct val="20000"/>
        </a:spcBef>
        <a:buFont typeface="Arial" pitchFamily="34" charset="0"/>
        <a:buChar char="–"/>
        <a:defRPr sz="12813" kern="1200">
          <a:solidFill>
            <a:schemeClr val="tx1"/>
          </a:solidFill>
          <a:latin typeface="+mn-lt"/>
          <a:ea typeface="+mn-ea"/>
          <a:cs typeface="+mn-cs"/>
        </a:defRPr>
      </a:lvl2pPr>
      <a:lvl3pPr marL="5225759" indent="-1045152" algn="l" defTabSz="4180607" rtl="0" eaLnBrk="1" latinLnBrk="0" hangingPunct="1">
        <a:spcBef>
          <a:spcPct val="20000"/>
        </a:spcBef>
        <a:buFont typeface="Arial" pitchFamily="34" charset="0"/>
        <a:buChar char="•"/>
        <a:defRPr sz="11011" kern="1200">
          <a:solidFill>
            <a:schemeClr val="tx1"/>
          </a:solidFill>
          <a:latin typeface="+mn-lt"/>
          <a:ea typeface="+mn-ea"/>
          <a:cs typeface="+mn-cs"/>
        </a:defRPr>
      </a:lvl3pPr>
      <a:lvl4pPr marL="7316062" indent="-1045152" algn="l" defTabSz="4180607" rtl="0" eaLnBrk="1" latinLnBrk="0" hangingPunct="1">
        <a:spcBef>
          <a:spcPct val="20000"/>
        </a:spcBef>
        <a:buFont typeface="Arial" pitchFamily="34" charset="0"/>
        <a:buChar char="–"/>
        <a:defRPr sz="9109" kern="1200">
          <a:solidFill>
            <a:schemeClr val="tx1"/>
          </a:solidFill>
          <a:latin typeface="+mn-lt"/>
          <a:ea typeface="+mn-ea"/>
          <a:cs typeface="+mn-cs"/>
        </a:defRPr>
      </a:lvl4pPr>
      <a:lvl5pPr marL="9406366" indent="-1045152" algn="l" defTabSz="4180607" rtl="0" eaLnBrk="1" latinLnBrk="0" hangingPunct="1">
        <a:spcBef>
          <a:spcPct val="20000"/>
        </a:spcBef>
        <a:buFont typeface="Arial" pitchFamily="34" charset="0"/>
        <a:buChar char="»"/>
        <a:defRPr sz="9109" kern="1200">
          <a:solidFill>
            <a:schemeClr val="tx1"/>
          </a:solidFill>
          <a:latin typeface="+mn-lt"/>
          <a:ea typeface="+mn-ea"/>
          <a:cs typeface="+mn-cs"/>
        </a:defRPr>
      </a:lvl5pPr>
      <a:lvl6pPr marL="11496669" indent="-1045152" algn="l" defTabSz="4180607" rtl="0" eaLnBrk="1" latinLnBrk="0" hangingPunct="1">
        <a:spcBef>
          <a:spcPct val="20000"/>
        </a:spcBef>
        <a:buFont typeface="Arial" pitchFamily="34" charset="0"/>
        <a:buChar char="•"/>
        <a:defRPr sz="9109" kern="1200">
          <a:solidFill>
            <a:schemeClr val="tx1"/>
          </a:solidFill>
          <a:latin typeface="+mn-lt"/>
          <a:ea typeface="+mn-ea"/>
          <a:cs typeface="+mn-cs"/>
        </a:defRPr>
      </a:lvl6pPr>
      <a:lvl7pPr marL="13586972" indent="-1045152" algn="l" defTabSz="4180607" rtl="0" eaLnBrk="1" latinLnBrk="0" hangingPunct="1">
        <a:spcBef>
          <a:spcPct val="20000"/>
        </a:spcBef>
        <a:buFont typeface="Arial" pitchFamily="34" charset="0"/>
        <a:buChar char="•"/>
        <a:defRPr sz="9109" kern="1200">
          <a:solidFill>
            <a:schemeClr val="tx1"/>
          </a:solidFill>
          <a:latin typeface="+mn-lt"/>
          <a:ea typeface="+mn-ea"/>
          <a:cs typeface="+mn-cs"/>
        </a:defRPr>
      </a:lvl7pPr>
      <a:lvl8pPr marL="15677277" indent="-1045152" algn="l" defTabSz="4180607" rtl="0" eaLnBrk="1" latinLnBrk="0" hangingPunct="1">
        <a:spcBef>
          <a:spcPct val="20000"/>
        </a:spcBef>
        <a:buFont typeface="Arial" pitchFamily="34" charset="0"/>
        <a:buChar char="•"/>
        <a:defRPr sz="9109" kern="1200">
          <a:solidFill>
            <a:schemeClr val="tx1"/>
          </a:solidFill>
          <a:latin typeface="+mn-lt"/>
          <a:ea typeface="+mn-ea"/>
          <a:cs typeface="+mn-cs"/>
        </a:defRPr>
      </a:lvl8pPr>
      <a:lvl9pPr marL="17767580" indent="-1045152" algn="l" defTabSz="4180607" rtl="0" eaLnBrk="1" latinLnBrk="0" hangingPunct="1">
        <a:spcBef>
          <a:spcPct val="20000"/>
        </a:spcBef>
        <a:buFont typeface="Arial" pitchFamily="34" charset="0"/>
        <a:buChar char="•"/>
        <a:defRPr sz="9109" kern="1200">
          <a:solidFill>
            <a:schemeClr val="tx1"/>
          </a:solidFill>
          <a:latin typeface="+mn-lt"/>
          <a:ea typeface="+mn-ea"/>
          <a:cs typeface="+mn-cs"/>
        </a:defRPr>
      </a:lvl9pPr>
    </p:bodyStyle>
    <p:otherStyle>
      <a:defPPr>
        <a:defRPr lang="en-US"/>
      </a:defPPr>
      <a:lvl1pPr marL="0" algn="l" defTabSz="4180607" rtl="0" eaLnBrk="1" latinLnBrk="0" hangingPunct="1">
        <a:defRPr sz="8208" kern="1200">
          <a:solidFill>
            <a:schemeClr val="tx1"/>
          </a:solidFill>
          <a:latin typeface="+mn-lt"/>
          <a:ea typeface="+mn-ea"/>
          <a:cs typeface="+mn-cs"/>
        </a:defRPr>
      </a:lvl1pPr>
      <a:lvl2pPr marL="2090303" algn="l" defTabSz="4180607" rtl="0" eaLnBrk="1" latinLnBrk="0" hangingPunct="1">
        <a:defRPr sz="8208" kern="1200">
          <a:solidFill>
            <a:schemeClr val="tx1"/>
          </a:solidFill>
          <a:latin typeface="+mn-lt"/>
          <a:ea typeface="+mn-ea"/>
          <a:cs typeface="+mn-cs"/>
        </a:defRPr>
      </a:lvl2pPr>
      <a:lvl3pPr marL="4180607" algn="l" defTabSz="4180607" rtl="0" eaLnBrk="1" latinLnBrk="0" hangingPunct="1">
        <a:defRPr sz="8208" kern="1200">
          <a:solidFill>
            <a:schemeClr val="tx1"/>
          </a:solidFill>
          <a:latin typeface="+mn-lt"/>
          <a:ea typeface="+mn-ea"/>
          <a:cs typeface="+mn-cs"/>
        </a:defRPr>
      </a:lvl3pPr>
      <a:lvl4pPr marL="6270911" algn="l" defTabSz="4180607" rtl="0" eaLnBrk="1" latinLnBrk="0" hangingPunct="1">
        <a:defRPr sz="8208" kern="1200">
          <a:solidFill>
            <a:schemeClr val="tx1"/>
          </a:solidFill>
          <a:latin typeface="+mn-lt"/>
          <a:ea typeface="+mn-ea"/>
          <a:cs typeface="+mn-cs"/>
        </a:defRPr>
      </a:lvl4pPr>
      <a:lvl5pPr marL="8361214" algn="l" defTabSz="4180607" rtl="0" eaLnBrk="1" latinLnBrk="0" hangingPunct="1">
        <a:defRPr sz="8208" kern="1200">
          <a:solidFill>
            <a:schemeClr val="tx1"/>
          </a:solidFill>
          <a:latin typeface="+mn-lt"/>
          <a:ea typeface="+mn-ea"/>
          <a:cs typeface="+mn-cs"/>
        </a:defRPr>
      </a:lvl5pPr>
      <a:lvl6pPr marL="10451517" algn="l" defTabSz="4180607" rtl="0" eaLnBrk="1" latinLnBrk="0" hangingPunct="1">
        <a:defRPr sz="8208" kern="1200">
          <a:solidFill>
            <a:schemeClr val="tx1"/>
          </a:solidFill>
          <a:latin typeface="+mn-lt"/>
          <a:ea typeface="+mn-ea"/>
          <a:cs typeface="+mn-cs"/>
        </a:defRPr>
      </a:lvl6pPr>
      <a:lvl7pPr marL="12541821" algn="l" defTabSz="4180607" rtl="0" eaLnBrk="1" latinLnBrk="0" hangingPunct="1">
        <a:defRPr sz="8208" kern="1200">
          <a:solidFill>
            <a:schemeClr val="tx1"/>
          </a:solidFill>
          <a:latin typeface="+mn-lt"/>
          <a:ea typeface="+mn-ea"/>
          <a:cs typeface="+mn-cs"/>
        </a:defRPr>
      </a:lvl7pPr>
      <a:lvl8pPr marL="14632125" algn="l" defTabSz="4180607" rtl="0" eaLnBrk="1" latinLnBrk="0" hangingPunct="1">
        <a:defRPr sz="8208" kern="1200">
          <a:solidFill>
            <a:schemeClr val="tx1"/>
          </a:solidFill>
          <a:latin typeface="+mn-lt"/>
          <a:ea typeface="+mn-ea"/>
          <a:cs typeface="+mn-cs"/>
        </a:defRPr>
      </a:lvl8pPr>
      <a:lvl9pPr marL="16722428" algn="l" defTabSz="4180607" rtl="0" eaLnBrk="1" latinLnBrk="0" hangingPunct="1">
        <a:defRPr sz="82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20139" y="649559"/>
            <a:ext cx="5187823" cy="3452259"/>
          </a:xfrm>
          <a:prstGeom prst="rect">
            <a:avLst/>
          </a:prstGeom>
        </p:spPr>
      </p:pic>
      <p:sp>
        <p:nvSpPr>
          <p:cNvPr id="4" name="TextBox 3"/>
          <p:cNvSpPr txBox="1"/>
          <p:nvPr/>
        </p:nvSpPr>
        <p:spPr>
          <a:xfrm>
            <a:off x="1585890" y="941179"/>
            <a:ext cx="20255490" cy="4431983"/>
          </a:xfrm>
          <a:prstGeom prst="rect">
            <a:avLst/>
          </a:prstGeom>
          <a:noFill/>
        </p:spPr>
        <p:txBody>
          <a:bodyPr wrap="square" rtlCol="0">
            <a:spAutoFit/>
          </a:bodyPr>
          <a:lstStyle/>
          <a:p>
            <a:pPr algn="just"/>
            <a:r>
              <a:rPr lang="en-US" sz="7000" b="1" dirty="0"/>
              <a:t>Relationship Between the Mode and Location of Delivery and Neurodevelopmental Sequalae in Infants Who Suffered Birth Asphyxia in Kano Northern Nigeria</a:t>
            </a:r>
            <a:endParaRPr lang="en-GB" sz="7000" b="1" dirty="0"/>
          </a:p>
          <a:p>
            <a:pPr algn="just"/>
            <a:endParaRPr lang="en-US" sz="7200" dirty="0"/>
          </a:p>
        </p:txBody>
      </p:sp>
      <p:sp>
        <p:nvSpPr>
          <p:cNvPr id="6" name="TextBox 5"/>
          <p:cNvSpPr txBox="1"/>
          <p:nvPr/>
        </p:nvSpPr>
        <p:spPr>
          <a:xfrm>
            <a:off x="3904358" y="38550147"/>
            <a:ext cx="27680100" cy="770083"/>
          </a:xfrm>
          <a:prstGeom prst="rect">
            <a:avLst/>
          </a:prstGeom>
          <a:noFill/>
        </p:spPr>
        <p:txBody>
          <a:bodyPr wrap="square" numCol="3" spcCol="900000" rtlCol="0">
            <a:spAutoFit/>
          </a:bodyPr>
          <a:lstStyle/>
          <a:p>
            <a:pPr marL="130287"/>
            <a:endParaRPr lang="en-GB" sz="4404" b="1" dirty="0">
              <a:solidFill>
                <a:srgbClr val="C00000"/>
              </a:solidFill>
            </a:endParaRPr>
          </a:p>
        </p:txBody>
      </p:sp>
      <p:sp>
        <p:nvSpPr>
          <p:cNvPr id="7" name="TextBox 6"/>
          <p:cNvSpPr txBox="1"/>
          <p:nvPr/>
        </p:nvSpPr>
        <p:spPr>
          <a:xfrm>
            <a:off x="1228769" y="5382218"/>
            <a:ext cx="29046443" cy="1508105"/>
          </a:xfrm>
          <a:prstGeom prst="rect">
            <a:avLst/>
          </a:prstGeom>
          <a:noFill/>
        </p:spPr>
        <p:txBody>
          <a:bodyPr wrap="square" rtlCol="0">
            <a:spAutoFit/>
          </a:bodyPr>
          <a:lstStyle/>
          <a:p>
            <a:pPr marL="141519" indent="-76375"/>
            <a:r>
              <a:rPr lang="en-GB" sz="4600" b="1" dirty="0">
                <a:solidFill>
                  <a:srgbClr val="C60C30"/>
                </a:solidFill>
                <a:latin typeface="Calibri" pitchFamily="34" charset="0"/>
              </a:rPr>
              <a:t>Usman Tijjani Shehu, University of Salford UK, Musa Zakari, Bayero University Kano Nigeria</a:t>
            </a:r>
          </a:p>
          <a:p>
            <a:pPr marL="141519" indent="-76375"/>
            <a:r>
              <a:rPr lang="en-GB" sz="4600" b="1" dirty="0">
                <a:solidFill>
                  <a:srgbClr val="C60C30"/>
                </a:solidFill>
                <a:latin typeface="Calibri" pitchFamily="34" charset="0"/>
              </a:rPr>
              <a:t>A. Yakasai Mohammed, University of KwaZulu-Natal SA, A. Muhammad, University Sultan Zainal Abidin Malaysia</a:t>
            </a:r>
          </a:p>
        </p:txBody>
      </p:sp>
      <p:cxnSp>
        <p:nvCxnSpPr>
          <p:cNvPr id="10" name="Straight Connector 9"/>
          <p:cNvCxnSpPr/>
          <p:nvPr/>
        </p:nvCxnSpPr>
        <p:spPr>
          <a:xfrm>
            <a:off x="1585890" y="7417664"/>
            <a:ext cx="27392561" cy="0"/>
          </a:xfrm>
          <a:prstGeom prst="line">
            <a:avLst/>
          </a:prstGeom>
          <a:ln w="127000">
            <a:solidFill>
              <a:srgbClr val="C60C3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67849" y="38341526"/>
            <a:ext cx="27392561" cy="0"/>
          </a:xfrm>
          <a:prstGeom prst="line">
            <a:avLst/>
          </a:prstGeom>
          <a:ln w="127000">
            <a:solidFill>
              <a:srgbClr val="C60C3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98351" y="39062362"/>
            <a:ext cx="27823473" cy="3341749"/>
          </a:xfrm>
          <a:prstGeom prst="rect">
            <a:avLst/>
          </a:prstGeom>
          <a:noFill/>
        </p:spPr>
        <p:txBody>
          <a:bodyPr wrap="square" rtlCol="0">
            <a:spAutoFit/>
          </a:bodyPr>
          <a:lstStyle/>
          <a:p>
            <a:pPr marL="130287">
              <a:spcAft>
                <a:spcPts val="1802"/>
              </a:spcAft>
            </a:pPr>
            <a:r>
              <a:rPr lang="en-GB" sz="4400" b="1" dirty="0">
                <a:solidFill>
                  <a:srgbClr val="C60C30"/>
                </a:solidFill>
              </a:rPr>
              <a:t>Acknowledgements</a:t>
            </a:r>
            <a:r>
              <a:rPr lang="en-GB" sz="4000" b="1" dirty="0">
                <a:solidFill>
                  <a:srgbClr val="C00000"/>
                </a:solidFill>
              </a:rPr>
              <a:t>: </a:t>
            </a:r>
            <a:r>
              <a:rPr lang="en-GB" sz="4004" dirty="0">
                <a:solidFill>
                  <a:srgbClr val="00000A"/>
                </a:solidFill>
              </a:rPr>
              <a:t>Petroleum Technology  Development Fund (PTDF) Nigeria.                                                                                                                                                                      </a:t>
            </a:r>
            <a:r>
              <a:rPr lang="en-GB" sz="4004" b="1" dirty="0">
                <a:solidFill>
                  <a:srgbClr val="C00000"/>
                </a:solidFill>
              </a:rPr>
              <a:t>Further information:  </a:t>
            </a:r>
            <a:r>
              <a:rPr lang="en-GB" sz="4004" b="1" dirty="0">
                <a:solidFill>
                  <a:srgbClr val="00000A"/>
                </a:solidFill>
              </a:rPr>
              <a:t>u.t.shehu</a:t>
            </a:r>
            <a:r>
              <a:rPr lang="en-GB" sz="4004" dirty="0">
                <a:solidFill>
                  <a:srgbClr val="00000A"/>
                </a:solidFill>
              </a:rPr>
              <a:t>@edu.salford.ac.uk </a:t>
            </a:r>
          </a:p>
          <a:p>
            <a:endParaRPr lang="en-GB" sz="4004" dirty="0">
              <a:solidFill>
                <a:srgbClr val="00000A"/>
              </a:solidFill>
            </a:endParaRPr>
          </a:p>
          <a:p>
            <a:endParaRPr lang="en-GB" sz="7207" b="1" dirty="0">
              <a:solidFill>
                <a:srgbClr val="C60C30"/>
              </a:solidFill>
            </a:endParaRPr>
          </a:p>
        </p:txBody>
      </p:sp>
      <p:pic>
        <p:nvPicPr>
          <p:cNvPr id="15" name="Content Placeholder 7" descr="http://static.edmundclark.com/content/uploads/2013/05/SLKT05.jpg"/>
          <p:cNvPicPr>
            <a:picLocks/>
          </p:cNvPicPr>
          <p:nvPr/>
        </p:nvPicPr>
        <p:blipFill rotWithShape="1">
          <a:blip r:embed="rId3" cstate="print"/>
          <a:srcRect l="-352143" t="-12996" r="361139" b="56167"/>
          <a:stretch/>
        </p:blipFill>
        <p:spPr bwMode="auto">
          <a:xfrm>
            <a:off x="24220138" y="34939399"/>
            <a:ext cx="5187823" cy="2520266"/>
          </a:xfrm>
          <a:prstGeom prst="rect">
            <a:avLst/>
          </a:prstGeom>
          <a:noFill/>
          <a:ln w="9525">
            <a:noFill/>
            <a:miter lim="800000"/>
            <a:headEnd/>
            <a:tailEnd/>
          </a:ln>
        </p:spPr>
      </p:pic>
      <p:sp>
        <p:nvSpPr>
          <p:cNvPr id="9" name="Title 8">
            <a:extLst>
              <a:ext uri="{FF2B5EF4-FFF2-40B4-BE49-F238E27FC236}">
                <a16:creationId xmlns:a16="http://schemas.microsoft.com/office/drawing/2014/main" id="{6BF436B7-F5BD-487E-812E-474F30CC4BBC}"/>
              </a:ext>
            </a:extLst>
          </p:cNvPr>
          <p:cNvSpPr>
            <a:spLocks noGrp="1"/>
          </p:cNvSpPr>
          <p:nvPr>
            <p:ph type="title"/>
          </p:nvPr>
        </p:nvSpPr>
        <p:spPr>
          <a:xfrm>
            <a:off x="1167849" y="4462236"/>
            <a:ext cx="28058321" cy="36662056"/>
          </a:xfrm>
        </p:spPr>
        <p:txBody>
          <a:bodyPr>
            <a:normAutofit/>
          </a:bodyPr>
          <a:lstStyle/>
          <a:p>
            <a:pPr algn="l">
              <a:spcAft>
                <a:spcPts val="0"/>
              </a:spcAft>
            </a:pPr>
            <a:br>
              <a:rPr lang="en-GB" sz="4000" b="1" dirty="0">
                <a:solidFill>
                  <a:srgbClr val="C60C30"/>
                </a:solidFill>
                <a:cs typeface="Arial" panose="020B0604020202020204" pitchFamily="34" charset="0"/>
              </a:rPr>
            </a:br>
            <a:br>
              <a:rPr lang="en-GB" sz="4000" b="1" dirty="0">
                <a:solidFill>
                  <a:srgbClr val="C60C30"/>
                </a:solidFill>
                <a:cs typeface="Arial" panose="020B0604020202020204" pitchFamily="34" charset="0"/>
              </a:rPr>
            </a:br>
            <a:r>
              <a:rPr lang="en-GB" sz="4100" b="1" dirty="0">
                <a:solidFill>
                  <a:srgbClr val="C60C30"/>
                </a:solidFill>
                <a:cs typeface="Arial" panose="020B0604020202020204" pitchFamily="34" charset="0"/>
              </a:rPr>
              <a:t>Background</a:t>
            </a:r>
            <a:br>
              <a:rPr lang="en-GB" sz="4100" b="1" dirty="0">
                <a:solidFill>
                  <a:srgbClr val="C60C30"/>
                </a:solidFill>
                <a:cs typeface="Arial" panose="020B0604020202020204" pitchFamily="34" charset="0"/>
              </a:rPr>
            </a:br>
            <a:r>
              <a:rPr lang="en-GB" sz="4100" dirty="0">
                <a:ea typeface="Times New Roman" panose="02020603050405020304" pitchFamily="18" charset="0"/>
              </a:rPr>
              <a:t>Birth asphyxia defined as a failure to initiate or sustain spontaneous breathing at birth. </a:t>
            </a:r>
            <a:r>
              <a:rPr lang="en-US" sz="4100" dirty="0">
                <a:ea typeface="Times New Roman" panose="02020603050405020304" pitchFamily="18" charset="0"/>
              </a:rPr>
              <a:t>According to the American College of Obstetricians and Gynecologists and the American Academy of Pediatrics a neonate is labeled to be asphyxiated if the following conditions are fulfilled: Umbilical cord arterial pH &lt;7; Apgar score of 0-3 for longer than 5 min; neurological manifestations (e.g., seizures, coma, or hypotonia); and multisystem organ dysfunction, e.g., cardiovascular, gastrointestinal, hematological, pulmonary or renal system. </a:t>
            </a:r>
            <a:br>
              <a:rPr lang="en-GB" sz="4100" dirty="0">
                <a:ea typeface="Times New Roman" panose="02020603050405020304" pitchFamily="18" charset="0"/>
              </a:rPr>
            </a:br>
            <a:r>
              <a:rPr lang="en-US" sz="4100" dirty="0"/>
              <a:t>Adverse birth outcomes  continues to be a global public health  challenge, particularly in developing and underdeveloped countries. Over 1 million asphyxiated babies die annually around the globe and almost the same number developed severe consequences such as epilepsy, cerebral palsy, and developmental delay.</a:t>
            </a:r>
            <a:r>
              <a:rPr lang="en-GB" sz="4100" dirty="0">
                <a:ea typeface="Times New Roman" panose="02020603050405020304" pitchFamily="18" charset="0"/>
              </a:rPr>
              <a:t> Birth asphyxia accounts for about 23% of the neonatal deaths, and</a:t>
            </a:r>
            <a:r>
              <a:rPr lang="en-US" sz="4100" dirty="0">
                <a:ea typeface="Times New Roman" panose="02020603050405020304" pitchFamily="18" charset="0"/>
              </a:rPr>
              <a:t> 10% of all deaths in children less than 5 years of age</a:t>
            </a:r>
            <a:r>
              <a:rPr lang="en-GB" sz="4100" dirty="0">
                <a:ea typeface="Times New Roman" panose="02020603050405020304" pitchFamily="18" charset="0"/>
              </a:rPr>
              <a:t> that occur each year worldwide, 98% of which occur in developing countries where </a:t>
            </a:r>
            <a:r>
              <a:rPr lang="en-US" sz="4100" dirty="0">
                <a:ea typeface="Times New Roman" panose="02020603050405020304" pitchFamily="18" charset="0"/>
              </a:rPr>
              <a:t>more than half of the deliveries in developing countries occur at home.  The world Health statistics reported remarkable progress in reducing child mortality, with the global under-five mortality rate dropping from 93 per 1000 live births in 1990 to 41 per 1000 live births in 2016 in the developed world. </a:t>
            </a:r>
            <a:r>
              <a:rPr lang="en-GB" sz="4100" dirty="0">
                <a:ea typeface="Times New Roman" panose="02020603050405020304" pitchFamily="18" charset="0"/>
              </a:rPr>
              <a:t>However, developing countries still have a higher rate, ranging from 4.6 per 1000 in Cape Town to 26 per 1000 in Nigeria, with case fatality rates around 40%.</a:t>
            </a:r>
            <a:br>
              <a:rPr lang="en-US" sz="9600" dirty="0">
                <a:latin typeface="Times New Roman" panose="02020603050405020304" pitchFamily="18" charset="0"/>
                <a:ea typeface="Times New Roman" panose="02020603050405020304" pitchFamily="18" charset="0"/>
              </a:rPr>
            </a:br>
            <a:br>
              <a:rPr lang="en-US" sz="9600" dirty="0">
                <a:latin typeface="Times New Roman" panose="02020603050405020304" pitchFamily="18" charset="0"/>
                <a:ea typeface="Times New Roman" panose="02020603050405020304" pitchFamily="18" charset="0"/>
              </a:rPr>
            </a:br>
            <a:r>
              <a:rPr lang="en-US" sz="9600" dirty="0">
                <a:latin typeface="Times New Roman" panose="02020603050405020304" pitchFamily="18" charset="0"/>
                <a:ea typeface="Times New Roman" panose="02020603050405020304" pitchFamily="18" charset="0"/>
              </a:rPr>
              <a:t>  </a:t>
            </a:r>
            <a:br>
              <a:rPr lang="en-US" sz="9600" dirty="0">
                <a:latin typeface="Times New Roman" panose="02020603050405020304" pitchFamily="18" charset="0"/>
                <a:ea typeface="Times New Roman" panose="02020603050405020304" pitchFamily="18" charset="0"/>
              </a:rPr>
            </a:br>
            <a:r>
              <a:rPr lang="en-US" sz="9600" dirty="0">
                <a:latin typeface="Times New Roman" panose="02020603050405020304" pitchFamily="18" charset="0"/>
                <a:ea typeface="Times New Roman" panose="02020603050405020304" pitchFamily="18" charset="0"/>
              </a:rPr>
              <a:t> </a:t>
            </a:r>
            <a:br>
              <a:rPr lang="en-US" sz="9600" dirty="0">
                <a:latin typeface="Times New Roman" panose="02020603050405020304" pitchFamily="18" charset="0"/>
                <a:ea typeface="Times New Roman" panose="02020603050405020304" pitchFamily="18" charset="0"/>
              </a:rPr>
            </a:br>
            <a:r>
              <a:rPr lang="en-US" sz="9600" dirty="0">
                <a:latin typeface="Times New Roman" panose="02020603050405020304" pitchFamily="18" charset="0"/>
                <a:ea typeface="Times New Roman" panose="02020603050405020304" pitchFamily="18" charset="0"/>
              </a:rPr>
              <a:t>        </a:t>
            </a:r>
            <a:r>
              <a:rPr lang="en-US" sz="4000" dirty="0">
                <a:ea typeface="Times New Roman" panose="02020603050405020304" pitchFamily="18" charset="0"/>
              </a:rPr>
              <a:t>Source: Parker (2012)                                          Source: SIMA (2013)                                 Source: Bahuguna (2015)</a:t>
            </a:r>
            <a:br>
              <a:rPr lang="en-US" sz="4000" dirty="0">
                <a:ea typeface="Times New Roman" panose="02020603050405020304" pitchFamily="18" charset="0"/>
              </a:rPr>
            </a:br>
            <a:r>
              <a:rPr lang="en-GB" sz="4000" b="1" dirty="0">
                <a:solidFill>
                  <a:srgbClr val="C60C30"/>
                </a:solidFill>
                <a:cs typeface="Arial" panose="020B0604020202020204" pitchFamily="34" charset="0"/>
              </a:rPr>
              <a:t>Objective</a:t>
            </a:r>
            <a:br>
              <a:rPr lang="en-GB" sz="4000" b="1" dirty="0">
                <a:solidFill>
                  <a:srgbClr val="C60C30"/>
                </a:solidFill>
                <a:cs typeface="Arial" panose="020B0604020202020204" pitchFamily="34" charset="0"/>
              </a:rPr>
            </a:br>
            <a:r>
              <a:rPr lang="en-US" sz="4000" dirty="0"/>
              <a:t>The aim of the present study was to determine the correlation between mode and location of delivery and neurodevelopmental sequelae in infants who suffered birth asphyxia in  Kano, Northern Nigeria. </a:t>
            </a:r>
            <a:br>
              <a:rPr lang="en-US" sz="4000" dirty="0"/>
            </a:br>
            <a:br>
              <a:rPr lang="en-US" sz="4000" dirty="0"/>
            </a:br>
            <a:r>
              <a:rPr lang="en-GB" sz="4000" b="1" dirty="0">
                <a:solidFill>
                  <a:srgbClr val="C60C30"/>
                </a:solidFill>
                <a:cs typeface="Arial" panose="020B0604020202020204" pitchFamily="34" charset="0"/>
              </a:rPr>
              <a:t>Methods</a:t>
            </a:r>
            <a:br>
              <a:rPr lang="en-GB" sz="4000" b="1" dirty="0">
                <a:solidFill>
                  <a:srgbClr val="C60C30"/>
                </a:solidFill>
                <a:cs typeface="Arial" panose="020B0604020202020204" pitchFamily="34" charset="0"/>
              </a:rPr>
            </a:br>
            <a:r>
              <a:rPr lang="en-US" sz="4000" dirty="0"/>
              <a:t>A cross-sectional study of all neonates diagnosed with birth </a:t>
            </a:r>
            <a:r>
              <a:rPr lang="en-GB" sz="4000" dirty="0"/>
              <a:t>asphyxia</a:t>
            </a:r>
            <a:r>
              <a:rPr lang="en-US" sz="4000" dirty="0"/>
              <a:t> admitted in the neonatal unit of the Murtala Mohammed Specialist Hospital and Hasiya Bayero pediatrics Hospital over a 12 months period (January 2017–December 2018) was undertaken. The occurrence rate of neurodevelopmental sequalae were determined using Modified Robins Smith questionnaire, while relationship between mode and location of delivery and the occurrence of neurodevelopmental sequalae were calculated with the correlation coefficient. Data entry and analysis were performed using SPSS version 21.</a:t>
            </a:r>
            <a:r>
              <a:rPr lang="en-US" sz="4000" b="1" dirty="0"/>
              <a:t> </a:t>
            </a:r>
            <a:br>
              <a:rPr lang="en-GB" sz="4000" dirty="0"/>
            </a:br>
            <a:br>
              <a:rPr lang="en-GB" sz="4000" dirty="0"/>
            </a:br>
            <a:r>
              <a:rPr lang="en-GB" sz="4000" b="1" dirty="0">
                <a:solidFill>
                  <a:srgbClr val="C60C30"/>
                </a:solidFill>
                <a:cs typeface="Arial" panose="020B0604020202020204" pitchFamily="34" charset="0"/>
              </a:rPr>
              <a:t>Results</a:t>
            </a:r>
            <a:r>
              <a:rPr lang="en-US" sz="4000" dirty="0">
                <a:cs typeface="Arial" panose="020B0604020202020204" pitchFamily="34" charset="0"/>
              </a:rPr>
              <a:t> </a:t>
            </a:r>
            <a:br>
              <a:rPr lang="en-US" sz="4000" dirty="0">
                <a:cs typeface="Arial" panose="020B0604020202020204" pitchFamily="34" charset="0"/>
              </a:rPr>
            </a:br>
            <a:r>
              <a:rPr lang="en-US" sz="4000" dirty="0">
                <a:cs typeface="Arial" panose="020B0604020202020204" pitchFamily="34" charset="0"/>
              </a:rPr>
              <a:t>Results</a:t>
            </a:r>
            <a:r>
              <a:rPr lang="en-US" sz="4000" b="1" dirty="0"/>
              <a:t> </a:t>
            </a:r>
            <a:r>
              <a:rPr lang="en-US" sz="4000" dirty="0"/>
              <a:t>revealed a statistically significant negative correlation between mode of delivery and some of the neurodevelopmental sequelae (NDS)  Moro reflex and ANTR at (r = -0.454, p = 0.004</a:t>
            </a:r>
            <a:r>
              <a:rPr lang="en-US" sz="4000" baseline="30000" dirty="0"/>
              <a:t>**</a:t>
            </a:r>
            <a:r>
              <a:rPr lang="en-US" sz="4000" dirty="0"/>
              <a:t>,   r = -0.536, p = 0.001</a:t>
            </a:r>
            <a:r>
              <a:rPr lang="en-US" sz="4000" baseline="30000" dirty="0"/>
              <a:t>**</a:t>
            </a:r>
            <a:r>
              <a:rPr lang="en-US" sz="4000" dirty="0"/>
              <a:t>). However, statistically significant positive correlation was found between location of delivery and some of the neurodevelopmental sequelae (NDS) such as the fine motor, speech and communication, Moro reflex and head lag pull to sit legs at (r = 0.597,p = 0.001</a:t>
            </a:r>
            <a:r>
              <a:rPr lang="en-US" sz="4000" baseline="30000" dirty="0"/>
              <a:t>**</a:t>
            </a:r>
            <a:r>
              <a:rPr lang="en-US" sz="4000" dirty="0"/>
              <a:t> ,    r = 0.540,p = 0.001</a:t>
            </a:r>
            <a:r>
              <a:rPr lang="en-US" sz="4000" baseline="30000" dirty="0"/>
              <a:t>**</a:t>
            </a:r>
            <a:r>
              <a:rPr lang="en-US" sz="4000" dirty="0"/>
              <a:t>,   r = 0.580,p = 0.001</a:t>
            </a:r>
            <a:r>
              <a:rPr lang="en-US" sz="4000" baseline="30000" dirty="0"/>
              <a:t>**</a:t>
            </a:r>
            <a:r>
              <a:rPr lang="en-US" sz="4000" dirty="0"/>
              <a:t> ,   r = 0.536,p = 0.001</a:t>
            </a:r>
            <a:r>
              <a:rPr lang="en-US" sz="4000" baseline="30000" dirty="0"/>
              <a:t>**</a:t>
            </a:r>
            <a:r>
              <a:rPr lang="en-US" sz="4000" dirty="0"/>
              <a:t>) respectively.</a:t>
            </a:r>
            <a:br>
              <a:rPr lang="en-GB" sz="4000" dirty="0"/>
            </a:br>
            <a:br>
              <a:rPr lang="en-GB" sz="4000" dirty="0"/>
            </a:br>
            <a:r>
              <a:rPr lang="en-GB" sz="4000" b="1" dirty="0">
                <a:solidFill>
                  <a:srgbClr val="C60C30"/>
                </a:solidFill>
                <a:cs typeface="Arial" panose="020B0604020202020204" pitchFamily="34" charset="0"/>
              </a:rPr>
              <a:t>Conclusion</a:t>
            </a:r>
            <a:br>
              <a:rPr lang="en-US" sz="4000" dirty="0">
                <a:cs typeface="Arial" panose="020B0604020202020204" pitchFamily="34" charset="0"/>
              </a:rPr>
            </a:br>
            <a:r>
              <a:rPr lang="en-US" sz="4000" dirty="0"/>
              <a:t>The study concluded that there are relationship between mode and location of delivery and the occurrence of neurodevelopmental sequelae in infants who suffered birth asphyxia. But to establish these findings on a solid ground a larger multi-centers study is needed</a:t>
            </a:r>
            <a:br>
              <a:rPr lang="en-GB" sz="4000" dirty="0">
                <a:ea typeface="DengXian" panose="02010600030101010101" pitchFamily="2" charset="-122"/>
                <a:cs typeface="Arial" panose="020B0604020202020204" pitchFamily="34" charset="0"/>
              </a:rPr>
            </a:br>
            <a:br>
              <a:rPr lang="en-GB" sz="4000" dirty="0">
                <a:ea typeface="DengXian" panose="02010600030101010101" pitchFamily="2" charset="-122"/>
                <a:cs typeface="Arial" panose="020B0604020202020204" pitchFamily="34" charset="0"/>
              </a:rPr>
            </a:br>
            <a:r>
              <a:rPr lang="en-GB" sz="4200" b="1" dirty="0">
                <a:solidFill>
                  <a:srgbClr val="C60C30"/>
                </a:solidFill>
                <a:cs typeface="Arial" panose="020B0604020202020204" pitchFamily="34" charset="0"/>
              </a:rPr>
              <a:t>References</a:t>
            </a:r>
            <a:br>
              <a:rPr lang="en-GB" sz="4000" b="1" dirty="0">
                <a:solidFill>
                  <a:srgbClr val="C60C30"/>
                </a:solidFill>
                <a:cs typeface="Arial" panose="020B0604020202020204" pitchFamily="34" charset="0"/>
              </a:rPr>
            </a:br>
            <a:r>
              <a:rPr lang="en-GB" sz="1600" dirty="0">
                <a:ea typeface="Calibri" panose="020F0502020204030204" pitchFamily="34" charset="0"/>
                <a:cs typeface="Times New Roman" panose="02020603050405020304" pitchFamily="18" charset="0"/>
              </a:rPr>
              <a:t>1. Organization WH. World Health Organisation. Basis newborn resuscitation: a practical guide 1999 [Internet]. 1998 [cited 2019 Sep 17]. Available from: https://apps.who.int/iris/bitstream/handle/10665/63953/WHO_RHT_MSM_98.1.pdf</a:t>
            </a:r>
            <a:br>
              <a:rPr lang="en-GB" sz="1600" dirty="0">
                <a:ea typeface="Calibri" panose="020F0502020204030204" pitchFamily="34" charset="0"/>
                <a:cs typeface="Times New Roman" panose="02020603050405020304" pitchFamily="18" charset="0"/>
              </a:rPr>
            </a:br>
            <a:r>
              <a:rPr lang="en-GB" sz="1600" dirty="0">
                <a:ea typeface="Calibri" panose="020F0502020204030204" pitchFamily="34" charset="0"/>
                <a:cs typeface="Times New Roman" panose="02020603050405020304" pitchFamily="18" charset="0"/>
              </a:rPr>
              <a:t>2. Ibrahim NA, </a:t>
            </a:r>
            <a:r>
              <a:rPr lang="en-GB" sz="1600" dirty="0" err="1">
                <a:ea typeface="Calibri" panose="020F0502020204030204" pitchFamily="34" charset="0"/>
                <a:cs typeface="Times New Roman" panose="02020603050405020304" pitchFamily="18" charset="0"/>
              </a:rPr>
              <a:t>Muhye</a:t>
            </a:r>
            <a:r>
              <a:rPr lang="en-GB" sz="1600" dirty="0">
                <a:ea typeface="Calibri" panose="020F0502020204030204" pitchFamily="34" charset="0"/>
                <a:cs typeface="Times New Roman" panose="02020603050405020304" pitchFamily="18" charset="0"/>
              </a:rPr>
              <a:t> A, </a:t>
            </a:r>
            <a:r>
              <a:rPr lang="en-GB" sz="1600" dirty="0" err="1">
                <a:ea typeface="Calibri" panose="020F0502020204030204" pitchFamily="34" charset="0"/>
                <a:cs typeface="Times New Roman" panose="02020603050405020304" pitchFamily="18" charset="0"/>
              </a:rPr>
              <a:t>Abdulie</a:t>
            </a:r>
            <a:r>
              <a:rPr lang="en-GB" sz="1600" dirty="0">
                <a:ea typeface="Calibri" panose="020F0502020204030204" pitchFamily="34" charset="0"/>
                <a:cs typeface="Times New Roman" panose="02020603050405020304" pitchFamily="18" charset="0"/>
              </a:rPr>
              <a:t> S. Prevalence of Birth Asphyxia and Associated Factors among Neonates Delivered in </a:t>
            </a:r>
            <a:r>
              <a:rPr lang="en-GB" sz="1600" dirty="0" err="1">
                <a:ea typeface="Calibri" panose="020F0502020204030204" pitchFamily="34" charset="0"/>
                <a:cs typeface="Times New Roman" panose="02020603050405020304" pitchFamily="18" charset="0"/>
              </a:rPr>
              <a:t>Dilchora</a:t>
            </a:r>
            <a:r>
              <a:rPr lang="en-GB" sz="1600" dirty="0">
                <a:ea typeface="Calibri" panose="020F0502020204030204" pitchFamily="34" charset="0"/>
                <a:cs typeface="Times New Roman" panose="02020603050405020304" pitchFamily="18" charset="0"/>
              </a:rPr>
              <a:t> Referral Hospital, in Dire </a:t>
            </a:r>
            <a:r>
              <a:rPr lang="en-GB" sz="1600" dirty="0" err="1">
                <a:ea typeface="Calibri" panose="020F0502020204030204" pitchFamily="34" charset="0"/>
                <a:cs typeface="Times New Roman" panose="02020603050405020304" pitchFamily="18" charset="0"/>
              </a:rPr>
              <a:t>Dawa</a:t>
            </a:r>
            <a:r>
              <a:rPr lang="en-GB" sz="1600" dirty="0">
                <a:ea typeface="Calibri" panose="020F0502020204030204" pitchFamily="34" charset="0"/>
                <a:cs typeface="Times New Roman" panose="02020603050405020304" pitchFamily="18" charset="0"/>
              </a:rPr>
              <a:t>, Eastern Ethiopia. Clin. Mother Child Heal. 2017;14. </a:t>
            </a:r>
            <a:br>
              <a:rPr lang="en-GB" sz="1600" dirty="0">
                <a:ea typeface="Calibri" panose="020F0502020204030204" pitchFamily="34" charset="0"/>
                <a:cs typeface="Times New Roman" panose="02020603050405020304" pitchFamily="18" charset="0"/>
              </a:rPr>
            </a:br>
            <a:r>
              <a:rPr lang="en-GB" sz="1600" dirty="0">
                <a:ea typeface="Calibri" panose="020F0502020204030204" pitchFamily="34" charset="0"/>
                <a:cs typeface="Times New Roman" panose="02020603050405020304" pitchFamily="18" charset="0"/>
              </a:rPr>
              <a:t>3. Halloran DR, McClure E, Chakraborty H, </a:t>
            </a:r>
            <a:r>
              <a:rPr lang="en-GB" sz="1600" dirty="0" err="1">
                <a:ea typeface="Calibri" panose="020F0502020204030204" pitchFamily="34" charset="0"/>
                <a:cs typeface="Times New Roman" panose="02020603050405020304" pitchFamily="18" charset="0"/>
              </a:rPr>
              <a:t>Chomba</a:t>
            </a:r>
            <a:r>
              <a:rPr lang="en-GB" sz="1600" dirty="0">
                <a:ea typeface="Calibri" panose="020F0502020204030204" pitchFamily="34" charset="0"/>
                <a:cs typeface="Times New Roman" panose="02020603050405020304" pitchFamily="18" charset="0"/>
              </a:rPr>
              <a:t> E, Wright LL, Carlo WA. Birth asphyxia survivors in a developing country. J. </a:t>
            </a:r>
            <a:r>
              <a:rPr lang="en-GB" sz="1600" dirty="0" err="1">
                <a:ea typeface="Calibri" panose="020F0502020204030204" pitchFamily="34" charset="0"/>
                <a:cs typeface="Times New Roman" panose="02020603050405020304" pitchFamily="18" charset="0"/>
              </a:rPr>
              <a:t>Perinatol</a:t>
            </a:r>
            <a:r>
              <a:rPr lang="en-GB" sz="1600" dirty="0">
                <a:ea typeface="Calibri" panose="020F0502020204030204" pitchFamily="34" charset="0"/>
                <a:cs typeface="Times New Roman" panose="02020603050405020304" pitchFamily="18" charset="0"/>
              </a:rPr>
              <a:t>. [Internet] 2009 [cited 2019 Sep 17];29:243–9. Available from: https://www.nature.com/articles/jp2008192</a:t>
            </a:r>
            <a:br>
              <a:rPr lang="en-GB" sz="1600" dirty="0">
                <a:ea typeface="Calibri" panose="020F0502020204030204" pitchFamily="34" charset="0"/>
                <a:cs typeface="Times New Roman" panose="02020603050405020304" pitchFamily="18" charset="0"/>
              </a:rPr>
            </a:br>
            <a:r>
              <a:rPr lang="en-GB" sz="1600" dirty="0">
                <a:ea typeface="Calibri" panose="020F0502020204030204" pitchFamily="34" charset="0"/>
                <a:cs typeface="Times New Roman" panose="02020603050405020304" pitchFamily="18" charset="0"/>
              </a:rPr>
              <a:t>4. Al-</a:t>
            </a:r>
            <a:r>
              <a:rPr lang="en-GB" sz="1600" dirty="0" err="1">
                <a:ea typeface="Calibri" panose="020F0502020204030204" pitchFamily="34" charset="0"/>
                <a:cs typeface="Times New Roman" panose="02020603050405020304" pitchFamily="18" charset="0"/>
              </a:rPr>
              <a:t>Macki</a:t>
            </a:r>
            <a:r>
              <a:rPr lang="en-GB" sz="1600" dirty="0">
                <a:ea typeface="Calibri" panose="020F0502020204030204" pitchFamily="34" charset="0"/>
                <a:cs typeface="Times New Roman" panose="02020603050405020304" pitchFamily="18" charset="0"/>
              </a:rPr>
              <a:t> N, Miller SP, Hall N, </a:t>
            </a:r>
            <a:r>
              <a:rPr lang="en-GB" sz="1600" dirty="0" err="1">
                <a:ea typeface="Calibri" panose="020F0502020204030204" pitchFamily="34" charset="0"/>
                <a:cs typeface="Times New Roman" panose="02020603050405020304" pitchFamily="18" charset="0"/>
              </a:rPr>
              <a:t>Shevell</a:t>
            </a:r>
            <a:r>
              <a:rPr lang="en-GB" sz="1600" dirty="0">
                <a:ea typeface="Calibri" panose="020F0502020204030204" pitchFamily="34" charset="0"/>
                <a:cs typeface="Times New Roman" panose="02020603050405020304" pitchFamily="18" charset="0"/>
              </a:rPr>
              <a:t> M. The Spectrum of Abnormal Neurologic Outcomes Subsequent to Term Intrapartum Asphyxia. </a:t>
            </a:r>
            <a:r>
              <a:rPr lang="en-GB" sz="1600" dirty="0" err="1">
                <a:ea typeface="Calibri" panose="020F0502020204030204" pitchFamily="34" charset="0"/>
                <a:cs typeface="Times New Roman" panose="02020603050405020304" pitchFamily="18" charset="0"/>
              </a:rPr>
              <a:t>Pediatr</a:t>
            </a:r>
            <a:r>
              <a:rPr lang="en-GB" sz="1600" dirty="0">
                <a:ea typeface="Calibri" panose="020F0502020204030204" pitchFamily="34" charset="0"/>
                <a:cs typeface="Times New Roman" panose="02020603050405020304" pitchFamily="18" charset="0"/>
              </a:rPr>
              <a:t>. Neurol. [Internet] 2009 [cited 2019 Sep 17];41:399–405. Available from: https://www.sciencedirect.com/science/article/pii/S0887899409003154</a:t>
            </a:r>
            <a:br>
              <a:rPr lang="en-GB" sz="1600" dirty="0">
                <a:ea typeface="Calibri" panose="020F0502020204030204" pitchFamily="34" charset="0"/>
                <a:cs typeface="Times New Roman" panose="02020603050405020304" pitchFamily="18" charset="0"/>
              </a:rPr>
            </a:br>
            <a:r>
              <a:rPr lang="en-GB" sz="1600" dirty="0">
                <a:ea typeface="Calibri" panose="020F0502020204030204" pitchFamily="34" charset="0"/>
                <a:cs typeface="Times New Roman" panose="02020603050405020304" pitchFamily="18" charset="0"/>
              </a:rPr>
              <a:t>5. </a:t>
            </a:r>
            <a:r>
              <a:rPr lang="en-GB" sz="1600" dirty="0" err="1">
                <a:ea typeface="Calibri" panose="020F0502020204030204" pitchFamily="34" charset="0"/>
                <a:cs typeface="Times New Roman" panose="02020603050405020304" pitchFamily="18" charset="0"/>
              </a:rPr>
              <a:t>Pierrat</a:t>
            </a:r>
            <a:r>
              <a:rPr lang="en-GB" sz="1600" dirty="0">
                <a:ea typeface="Calibri" panose="020F0502020204030204" pitchFamily="34" charset="0"/>
                <a:cs typeface="Times New Roman" panose="02020603050405020304" pitchFamily="18" charset="0"/>
              </a:rPr>
              <a:t> V, </a:t>
            </a:r>
            <a:r>
              <a:rPr lang="en-GB" sz="1600" dirty="0" err="1">
                <a:ea typeface="Calibri" panose="020F0502020204030204" pitchFamily="34" charset="0"/>
                <a:cs typeface="Times New Roman" panose="02020603050405020304" pitchFamily="18" charset="0"/>
              </a:rPr>
              <a:t>Haouari</a:t>
            </a:r>
            <a:r>
              <a:rPr lang="en-GB" sz="1600" dirty="0">
                <a:ea typeface="Calibri" panose="020F0502020204030204" pitchFamily="34" charset="0"/>
                <a:cs typeface="Times New Roman" panose="02020603050405020304" pitchFamily="18" charset="0"/>
              </a:rPr>
              <a:t> N, </a:t>
            </a:r>
            <a:r>
              <a:rPr lang="en-GB" sz="1600" dirty="0" err="1">
                <a:ea typeface="Calibri" panose="020F0502020204030204" pitchFamily="34" charset="0"/>
                <a:cs typeface="Times New Roman" panose="02020603050405020304" pitchFamily="18" charset="0"/>
              </a:rPr>
              <a:t>Liska</a:t>
            </a:r>
            <a:r>
              <a:rPr lang="en-GB" sz="1600" dirty="0">
                <a:ea typeface="Calibri" panose="020F0502020204030204" pitchFamily="34" charset="0"/>
                <a:cs typeface="Times New Roman" panose="02020603050405020304" pitchFamily="18" charset="0"/>
              </a:rPr>
              <a:t> A, Thomas D, </a:t>
            </a:r>
            <a:r>
              <a:rPr lang="en-GB" sz="1600" dirty="0" err="1">
                <a:ea typeface="Calibri" panose="020F0502020204030204" pitchFamily="34" charset="0"/>
                <a:cs typeface="Times New Roman" panose="02020603050405020304" pitchFamily="18" charset="0"/>
              </a:rPr>
              <a:t>Subtil</a:t>
            </a:r>
            <a:r>
              <a:rPr lang="en-GB" sz="1600" dirty="0">
                <a:ea typeface="Calibri" panose="020F0502020204030204" pitchFamily="34" charset="0"/>
                <a:cs typeface="Times New Roman" panose="02020603050405020304" pitchFamily="18" charset="0"/>
              </a:rPr>
              <a:t> D, </a:t>
            </a:r>
            <a:r>
              <a:rPr lang="en-GB" sz="1600" dirty="0" err="1">
                <a:ea typeface="Calibri" panose="020F0502020204030204" pitchFamily="34" charset="0"/>
                <a:cs typeface="Times New Roman" panose="02020603050405020304" pitchFamily="18" charset="0"/>
              </a:rPr>
              <a:t>Truffert</a:t>
            </a:r>
            <a:r>
              <a:rPr lang="en-GB" sz="1600" dirty="0">
                <a:ea typeface="Calibri" panose="020F0502020204030204" pitchFamily="34" charset="0"/>
                <a:cs typeface="Times New Roman" panose="02020603050405020304" pitchFamily="18" charset="0"/>
              </a:rPr>
              <a:t> P. Prevalence, causes, and outcome at 2 years of age of newborn encephalopathy: Population based study. Arch. Dis. Child. </a:t>
            </a:r>
            <a:r>
              <a:rPr lang="en-GB" sz="1600" dirty="0" err="1">
                <a:ea typeface="Calibri" panose="020F0502020204030204" pitchFamily="34" charset="0"/>
                <a:cs typeface="Times New Roman" panose="02020603050405020304" pitchFamily="18" charset="0"/>
              </a:rPr>
              <a:t>Fetal</a:t>
            </a:r>
            <a:r>
              <a:rPr lang="en-GB" sz="1600" dirty="0">
                <a:ea typeface="Calibri" panose="020F0502020204030204" pitchFamily="34" charset="0"/>
                <a:cs typeface="Times New Roman" panose="02020603050405020304" pitchFamily="18" charset="0"/>
              </a:rPr>
              <a:t> Neonatal Ed. [Internet] 2005 [cited 2019 Sep 17];90. Available from: https://fn.bmj.com/content/90/3/F257.abstract</a:t>
            </a:r>
            <a:br>
              <a:rPr lang="en-GB" sz="1600" dirty="0">
                <a:ea typeface="Calibri" panose="020F0502020204030204" pitchFamily="34" charset="0"/>
                <a:cs typeface="Times New Roman" panose="02020603050405020304" pitchFamily="18" charset="0"/>
              </a:rPr>
            </a:br>
            <a:r>
              <a:rPr lang="en-US" sz="1600" dirty="0">
                <a:ea typeface="Calibri" panose="020F0502020204030204" pitchFamily="34" charset="0"/>
                <a:cs typeface="Times New Roman" panose="02020603050405020304" pitchFamily="18" charset="0"/>
              </a:rPr>
              <a:t> </a:t>
            </a:r>
            <a:br>
              <a:rPr lang="en-GB" sz="4000" dirty="0">
                <a:ea typeface="Calibri" panose="020F0502020204030204" pitchFamily="34" charset="0"/>
                <a:cs typeface="Times New Roman" panose="02020603050405020304" pitchFamily="18" charset="0"/>
              </a:rPr>
            </a:br>
            <a:endParaRPr lang="en-GB" sz="4000" dirty="0">
              <a:cs typeface="Arial" panose="020B0604020202020204" pitchFamily="34" charset="0"/>
            </a:endParaRPr>
          </a:p>
        </p:txBody>
      </p:sp>
      <p:sp>
        <p:nvSpPr>
          <p:cNvPr id="14" name="Content Placeholder 13">
            <a:extLst>
              <a:ext uri="{FF2B5EF4-FFF2-40B4-BE49-F238E27FC236}">
                <a16:creationId xmlns:a16="http://schemas.microsoft.com/office/drawing/2014/main" id="{064D2AD1-1850-48E1-AB6C-D5531B78EEF3}"/>
              </a:ext>
            </a:extLst>
          </p:cNvPr>
          <p:cNvSpPr>
            <a:spLocks noGrp="1"/>
          </p:cNvSpPr>
          <p:nvPr>
            <p:ph sz="half" idx="1"/>
          </p:nvPr>
        </p:nvSpPr>
        <p:spPr/>
        <p:txBody>
          <a:bodyPr/>
          <a:lstStyle/>
          <a:p>
            <a:pPr marL="0" indent="0">
              <a:buNone/>
            </a:pPr>
            <a:endParaRPr lang="en-GB" dirty="0"/>
          </a:p>
        </p:txBody>
      </p:sp>
      <p:sp>
        <p:nvSpPr>
          <p:cNvPr id="16" name="Content Placeholder 15">
            <a:extLst>
              <a:ext uri="{FF2B5EF4-FFF2-40B4-BE49-F238E27FC236}">
                <a16:creationId xmlns:a16="http://schemas.microsoft.com/office/drawing/2014/main" id="{811DD67D-3EB6-4C1B-9EDE-4BCDC0C7E607}"/>
              </a:ext>
            </a:extLst>
          </p:cNvPr>
          <p:cNvSpPr>
            <a:spLocks noGrp="1"/>
          </p:cNvSpPr>
          <p:nvPr>
            <p:ph sz="half" idx="2"/>
          </p:nvPr>
        </p:nvSpPr>
        <p:spPr/>
        <p:txBody>
          <a:bodyPr/>
          <a:lstStyle/>
          <a:p>
            <a:endParaRPr lang="en-GB"/>
          </a:p>
        </p:txBody>
      </p:sp>
      <p:pic>
        <p:nvPicPr>
          <p:cNvPr id="17" name="Picture 16" descr="https://cdn.downtoearth.org.in/uploads/0.48794900_1449576804_childbirth_large.jpg">
            <a:extLst>
              <a:ext uri="{FF2B5EF4-FFF2-40B4-BE49-F238E27FC236}">
                <a16:creationId xmlns:a16="http://schemas.microsoft.com/office/drawing/2014/main" id="{85976B9D-8A58-4BE8-A6DC-72832AEC4E3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88074" y="17651450"/>
            <a:ext cx="8112958" cy="3888430"/>
          </a:xfrm>
          <a:prstGeom prst="rect">
            <a:avLst/>
          </a:prstGeom>
          <a:noFill/>
          <a:ln>
            <a:noFill/>
          </a:ln>
        </p:spPr>
      </p:pic>
      <p:pic>
        <p:nvPicPr>
          <p:cNvPr id="18" name="Picture 17" descr="http://simaawards.org/wp-content/uploads/2013/03/birth-is-a-dream_2.jpg">
            <a:extLst>
              <a:ext uri="{FF2B5EF4-FFF2-40B4-BE49-F238E27FC236}">
                <a16:creationId xmlns:a16="http://schemas.microsoft.com/office/drawing/2014/main" id="{D8BA258A-3993-4D5B-916D-973B82CEB25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550225" y="17589350"/>
            <a:ext cx="8112958" cy="3888430"/>
          </a:xfrm>
          <a:prstGeom prst="rect">
            <a:avLst/>
          </a:prstGeom>
          <a:noFill/>
          <a:ln>
            <a:noFill/>
          </a:ln>
        </p:spPr>
      </p:pic>
      <p:pic>
        <p:nvPicPr>
          <p:cNvPr id="19" name="Picture 18" descr="https://saintdamienhospital.files.wordpress.com/2012/11/surgery.jpg">
            <a:extLst>
              <a:ext uri="{FF2B5EF4-FFF2-40B4-BE49-F238E27FC236}">
                <a16:creationId xmlns:a16="http://schemas.microsoft.com/office/drawing/2014/main" id="{4BAF77D9-451B-4BB2-A21B-7D0C8A2B47D5}"/>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201694" y="17589350"/>
            <a:ext cx="8123640" cy="3888430"/>
          </a:xfrm>
          <a:prstGeom prst="rect">
            <a:avLst/>
          </a:prstGeom>
          <a:noFill/>
          <a:ln>
            <a:noFill/>
          </a:ln>
        </p:spPr>
      </p:pic>
    </p:spTree>
    <p:extLst>
      <p:ext uri="{BB962C8B-B14F-4D97-AF65-F5344CB8AC3E}">
        <p14:creationId xmlns:p14="http://schemas.microsoft.com/office/powerpoint/2010/main" val="3288025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TotalTime>
  <Words>83</Words>
  <Application>Microsoft Office PowerPoint</Application>
  <PresentationFormat>Custom</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  Background Birth asphyxia defined as a failure to initiate or sustain spontaneous breathing at birth. According to the American College of Obstetricians and Gynecologists and the American Academy of Pediatrics a neonate is labeled to be asphyxiated if the following conditions are fulfilled: Umbilical cord arterial pH &lt;7; Apgar score of 0-3 for longer than 5 min; neurological manifestations (e.g., seizures, coma, or hypotonia); and multisystem organ dysfunction, e.g., cardiovascular, gastrointestinal, hematological, pulmonary or renal system.  Adverse birth outcomes  continues to be a global public health  challenge, particularly in developing and underdeveloped countries. Over 1 million asphyxiated babies die annually around the globe and almost the same number developed severe consequences such as epilepsy, cerebral palsy, and developmental delay. Birth asphyxia accounts for about 23% of the neonatal deaths, and 10% of all deaths in children less than 5 years of age that occur each year worldwide, 98% of which occur in developing countries where more than half of the deliveries in developing countries occur at home.  The world Health statistics reported remarkable progress in reducing child mortality, with the global under-five mortality rate dropping from 93 per 1000 live births in 1990 to 41 per 1000 live births in 2016 in the developed world. However, developing countries still have a higher rate, ranging from 4.6 per 1000 in Cape Town to 26 per 1000 in Nigeria, with case fatality rates around 40%.               Source: Parker (2012)                                          Source: SIMA (2013)                                 Source: Bahuguna (2015) Objective The aim of the present study was to determine the correlation between mode and location of delivery and neurodevelopmental sequelae in infants who suffered birth asphyxia in  Kano, Northern Nigeria.   Methods A cross-sectional study of all neonates diagnosed with birth asphyxia admitted in the neonatal unit of the Murtala Mohammed Specialist Hospital and Hasiya Bayero pediatrics Hospital over a 12 months period (January 2017–December 2018) was undertaken. The occurrence rate of neurodevelopmental sequalae were determined using Modified Robins Smith questionnaire, while relationship between mode and location of delivery and the occurrence of neurodevelopmental sequalae were calculated with the correlation coefficient. Data entry and analysis were performed using SPSS version 21.   Results  Results revealed a statistically significant negative correlation between mode of delivery and some of the neurodevelopmental sequelae (NDS)  Moro reflex and ANTR at (r = -0.454, p = 0.004**,   r = -0.536, p = 0.001**). However, statistically significant positive correlation was found between location of delivery and some of the neurodevelopmental sequelae (NDS) such as the fine motor, speech and communication, Moro reflex and head lag pull to sit legs at (r = 0.597,p = 0.001** ,    r = 0.540,p = 0.001**,   r = 0.580,p = 0.001** ,   r = 0.536,p = 0.001**) respectively.  Conclusion The study concluded that there are relationship between mode and location of delivery and the occurrence of neurodevelopmental sequelae in infants who suffered birth asphyxia. But to establish these findings on a solid ground a larger multi-centers study is needed  References 1. Organization WH. World Health Organisation. Basis newborn resuscitation: a practical guide 1999 [Internet]. 1998 [cited 2019 Sep 17]. Available from: https://apps.who.int/iris/bitstream/handle/10665/63953/WHO_RHT_MSM_98.1.pdf 2. Ibrahim NA, Muhye A, Abdulie S. Prevalence of Birth Asphyxia and Associated Factors among Neonates Delivered in Dilchora Referral Hospital, in Dire Dawa, Eastern Ethiopia. Clin. Mother Child Heal. 2017;14.  3. Halloran DR, McClure E, Chakraborty H, Chomba E, Wright LL, Carlo WA. Birth asphyxia survivors in a developing country. J. Perinatol. [Internet] 2009 [cited 2019 Sep 17];29:243–9. Available from: https://www.nature.com/articles/jp2008192 4. Al-Macki N, Miller SP, Hall N, Shevell M. The Spectrum of Abnormal Neurologic Outcomes Subsequent to Term Intrapartum Asphyxia. Pediatr. Neurol. [Internet] 2009 [cited 2019 Sep 17];41:399–405. Available from: https://www.sciencedirect.com/science/article/pii/S0887899409003154 5. Pierrat V, Haouari N, Liska A, Thomas D, Subtil D, Truffert P. Prevalence, causes, and outcome at 2 years of age of newborn encephalopathy: Population based study. Arch. Dis. Child. Fetal Neonatal Ed. [Internet] 2005 [cited 2019 Sep 17];90. Available from: https://fn.bmj.com/content/90/3/F257.abstract   </vt:lpstr>
    </vt:vector>
  </TitlesOfParts>
  <Company>University of Salford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Services</dc:creator>
  <cp:lastModifiedBy>Shehu Usman</cp:lastModifiedBy>
  <cp:revision>65</cp:revision>
  <cp:lastPrinted>2019-10-23T08:53:06Z</cp:lastPrinted>
  <dcterms:created xsi:type="dcterms:W3CDTF">2015-02-02T13:07:00Z</dcterms:created>
  <dcterms:modified xsi:type="dcterms:W3CDTF">2019-10-23T22:03:05Z</dcterms:modified>
</cp:coreProperties>
</file>