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Lst>
  <p:sldSz cx="42803763" cy="30275213"/>
  <p:notesSz cx="9144000" cy="6858000"/>
  <p:defaultTextStyle>
    <a:defPPr>
      <a:defRPr lang="en-US"/>
    </a:defPPr>
    <a:lvl1pPr marL="0" algn="l" defTabSz="3506260" rtl="0" eaLnBrk="1" latinLnBrk="0" hangingPunct="1">
      <a:defRPr sz="6906" kern="1200">
        <a:solidFill>
          <a:schemeClr val="tx1"/>
        </a:solidFill>
        <a:latin typeface="+mn-lt"/>
        <a:ea typeface="+mn-ea"/>
        <a:cs typeface="+mn-cs"/>
      </a:defRPr>
    </a:lvl1pPr>
    <a:lvl2pPr marL="1753129" algn="l" defTabSz="3506260" rtl="0" eaLnBrk="1" latinLnBrk="0" hangingPunct="1">
      <a:defRPr sz="6906" kern="1200">
        <a:solidFill>
          <a:schemeClr val="tx1"/>
        </a:solidFill>
        <a:latin typeface="+mn-lt"/>
        <a:ea typeface="+mn-ea"/>
        <a:cs typeface="+mn-cs"/>
      </a:defRPr>
    </a:lvl2pPr>
    <a:lvl3pPr marL="3506260" algn="l" defTabSz="3506260" rtl="0" eaLnBrk="1" latinLnBrk="0" hangingPunct="1">
      <a:defRPr sz="6906" kern="1200">
        <a:solidFill>
          <a:schemeClr val="tx1"/>
        </a:solidFill>
        <a:latin typeface="+mn-lt"/>
        <a:ea typeface="+mn-ea"/>
        <a:cs typeface="+mn-cs"/>
      </a:defRPr>
    </a:lvl3pPr>
    <a:lvl4pPr marL="5259389" algn="l" defTabSz="3506260" rtl="0" eaLnBrk="1" latinLnBrk="0" hangingPunct="1">
      <a:defRPr sz="6906" kern="1200">
        <a:solidFill>
          <a:schemeClr val="tx1"/>
        </a:solidFill>
        <a:latin typeface="+mn-lt"/>
        <a:ea typeface="+mn-ea"/>
        <a:cs typeface="+mn-cs"/>
      </a:defRPr>
    </a:lvl4pPr>
    <a:lvl5pPr marL="7012519" algn="l" defTabSz="3506260" rtl="0" eaLnBrk="1" latinLnBrk="0" hangingPunct="1">
      <a:defRPr sz="6906" kern="1200">
        <a:solidFill>
          <a:schemeClr val="tx1"/>
        </a:solidFill>
        <a:latin typeface="+mn-lt"/>
        <a:ea typeface="+mn-ea"/>
        <a:cs typeface="+mn-cs"/>
      </a:defRPr>
    </a:lvl5pPr>
    <a:lvl6pPr marL="8765650" algn="l" defTabSz="3506260" rtl="0" eaLnBrk="1" latinLnBrk="0" hangingPunct="1">
      <a:defRPr sz="6906" kern="1200">
        <a:solidFill>
          <a:schemeClr val="tx1"/>
        </a:solidFill>
        <a:latin typeface="+mn-lt"/>
        <a:ea typeface="+mn-ea"/>
        <a:cs typeface="+mn-cs"/>
      </a:defRPr>
    </a:lvl6pPr>
    <a:lvl7pPr marL="10518779" algn="l" defTabSz="3506260" rtl="0" eaLnBrk="1" latinLnBrk="0" hangingPunct="1">
      <a:defRPr sz="6906" kern="1200">
        <a:solidFill>
          <a:schemeClr val="tx1"/>
        </a:solidFill>
        <a:latin typeface="+mn-lt"/>
        <a:ea typeface="+mn-ea"/>
        <a:cs typeface="+mn-cs"/>
      </a:defRPr>
    </a:lvl7pPr>
    <a:lvl8pPr marL="12271908" algn="l" defTabSz="3506260" rtl="0" eaLnBrk="1" latinLnBrk="0" hangingPunct="1">
      <a:defRPr sz="6906" kern="1200">
        <a:solidFill>
          <a:schemeClr val="tx1"/>
        </a:solidFill>
        <a:latin typeface="+mn-lt"/>
        <a:ea typeface="+mn-ea"/>
        <a:cs typeface="+mn-cs"/>
      </a:defRPr>
    </a:lvl8pPr>
    <a:lvl9pPr marL="14025036" algn="l" defTabSz="3506260"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0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p:scale>
          <a:sx n="33" d="100"/>
          <a:sy n="33" d="100"/>
        </p:scale>
        <p:origin x="504" y="-88"/>
      </p:cViewPr>
      <p:guideLst>
        <p:guide orient="horz" pos="9535"/>
        <p:guide pos="1348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4000">
                <a:latin typeface="Times New Roman" pitchFamily="18" charset="0"/>
                <a:cs typeface="Times New Roman" pitchFamily="18" charset="0"/>
              </a:defRPr>
            </a:pPr>
            <a:r>
              <a:rPr lang="en-US" sz="4000" dirty="0" smtClean="0"/>
              <a:t>Support from</a:t>
            </a:r>
            <a:r>
              <a:rPr lang="en-US" sz="4000" baseline="0" dirty="0" smtClean="0"/>
              <a:t> management of University</a:t>
            </a:r>
            <a:endParaRPr lang="en-US" sz="4000" dirty="0"/>
          </a:p>
        </c:rich>
      </c:tx>
      <c:layout/>
      <c:overlay val="0"/>
    </c:title>
    <c:autoTitleDeleted val="0"/>
    <c:plotArea>
      <c:layout/>
      <c:barChart>
        <c:barDir val="col"/>
        <c:grouping val="clustered"/>
        <c:varyColors val="0"/>
        <c:ser>
          <c:idx val="0"/>
          <c:order val="0"/>
          <c:tx>
            <c:strRef>
              <c:f>Sheet1!$B$1</c:f>
              <c:strCache>
                <c:ptCount val="1"/>
                <c:pt idx="0">
                  <c:v>Family/Friends</c:v>
                </c:pt>
              </c:strCache>
            </c:strRef>
          </c:tx>
          <c:invertIfNegative val="0"/>
          <c:cat>
            <c:strRef>
              <c:f>Sheet1!$A$2:$A$6</c:f>
              <c:strCache>
                <c:ptCount val="5"/>
                <c:pt idx="0">
                  <c:v>Strongly Agree</c:v>
                </c:pt>
                <c:pt idx="1">
                  <c:v>Agree</c:v>
                </c:pt>
                <c:pt idx="2">
                  <c:v>Nuetral</c:v>
                </c:pt>
                <c:pt idx="3">
                  <c:v>Disagree</c:v>
                </c:pt>
                <c:pt idx="4">
                  <c:v>Strongly disagree</c:v>
                </c:pt>
              </c:strCache>
            </c:strRef>
          </c:cat>
          <c:val>
            <c:numRef>
              <c:f>Sheet1!$B$2:$B$6</c:f>
              <c:numCache>
                <c:formatCode>General</c:formatCode>
                <c:ptCount val="5"/>
                <c:pt idx="0">
                  <c:v>6.0</c:v>
                </c:pt>
                <c:pt idx="1">
                  <c:v>17.0</c:v>
                </c:pt>
                <c:pt idx="2">
                  <c:v>15.0</c:v>
                </c:pt>
                <c:pt idx="3">
                  <c:v>52.0</c:v>
                </c:pt>
                <c:pt idx="4">
                  <c:v>10.0</c:v>
                </c:pt>
              </c:numCache>
            </c:numRef>
          </c:val>
        </c:ser>
        <c:dLbls>
          <c:showLegendKey val="0"/>
          <c:showVal val="0"/>
          <c:showCatName val="0"/>
          <c:showSerName val="0"/>
          <c:showPercent val="0"/>
          <c:showBubbleSize val="0"/>
        </c:dLbls>
        <c:gapWidth val="150"/>
        <c:axId val="2146639464"/>
        <c:axId val="2090015144"/>
      </c:barChart>
      <c:catAx>
        <c:axId val="2146639464"/>
        <c:scaling>
          <c:orientation val="minMax"/>
        </c:scaling>
        <c:delete val="0"/>
        <c:axPos val="b"/>
        <c:majorTickMark val="out"/>
        <c:minorTickMark val="none"/>
        <c:tickLblPos val="nextTo"/>
        <c:txPr>
          <a:bodyPr/>
          <a:lstStyle/>
          <a:p>
            <a:pPr>
              <a:defRPr sz="4000"/>
            </a:pPr>
            <a:endParaRPr lang="en-US"/>
          </a:p>
        </c:txPr>
        <c:crossAx val="2090015144"/>
        <c:crosses val="autoZero"/>
        <c:auto val="1"/>
        <c:lblAlgn val="ctr"/>
        <c:lblOffset val="100"/>
        <c:noMultiLvlLbl val="0"/>
      </c:catAx>
      <c:valAx>
        <c:axId val="2090015144"/>
        <c:scaling>
          <c:orientation val="minMax"/>
        </c:scaling>
        <c:delete val="0"/>
        <c:axPos val="l"/>
        <c:majorGridlines/>
        <c:numFmt formatCode="General" sourceLinked="1"/>
        <c:majorTickMark val="out"/>
        <c:minorTickMark val="none"/>
        <c:tickLblPos val="nextTo"/>
        <c:txPr>
          <a:bodyPr/>
          <a:lstStyle/>
          <a:p>
            <a:pPr>
              <a:defRPr sz="4000"/>
            </a:pPr>
            <a:endParaRPr lang="en-US"/>
          </a:p>
        </c:txPr>
        <c:crossAx val="214663946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4000">
                <a:latin typeface="Times New Roman" pitchFamily="18" charset="0"/>
                <a:cs typeface="Times New Roman" pitchFamily="18" charset="0"/>
              </a:defRPr>
            </a:pPr>
            <a:r>
              <a:rPr lang="en-US" sz="4000" dirty="0" smtClean="0"/>
              <a:t>Availability</a:t>
            </a:r>
            <a:r>
              <a:rPr lang="en-US" sz="4000" baseline="0" dirty="0" smtClean="0"/>
              <a:t> of </a:t>
            </a:r>
            <a:r>
              <a:rPr lang="en-US" sz="4000" dirty="0" smtClean="0"/>
              <a:t>adequate</a:t>
            </a:r>
            <a:r>
              <a:rPr lang="en-US" sz="4000" baseline="0" dirty="0" smtClean="0"/>
              <a:t> research support facilities</a:t>
            </a:r>
            <a:endParaRPr lang="en-US" sz="4000" dirty="0"/>
          </a:p>
        </c:rich>
      </c:tx>
      <c:layout>
        <c:manualLayout>
          <c:xMode val="edge"/>
          <c:yMode val="edge"/>
          <c:x val="0.197698007122031"/>
          <c:y val="0.0206363679017546"/>
        </c:manualLayout>
      </c:layout>
      <c:overlay val="0"/>
    </c:title>
    <c:autoTitleDeleted val="0"/>
    <c:plotArea>
      <c:layout>
        <c:manualLayout>
          <c:layoutTarget val="inner"/>
          <c:xMode val="edge"/>
          <c:yMode val="edge"/>
          <c:x val="0.291950487165684"/>
          <c:y val="0.354794614314205"/>
          <c:w val="0.339012142589865"/>
          <c:h val="0.645205385685795"/>
        </c:manualLayout>
      </c:layout>
      <c:doughnutChart>
        <c:varyColors val="1"/>
        <c:ser>
          <c:idx val="0"/>
          <c:order val="0"/>
          <c:tx>
            <c:strRef>
              <c:f>Sheet1!$B$1</c:f>
              <c:strCache>
                <c:ptCount val="1"/>
                <c:pt idx="0">
                  <c:v>Relation with conventional banks</c:v>
                </c:pt>
              </c:strCache>
            </c:strRef>
          </c:tx>
          <c:explosion val="25"/>
          <c:dLbls>
            <c:dLbl>
              <c:idx val="0"/>
              <c:layout>
                <c:manualLayout>
                  <c:x val="0.123126936497427"/>
                  <c:y val="-9.45822602607012E-17"/>
                </c:manualLayout>
              </c:layout>
              <c:showLegendKey val="0"/>
              <c:showVal val="0"/>
              <c:showCatName val="0"/>
              <c:showSerName val="0"/>
              <c:showPercent val="1"/>
              <c:showBubbleSize val="0"/>
            </c:dLbl>
            <c:dLbl>
              <c:idx val="1"/>
              <c:layout>
                <c:manualLayout>
                  <c:x val="-0.139295120077897"/>
                  <c:y val="-0.0464318277789481"/>
                </c:manualLayout>
              </c:layout>
              <c:showLegendKey val="0"/>
              <c:showVal val="0"/>
              <c:showCatName val="0"/>
              <c:showSerName val="0"/>
              <c:showPercent val="1"/>
              <c:showBubbleSize val="0"/>
            </c:dLbl>
            <c:txPr>
              <a:bodyPr/>
              <a:lstStyle/>
              <a:p>
                <a:pPr>
                  <a:defRPr sz="4000"/>
                </a:pPr>
                <a:endParaRPr lang="en-US"/>
              </a:p>
            </c:txPr>
            <c:showLegendKey val="0"/>
            <c:showVal val="0"/>
            <c:showCatName val="0"/>
            <c:showSerName val="0"/>
            <c:showPercent val="1"/>
            <c:showBubbleSize val="0"/>
            <c:showLeaderLines val="0"/>
          </c:dLbls>
          <c:cat>
            <c:strRef>
              <c:f>Sheet1!$A$2:$A$3</c:f>
              <c:strCache>
                <c:ptCount val="2"/>
                <c:pt idx="0">
                  <c:v>Yes</c:v>
                </c:pt>
                <c:pt idx="1">
                  <c:v>No</c:v>
                </c:pt>
              </c:strCache>
            </c:strRef>
          </c:cat>
          <c:val>
            <c:numRef>
              <c:f>Sheet1!$B$2:$B$3</c:f>
              <c:numCache>
                <c:formatCode>General</c:formatCode>
                <c:ptCount val="2"/>
                <c:pt idx="0">
                  <c:v>25.0</c:v>
                </c:pt>
                <c:pt idx="1">
                  <c:v>75.0</c:v>
                </c:pt>
              </c:numCache>
            </c:numRef>
          </c:val>
        </c:ser>
        <c:dLbls>
          <c:showLegendKey val="0"/>
          <c:showVal val="0"/>
          <c:showCatName val="0"/>
          <c:showSerName val="0"/>
          <c:showPercent val="1"/>
          <c:showBubbleSize val="0"/>
          <c:showLeaderLines val="0"/>
        </c:dLbls>
        <c:firstSliceAng val="0"/>
        <c:holeSize val="50"/>
      </c:doughnutChart>
    </c:plotArea>
    <c:legend>
      <c:legendPos val="r"/>
      <c:layout/>
      <c:overlay val="0"/>
      <c:txPr>
        <a:bodyPr/>
        <a:lstStyle/>
        <a:p>
          <a:pPr>
            <a:defRPr sz="4000"/>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4000">
                <a:latin typeface="Times New Roman" pitchFamily="18" charset="0"/>
                <a:cs typeface="Times New Roman" pitchFamily="18" charset="0"/>
              </a:defRPr>
            </a:pPr>
            <a:r>
              <a:rPr lang="en-US" sz="4000" dirty="0" smtClean="0"/>
              <a:t>Support from Research Supervisor</a:t>
            </a:r>
            <a:endParaRPr lang="en-US" sz="4000" dirty="0"/>
          </a:p>
        </c:rich>
      </c:tx>
      <c:layout/>
      <c:overlay val="0"/>
    </c:title>
    <c:autoTitleDeleted val="0"/>
    <c:plotArea>
      <c:layout/>
      <c:barChart>
        <c:barDir val="col"/>
        <c:grouping val="clustered"/>
        <c:varyColors val="0"/>
        <c:ser>
          <c:idx val="0"/>
          <c:order val="0"/>
          <c:tx>
            <c:strRef>
              <c:f>Sheet1!$B$1</c:f>
              <c:strCache>
                <c:ptCount val="1"/>
                <c:pt idx="0">
                  <c:v>Choice of Islamic Banks due to Islamic teachings</c:v>
                </c:pt>
              </c:strCache>
            </c:strRef>
          </c:tx>
          <c:invertIfNegative val="0"/>
          <c:cat>
            <c:strRef>
              <c:f>Sheet1!$A$2:$A$6</c:f>
              <c:strCache>
                <c:ptCount val="5"/>
                <c:pt idx="0">
                  <c:v>Strongly Agree</c:v>
                </c:pt>
                <c:pt idx="1">
                  <c:v>Agree</c:v>
                </c:pt>
                <c:pt idx="2">
                  <c:v>Nuetral</c:v>
                </c:pt>
                <c:pt idx="3">
                  <c:v>Disagree</c:v>
                </c:pt>
                <c:pt idx="4">
                  <c:v>Strongly disagree</c:v>
                </c:pt>
              </c:strCache>
            </c:strRef>
          </c:cat>
          <c:val>
            <c:numRef>
              <c:f>Sheet1!$B$2:$B$6</c:f>
              <c:numCache>
                <c:formatCode>General</c:formatCode>
                <c:ptCount val="5"/>
                <c:pt idx="0">
                  <c:v>29.0</c:v>
                </c:pt>
                <c:pt idx="1">
                  <c:v>42.0</c:v>
                </c:pt>
                <c:pt idx="2">
                  <c:v>13.0</c:v>
                </c:pt>
                <c:pt idx="3">
                  <c:v>8.0</c:v>
                </c:pt>
                <c:pt idx="4">
                  <c:v>8.0</c:v>
                </c:pt>
              </c:numCache>
            </c:numRef>
          </c:val>
        </c:ser>
        <c:dLbls>
          <c:showLegendKey val="0"/>
          <c:showVal val="0"/>
          <c:showCatName val="0"/>
          <c:showSerName val="0"/>
          <c:showPercent val="0"/>
          <c:showBubbleSize val="0"/>
        </c:dLbls>
        <c:gapWidth val="150"/>
        <c:axId val="2145808632"/>
        <c:axId val="2129441000"/>
      </c:barChart>
      <c:catAx>
        <c:axId val="2145808632"/>
        <c:scaling>
          <c:orientation val="minMax"/>
        </c:scaling>
        <c:delete val="0"/>
        <c:axPos val="b"/>
        <c:majorTickMark val="out"/>
        <c:minorTickMark val="none"/>
        <c:tickLblPos val="nextTo"/>
        <c:txPr>
          <a:bodyPr/>
          <a:lstStyle/>
          <a:p>
            <a:pPr>
              <a:defRPr sz="4000"/>
            </a:pPr>
            <a:endParaRPr lang="en-US"/>
          </a:p>
        </c:txPr>
        <c:crossAx val="2129441000"/>
        <c:crosses val="autoZero"/>
        <c:auto val="1"/>
        <c:lblAlgn val="ctr"/>
        <c:lblOffset val="100"/>
        <c:noMultiLvlLbl val="0"/>
      </c:catAx>
      <c:valAx>
        <c:axId val="2129441000"/>
        <c:scaling>
          <c:orientation val="minMax"/>
        </c:scaling>
        <c:delete val="0"/>
        <c:axPos val="l"/>
        <c:majorGridlines/>
        <c:numFmt formatCode="General" sourceLinked="1"/>
        <c:majorTickMark val="out"/>
        <c:minorTickMark val="none"/>
        <c:tickLblPos val="nextTo"/>
        <c:txPr>
          <a:bodyPr/>
          <a:lstStyle/>
          <a:p>
            <a:pPr>
              <a:defRPr sz="4000"/>
            </a:pPr>
            <a:endParaRPr lang="en-US"/>
          </a:p>
        </c:txPr>
        <c:crossAx val="2145808632"/>
        <c:crosses val="autoZero"/>
        <c:crossBetween val="between"/>
      </c:valAx>
      <c:spPr>
        <a:noFill/>
        <a:ln w="25400">
          <a:noFill/>
        </a:ln>
      </c:spPr>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09360-F933-4904-BBD0-3A45EEEDD1B5}" type="datetimeFigureOut">
              <a:rPr lang="en-GB" smtClean="0"/>
              <a:pPr/>
              <a:t>10/16/19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620CF3-4095-4A8E-B1B6-633AC2479C02}" type="slidenum">
              <a:rPr lang="en-GB" smtClean="0"/>
              <a:pPr/>
              <a:t>‹#›</a:t>
            </a:fld>
            <a:endParaRPr lang="en-GB"/>
          </a:p>
        </p:txBody>
      </p:sp>
      <p:sp>
        <p:nvSpPr>
          <p:cNvPr id="5" name="Rectangle 4"/>
          <p:cNvSpPr/>
          <p:nvPr userDrawn="1"/>
        </p:nvSpPr>
        <p:spPr>
          <a:xfrm>
            <a:off x="1" y="1"/>
            <a:ext cx="42803763" cy="4969881"/>
          </a:xfrm>
          <a:prstGeom prst="rect">
            <a:avLst/>
          </a:prstGeom>
          <a:solidFill>
            <a:schemeClr val="bg1"/>
          </a:solidFill>
          <a:ln>
            <a:solidFill>
              <a:srgbClr val="C60C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990"/>
          </a:p>
        </p:txBody>
      </p:sp>
      <p:sp>
        <p:nvSpPr>
          <p:cNvPr id="6" name="Rectangle 5"/>
          <p:cNvSpPr/>
          <p:nvPr userDrawn="1"/>
        </p:nvSpPr>
        <p:spPr>
          <a:xfrm>
            <a:off x="1232692" y="523151"/>
            <a:ext cx="5565793" cy="4147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990"/>
          </a:p>
        </p:txBody>
      </p:sp>
    </p:spTree>
    <p:extLst>
      <p:ext uri="{BB962C8B-B14F-4D97-AF65-F5344CB8AC3E}">
        <p14:creationId xmlns:p14="http://schemas.microsoft.com/office/powerpoint/2010/main" val="106316454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35D09360-F933-4904-BBD0-3A45EEEDD1B5}" type="datetimeFigureOut">
              <a:rPr lang="en-GB" smtClean="0"/>
              <a:pPr/>
              <a:t>10/16/19</a:t>
            </a:fld>
            <a:endParaRPr lang="en-GB"/>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C6620CF3-4095-4A8E-B1B6-633AC2479C02}" type="slidenum">
              <a:rPr lang="en-GB" smtClean="0"/>
              <a:pPr/>
              <a:t>‹#›</a:t>
            </a:fld>
            <a:endParaRPr lang="en-GB"/>
          </a:p>
        </p:txBody>
      </p:sp>
    </p:spTree>
    <p:extLst>
      <p:ext uri="{BB962C8B-B14F-4D97-AF65-F5344CB8AC3E}">
        <p14:creationId xmlns:p14="http://schemas.microsoft.com/office/powerpoint/2010/main" val="461991153"/>
      </p:ext>
    </p:extLst>
  </p:cSld>
  <p:clrMap bg1="lt1" tx1="dk1" bg2="lt2" tx2="dk2" accent1="accent1" accent2="accent2" accent3="accent3" accent4="accent4" accent5="accent5" accent6="accent6" hlink="hlink" folHlink="folHlink"/>
  <p:sldLayoutIdLst>
    <p:sldLayoutId id="2147483699" r:id="rId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1.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3"/>
          <p:cNvSpPr txBox="1">
            <a:spLocks/>
          </p:cNvSpPr>
          <p:nvPr/>
        </p:nvSpPr>
        <p:spPr bwMode="auto">
          <a:xfrm>
            <a:off x="2941067" y="1344527"/>
            <a:ext cx="38406957" cy="2177139"/>
          </a:xfrm>
          <a:prstGeom prst="rect">
            <a:avLst/>
          </a:prstGeom>
        </p:spPr>
        <p:txBody>
          <a:bodyPr vert="horz" lIns="172373" tIns="86187" rIns="172373" bIns="86187" rtlCol="0" anchor="t" anchorCtr="0">
            <a:normAutofit fontScale="97500"/>
          </a:bodyPr>
          <a:lstStyle>
            <a:lvl1pPr algn="l" defTabSz="2015923" rtl="0" eaLnBrk="1" latinLnBrk="0" hangingPunct="1">
              <a:lnSpc>
                <a:spcPct val="90000"/>
              </a:lnSpc>
              <a:spcBef>
                <a:spcPct val="0"/>
              </a:spcBef>
              <a:buNone/>
              <a:defRPr sz="4042" b="1" kern="1200">
                <a:solidFill>
                  <a:schemeClr val="bg1"/>
                </a:solidFill>
                <a:latin typeface="+mj-lt"/>
                <a:ea typeface="+mj-ea"/>
                <a:cs typeface="+mj-cs"/>
              </a:defRPr>
            </a:lvl1pPr>
          </a:lstStyle>
          <a:p>
            <a:pPr defTabSz="3800670">
              <a:defRPr/>
            </a:pPr>
            <a:r>
              <a:rPr lang="en-US" sz="5500" dirty="0" smtClean="0">
                <a:solidFill>
                  <a:schemeClr val="tx1"/>
                </a:solidFill>
              </a:rPr>
              <a:t>Analysis of support from Universities and supervisors </a:t>
            </a:r>
            <a:r>
              <a:rPr lang="en-US" sz="5500" dirty="0">
                <a:solidFill>
                  <a:schemeClr val="tx1"/>
                </a:solidFill>
              </a:rPr>
              <a:t>towards creative research for Post Graduate </a:t>
            </a:r>
            <a:r>
              <a:rPr lang="en-US" sz="5500" dirty="0" smtClean="0">
                <a:solidFill>
                  <a:schemeClr val="tx1"/>
                </a:solidFill>
              </a:rPr>
              <a:t>students </a:t>
            </a:r>
            <a:r>
              <a:rPr lang="en-US" sz="5500" dirty="0">
                <a:solidFill>
                  <a:schemeClr val="tx1"/>
                </a:solidFill>
              </a:rPr>
              <a:t>in </a:t>
            </a:r>
            <a:r>
              <a:rPr lang="en-US" sz="5500" dirty="0" smtClean="0">
                <a:solidFill>
                  <a:schemeClr val="tx1"/>
                </a:solidFill>
              </a:rPr>
              <a:t>Pakistan. </a:t>
            </a:r>
            <a:endParaRPr lang="en-US" sz="5500" dirty="0">
              <a:solidFill>
                <a:schemeClr val="tx1"/>
              </a:solidFill>
              <a:latin typeface="Calibri" panose="020F0502020204030204" pitchFamily="34" charset="0"/>
            </a:endParaRPr>
          </a:p>
        </p:txBody>
      </p:sp>
      <p:sp>
        <p:nvSpPr>
          <p:cNvPr id="20" name="Text Placeholder 22"/>
          <p:cNvSpPr txBox="1">
            <a:spLocks/>
          </p:cNvSpPr>
          <p:nvPr/>
        </p:nvSpPr>
        <p:spPr bwMode="auto">
          <a:xfrm>
            <a:off x="3055368" y="3343275"/>
            <a:ext cx="31554844" cy="1105148"/>
          </a:xfrm>
          <a:prstGeom prst="rect">
            <a:avLst/>
          </a:prstGeom>
        </p:spPr>
        <p:txBody>
          <a:bodyPr vert="horz" lIns="172373" tIns="86187" rIns="172373" bIns="86187" rtlCol="0">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1102" kern="1200">
                <a:solidFill>
                  <a:schemeClr val="bg1"/>
                </a:solidFill>
                <a:latin typeface="+mn-lt"/>
                <a:ea typeface="+mn-ea"/>
                <a:cs typeface="+mn-cs"/>
              </a:defRPr>
            </a:lvl9pPr>
          </a:lstStyle>
          <a:p>
            <a:pPr defTabSz="3800670">
              <a:buClr>
                <a:srgbClr val="AD8F67"/>
              </a:buClr>
              <a:defRPr/>
            </a:pPr>
            <a:r>
              <a:rPr lang="en-US" sz="4400" b="1" dirty="0" smtClean="0">
                <a:solidFill>
                  <a:schemeClr val="tx1"/>
                </a:solidFill>
                <a:latin typeface="Calibri" panose="020F0502020204030204"/>
              </a:rPr>
              <a:t>Muhammad Ashar </a:t>
            </a:r>
            <a:r>
              <a:rPr lang="en-US" sz="4400" b="1" dirty="0" err="1" smtClean="0">
                <a:solidFill>
                  <a:schemeClr val="tx1"/>
                </a:solidFill>
                <a:latin typeface="Calibri" panose="020F0502020204030204"/>
              </a:rPr>
              <a:t>Asdullah</a:t>
            </a:r>
            <a:r>
              <a:rPr lang="en-US" sz="4400" b="1" dirty="0" smtClean="0">
                <a:solidFill>
                  <a:schemeClr val="tx1"/>
                </a:solidFill>
                <a:latin typeface="Calibri" panose="020F0502020204030204"/>
              </a:rPr>
              <a:t> </a:t>
            </a:r>
          </a:p>
          <a:p>
            <a:pPr defTabSz="3800670">
              <a:buClr>
                <a:srgbClr val="AD8F67"/>
              </a:buClr>
              <a:defRPr/>
            </a:pPr>
            <a:r>
              <a:rPr lang="en-US" sz="3600" dirty="0" smtClean="0">
                <a:solidFill>
                  <a:schemeClr val="tx1"/>
                </a:solidFill>
                <a:latin typeface="Calibri" panose="020F0502020204030204"/>
              </a:rPr>
              <a:t>asharuos@hotmail.com</a:t>
            </a:r>
          </a:p>
          <a:p>
            <a:pPr defTabSz="3800670">
              <a:buClr>
                <a:srgbClr val="AD8F67"/>
              </a:buClr>
              <a:defRPr/>
            </a:pPr>
            <a:endParaRPr lang="en-US" sz="4000" b="1" dirty="0">
              <a:solidFill>
                <a:schemeClr val="tx1"/>
              </a:solidFill>
              <a:latin typeface="Calibri" panose="020F0502020204030204"/>
            </a:endParaRPr>
          </a:p>
          <a:p>
            <a:pPr defTabSz="3800670">
              <a:buClr>
                <a:srgbClr val="AD8F67"/>
              </a:buClr>
              <a:defRPr/>
            </a:pPr>
            <a:endParaRPr lang="en-US" sz="2078" dirty="0">
              <a:solidFill>
                <a:srgbClr val="FF0000"/>
              </a:solidFill>
              <a:latin typeface="Calibri" panose="020F0502020204030204"/>
            </a:endParaRPr>
          </a:p>
        </p:txBody>
      </p:sp>
      <p:grpSp>
        <p:nvGrpSpPr>
          <p:cNvPr id="34" name="Group 33"/>
          <p:cNvGrpSpPr/>
          <p:nvPr/>
        </p:nvGrpSpPr>
        <p:grpSpPr>
          <a:xfrm>
            <a:off x="2296535" y="5953813"/>
            <a:ext cx="11757138" cy="10487961"/>
            <a:chOff x="556866" y="2687884"/>
            <a:chExt cx="6236891" cy="5563619"/>
          </a:xfrm>
        </p:grpSpPr>
        <p:sp>
          <p:nvSpPr>
            <p:cNvPr id="21" name="Text Placeholder 4"/>
            <p:cNvSpPr txBox="1">
              <a:spLocks/>
            </p:cNvSpPr>
            <p:nvPr/>
          </p:nvSpPr>
          <p:spPr>
            <a:xfrm>
              <a:off x="556866" y="2687884"/>
              <a:ext cx="6236891" cy="559976"/>
            </a:xfrm>
            <a:prstGeom prst="round1Rect">
              <a:avLst/>
            </a:prstGeom>
            <a:solidFill>
              <a:srgbClr val="C60C30"/>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dirty="0">
                  <a:solidFill>
                    <a:srgbClr val="FFFFFF"/>
                  </a:solidFill>
                  <a:latin typeface="Cambria" panose="02040503050406030204"/>
                </a:rPr>
                <a:t>abstract</a:t>
              </a:r>
            </a:p>
          </p:txBody>
        </p:sp>
        <p:sp>
          <p:nvSpPr>
            <p:cNvPr id="22" name="Content Placeholder 10"/>
            <p:cNvSpPr txBox="1">
              <a:spLocks/>
            </p:cNvSpPr>
            <p:nvPr/>
          </p:nvSpPr>
          <p:spPr>
            <a:xfrm>
              <a:off x="556866" y="3247861"/>
              <a:ext cx="6236891" cy="5003642"/>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0" indent="0" algn="just" defTabSz="3800670">
                <a:spcBef>
                  <a:spcPts val="0"/>
                </a:spcBef>
                <a:spcAft>
                  <a:spcPts val="1039"/>
                </a:spcAft>
                <a:buClr>
                  <a:srgbClr val="AD8F67"/>
                </a:buClr>
                <a:buNone/>
                <a:defRPr/>
              </a:pPr>
              <a:r>
                <a:rPr lang="en-US" sz="3200" dirty="0"/>
                <a:t>Use of creative methods in research is increasing in researchers all over the world. These are found to positively influence the researchers work. Keeping in view this fact, the current study has been aimed at </a:t>
              </a:r>
              <a:r>
                <a:rPr lang="en-US" sz="3200" dirty="0" smtClean="0"/>
                <a:t>investigating supervisors &amp; </a:t>
              </a:r>
              <a:r>
                <a:rPr lang="en-US" sz="3200" dirty="0"/>
                <a:t>university’s support towards creative research for postgraduate researchers. The study will include management of university as well as supervisory staff. </a:t>
              </a:r>
              <a:r>
                <a:rPr lang="en-US" sz="3200" dirty="0" smtClean="0"/>
                <a:t>Convenient </a:t>
              </a:r>
              <a:r>
                <a:rPr lang="en-US" sz="3200" dirty="0"/>
                <a:t>r</a:t>
              </a:r>
              <a:r>
                <a:rPr lang="en-US" sz="3200" dirty="0" smtClean="0"/>
                <a:t>andom </a:t>
              </a:r>
              <a:r>
                <a:rPr lang="en-US" sz="3200" dirty="0"/>
                <a:t>sampling technique will be considered for this study as it is an unbiased way of sample collection in which sample is selected from total population with no prior prediction. The data from nearly 6 universities </a:t>
              </a:r>
              <a:r>
                <a:rPr lang="en-US" sz="3200" dirty="0" smtClean="0"/>
                <a:t>has been collected </a:t>
              </a:r>
              <a:r>
                <a:rPr lang="en-US" sz="3200" dirty="0"/>
                <a:t>using questionnaire from Postgraduate students </a:t>
              </a:r>
              <a:r>
                <a:rPr lang="en-US" sz="3200" dirty="0" smtClean="0"/>
                <a:t>of universities that </a:t>
              </a:r>
              <a:r>
                <a:rPr lang="en-US" sz="3200" smtClean="0"/>
                <a:t>has been analyzed </a:t>
              </a:r>
              <a:r>
                <a:rPr lang="en-US" sz="3200" dirty="0"/>
                <a:t>using different statistical techniques. The study will make important contributions theoretically by adding advanced research on creative research methods in Pakistan and will contribute practically by highlighting and suggesting ways to universities for the improvement in research environment.</a:t>
              </a:r>
            </a:p>
            <a:p>
              <a:pPr marL="0" indent="0" defTabSz="3800670">
                <a:spcBef>
                  <a:spcPts val="0"/>
                </a:spcBef>
                <a:spcAft>
                  <a:spcPts val="1039"/>
                </a:spcAft>
                <a:buClr>
                  <a:srgbClr val="AD8F67"/>
                </a:buClr>
                <a:buNone/>
                <a:defRPr/>
              </a:pPr>
              <a:endParaRPr lang="en-US" sz="3200" dirty="0"/>
            </a:p>
          </p:txBody>
        </p:sp>
      </p:grpSp>
      <p:grpSp>
        <p:nvGrpSpPr>
          <p:cNvPr id="35" name="Group 34"/>
          <p:cNvGrpSpPr/>
          <p:nvPr/>
        </p:nvGrpSpPr>
        <p:grpSpPr>
          <a:xfrm>
            <a:off x="2142599" y="16086978"/>
            <a:ext cx="11757138" cy="9339057"/>
            <a:chOff x="556866" y="6904503"/>
            <a:chExt cx="6236891" cy="4954153"/>
          </a:xfrm>
        </p:grpSpPr>
        <p:sp>
          <p:nvSpPr>
            <p:cNvPr id="23" name="Text Placeholder 6"/>
            <p:cNvSpPr txBox="1">
              <a:spLocks/>
            </p:cNvSpPr>
            <p:nvPr/>
          </p:nvSpPr>
          <p:spPr>
            <a:xfrm>
              <a:off x="556866" y="6904503"/>
              <a:ext cx="6236891" cy="559976"/>
            </a:xfrm>
            <a:prstGeom prst="round1Rect">
              <a:avLst/>
            </a:prstGeom>
            <a:solidFill>
              <a:srgbClr val="726056"/>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dirty="0" smtClean="0">
                  <a:solidFill>
                    <a:srgbClr val="FFFFFF"/>
                  </a:solidFill>
                  <a:latin typeface="Cambria" panose="02040503050406030204"/>
                </a:rPr>
                <a:t>background</a:t>
              </a:r>
              <a:endParaRPr lang="en-US" sz="5196" dirty="0">
                <a:solidFill>
                  <a:srgbClr val="FFFFFF"/>
                </a:solidFill>
                <a:latin typeface="Cambria" panose="02040503050406030204"/>
              </a:endParaRPr>
            </a:p>
          </p:txBody>
        </p:sp>
        <p:sp>
          <p:nvSpPr>
            <p:cNvPr id="24" name="Content Placeholder 11"/>
            <p:cNvSpPr txBox="1">
              <a:spLocks/>
            </p:cNvSpPr>
            <p:nvPr/>
          </p:nvSpPr>
          <p:spPr>
            <a:xfrm>
              <a:off x="556866" y="7464480"/>
              <a:ext cx="6236891" cy="4394176"/>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algn="just"/>
              <a:r>
                <a:rPr lang="en-US" sz="3200" dirty="0" smtClean="0"/>
                <a:t>With the </a:t>
              </a:r>
              <a:r>
                <a:rPr lang="en-US" sz="3200" dirty="0"/>
                <a:t>advent of globalization, innovation in research is more required than past. Due to economic crisis faced by Pakistan, government is reluctant to allocate enough funds for research and development consequently less funding is provided to universities. As most of the students are fully paying for their studies so students, supervisors as well as universities are under pressure to complete degrees in time frame allocated. In this scenario it is observed that supervisors are more welcoming for students that propose widely used methodologies. According to Ismail &amp; </a:t>
              </a:r>
              <a:r>
                <a:rPr lang="en-US" sz="3200" dirty="0" err="1"/>
                <a:t>Abiddin</a:t>
              </a:r>
              <a:r>
                <a:rPr lang="en-US" sz="3200" dirty="0"/>
                <a:t> (2011) unavailability of proper research environment and supervision negatively impact the creation of new knowledge. Supervisor also play vital role in research process of any dissertation (Smith P. ,1993). So the support of supervisors is important for students undertaking innovative research methodology. </a:t>
              </a:r>
            </a:p>
            <a:p>
              <a:pPr marL="0" indent="0" defTabSz="3800670">
                <a:spcBef>
                  <a:spcPts val="0"/>
                </a:spcBef>
                <a:spcAft>
                  <a:spcPts val="1039"/>
                </a:spcAft>
                <a:buClr>
                  <a:srgbClr val="AD8F67"/>
                </a:buClr>
                <a:buNone/>
                <a:defRPr/>
              </a:pPr>
              <a:endParaRPr lang="en-US" sz="3000" dirty="0">
                <a:solidFill>
                  <a:srgbClr val="292934"/>
                </a:solidFill>
                <a:latin typeface="Calibri" panose="020F0502020204030204"/>
              </a:endParaRPr>
            </a:p>
          </p:txBody>
        </p:sp>
      </p:grpSp>
      <p:grpSp>
        <p:nvGrpSpPr>
          <p:cNvPr id="37" name="Group 36"/>
          <p:cNvGrpSpPr/>
          <p:nvPr/>
        </p:nvGrpSpPr>
        <p:grpSpPr>
          <a:xfrm>
            <a:off x="15523315" y="5953825"/>
            <a:ext cx="11757138" cy="6947502"/>
            <a:chOff x="7573368" y="2687884"/>
            <a:chExt cx="6236891" cy="3685490"/>
          </a:xfrm>
        </p:grpSpPr>
        <p:sp>
          <p:nvSpPr>
            <p:cNvPr id="27" name="Text Placeholder 8"/>
            <p:cNvSpPr txBox="1">
              <a:spLocks/>
            </p:cNvSpPr>
            <p:nvPr/>
          </p:nvSpPr>
          <p:spPr>
            <a:xfrm>
              <a:off x="7573368" y="2687884"/>
              <a:ext cx="6236891" cy="559976"/>
            </a:xfrm>
            <a:prstGeom prst="round1Rect">
              <a:avLst/>
            </a:prstGeom>
            <a:solidFill>
              <a:srgbClr val="808DA0"/>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dirty="0" smtClean="0">
                  <a:solidFill>
                    <a:srgbClr val="FFFFFF"/>
                  </a:solidFill>
                  <a:latin typeface="Cambria" panose="02040503050406030204"/>
                </a:rPr>
                <a:t>methodology</a:t>
              </a:r>
              <a:endParaRPr lang="en-US" sz="5196" dirty="0">
                <a:solidFill>
                  <a:srgbClr val="FFFFFF"/>
                </a:solidFill>
                <a:latin typeface="Cambria" panose="02040503050406030204"/>
              </a:endParaRPr>
            </a:p>
          </p:txBody>
        </p:sp>
        <p:sp>
          <p:nvSpPr>
            <p:cNvPr id="28" name="Content Placeholder 13"/>
            <p:cNvSpPr txBox="1">
              <a:spLocks/>
            </p:cNvSpPr>
            <p:nvPr/>
          </p:nvSpPr>
          <p:spPr>
            <a:xfrm>
              <a:off x="7573368" y="3247860"/>
              <a:ext cx="6236891" cy="3125514"/>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0" indent="0" algn="just" defTabSz="3800670">
                <a:buClr>
                  <a:srgbClr val="AD8F67"/>
                </a:buClr>
                <a:buNone/>
                <a:defRPr/>
              </a:pPr>
              <a:r>
                <a:rPr lang="en-US" sz="3200" dirty="0"/>
                <a:t>The researcher used positivism and interpretive paradigms for this particular study. The researcher extracted empirical evidence of research and positivism paradigm applied to find the answers of </a:t>
              </a:r>
              <a:r>
                <a:rPr lang="en-US" sz="3200" dirty="0" smtClean="0"/>
                <a:t>required questions</a:t>
              </a:r>
              <a:r>
                <a:rPr lang="en-US" sz="3200" dirty="0"/>
                <a:t>. The researcher collected the data directly from its origin. The data from </a:t>
              </a:r>
              <a:r>
                <a:rPr lang="en-US" sz="3200" dirty="0" smtClean="0"/>
                <a:t>Post-Graduate research students is </a:t>
              </a:r>
              <a:r>
                <a:rPr lang="en-US" sz="3200" dirty="0"/>
                <a:t>used in this research. The only source that can explain views of </a:t>
              </a:r>
              <a:r>
                <a:rPr lang="en-US" sz="3200" dirty="0" smtClean="0"/>
                <a:t>students themselves </a:t>
              </a:r>
              <a:r>
                <a:rPr lang="en-US" sz="3200" dirty="0"/>
                <a:t>so primary data have been collected in this study by using survey </a:t>
              </a:r>
              <a:r>
                <a:rPr lang="en-US" sz="3200" dirty="0" smtClean="0"/>
                <a:t>techniques</a:t>
              </a:r>
              <a:r>
                <a:rPr lang="en-US" sz="3200" dirty="0"/>
                <a:t>. </a:t>
              </a:r>
              <a:r>
                <a:rPr lang="en-US" sz="3200" dirty="0" smtClean="0"/>
                <a:t>Data was collected from total 48 students of six universities of Pakistan through convenient random sampling that includes 20 female and 28 male students.  </a:t>
              </a:r>
              <a:endParaRPr lang="en-US" sz="3200" dirty="0"/>
            </a:p>
            <a:p>
              <a:pPr marL="0" indent="0" defTabSz="3800670">
                <a:buClr>
                  <a:srgbClr val="AD8F67"/>
                </a:buClr>
                <a:buNone/>
                <a:defRPr/>
              </a:pPr>
              <a:endParaRPr lang="en-US" sz="3000" dirty="0">
                <a:solidFill>
                  <a:srgbClr val="292934"/>
                </a:solidFill>
                <a:latin typeface="Calibri" panose="020F0502020204030204"/>
              </a:endParaRPr>
            </a:p>
          </p:txBody>
        </p:sp>
      </p:grpSp>
      <p:grpSp>
        <p:nvGrpSpPr>
          <p:cNvPr id="38" name="Group 37"/>
          <p:cNvGrpSpPr/>
          <p:nvPr/>
        </p:nvGrpSpPr>
        <p:grpSpPr>
          <a:xfrm>
            <a:off x="15484831" y="13207368"/>
            <a:ext cx="11757138" cy="3465799"/>
            <a:chOff x="7573368" y="11864490"/>
            <a:chExt cx="6236891" cy="1838528"/>
          </a:xfrm>
        </p:grpSpPr>
        <p:sp>
          <p:nvSpPr>
            <p:cNvPr id="29" name="Text Placeholder 15"/>
            <p:cNvSpPr txBox="1">
              <a:spLocks/>
            </p:cNvSpPr>
            <p:nvPr/>
          </p:nvSpPr>
          <p:spPr>
            <a:xfrm>
              <a:off x="7573368" y="11864490"/>
              <a:ext cx="6236891" cy="559976"/>
            </a:xfrm>
            <a:prstGeom prst="round1Rect">
              <a:avLst/>
            </a:prstGeom>
            <a:solidFill>
              <a:srgbClr val="79463D"/>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a:solidFill>
                    <a:srgbClr val="FFFFFF"/>
                  </a:solidFill>
                  <a:latin typeface="Cambria" panose="02040503050406030204"/>
                </a:rPr>
                <a:t>results</a:t>
              </a:r>
              <a:endParaRPr lang="en-US" sz="5196" dirty="0">
                <a:solidFill>
                  <a:srgbClr val="FFFFFF"/>
                </a:solidFill>
                <a:latin typeface="Cambria" panose="02040503050406030204"/>
              </a:endParaRPr>
            </a:p>
          </p:txBody>
        </p:sp>
        <p:sp>
          <p:nvSpPr>
            <p:cNvPr id="30" name="Content Placeholder 16"/>
            <p:cNvSpPr txBox="1">
              <a:spLocks/>
            </p:cNvSpPr>
            <p:nvPr/>
          </p:nvSpPr>
          <p:spPr>
            <a:xfrm>
              <a:off x="7573368" y="12427266"/>
              <a:ext cx="6236891" cy="1275752"/>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395904" lvl="0" indent="-395904" defTabSz="3800670">
                <a:buClr>
                  <a:srgbClr val="AD8F67"/>
                </a:buClr>
                <a:defRPr/>
              </a:pPr>
              <a:r>
                <a:rPr lang="en-US" sz="3000" dirty="0">
                  <a:solidFill>
                    <a:srgbClr val="292934"/>
                  </a:solidFill>
                  <a:latin typeface="Calibri" panose="020F0502020204030204"/>
                </a:rPr>
                <a:t>Result </a:t>
              </a:r>
              <a:r>
                <a:rPr lang="en-US" sz="3000" dirty="0" smtClean="0">
                  <a:solidFill>
                    <a:srgbClr val="292934"/>
                  </a:solidFill>
                  <a:latin typeface="Calibri" panose="020F0502020204030204"/>
                </a:rPr>
                <a:t>1: Students were asked about </a:t>
              </a:r>
              <a:r>
                <a:rPr lang="en-US" sz="3200" dirty="0"/>
                <a:t>t</a:t>
              </a:r>
              <a:r>
                <a:rPr lang="en-US" sz="3200" dirty="0" smtClean="0"/>
                <a:t>he support of research supervisors towards using creative methods in your research. 71% of respondents were agree and 16% were disagree with statement. </a:t>
              </a:r>
              <a:endParaRPr lang="en-US" sz="3200" dirty="0"/>
            </a:p>
          </p:txBody>
        </p:sp>
      </p:grpSp>
      <p:sp>
        <p:nvSpPr>
          <p:cNvPr id="33" name="Content Placeholder 21"/>
          <p:cNvSpPr txBox="1">
            <a:spLocks/>
          </p:cNvSpPr>
          <p:nvPr/>
        </p:nvSpPr>
        <p:spPr>
          <a:xfrm>
            <a:off x="28624155" y="5449089"/>
            <a:ext cx="11757138" cy="4087169"/>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0" lvl="0" indent="0" defTabSz="3800670">
              <a:spcBef>
                <a:spcPts val="0"/>
              </a:spcBef>
              <a:spcAft>
                <a:spcPts val="1039"/>
              </a:spcAft>
              <a:buClr>
                <a:srgbClr val="AD8F67"/>
              </a:buClr>
              <a:buNone/>
              <a:defRPr/>
            </a:pPr>
            <a:r>
              <a:rPr lang="en-US" sz="3000" dirty="0" smtClean="0">
                <a:solidFill>
                  <a:srgbClr val="292934"/>
                </a:solidFill>
                <a:latin typeface="Calibri" panose="020F0502020204030204"/>
              </a:rPr>
              <a:t>Result 2: </a:t>
            </a:r>
            <a:r>
              <a:rPr lang="en-US" sz="3000" dirty="0" smtClean="0">
                <a:solidFill>
                  <a:srgbClr val="292934"/>
                </a:solidFill>
              </a:rPr>
              <a:t> Students </a:t>
            </a:r>
            <a:r>
              <a:rPr lang="en-US" sz="3000" dirty="0">
                <a:solidFill>
                  <a:srgbClr val="292934"/>
                </a:solidFill>
              </a:rPr>
              <a:t>were asked about </a:t>
            </a:r>
            <a:r>
              <a:rPr lang="en-US" sz="3200" dirty="0"/>
              <a:t>the support of </a:t>
            </a:r>
            <a:r>
              <a:rPr lang="en-US" sz="3200" dirty="0" smtClean="0"/>
              <a:t>management (Administration support, Financial support and Professional development) of university towards your </a:t>
            </a:r>
            <a:r>
              <a:rPr lang="en-US" sz="3200" dirty="0"/>
              <a:t>research. </a:t>
            </a:r>
            <a:r>
              <a:rPr lang="en-US" sz="3200" dirty="0" smtClean="0"/>
              <a:t>62% </a:t>
            </a:r>
            <a:r>
              <a:rPr lang="en-US" sz="3200" dirty="0"/>
              <a:t>of respondents were </a:t>
            </a:r>
            <a:r>
              <a:rPr lang="en-US" sz="3200" dirty="0" smtClean="0"/>
              <a:t>disagree </a:t>
            </a:r>
            <a:r>
              <a:rPr lang="en-US" sz="3200" dirty="0"/>
              <a:t>and </a:t>
            </a:r>
            <a:r>
              <a:rPr lang="en-US" sz="3200" dirty="0" smtClean="0"/>
              <a:t> only 22% </a:t>
            </a:r>
            <a:r>
              <a:rPr lang="en-US" sz="3200" dirty="0"/>
              <a:t>were </a:t>
            </a:r>
            <a:r>
              <a:rPr lang="en-US" sz="3200" dirty="0" smtClean="0"/>
              <a:t>agree </a:t>
            </a:r>
            <a:r>
              <a:rPr lang="en-US" sz="3200" dirty="0"/>
              <a:t>with statement. </a:t>
            </a:r>
          </a:p>
          <a:p>
            <a:pPr marL="0" indent="0" defTabSz="3800670">
              <a:spcBef>
                <a:spcPts val="0"/>
              </a:spcBef>
              <a:spcAft>
                <a:spcPts val="1039"/>
              </a:spcAft>
              <a:buClr>
                <a:srgbClr val="AD8F67"/>
              </a:buClr>
              <a:buNone/>
              <a:defRPr/>
            </a:pPr>
            <a:endParaRPr lang="en-US" sz="3000" dirty="0" smtClean="0">
              <a:solidFill>
                <a:srgbClr val="292934"/>
              </a:solidFill>
              <a:latin typeface="Calibri" panose="020F0502020204030204"/>
            </a:endParaRPr>
          </a:p>
          <a:p>
            <a:pPr marL="0" indent="0" defTabSz="3800670">
              <a:spcBef>
                <a:spcPts val="0"/>
              </a:spcBef>
              <a:spcAft>
                <a:spcPts val="1039"/>
              </a:spcAft>
              <a:buClr>
                <a:srgbClr val="AD8F67"/>
              </a:buClr>
              <a:buNone/>
              <a:defRPr/>
            </a:pPr>
            <a:endParaRPr lang="en-US" sz="3000" dirty="0">
              <a:solidFill>
                <a:srgbClr val="292934"/>
              </a:solidFill>
              <a:latin typeface="Calibri" panose="020F0502020204030204"/>
            </a:endParaRPr>
          </a:p>
        </p:txBody>
      </p:sp>
      <p:grpSp>
        <p:nvGrpSpPr>
          <p:cNvPr id="41" name="Group 40"/>
          <p:cNvGrpSpPr/>
          <p:nvPr/>
        </p:nvGrpSpPr>
        <p:grpSpPr>
          <a:xfrm>
            <a:off x="28756510" y="22162102"/>
            <a:ext cx="11798182" cy="1998739"/>
            <a:chOff x="14567595" y="11864490"/>
            <a:chExt cx="6258664" cy="1060285"/>
          </a:xfrm>
        </p:grpSpPr>
        <p:sp>
          <p:nvSpPr>
            <p:cNvPr id="32" name="Text Placeholder 20"/>
            <p:cNvSpPr txBox="1">
              <a:spLocks/>
            </p:cNvSpPr>
            <p:nvPr/>
          </p:nvSpPr>
          <p:spPr>
            <a:xfrm>
              <a:off x="14567595" y="11864490"/>
              <a:ext cx="6236891" cy="559976"/>
            </a:xfrm>
            <a:prstGeom prst="round1Rect">
              <a:avLst/>
            </a:prstGeom>
            <a:solidFill>
              <a:srgbClr val="93A299"/>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a:solidFill>
                    <a:srgbClr val="FFFFFF"/>
                  </a:solidFill>
                  <a:latin typeface="Cambria" panose="02040503050406030204"/>
                </a:rPr>
                <a:t>conclusions</a:t>
              </a:r>
              <a:endParaRPr lang="en-US" sz="5196" dirty="0">
                <a:solidFill>
                  <a:srgbClr val="FFFFFF"/>
                </a:solidFill>
                <a:latin typeface="Cambria" panose="02040503050406030204"/>
              </a:endParaRPr>
            </a:p>
          </p:txBody>
        </p:sp>
        <p:sp>
          <p:nvSpPr>
            <p:cNvPr id="39" name="Content Placeholder 21"/>
            <p:cNvSpPr txBox="1">
              <a:spLocks/>
            </p:cNvSpPr>
            <p:nvPr/>
          </p:nvSpPr>
          <p:spPr>
            <a:xfrm>
              <a:off x="14589368" y="12449039"/>
              <a:ext cx="6236891" cy="475736"/>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395904" indent="-395904" defTabSz="3800670">
                <a:buClr>
                  <a:srgbClr val="AD8F67"/>
                </a:buClr>
                <a:defRPr/>
              </a:pPr>
              <a:endParaRPr lang="en-US" sz="3000" dirty="0">
                <a:solidFill>
                  <a:srgbClr val="292934"/>
                </a:solidFill>
                <a:latin typeface="Calibri" panose="020F0502020204030204"/>
              </a:endParaRPr>
            </a:p>
          </p:txBody>
        </p:sp>
      </p:grpSp>
      <p:graphicFrame>
        <p:nvGraphicFramePr>
          <p:cNvPr id="43" name="Chart 42"/>
          <p:cNvGraphicFramePr/>
          <p:nvPr>
            <p:extLst>
              <p:ext uri="{D42A27DB-BD31-4B8C-83A1-F6EECF244321}">
                <p14:modId xmlns:p14="http://schemas.microsoft.com/office/powerpoint/2010/main" val="2845229435"/>
              </p:ext>
            </p:extLst>
          </p:nvPr>
        </p:nvGraphicFramePr>
        <p:xfrm>
          <a:off x="29158041" y="8378921"/>
          <a:ext cx="11096160" cy="6361783"/>
        </p:xfrm>
        <a:graphic>
          <a:graphicData uri="http://schemas.openxmlformats.org/drawingml/2006/chart">
            <c:chart xmlns:c="http://schemas.openxmlformats.org/drawingml/2006/chart" xmlns:r="http://schemas.openxmlformats.org/officeDocument/2006/relationships" r:id="rId2"/>
          </a:graphicData>
        </a:graphic>
      </p:graphicFrame>
      <p:sp>
        <p:nvSpPr>
          <p:cNvPr id="44" name="Content Placeholder 21"/>
          <p:cNvSpPr txBox="1">
            <a:spLocks/>
          </p:cNvSpPr>
          <p:nvPr/>
        </p:nvSpPr>
        <p:spPr>
          <a:xfrm>
            <a:off x="28930492" y="14953948"/>
            <a:ext cx="11757138" cy="2507377"/>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0" indent="0" defTabSz="3800670">
              <a:spcBef>
                <a:spcPts val="0"/>
              </a:spcBef>
              <a:spcAft>
                <a:spcPts val="1039"/>
              </a:spcAft>
              <a:buClr>
                <a:srgbClr val="AD8F67"/>
              </a:buClr>
              <a:buNone/>
              <a:defRPr/>
            </a:pPr>
            <a:r>
              <a:rPr lang="en-US" sz="3000" dirty="0" smtClean="0">
                <a:solidFill>
                  <a:srgbClr val="292934"/>
                </a:solidFill>
                <a:latin typeface="Calibri" panose="020F0502020204030204"/>
              </a:rPr>
              <a:t>Result 3: </a:t>
            </a:r>
            <a:r>
              <a:rPr lang="en-US" sz="3200" dirty="0"/>
              <a:t>Respondents of the questionnaire were </a:t>
            </a:r>
            <a:r>
              <a:rPr lang="en-US" sz="3200" dirty="0" smtClean="0"/>
              <a:t>also asked a direct question regarding availability of adequate research support facilities. Only 25% of responded in positive. </a:t>
            </a:r>
            <a:endParaRPr lang="en-US" sz="3000" dirty="0" smtClean="0">
              <a:solidFill>
                <a:srgbClr val="292934"/>
              </a:solidFill>
              <a:latin typeface="Calibri" panose="020F0502020204030204"/>
            </a:endParaRPr>
          </a:p>
          <a:p>
            <a:pPr marL="0" indent="0" defTabSz="3800670">
              <a:spcBef>
                <a:spcPts val="0"/>
              </a:spcBef>
              <a:spcAft>
                <a:spcPts val="1039"/>
              </a:spcAft>
              <a:buClr>
                <a:srgbClr val="AD8F67"/>
              </a:buClr>
              <a:buNone/>
              <a:defRPr/>
            </a:pPr>
            <a:endParaRPr lang="en-US" sz="3000" dirty="0">
              <a:solidFill>
                <a:srgbClr val="292934"/>
              </a:solidFill>
              <a:latin typeface="Calibri" panose="020F0502020204030204"/>
            </a:endParaRPr>
          </a:p>
        </p:txBody>
      </p:sp>
      <p:graphicFrame>
        <p:nvGraphicFramePr>
          <p:cNvPr id="45" name="Chart 44"/>
          <p:cNvGraphicFramePr/>
          <p:nvPr>
            <p:extLst>
              <p:ext uri="{D42A27DB-BD31-4B8C-83A1-F6EECF244321}">
                <p14:modId xmlns:p14="http://schemas.microsoft.com/office/powerpoint/2010/main" val="3153910850"/>
              </p:ext>
            </p:extLst>
          </p:nvPr>
        </p:nvGraphicFramePr>
        <p:xfrm>
          <a:off x="29532588" y="17056491"/>
          <a:ext cx="10211413" cy="4923347"/>
        </p:xfrm>
        <a:graphic>
          <a:graphicData uri="http://schemas.openxmlformats.org/drawingml/2006/chart">
            <c:chart xmlns:c="http://schemas.openxmlformats.org/drawingml/2006/chart" xmlns:r="http://schemas.openxmlformats.org/officeDocument/2006/relationships" r:id="rId3"/>
          </a:graphicData>
        </a:graphic>
      </p:graphicFrame>
      <p:sp>
        <p:nvSpPr>
          <p:cNvPr id="46" name="Content Placeholder 21"/>
          <p:cNvSpPr txBox="1">
            <a:spLocks/>
          </p:cNvSpPr>
          <p:nvPr/>
        </p:nvSpPr>
        <p:spPr>
          <a:xfrm>
            <a:off x="28736536" y="23237826"/>
            <a:ext cx="11757138" cy="7431802"/>
          </a:xfrm>
          <a:prstGeom prst="rect">
            <a:avLst/>
          </a:prstGeom>
        </p:spPr>
        <p:txBody>
          <a:bodyPr vert="horz"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0" indent="0" algn="just" defTabSz="3800670">
              <a:spcBef>
                <a:spcPts val="0"/>
              </a:spcBef>
              <a:spcAft>
                <a:spcPts val="1039"/>
              </a:spcAft>
              <a:buClr>
                <a:srgbClr val="AD8F67"/>
              </a:buClr>
              <a:buNone/>
              <a:defRPr/>
            </a:pPr>
            <a:r>
              <a:rPr lang="en-US" sz="3200" dirty="0" smtClean="0"/>
              <a:t>The result of study clearly explained that most of the supervisors are very supportive towards the use of creative methods in research despite all the pressures they face. More than 75% of students are of view that they are not provided with proper research environment that clearly states that commitment of universities lack in supporting creative methods in research. Universities should encourage students in using creative methods in research by providing support in all manners. Universities should create research innovation clubs/societies within available recourses. </a:t>
            </a:r>
            <a:r>
              <a:rPr lang="en-US" sz="3200" dirty="0"/>
              <a:t>R</a:t>
            </a:r>
            <a:r>
              <a:rPr lang="en-US" sz="3200" dirty="0" smtClean="0"/>
              <a:t>esearch fairs/symposiums/conferences should be conducted. Trainings to supervisors as well as researchers can also play an important role towards improvement in creative research in </a:t>
            </a:r>
            <a:r>
              <a:rPr lang="en-US" sz="3200" dirty="0"/>
              <a:t>P</a:t>
            </a:r>
            <a:r>
              <a:rPr lang="en-US" sz="3200" dirty="0" smtClean="0"/>
              <a:t>akistan. </a:t>
            </a:r>
            <a:endParaRPr lang="en-US" sz="3000" dirty="0" smtClean="0">
              <a:solidFill>
                <a:srgbClr val="292934"/>
              </a:solidFill>
              <a:latin typeface="Calibri" panose="020F0502020204030204"/>
            </a:endParaRPr>
          </a:p>
          <a:p>
            <a:pPr marL="0" indent="0" defTabSz="3800670">
              <a:spcBef>
                <a:spcPts val="0"/>
              </a:spcBef>
              <a:spcAft>
                <a:spcPts val="1039"/>
              </a:spcAft>
              <a:buClr>
                <a:srgbClr val="AD8F67"/>
              </a:buClr>
              <a:buNone/>
              <a:defRPr/>
            </a:pPr>
            <a:endParaRPr lang="en-US" sz="3000" dirty="0">
              <a:solidFill>
                <a:srgbClr val="292934"/>
              </a:solidFill>
              <a:latin typeface="Calibri" panose="020F0502020204030204"/>
            </a:endParaRPr>
          </a:p>
        </p:txBody>
      </p:sp>
      <p:graphicFrame>
        <p:nvGraphicFramePr>
          <p:cNvPr id="25" name="Chart 24"/>
          <p:cNvGraphicFramePr/>
          <p:nvPr>
            <p:extLst>
              <p:ext uri="{D42A27DB-BD31-4B8C-83A1-F6EECF244321}">
                <p14:modId xmlns:p14="http://schemas.microsoft.com/office/powerpoint/2010/main" val="1952084570"/>
              </p:ext>
            </p:extLst>
          </p:nvPr>
        </p:nvGraphicFramePr>
        <p:xfrm>
          <a:off x="15893867" y="17781216"/>
          <a:ext cx="11121858" cy="11315319"/>
        </p:xfrm>
        <a:graphic>
          <a:graphicData uri="http://schemas.openxmlformats.org/drawingml/2006/chart">
            <c:chart xmlns:c="http://schemas.openxmlformats.org/drawingml/2006/chart" xmlns:r="http://schemas.openxmlformats.org/officeDocument/2006/relationships" r:id="rId4"/>
          </a:graphicData>
        </a:graphic>
      </p:graphicFrame>
      <p:grpSp>
        <p:nvGrpSpPr>
          <p:cNvPr id="26" name="Group 25"/>
          <p:cNvGrpSpPr/>
          <p:nvPr/>
        </p:nvGrpSpPr>
        <p:grpSpPr>
          <a:xfrm>
            <a:off x="2197580" y="25567286"/>
            <a:ext cx="12456043" cy="3389013"/>
            <a:chOff x="7573368" y="12048240"/>
            <a:chExt cx="6607644" cy="1797795"/>
          </a:xfrm>
        </p:grpSpPr>
        <p:sp>
          <p:nvSpPr>
            <p:cNvPr id="31" name="Text Placeholder 15"/>
            <p:cNvSpPr txBox="1">
              <a:spLocks/>
            </p:cNvSpPr>
            <p:nvPr/>
          </p:nvSpPr>
          <p:spPr>
            <a:xfrm>
              <a:off x="7593783" y="12048240"/>
              <a:ext cx="6236891" cy="559976"/>
            </a:xfrm>
            <a:prstGeom prst="round1Rect">
              <a:avLst/>
            </a:prstGeom>
            <a:solidFill>
              <a:schemeClr val="accent2"/>
            </a:solidFill>
          </p:spPr>
          <p:txBody>
            <a:bodyPr vert="horz" lIns="689491" tIns="86187" rIns="172373" bIns="86187" rtlCol="0" anchor="ctr">
              <a:noAutofit/>
            </a:bodyPr>
            <a:lstStyle>
              <a:lvl1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1pPr>
              <a:lvl2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2pPr>
              <a:lvl3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3pPr>
              <a:lvl4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4pPr>
              <a:lvl5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5pPr>
              <a:lvl6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6pPr>
              <a:lvl7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7pPr>
              <a:lvl8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8pPr>
              <a:lvl9pPr marL="0" indent="0" algn="l" defTabSz="2015923" rtl="0" eaLnBrk="1" latinLnBrk="0" hangingPunct="1">
                <a:lnSpc>
                  <a:spcPct val="100000"/>
                </a:lnSpc>
                <a:spcBef>
                  <a:spcPts val="0"/>
                </a:spcBef>
                <a:buClr>
                  <a:schemeClr val="accent2"/>
                </a:buClr>
                <a:buFont typeface="Arial" panose="020B0604020202020204" pitchFamily="34" charset="0"/>
                <a:buNone/>
                <a:defRPr sz="2756" kern="1200" cap="all" baseline="0">
                  <a:solidFill>
                    <a:schemeClr val="bg1"/>
                  </a:solidFill>
                  <a:latin typeface="+mj-lt"/>
                  <a:ea typeface="+mn-ea"/>
                  <a:cs typeface="+mn-cs"/>
                </a:defRPr>
              </a:lvl9pPr>
            </a:lstStyle>
            <a:p>
              <a:pPr defTabSz="3800670">
                <a:buClr>
                  <a:srgbClr val="AD8F67"/>
                </a:buClr>
                <a:defRPr/>
              </a:pPr>
              <a:r>
                <a:rPr lang="en-US" sz="5196" dirty="0" smtClean="0">
                  <a:solidFill>
                    <a:srgbClr val="FFFFFF"/>
                  </a:solidFill>
                  <a:latin typeface="Cambria" panose="02040503050406030204"/>
                </a:rPr>
                <a:t>Objectives of research</a:t>
              </a:r>
              <a:endParaRPr lang="en-US" sz="5196" dirty="0">
                <a:solidFill>
                  <a:srgbClr val="FFFFFF"/>
                </a:solidFill>
                <a:latin typeface="Cambria" panose="02040503050406030204"/>
              </a:endParaRPr>
            </a:p>
          </p:txBody>
        </p:sp>
        <p:sp>
          <p:nvSpPr>
            <p:cNvPr id="36" name="Content Placeholder 16"/>
            <p:cNvSpPr txBox="1">
              <a:spLocks/>
            </p:cNvSpPr>
            <p:nvPr/>
          </p:nvSpPr>
          <p:spPr>
            <a:xfrm>
              <a:off x="7573368" y="12527969"/>
              <a:ext cx="6607644" cy="1318066"/>
            </a:xfrm>
            <a:prstGeom prst="rect">
              <a:avLst/>
            </a:prstGeom>
          </p:spPr>
          <p:txBody>
            <a:bodyPr vert="horz" wrap="square" lIns="689491" tIns="344748" rIns="172373" bIns="86187" rtlCol="0">
              <a:spAutoFit/>
            </a:bodyPr>
            <a:lstStyle>
              <a:lvl1pPr marL="209992" indent="-209992" algn="l" defTabSz="2015923" rtl="0" eaLnBrk="1" latinLnBrk="0" hangingPunct="1">
                <a:lnSpc>
                  <a:spcPct val="100000"/>
                </a:lnSpc>
                <a:spcBef>
                  <a:spcPts val="551"/>
                </a:spcBef>
                <a:buClr>
                  <a:schemeClr val="accent2"/>
                </a:buClr>
                <a:buFont typeface="Arial" panose="020B0604020202020204" pitchFamily="34" charset="0"/>
                <a:buChar char="•"/>
                <a:defRPr sz="1286" kern="1200" baseline="0">
                  <a:solidFill>
                    <a:schemeClr val="tx1"/>
                  </a:solidFill>
                  <a:latin typeface="+mn-lt"/>
                  <a:ea typeface="+mn-ea"/>
                  <a:cs typeface="+mn-cs"/>
                </a:defRPr>
              </a:lvl1pPr>
              <a:lvl2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2pPr>
              <a:lvl3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3pPr>
              <a:lvl4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4pPr>
              <a:lvl5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5pPr>
              <a:lvl6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6pPr>
              <a:lvl7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7pPr>
              <a:lvl8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8pPr>
              <a:lvl9pPr marL="503981" indent="-209992" algn="l" defTabSz="2015923" rtl="0" eaLnBrk="1" latinLnBrk="0" hangingPunct="1">
                <a:lnSpc>
                  <a:spcPct val="100000"/>
                </a:lnSpc>
                <a:spcBef>
                  <a:spcPts val="551"/>
                </a:spcBef>
                <a:buClr>
                  <a:schemeClr val="accent2"/>
                </a:buClr>
                <a:buFont typeface="Arial" panose="020B0604020202020204" pitchFamily="34" charset="0"/>
                <a:buChar char="•"/>
                <a:defRPr sz="1102" kern="1200">
                  <a:solidFill>
                    <a:schemeClr val="tx1"/>
                  </a:solidFill>
                  <a:latin typeface="+mn-lt"/>
                  <a:ea typeface="+mn-ea"/>
                  <a:cs typeface="+mn-cs"/>
                </a:defRPr>
              </a:lvl9pPr>
            </a:lstStyle>
            <a:p>
              <a:pPr marL="395904" lvl="0" indent="-395904" defTabSz="3800670">
                <a:buClr>
                  <a:srgbClr val="AD8F67"/>
                </a:buClr>
                <a:defRPr/>
              </a:pPr>
              <a:r>
                <a:rPr lang="en-US" sz="3000" dirty="0" smtClean="0">
                  <a:solidFill>
                    <a:srgbClr val="292934"/>
                  </a:solidFill>
                  <a:latin typeface="Calibri" panose="020F0502020204030204"/>
                </a:rPr>
                <a:t>Aim of this research is divided into following objectives</a:t>
              </a:r>
            </a:p>
            <a:p>
              <a:pPr marL="0" lvl="0" indent="0" defTabSz="3800670">
                <a:buClr>
                  <a:srgbClr val="AD8F67"/>
                </a:buClr>
                <a:buNone/>
                <a:defRPr/>
              </a:pPr>
              <a:r>
                <a:rPr lang="en-US" sz="3000" dirty="0" smtClean="0">
                  <a:solidFill>
                    <a:srgbClr val="292934"/>
                  </a:solidFill>
                  <a:latin typeface="Calibri" panose="020F0502020204030204"/>
                </a:rPr>
                <a:t>1- To investigate research supervisor’s support to use of creative methods</a:t>
              </a:r>
            </a:p>
            <a:p>
              <a:pPr marL="0" lvl="0" indent="0" defTabSz="3800670">
                <a:buClr>
                  <a:srgbClr val="AD8F67"/>
                </a:buClr>
                <a:buNone/>
                <a:defRPr/>
              </a:pPr>
              <a:r>
                <a:rPr lang="en-US" sz="3000" dirty="0" smtClean="0">
                  <a:solidFill>
                    <a:srgbClr val="292934"/>
                  </a:solidFill>
                  <a:latin typeface="Calibri" panose="020F0502020204030204"/>
                </a:rPr>
                <a:t>2- </a:t>
              </a:r>
              <a:r>
                <a:rPr lang="en-US" sz="3200" dirty="0">
                  <a:solidFill>
                    <a:srgbClr val="292934"/>
                  </a:solidFill>
                </a:rPr>
                <a:t>To investigate research </a:t>
              </a:r>
              <a:r>
                <a:rPr lang="en-US" sz="3200" dirty="0" smtClean="0">
                  <a:solidFill>
                    <a:srgbClr val="292934"/>
                  </a:solidFill>
                </a:rPr>
                <a:t>university’s </a:t>
              </a:r>
              <a:r>
                <a:rPr lang="en-US" sz="3200" dirty="0">
                  <a:solidFill>
                    <a:srgbClr val="292934"/>
                  </a:solidFill>
                </a:rPr>
                <a:t>support to use of creative methods</a:t>
              </a:r>
              <a:endParaRPr lang="en-US" sz="3200" dirty="0"/>
            </a:p>
          </p:txBody>
        </p:sp>
      </p:grpSp>
    </p:spTree>
    <p:extLst>
      <p:ext uri="{BB962C8B-B14F-4D97-AF65-F5344CB8AC3E}">
        <p14:creationId xmlns:p14="http://schemas.microsoft.com/office/powerpoint/2010/main" val="339075161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TotalTime>
  <Words>716</Words>
  <Application>Microsoft Macintosh PowerPoint</Application>
  <PresentationFormat>Custom</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Salford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Chambers Denis</dc:creator>
  <cp:lastModifiedBy>R A</cp:lastModifiedBy>
  <cp:revision>43</cp:revision>
  <dcterms:created xsi:type="dcterms:W3CDTF">2015-12-21T14:48:29Z</dcterms:created>
  <dcterms:modified xsi:type="dcterms:W3CDTF">2019-10-16T09:14:14Z</dcterms:modified>
</cp:coreProperties>
</file>