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6" r:id="rId5"/>
    <p:sldId id="259" r:id="rId6"/>
    <p:sldId id="264" r:id="rId7"/>
    <p:sldId id="265" r:id="rId8"/>
    <p:sldId id="261" r:id="rId9"/>
    <p:sldId id="260" r:id="rId10"/>
    <p:sldId id="262"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827" autoAdjust="0"/>
  </p:normalViewPr>
  <p:slideViewPr>
    <p:cSldViewPr snapToGrid="0">
      <p:cViewPr varScale="1">
        <p:scale>
          <a:sx n="95" d="100"/>
          <a:sy n="95" d="100"/>
        </p:scale>
        <p:origin x="1962" y="90"/>
      </p:cViewPr>
      <p:guideLst/>
    </p:cSldViewPr>
  </p:slideViewPr>
  <p:notesTextViewPr>
    <p:cViewPr>
      <p:scale>
        <a:sx n="3" d="2"/>
        <a:sy n="3" d="2"/>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246F2C-F8D4-4EB6-8A48-1A49B15A35BD}" type="datetimeFigureOut">
              <a:rPr lang="en-GB" smtClean="0"/>
              <a:t>10/12/2019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D6F1AA-D84F-4907-90F7-C6CAB939E19F}" type="slidenum">
              <a:rPr lang="en-GB" smtClean="0"/>
              <a:t>‹#›</a:t>
            </a:fld>
            <a:endParaRPr lang="en-GB"/>
          </a:p>
        </p:txBody>
      </p:sp>
    </p:spTree>
    <p:extLst>
      <p:ext uri="{BB962C8B-B14F-4D97-AF65-F5344CB8AC3E}">
        <p14:creationId xmlns:p14="http://schemas.microsoft.com/office/powerpoint/2010/main" val="3796794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We are both trauma and orthopaedic specialists, from differing sub-specialisms, teaching undergraduate and post-graduate nurses. Nicky is an ANP who helped to develop the RCN ortho competencies, and Jen is a ortho trauma scrub nurse who teaches on the faculty for Stryker - we have both received specific ortho training.  We have noticed anecdotally that there is very little knowledge about care of the orthopaedic patient amongst undergraduate nurses, and that on the newer nursing curriculums there is very little specific learning materials aimed at care of surgical patients.  We have both noticed in our areas of practice that the requirements to ‘specialise’ are falling out of fashion, with the increasing focus of the NMC and hospitals to be on nurses to generalise.  However, we believe this has a major impact upon areas such as </a:t>
            </a:r>
            <a:r>
              <a:rPr lang="en-GB" sz="1200" b="0" i="0" u="none" strike="noStrike" kern="1200" dirty="0" err="1">
                <a:solidFill>
                  <a:schemeClr val="tx1"/>
                </a:solidFill>
                <a:effectLst/>
                <a:latin typeface="+mn-lt"/>
                <a:ea typeface="+mn-ea"/>
                <a:cs typeface="+mn-cs"/>
              </a:rPr>
              <a:t>orthoapedics</a:t>
            </a:r>
            <a:r>
              <a:rPr lang="en-GB" sz="1200" b="0" i="0" u="none" strike="noStrike" kern="1200" dirty="0">
                <a:solidFill>
                  <a:schemeClr val="tx1"/>
                </a:solidFill>
                <a:effectLst/>
                <a:latin typeface="+mn-lt"/>
                <a:ea typeface="+mn-ea"/>
                <a:cs typeface="+mn-cs"/>
              </a:rPr>
              <a:t>, as specialist knowledge needs to be developed to ensure patients ensure the best care. - the RCN competencies support the needs for this specialist knowledge, but we feel undergraduates do not have enough exposure to the speciality.</a:t>
            </a: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err="1">
                <a:solidFill>
                  <a:schemeClr val="tx1"/>
                </a:solidFill>
                <a:effectLst/>
                <a:latin typeface="+mn-lt"/>
                <a:ea typeface="+mn-ea"/>
                <a:cs typeface="+mn-cs"/>
              </a:rPr>
              <a:t>Kaddoura</a:t>
            </a:r>
            <a:r>
              <a:rPr lang="en-GB" sz="1200" b="0" i="0" u="none" strike="noStrike" kern="1200" dirty="0">
                <a:solidFill>
                  <a:schemeClr val="tx1"/>
                </a:solidFill>
                <a:effectLst/>
                <a:latin typeface="+mn-lt"/>
                <a:ea typeface="+mn-ea"/>
                <a:cs typeface="+mn-cs"/>
              </a:rPr>
              <a:t> et al. (2016) support the use of multiple scenarios in one setting, as this makes the experience more authentic and realistic.  In our trial scenario, we had a number of considerations for the students to engage with (e.g. drug use, presence of police, argumentative girlfriend) to ensure the scenario was as complex and realistic as in clinical practice.  This led the students to follow diversions, believing the scenario was about pain management and communication, rather than about assessment skills.</a:t>
            </a:r>
            <a:endParaRPr lang="en-GB" b="0" dirty="0">
              <a:effectLst/>
            </a:endParaRPr>
          </a:p>
          <a:p>
            <a:br>
              <a:rPr lang="en-GB" b="0" dirty="0">
                <a:effectLst/>
              </a:rPr>
            </a:br>
            <a:endParaRPr lang="en-GB" dirty="0"/>
          </a:p>
        </p:txBody>
      </p:sp>
      <p:sp>
        <p:nvSpPr>
          <p:cNvPr id="4" name="Slide Number Placeholder 3"/>
          <p:cNvSpPr>
            <a:spLocks noGrp="1"/>
          </p:cNvSpPr>
          <p:nvPr>
            <p:ph type="sldNum" sz="quarter" idx="10"/>
          </p:nvPr>
        </p:nvSpPr>
        <p:spPr/>
        <p:txBody>
          <a:bodyPr/>
          <a:lstStyle/>
          <a:p>
            <a:fld id="{76D6F1AA-D84F-4907-90F7-C6CAB939E19F}" type="slidenum">
              <a:rPr lang="en-GB" smtClean="0"/>
              <a:t>2</a:t>
            </a:fld>
            <a:endParaRPr lang="en-GB"/>
          </a:p>
        </p:txBody>
      </p:sp>
    </p:spTree>
    <p:extLst>
      <p:ext uri="{BB962C8B-B14F-4D97-AF65-F5344CB8AC3E}">
        <p14:creationId xmlns:p14="http://schemas.microsoft.com/office/powerpoint/2010/main" val="1821972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Research has found that newly qualified nurses often do not have the clinical competency to manage specialised and emergency situations, often due to a lack of preceptorship and available mentorship in their clinical practice.  Due to staffing issues in clinical care, students exposures can be further reduced by clinical areas not being able to facilitate large numbers of students, or support them in managing clinical emergencies.  This results in newly qualified nurses potentially neither being able to recognise a complication or deterioration in a patient, nor being able to manage it.</a:t>
            </a: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Universities still offering orthopaedic post-graduate qualifications are UCL/Birmingham.  Limited access and funding.</a:t>
            </a: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New NMC competencies are increasingly focussed upon a flexible, generically trained workforce, rather than specialist skills.</a:t>
            </a:r>
            <a:endParaRPr lang="en-GB" b="0" dirty="0">
              <a:effectLst/>
            </a:endParaRPr>
          </a:p>
        </p:txBody>
      </p:sp>
      <p:sp>
        <p:nvSpPr>
          <p:cNvPr id="4" name="Slide Number Placeholder 3"/>
          <p:cNvSpPr>
            <a:spLocks noGrp="1"/>
          </p:cNvSpPr>
          <p:nvPr>
            <p:ph type="sldNum" sz="quarter" idx="10"/>
          </p:nvPr>
        </p:nvSpPr>
        <p:spPr/>
        <p:txBody>
          <a:bodyPr/>
          <a:lstStyle/>
          <a:p>
            <a:fld id="{76D6F1AA-D84F-4907-90F7-C6CAB939E19F}" type="slidenum">
              <a:rPr lang="en-GB" smtClean="0"/>
              <a:t>3</a:t>
            </a:fld>
            <a:endParaRPr lang="en-GB"/>
          </a:p>
        </p:txBody>
      </p:sp>
    </p:spTree>
    <p:extLst>
      <p:ext uri="{BB962C8B-B14F-4D97-AF65-F5344CB8AC3E}">
        <p14:creationId xmlns:p14="http://schemas.microsoft.com/office/powerpoint/2010/main" val="654288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D6F1AA-D84F-4907-90F7-C6CAB939E19F}" type="slidenum">
              <a:rPr lang="en-GB" smtClean="0"/>
              <a:t>4</a:t>
            </a:fld>
            <a:endParaRPr lang="en-GB"/>
          </a:p>
        </p:txBody>
      </p:sp>
    </p:spTree>
    <p:extLst>
      <p:ext uri="{BB962C8B-B14F-4D97-AF65-F5344CB8AC3E}">
        <p14:creationId xmlns:p14="http://schemas.microsoft.com/office/powerpoint/2010/main" val="1531083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The use of high fidelity simulation is recognised to be a highly effective way of training health care professionals in an array of skills/circumstances in a safe manner - this allows our students to gain exposure to emergency trauma care, and gain experience being the primary nurse in trauma care, whilst also operating is a safe and controlled environment. Student satisfaction with HFS has been shown to be high, and it is an effective way of engaging students whilst also allowing them to practice and develop clinical skills.  It has also been found to improve students motivation and engagement with their studies.</a:t>
            </a:r>
          </a:p>
          <a:p>
            <a:pPr rtl="0"/>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There is evidence to support that exposure to repeated HFS scenarios can be beneficial the undergraduates confidence and skill level.</a:t>
            </a:r>
            <a:endParaRPr lang="en-GB" b="0" dirty="0">
              <a:effectLst/>
            </a:endParaRPr>
          </a:p>
          <a:p>
            <a:pPr rtl="0"/>
            <a:endParaRPr lang="en-GB" b="0" dirty="0">
              <a:effectLst/>
            </a:endParaRPr>
          </a:p>
          <a:p>
            <a:pPr rtl="0"/>
            <a:br>
              <a:rPr lang="en-GB" b="0" dirty="0">
                <a:effectLst/>
              </a:rPr>
            </a:br>
            <a:r>
              <a:rPr lang="en-GB" sz="1200" b="0" i="0" u="none" strike="noStrike" kern="1200" dirty="0" err="1">
                <a:solidFill>
                  <a:schemeClr val="tx1"/>
                </a:solidFill>
                <a:effectLst/>
                <a:latin typeface="+mn-lt"/>
                <a:ea typeface="+mn-ea"/>
                <a:cs typeface="+mn-cs"/>
              </a:rPr>
              <a:t>UoS</a:t>
            </a:r>
            <a:r>
              <a:rPr lang="en-GB" sz="1200" b="0" i="0" u="none" strike="noStrike" kern="1200" dirty="0">
                <a:solidFill>
                  <a:schemeClr val="tx1"/>
                </a:solidFill>
                <a:effectLst/>
                <a:latin typeface="+mn-lt"/>
                <a:ea typeface="+mn-ea"/>
                <a:cs typeface="+mn-cs"/>
              </a:rPr>
              <a:t> has exceptional simulation facilities, and is very pro-simulation, with a supportive environment and specialist technicians.  We decided this would be the most efficient and effective way of exposing </a:t>
            </a:r>
            <a:r>
              <a:rPr lang="en-GB" sz="1200" b="0" i="0" u="none" strike="noStrike" kern="1200" dirty="0" err="1">
                <a:solidFill>
                  <a:schemeClr val="tx1"/>
                </a:solidFill>
                <a:effectLst/>
                <a:latin typeface="+mn-lt"/>
                <a:ea typeface="+mn-ea"/>
                <a:cs typeface="+mn-cs"/>
              </a:rPr>
              <a:t>studets</a:t>
            </a:r>
            <a:r>
              <a:rPr lang="en-GB" sz="1200" b="0" i="0" u="none" strike="noStrike" kern="1200" dirty="0">
                <a:solidFill>
                  <a:schemeClr val="tx1"/>
                </a:solidFill>
                <a:effectLst/>
                <a:latin typeface="+mn-lt"/>
                <a:ea typeface="+mn-ea"/>
                <a:cs typeface="+mn-cs"/>
              </a:rPr>
              <a:t> to trauma situations, with the aim to improve their knowledge and understanding of trauma care.  </a:t>
            </a:r>
            <a:endParaRPr lang="en-GB" b="0" dirty="0">
              <a:effectLst/>
            </a:endParaRPr>
          </a:p>
          <a:p>
            <a:pPr rtl="0"/>
            <a:r>
              <a:rPr lang="en-GB" sz="1200" b="0" i="0" u="none" strike="noStrike" kern="1200" dirty="0">
                <a:solidFill>
                  <a:schemeClr val="tx1"/>
                </a:solidFill>
                <a:effectLst/>
                <a:latin typeface="+mn-lt"/>
                <a:ea typeface="+mn-ea"/>
                <a:cs typeface="+mn-cs"/>
              </a:rPr>
              <a:t>We have endeavoured to design scenarios that offer student a ‘real life’ exposure to trauma care, to facilitate their learning and engagement, but also improve the realism of the situation.  E.g. compartment syndrome in a verbally aggressive patient with an open # tibia, who is accompanied by police and is a known drug user.  Increasing complaints of pain, but the students focussed upon potential intolerance to opiates rather than assessing the fracture site.</a:t>
            </a:r>
          </a:p>
          <a:p>
            <a:pPr rtl="0"/>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D6F1AA-D84F-4907-90F7-C6CAB939E19F}" type="slidenum">
              <a:rPr lang="en-GB" smtClean="0"/>
              <a:t>5</a:t>
            </a:fld>
            <a:endParaRPr lang="en-GB"/>
          </a:p>
        </p:txBody>
      </p:sp>
    </p:spTree>
    <p:extLst>
      <p:ext uri="{BB962C8B-B14F-4D97-AF65-F5344CB8AC3E}">
        <p14:creationId xmlns:p14="http://schemas.microsoft.com/office/powerpoint/2010/main" val="3187500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Known IVDU brought in after attempting to evade police</a:t>
            </a:r>
          </a:p>
          <a:p>
            <a:r>
              <a:rPr lang="en-GB" dirty="0"/>
              <a:t># left tibia and dog bites to buttocks</a:t>
            </a:r>
          </a:p>
          <a:p>
            <a:r>
              <a:rPr lang="en-GB" dirty="0"/>
              <a:t>Accompanies by police</a:t>
            </a:r>
          </a:p>
          <a:p>
            <a:r>
              <a:rPr lang="en-GB" dirty="0"/>
              <a:t>Demanding and aggressive</a:t>
            </a:r>
          </a:p>
          <a:p>
            <a:r>
              <a:rPr lang="en-GB" dirty="0"/>
              <a:t>Judgemental handover form nurse to student nurses</a:t>
            </a:r>
          </a:p>
          <a:p>
            <a:r>
              <a:rPr lang="en-GB" dirty="0"/>
              <a:t>Wanting to go out for cigarettes, but complaining (very loudly) of pain</a:t>
            </a:r>
          </a:p>
          <a:p>
            <a:r>
              <a:rPr lang="en-GB" dirty="0"/>
              <a:t>Assessment – compartment syndrome</a:t>
            </a:r>
          </a:p>
          <a:p>
            <a:r>
              <a:rPr lang="en-GB" dirty="0"/>
              <a:t>After being taken to theatre the pregnant girlfriend arrives, having been asked to leave due to aggression in the early hours of the morning – agitated ++++</a:t>
            </a:r>
          </a:p>
        </p:txBody>
      </p:sp>
      <p:sp>
        <p:nvSpPr>
          <p:cNvPr id="4" name="Slide Number Placeholder 3"/>
          <p:cNvSpPr>
            <a:spLocks noGrp="1"/>
          </p:cNvSpPr>
          <p:nvPr>
            <p:ph type="sldNum" sz="quarter" idx="10"/>
          </p:nvPr>
        </p:nvSpPr>
        <p:spPr/>
        <p:txBody>
          <a:bodyPr/>
          <a:lstStyle/>
          <a:p>
            <a:fld id="{76D6F1AA-D84F-4907-90F7-C6CAB939E19F}" type="slidenum">
              <a:rPr lang="en-GB" smtClean="0"/>
              <a:t>6</a:t>
            </a:fld>
            <a:endParaRPr lang="en-GB"/>
          </a:p>
        </p:txBody>
      </p:sp>
    </p:spTree>
    <p:extLst>
      <p:ext uri="{BB962C8B-B14F-4D97-AF65-F5344CB8AC3E}">
        <p14:creationId xmlns:p14="http://schemas.microsoft.com/office/powerpoint/2010/main" val="395911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D6F1AA-D84F-4907-90F7-C6CAB939E19F}" type="slidenum">
              <a:rPr lang="en-GB" smtClean="0"/>
              <a:t>7</a:t>
            </a:fld>
            <a:endParaRPr lang="en-GB"/>
          </a:p>
        </p:txBody>
      </p:sp>
    </p:spTree>
    <p:extLst>
      <p:ext uri="{BB962C8B-B14F-4D97-AF65-F5344CB8AC3E}">
        <p14:creationId xmlns:p14="http://schemas.microsoft.com/office/powerpoint/2010/main" val="1169409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there is evidence to suggest that HFS can be effectively used to develop the clinical skills and critical judgement skills of nursing students, research suggests that it is best used in addition to clinical experience, not in place of it.</a:t>
            </a:r>
          </a:p>
          <a:p>
            <a:endParaRPr lang="en-GB" dirty="0"/>
          </a:p>
          <a:p>
            <a:r>
              <a:rPr lang="en-GB" dirty="0"/>
              <a:t>Nash and Harvey (2017) found that HFS can be effective, but it needs to be supported by clinical experience to truly ensure transfer of learning.</a:t>
            </a:r>
          </a:p>
        </p:txBody>
      </p:sp>
      <p:sp>
        <p:nvSpPr>
          <p:cNvPr id="4" name="Slide Number Placeholder 3"/>
          <p:cNvSpPr>
            <a:spLocks noGrp="1"/>
          </p:cNvSpPr>
          <p:nvPr>
            <p:ph type="sldNum" sz="quarter" idx="10"/>
          </p:nvPr>
        </p:nvSpPr>
        <p:spPr/>
        <p:txBody>
          <a:bodyPr/>
          <a:lstStyle/>
          <a:p>
            <a:fld id="{76D6F1AA-D84F-4907-90F7-C6CAB939E19F}" type="slidenum">
              <a:rPr lang="en-GB" smtClean="0"/>
              <a:t>8</a:t>
            </a:fld>
            <a:endParaRPr lang="en-GB"/>
          </a:p>
        </p:txBody>
      </p:sp>
    </p:spTree>
    <p:extLst>
      <p:ext uri="{BB962C8B-B14F-4D97-AF65-F5344CB8AC3E}">
        <p14:creationId xmlns:p14="http://schemas.microsoft.com/office/powerpoint/2010/main" val="2989255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We designed an initial, optional ‘scoping’ session to get an idea of knowledge within the student body. Although findings have not yet been analysed, as they are part of an ongoing project, the feedback received was very positive. Anecdotally, students felt that their knowledge was improved, and their understanding of the importance of assessment of fractures increased. We used this feedback and reflection to help develop a series is simulation sessions.  The University has invested in specialised equipment, such as </a:t>
            </a:r>
            <a:r>
              <a:rPr lang="en-GB" sz="1200" b="0" i="0" u="none" strike="noStrike" kern="1200" dirty="0" err="1">
                <a:solidFill>
                  <a:schemeClr val="tx1"/>
                </a:solidFill>
                <a:effectLst/>
                <a:latin typeface="+mn-lt"/>
                <a:ea typeface="+mn-ea"/>
                <a:cs typeface="+mn-cs"/>
              </a:rPr>
              <a:t>thomas</a:t>
            </a:r>
            <a:r>
              <a:rPr lang="en-GB" sz="1200" b="0" i="0" u="none" strike="noStrike" kern="1200" dirty="0">
                <a:solidFill>
                  <a:schemeClr val="tx1"/>
                </a:solidFill>
                <a:effectLst/>
                <a:latin typeface="+mn-lt"/>
                <a:ea typeface="+mn-ea"/>
                <a:cs typeface="+mn-cs"/>
              </a:rPr>
              <a:t> splints and traction frames, to improve the quality of sessions we can deliver, and the realism of injuries we can simulate. We have also expanded the team undertaking these sessions, to include a wider range of specialties - such as A&amp;E staff.  The aim is to give the students a fully rounded appreciation of trauma care from different aspects.</a:t>
            </a: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As predicted in the literature, and by the previous experiences of the staff involved, the students reported most satisfaction and learning from the debrief process.  This forms the majority of the simulation session, and allows students to discuss their thoughts and ideas, and reflect upon their actions.</a:t>
            </a:r>
            <a:endParaRPr lang="en-GB" b="0" dirty="0">
              <a:effectLst/>
            </a:endParaRPr>
          </a:p>
        </p:txBody>
      </p:sp>
      <p:sp>
        <p:nvSpPr>
          <p:cNvPr id="4" name="Slide Number Placeholder 3"/>
          <p:cNvSpPr>
            <a:spLocks noGrp="1"/>
          </p:cNvSpPr>
          <p:nvPr>
            <p:ph type="sldNum" sz="quarter" idx="10"/>
          </p:nvPr>
        </p:nvSpPr>
        <p:spPr/>
        <p:txBody>
          <a:bodyPr/>
          <a:lstStyle/>
          <a:p>
            <a:fld id="{76D6F1AA-D84F-4907-90F7-C6CAB939E19F}" type="slidenum">
              <a:rPr lang="en-GB" smtClean="0"/>
              <a:t>9</a:t>
            </a:fld>
            <a:endParaRPr lang="en-GB"/>
          </a:p>
        </p:txBody>
      </p:sp>
    </p:spTree>
    <p:extLst>
      <p:ext uri="{BB962C8B-B14F-4D97-AF65-F5344CB8AC3E}">
        <p14:creationId xmlns:p14="http://schemas.microsoft.com/office/powerpoint/2010/main" val="1532086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The idea is for you to see the work going into HFS, and how we can use scenarios to specifically target areas of learning we feel are lacking. We use the learning objectives to aid not only the initial design of the scenario, but also to guide discussion in the debrief.</a:t>
            </a:r>
            <a:br>
              <a:rPr lang="en-GB" b="0" dirty="0">
                <a:effectLst/>
              </a:rPr>
            </a:br>
            <a:endParaRPr lang="en-GB" dirty="0"/>
          </a:p>
        </p:txBody>
      </p:sp>
      <p:sp>
        <p:nvSpPr>
          <p:cNvPr id="4" name="Slide Number Placeholder 3"/>
          <p:cNvSpPr>
            <a:spLocks noGrp="1"/>
          </p:cNvSpPr>
          <p:nvPr>
            <p:ph type="sldNum" sz="quarter" idx="10"/>
          </p:nvPr>
        </p:nvSpPr>
        <p:spPr/>
        <p:txBody>
          <a:bodyPr/>
          <a:lstStyle/>
          <a:p>
            <a:fld id="{76D6F1AA-D84F-4907-90F7-C6CAB939E19F}" type="slidenum">
              <a:rPr lang="en-GB" smtClean="0"/>
              <a:t>10</a:t>
            </a:fld>
            <a:endParaRPr lang="en-GB"/>
          </a:p>
        </p:txBody>
      </p:sp>
    </p:spTree>
    <p:extLst>
      <p:ext uri="{BB962C8B-B14F-4D97-AF65-F5344CB8AC3E}">
        <p14:creationId xmlns:p14="http://schemas.microsoft.com/office/powerpoint/2010/main" val="238323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1248" y="4250730"/>
            <a:ext cx="8394915" cy="1178657"/>
          </a:xfrm>
        </p:spPr>
        <p:txBody>
          <a:bodyPr anchor="b">
            <a:normAutofit/>
          </a:bodyPr>
          <a:lstStyle>
            <a:lvl1pPr algn="l">
              <a:defRPr sz="4000" b="1">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37424" y="5530579"/>
            <a:ext cx="8388738" cy="738416"/>
          </a:xfrm>
        </p:spPr>
        <p:txBody>
          <a:bodyPr>
            <a:noAutofit/>
          </a:bodyPr>
          <a:lstStyle>
            <a:lvl1pPr marL="0" indent="0" algn="l">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a:xfrm>
            <a:off x="134376" y="6356355"/>
            <a:ext cx="792377" cy="365125"/>
          </a:xfrm>
        </p:spPr>
        <p:txBody>
          <a:bodyPr/>
          <a:lstStyle/>
          <a:p>
            <a:fld id="{155FF451-1B74-4171-8A20-EBD1BB18EAD7}" type="datetimeFigureOut">
              <a:rPr lang="en-GB" smtClean="0"/>
              <a:t>10/12/2019</a:t>
            </a:fld>
            <a:endParaRPr lang="en-GB"/>
          </a:p>
        </p:txBody>
      </p:sp>
      <p:sp>
        <p:nvSpPr>
          <p:cNvPr id="5" name="Footer Placeholder 4"/>
          <p:cNvSpPr>
            <a:spLocks noGrp="1"/>
          </p:cNvSpPr>
          <p:nvPr>
            <p:ph type="ftr" sz="quarter" idx="11"/>
          </p:nvPr>
        </p:nvSpPr>
        <p:spPr>
          <a:xfrm>
            <a:off x="977723" y="6356355"/>
            <a:ext cx="6024439" cy="365125"/>
          </a:xfrm>
        </p:spPr>
        <p:txBody>
          <a:bodyPr/>
          <a:lstStyle/>
          <a:p>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4704" y="824311"/>
            <a:ext cx="5217811" cy="2700000"/>
          </a:xfrm>
          <a:prstGeom prst="rect">
            <a:avLst/>
          </a:prstGeom>
        </p:spPr>
      </p:pic>
    </p:spTree>
    <p:extLst>
      <p:ext uri="{BB962C8B-B14F-4D97-AF65-F5344CB8AC3E}">
        <p14:creationId xmlns:p14="http://schemas.microsoft.com/office/powerpoint/2010/main" val="81706562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6642000" cy="1325563"/>
          </a:xfr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5FF451-1B74-4171-8A20-EBD1BB18EAD7}" type="datetimeFigureOut">
              <a:rPr lang="en-GB" smtClean="0"/>
              <a:t>10/12/2019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418446-4D47-40E3-B0F6-47F5245B2B07}" type="slidenum">
              <a:rPr lang="en-GB" smtClean="0"/>
              <a:t>‹#›</a:t>
            </a:fld>
            <a:endParaRPr lang="en-GB"/>
          </a:p>
        </p:txBody>
      </p:sp>
      <p:pic>
        <p:nvPicPr>
          <p:cNvPr id="8" name="Content Placeholder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90532" y="666064"/>
            <a:ext cx="1431000" cy="750847"/>
          </a:xfrm>
          <a:prstGeom prst="rect">
            <a:avLst/>
          </a:prstGeom>
        </p:spPr>
      </p:pic>
    </p:spTree>
    <p:extLst>
      <p:ext uri="{BB962C8B-B14F-4D97-AF65-F5344CB8AC3E}">
        <p14:creationId xmlns:p14="http://schemas.microsoft.com/office/powerpoint/2010/main" val="2225697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5FF451-1B74-4171-8A20-EBD1BB18EAD7}" type="datetimeFigureOut">
              <a:rPr lang="en-GB" smtClean="0"/>
              <a:t>10/12/2019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418446-4D47-40E3-B0F6-47F5245B2B07}" type="slidenum">
              <a:rPr lang="en-GB" smtClean="0"/>
              <a:t>‹#›</a:t>
            </a:fld>
            <a:endParaRPr lang="en-GB"/>
          </a:p>
        </p:txBody>
      </p:sp>
    </p:spTree>
    <p:extLst>
      <p:ext uri="{BB962C8B-B14F-4D97-AF65-F5344CB8AC3E}">
        <p14:creationId xmlns:p14="http://schemas.microsoft.com/office/powerpoint/2010/main" val="20884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6642000" cy="1325563"/>
          </a:xfrm>
        </p:spPr>
        <p:txBody>
          <a:bodyPr/>
          <a:lstStyle/>
          <a:p>
            <a:r>
              <a:rPr lang="en-US"/>
              <a:t>Click to edit Master title style</a:t>
            </a:r>
            <a:endParaRPr lang="en-GB" dirty="0"/>
          </a:p>
        </p:txBody>
      </p:sp>
      <p:sp>
        <p:nvSpPr>
          <p:cNvPr id="3" name="Content Placeholder 2"/>
          <p:cNvSpPr>
            <a:spLocks noGrp="1"/>
          </p:cNvSpPr>
          <p:nvPr>
            <p:ph idx="1"/>
          </p:nvPr>
        </p:nvSpPr>
        <p:spPr>
          <a:xfrm>
            <a:off x="628651" y="1825625"/>
            <a:ext cx="78867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5FF451-1B74-4171-8A20-EBD1BB18EAD7}" type="datetimeFigureOut">
              <a:rPr lang="en-GB" smtClean="0"/>
              <a:t>10/12/2019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418446-4D47-40E3-B0F6-47F5245B2B07}" type="slidenum">
              <a:rPr lang="en-GB" smtClean="0"/>
              <a:t>‹#›</a:t>
            </a:fld>
            <a:endParaRPr lang="en-GB"/>
          </a:p>
        </p:txBody>
      </p:sp>
      <p:pic>
        <p:nvPicPr>
          <p:cNvPr id="8" name="Content Placeholder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90532" y="666064"/>
            <a:ext cx="1431000" cy="750847"/>
          </a:xfrm>
          <a:prstGeom prst="rect">
            <a:avLst/>
          </a:prstGeom>
        </p:spPr>
      </p:pic>
      <p:cxnSp>
        <p:nvCxnSpPr>
          <p:cNvPr id="9" name="Straight Connector 8"/>
          <p:cNvCxnSpPr/>
          <p:nvPr userDrawn="1"/>
        </p:nvCxnSpPr>
        <p:spPr>
          <a:xfrm>
            <a:off x="628650" y="1690691"/>
            <a:ext cx="5400000" cy="0"/>
          </a:xfrm>
          <a:prstGeom prst="line">
            <a:avLst/>
          </a:prstGeom>
          <a:ln w="28575">
            <a:solidFill>
              <a:srgbClr val="C60C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86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4470399"/>
            <a:ext cx="7886700" cy="1024948"/>
          </a:xfrm>
        </p:spPr>
        <p:txBody>
          <a:bodyPr anchor="b">
            <a:normAutofit/>
          </a:bodyPr>
          <a:lstStyle>
            <a:lvl1pPr>
              <a:defRPr sz="3600"/>
            </a:lvl1pPr>
          </a:lstStyle>
          <a:p>
            <a:r>
              <a:rPr lang="en-US"/>
              <a:t>Click to edit Master title style</a:t>
            </a:r>
            <a:endParaRPr lang="en-GB" dirty="0"/>
          </a:p>
        </p:txBody>
      </p:sp>
      <p:sp>
        <p:nvSpPr>
          <p:cNvPr id="3" name="Text Placeholder 2"/>
          <p:cNvSpPr>
            <a:spLocks noGrp="1"/>
          </p:cNvSpPr>
          <p:nvPr>
            <p:ph type="body" idx="1"/>
          </p:nvPr>
        </p:nvSpPr>
        <p:spPr>
          <a:xfrm>
            <a:off x="623888" y="5532582"/>
            <a:ext cx="7886700" cy="557068"/>
          </a:xfrm>
        </p:spPr>
        <p:txBody>
          <a:bodyPr>
            <a:normAutofit/>
          </a:bodyPr>
          <a:lstStyle>
            <a:lvl1pPr marL="0" indent="0">
              <a:buNone/>
              <a:defRPr sz="24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5FF451-1B74-4171-8A20-EBD1BB18EAD7}" type="datetimeFigureOut">
              <a:rPr lang="en-GB" smtClean="0"/>
              <a:t>10/12/2019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418446-4D47-40E3-B0F6-47F5245B2B07}" type="slidenum">
              <a:rPr lang="en-GB" smtClean="0"/>
              <a:t>‹#›</a:t>
            </a:fld>
            <a:endParaRPr lang="en-GB"/>
          </a:p>
        </p:txBody>
      </p:sp>
      <p:sp>
        <p:nvSpPr>
          <p:cNvPr id="7" name="Rectangle 6"/>
          <p:cNvSpPr/>
          <p:nvPr userDrawn="1"/>
        </p:nvSpPr>
        <p:spPr>
          <a:xfrm>
            <a:off x="628651" y="147052"/>
            <a:ext cx="1931552" cy="4286112"/>
          </a:xfrm>
          <a:prstGeom prst="rect">
            <a:avLst/>
          </a:prstGeom>
          <a:solidFill>
            <a:srgbClr val="C60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2635687" y="147052"/>
            <a:ext cx="1931552" cy="4286112"/>
          </a:xfrm>
          <a:prstGeom prst="rect">
            <a:avLst/>
          </a:prstGeom>
          <a:solidFill>
            <a:srgbClr val="C60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4642723" y="147052"/>
            <a:ext cx="1931552" cy="4286112"/>
          </a:xfrm>
          <a:prstGeom prst="rect">
            <a:avLst/>
          </a:prstGeom>
          <a:solidFill>
            <a:srgbClr val="C60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Rectangle 10"/>
          <p:cNvSpPr/>
          <p:nvPr userDrawn="1"/>
        </p:nvSpPr>
        <p:spPr>
          <a:xfrm>
            <a:off x="6649759" y="147052"/>
            <a:ext cx="1931552" cy="4286112"/>
          </a:xfrm>
          <a:prstGeom prst="rect">
            <a:avLst/>
          </a:prstGeom>
          <a:solidFill>
            <a:srgbClr val="C60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3553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9"/>
            <a:ext cx="6642000" cy="1325563"/>
          </a:xfrm>
        </p:spPr>
        <p:txBody>
          <a:bodyPr/>
          <a:lstStyle/>
          <a:p>
            <a:r>
              <a:rPr lang="en-US"/>
              <a:t>Click to edit Master title style</a:t>
            </a:r>
            <a:endParaRPr lang="en-GB"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5FF451-1B74-4171-8A20-EBD1BB18EAD7}" type="datetimeFigureOut">
              <a:rPr lang="en-GB" smtClean="0"/>
              <a:t>10/12/2019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418446-4D47-40E3-B0F6-47F5245B2B07}" type="slidenum">
              <a:rPr lang="en-GB" smtClean="0"/>
              <a:t>‹#›</a:t>
            </a:fld>
            <a:endParaRPr lang="en-GB"/>
          </a:p>
        </p:txBody>
      </p:sp>
      <p:cxnSp>
        <p:nvCxnSpPr>
          <p:cNvPr id="9" name="Straight Connector 8"/>
          <p:cNvCxnSpPr/>
          <p:nvPr userDrawn="1"/>
        </p:nvCxnSpPr>
        <p:spPr>
          <a:xfrm>
            <a:off x="628650" y="1690691"/>
            <a:ext cx="5400000" cy="0"/>
          </a:xfrm>
          <a:prstGeom prst="line">
            <a:avLst/>
          </a:prstGeom>
          <a:ln w="28575">
            <a:solidFill>
              <a:srgbClr val="C60C30"/>
            </a:solidFill>
          </a:ln>
        </p:spPr>
        <p:style>
          <a:lnRef idx="1">
            <a:schemeClr val="accent1"/>
          </a:lnRef>
          <a:fillRef idx="0">
            <a:schemeClr val="accent1"/>
          </a:fillRef>
          <a:effectRef idx="0">
            <a:schemeClr val="accent1"/>
          </a:effectRef>
          <a:fontRef idx="minor">
            <a:schemeClr val="tx1"/>
          </a:fontRef>
        </p:style>
      </p:cxnSp>
      <p:pic>
        <p:nvPicPr>
          <p:cNvPr id="12" name="Content Placeholder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90532" y="666064"/>
            <a:ext cx="1431000" cy="750847"/>
          </a:xfrm>
          <a:prstGeom prst="rect">
            <a:avLst/>
          </a:prstGeom>
        </p:spPr>
      </p:pic>
    </p:spTree>
    <p:extLst>
      <p:ext uri="{BB962C8B-B14F-4D97-AF65-F5344CB8AC3E}">
        <p14:creationId xmlns:p14="http://schemas.microsoft.com/office/powerpoint/2010/main" val="3279802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0" y="365129"/>
            <a:ext cx="6642000" cy="1325563"/>
          </a:xfrm>
        </p:spPr>
        <p:txBody>
          <a:bodyPr/>
          <a:lstStyle>
            <a:lvl1pPr>
              <a:defRPr b="1"/>
            </a:lvl1pPr>
          </a:lstStyle>
          <a:p>
            <a:r>
              <a:rPr lang="en-US"/>
              <a:t>Click to edit Master title style</a:t>
            </a:r>
            <a:endParaRPr lang="en-GB" dirty="0"/>
          </a:p>
        </p:txBody>
      </p:sp>
      <p:sp>
        <p:nvSpPr>
          <p:cNvPr id="3" name="Text Placeholder 2"/>
          <p:cNvSpPr>
            <a:spLocks noGrp="1"/>
          </p:cNvSpPr>
          <p:nvPr>
            <p:ph type="body" idx="1"/>
          </p:nvPr>
        </p:nvSpPr>
        <p:spPr>
          <a:xfrm>
            <a:off x="629842" y="1861248"/>
            <a:ext cx="3868340" cy="816827"/>
          </a:xfrm>
        </p:spPr>
        <p:txBody>
          <a:bodyPr anchor="b">
            <a:noAutofit/>
          </a:bodyPr>
          <a:lstStyle>
            <a:lvl1pPr marL="0" indent="0">
              <a:buNone/>
              <a:defRPr sz="2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743201"/>
            <a:ext cx="3868340" cy="3446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2" y="1861244"/>
            <a:ext cx="3887391" cy="816827"/>
          </a:xfrm>
        </p:spPr>
        <p:txBody>
          <a:bodyPr anchor="b">
            <a:noAutofit/>
          </a:bodyPr>
          <a:lstStyle>
            <a:lvl1pPr marL="0" indent="0">
              <a:buNone/>
              <a:defRPr sz="2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743199"/>
            <a:ext cx="3887391" cy="34464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5FF451-1B74-4171-8A20-EBD1BB18EAD7}" type="datetimeFigureOut">
              <a:rPr lang="en-GB" smtClean="0"/>
              <a:t>10/12/2019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418446-4D47-40E3-B0F6-47F5245B2B07}" type="slidenum">
              <a:rPr lang="en-GB" smtClean="0"/>
              <a:t>‹#›</a:t>
            </a:fld>
            <a:endParaRPr lang="en-GB"/>
          </a:p>
        </p:txBody>
      </p:sp>
      <p:cxnSp>
        <p:nvCxnSpPr>
          <p:cNvPr id="11" name="Straight Connector 10"/>
          <p:cNvCxnSpPr/>
          <p:nvPr userDrawn="1"/>
        </p:nvCxnSpPr>
        <p:spPr>
          <a:xfrm>
            <a:off x="628650" y="1690691"/>
            <a:ext cx="5400000" cy="0"/>
          </a:xfrm>
          <a:prstGeom prst="line">
            <a:avLst/>
          </a:prstGeom>
          <a:ln w="28575">
            <a:solidFill>
              <a:srgbClr val="C60C30"/>
            </a:solidFill>
          </a:ln>
        </p:spPr>
        <p:style>
          <a:lnRef idx="1">
            <a:schemeClr val="accent1"/>
          </a:lnRef>
          <a:fillRef idx="0">
            <a:schemeClr val="accent1"/>
          </a:fillRef>
          <a:effectRef idx="0">
            <a:schemeClr val="accent1"/>
          </a:effectRef>
          <a:fontRef idx="minor">
            <a:schemeClr val="tx1"/>
          </a:fontRef>
        </p:style>
      </p:cxnSp>
      <p:pic>
        <p:nvPicPr>
          <p:cNvPr id="13" name="Content Placeholder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90532" y="666064"/>
            <a:ext cx="1431000" cy="750847"/>
          </a:xfrm>
          <a:prstGeom prst="rect">
            <a:avLst/>
          </a:prstGeom>
        </p:spPr>
      </p:pic>
    </p:spTree>
    <p:extLst>
      <p:ext uri="{BB962C8B-B14F-4D97-AF65-F5344CB8AC3E}">
        <p14:creationId xmlns:p14="http://schemas.microsoft.com/office/powerpoint/2010/main" val="1766827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6642000" cy="1325563"/>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5FF451-1B74-4171-8A20-EBD1BB18EAD7}" type="datetimeFigureOut">
              <a:rPr lang="en-GB" smtClean="0"/>
              <a:t>10/12/2019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418446-4D47-40E3-B0F6-47F5245B2B07}" type="slidenum">
              <a:rPr lang="en-GB" smtClean="0"/>
              <a:t>‹#›</a:t>
            </a:fld>
            <a:endParaRPr lang="en-GB"/>
          </a:p>
        </p:txBody>
      </p:sp>
      <p:cxnSp>
        <p:nvCxnSpPr>
          <p:cNvPr id="7" name="Straight Connector 6"/>
          <p:cNvCxnSpPr/>
          <p:nvPr userDrawn="1"/>
        </p:nvCxnSpPr>
        <p:spPr>
          <a:xfrm>
            <a:off x="628650" y="1690691"/>
            <a:ext cx="5400000" cy="0"/>
          </a:xfrm>
          <a:prstGeom prst="line">
            <a:avLst/>
          </a:prstGeom>
          <a:ln w="28575">
            <a:solidFill>
              <a:srgbClr val="C60C30"/>
            </a:solidFill>
          </a:ln>
        </p:spPr>
        <p:style>
          <a:lnRef idx="1">
            <a:schemeClr val="accent1"/>
          </a:lnRef>
          <a:fillRef idx="0">
            <a:schemeClr val="accent1"/>
          </a:fillRef>
          <a:effectRef idx="0">
            <a:schemeClr val="accent1"/>
          </a:effectRef>
          <a:fontRef idx="minor">
            <a:schemeClr val="tx1"/>
          </a:fontRef>
        </p:style>
      </p:cxnSp>
      <p:pic>
        <p:nvPicPr>
          <p:cNvPr id="9" name="Content Placeholder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90532" y="666064"/>
            <a:ext cx="1431000" cy="750847"/>
          </a:xfrm>
          <a:prstGeom prst="rect">
            <a:avLst/>
          </a:prstGeom>
        </p:spPr>
      </p:pic>
    </p:spTree>
    <p:extLst>
      <p:ext uri="{BB962C8B-B14F-4D97-AF65-F5344CB8AC3E}">
        <p14:creationId xmlns:p14="http://schemas.microsoft.com/office/powerpoint/2010/main" val="268849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FF451-1B74-4171-8A20-EBD1BB18EAD7}" type="datetimeFigureOut">
              <a:rPr lang="en-GB" smtClean="0"/>
              <a:t>10/12/2019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418446-4D47-40E3-B0F6-47F5245B2B07}" type="slidenum">
              <a:rPr lang="en-GB" smtClean="0"/>
              <a:t>‹#›</a:t>
            </a:fld>
            <a:endParaRPr lang="en-GB"/>
          </a:p>
        </p:txBody>
      </p:sp>
    </p:spTree>
    <p:extLst>
      <p:ext uri="{BB962C8B-B14F-4D97-AF65-F5344CB8AC3E}">
        <p14:creationId xmlns:p14="http://schemas.microsoft.com/office/powerpoint/2010/main" val="2636750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391" y="2057400"/>
            <a:ext cx="4629150" cy="3803650"/>
          </a:xfrm>
        </p:spPr>
        <p:txBody>
          <a:bodyPr/>
          <a:lstStyle>
            <a:lvl1pPr>
              <a:defRPr sz="28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55FF451-1B74-4171-8A20-EBD1BB18EAD7}" type="datetimeFigureOut">
              <a:rPr lang="en-GB" smtClean="0"/>
              <a:t>10/12/2019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418446-4D47-40E3-B0F6-47F5245B2B07}" type="slidenum">
              <a:rPr lang="en-GB" smtClean="0"/>
              <a:t>‹#›</a:t>
            </a:fld>
            <a:endParaRPr lang="en-GB"/>
          </a:p>
        </p:txBody>
      </p:sp>
      <p:pic>
        <p:nvPicPr>
          <p:cNvPr id="9" name="Content Placeholder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90532" y="666064"/>
            <a:ext cx="1431000" cy="750847"/>
          </a:xfrm>
          <a:prstGeom prst="rect">
            <a:avLst/>
          </a:prstGeom>
        </p:spPr>
      </p:pic>
    </p:spTree>
    <p:extLst>
      <p:ext uri="{BB962C8B-B14F-4D97-AF65-F5344CB8AC3E}">
        <p14:creationId xmlns:p14="http://schemas.microsoft.com/office/powerpoint/2010/main" val="1378795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391" y="2057400"/>
            <a:ext cx="4629150" cy="380365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55FF451-1B74-4171-8A20-EBD1BB18EAD7}" type="datetimeFigureOut">
              <a:rPr lang="en-GB" smtClean="0"/>
              <a:t>10/12/2019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418446-4D47-40E3-B0F6-47F5245B2B07}" type="slidenum">
              <a:rPr lang="en-GB" smtClean="0"/>
              <a:t>‹#›</a:t>
            </a:fld>
            <a:endParaRPr lang="en-GB"/>
          </a:p>
        </p:txBody>
      </p:sp>
      <p:pic>
        <p:nvPicPr>
          <p:cNvPr id="9" name="Content Placeholder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90532" y="666064"/>
            <a:ext cx="1431000" cy="750847"/>
          </a:xfrm>
          <a:prstGeom prst="rect">
            <a:avLst/>
          </a:prstGeom>
        </p:spPr>
      </p:pic>
    </p:spTree>
    <p:extLst>
      <p:ext uri="{BB962C8B-B14F-4D97-AF65-F5344CB8AC3E}">
        <p14:creationId xmlns:p14="http://schemas.microsoft.com/office/powerpoint/2010/main" val="95277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28653" y="6356355"/>
            <a:ext cx="792377"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55FF451-1B74-4171-8A20-EBD1BB18EAD7}" type="datetimeFigureOut">
              <a:rPr lang="en-GB" smtClean="0"/>
              <a:t>10/12/2019</a:t>
            </a:fld>
            <a:endParaRPr lang="en-GB"/>
          </a:p>
        </p:txBody>
      </p:sp>
      <p:sp>
        <p:nvSpPr>
          <p:cNvPr id="5" name="Footer Placeholder 4"/>
          <p:cNvSpPr>
            <a:spLocks noGrp="1"/>
          </p:cNvSpPr>
          <p:nvPr>
            <p:ph type="ftr" sz="quarter" idx="3"/>
          </p:nvPr>
        </p:nvSpPr>
        <p:spPr>
          <a:xfrm>
            <a:off x="1459641" y="6356355"/>
            <a:ext cx="6451307"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932858" y="6356355"/>
            <a:ext cx="409318"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418446-4D47-40E3-B0F6-47F5245B2B07}" type="slidenum">
              <a:rPr lang="en-GB" smtClean="0"/>
              <a:t>‹#›</a:t>
            </a:fld>
            <a:endParaRPr lang="en-GB"/>
          </a:p>
        </p:txBody>
      </p:sp>
    </p:spTree>
    <p:extLst>
      <p:ext uri="{BB962C8B-B14F-4D97-AF65-F5344CB8AC3E}">
        <p14:creationId xmlns:p14="http://schemas.microsoft.com/office/powerpoint/2010/main" val="1449379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783" rtl="0" eaLnBrk="1" latinLnBrk="0" hangingPunct="1">
        <a:lnSpc>
          <a:spcPct val="90000"/>
        </a:lnSpc>
        <a:spcBef>
          <a:spcPct val="0"/>
        </a:spcBef>
        <a:buNone/>
        <a:defRPr sz="3600" b="1" kern="1200">
          <a:solidFill>
            <a:srgbClr val="C60C30"/>
          </a:solidFill>
          <a:latin typeface="Arial" panose="020B0604020202020204" pitchFamily="34" charset="0"/>
          <a:ea typeface="+mj-ea"/>
          <a:cs typeface="Arial" panose="020B0604020202020204" pitchFamily="34" charset="0"/>
        </a:defRPr>
      </a:lvl1pPr>
    </p:titleStyle>
    <p:bodyStyle>
      <a:lvl1pPr marL="171446" indent="-171446" algn="l" defTabSz="685783" rtl="0" eaLnBrk="1" latinLnBrk="0" hangingPunct="1">
        <a:lnSpc>
          <a:spcPct val="90000"/>
        </a:lnSpc>
        <a:spcBef>
          <a:spcPts val="750"/>
        </a:spcBef>
        <a:buClr>
          <a:srgbClr val="C60C30"/>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Clr>
          <a:srgbClr val="C60C3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Clr>
          <a:srgbClr val="C60C3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Clr>
          <a:srgbClr val="C60C3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Clr>
          <a:srgbClr val="C60C3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424" y="3950897"/>
            <a:ext cx="8394915" cy="1832172"/>
          </a:xfrm>
        </p:spPr>
        <p:txBody>
          <a:bodyPr>
            <a:normAutofit fontScale="90000"/>
          </a:bodyPr>
          <a:lstStyle/>
          <a:p>
            <a:pPr algn="ctr"/>
            <a:r>
              <a:rPr lang="en-GB" sz="2700" b="0" dirty="0"/>
              <a:t>   </a:t>
            </a:r>
            <a:br>
              <a:rPr lang="en-GB" sz="2700" b="0" dirty="0"/>
            </a:br>
            <a:br>
              <a:rPr lang="en-GB" sz="2700" b="0" dirty="0"/>
            </a:br>
            <a:br>
              <a:rPr lang="en-GB" sz="2700" b="0" dirty="0"/>
            </a:br>
            <a:br>
              <a:rPr lang="en-GB" sz="2700" b="0" dirty="0"/>
            </a:br>
            <a:r>
              <a:rPr lang="en-GB" sz="2700" b="0" i="1" dirty="0"/>
              <a:t>‘There is a Fracture, We Need to Fix It’: </a:t>
            </a:r>
            <a:br>
              <a:rPr lang="en-GB" sz="2700" b="0" i="1" dirty="0"/>
            </a:br>
            <a:r>
              <a:rPr lang="en-GB" sz="2700" b="0" dirty="0"/>
              <a:t>The use of high fidelity simulation to improve student nurses’ confidence when caring for patients with complications of fracture</a:t>
            </a:r>
            <a:br>
              <a:rPr lang="en-GB" b="0" dirty="0"/>
            </a:br>
            <a:endParaRPr lang="en-GB" dirty="0"/>
          </a:p>
        </p:txBody>
      </p:sp>
      <p:sp>
        <p:nvSpPr>
          <p:cNvPr id="3" name="Subtitle 2"/>
          <p:cNvSpPr>
            <a:spLocks noGrp="1"/>
          </p:cNvSpPr>
          <p:nvPr>
            <p:ph type="subTitle" idx="1"/>
          </p:nvPr>
        </p:nvSpPr>
        <p:spPr/>
        <p:txBody>
          <a:bodyPr/>
          <a:lstStyle/>
          <a:p>
            <a:r>
              <a:rPr lang="en-GB" dirty="0"/>
              <a:t>Nicola Pennington RN, MSc, PGCAP </a:t>
            </a:r>
          </a:p>
          <a:p>
            <a:r>
              <a:rPr lang="en-GB" dirty="0"/>
              <a:t>Jennifer </a:t>
            </a:r>
            <a:r>
              <a:rPr lang="en-GB" dirty="0" err="1"/>
              <a:t>Klunder</a:t>
            </a:r>
            <a:r>
              <a:rPr lang="en-GB" dirty="0"/>
              <a:t>. RN, BSc, MSc</a:t>
            </a:r>
          </a:p>
        </p:txBody>
      </p:sp>
    </p:spTree>
    <p:extLst>
      <p:ext uri="{BB962C8B-B14F-4D97-AF65-F5344CB8AC3E}">
        <p14:creationId xmlns:p14="http://schemas.microsoft.com/office/powerpoint/2010/main" val="2844406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53357-8DB8-4B87-A3FC-E7FF563B7814}"/>
              </a:ext>
            </a:extLst>
          </p:cNvPr>
          <p:cNvSpPr>
            <a:spLocks noGrp="1"/>
          </p:cNvSpPr>
          <p:nvPr>
            <p:ph type="title"/>
          </p:nvPr>
        </p:nvSpPr>
        <p:spPr/>
        <p:txBody>
          <a:bodyPr/>
          <a:lstStyle/>
          <a:p>
            <a:r>
              <a:rPr lang="en-GB" dirty="0"/>
              <a:t>Over to you….</a:t>
            </a:r>
          </a:p>
        </p:txBody>
      </p:sp>
      <p:sp>
        <p:nvSpPr>
          <p:cNvPr id="3" name="Content Placeholder 2">
            <a:extLst>
              <a:ext uri="{FF2B5EF4-FFF2-40B4-BE49-F238E27FC236}">
                <a16:creationId xmlns:a16="http://schemas.microsoft.com/office/drawing/2014/main" id="{F7B9ABA4-4FF3-4F0F-8A0F-440A582E4CF8}"/>
              </a:ext>
            </a:extLst>
          </p:cNvPr>
          <p:cNvSpPr>
            <a:spLocks noGrp="1"/>
          </p:cNvSpPr>
          <p:nvPr>
            <p:ph idx="1"/>
          </p:nvPr>
        </p:nvSpPr>
        <p:spPr/>
        <p:txBody>
          <a:bodyPr/>
          <a:lstStyle/>
          <a:p>
            <a:pPr marL="0" indent="0" algn="ctr">
              <a:buNone/>
            </a:pPr>
            <a:endParaRPr lang="en-GB" dirty="0"/>
          </a:p>
          <a:p>
            <a:pPr marL="0" indent="0" algn="ctr">
              <a:buNone/>
            </a:pPr>
            <a:endParaRPr lang="en-GB" dirty="0"/>
          </a:p>
          <a:p>
            <a:pPr marL="0" indent="0" algn="ctr">
              <a:buNone/>
            </a:pPr>
            <a:r>
              <a:rPr lang="en-GB" dirty="0"/>
              <a:t>On your tables you will find proformas for developing a high fidelity simulation setting.  We are challenging you with designing your own sim session for undergraduate nurses, focussing on an aspect of trauma care</a:t>
            </a:r>
            <a:br>
              <a:rPr lang="en-GB" dirty="0"/>
            </a:br>
            <a:endParaRPr lang="en-GB" dirty="0"/>
          </a:p>
        </p:txBody>
      </p:sp>
    </p:spTree>
    <p:extLst>
      <p:ext uri="{BB962C8B-B14F-4D97-AF65-F5344CB8AC3E}">
        <p14:creationId xmlns:p14="http://schemas.microsoft.com/office/powerpoint/2010/main" val="193806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CF8D3-0CE2-493F-BC8D-0859095B39EC}"/>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DB450229-60D7-48E5-9DD7-72D2C4B41D06}"/>
              </a:ext>
            </a:extLst>
          </p:cNvPr>
          <p:cNvSpPr>
            <a:spLocks noGrp="1"/>
          </p:cNvSpPr>
          <p:nvPr>
            <p:ph idx="1"/>
          </p:nvPr>
        </p:nvSpPr>
        <p:spPr/>
        <p:txBody>
          <a:bodyPr>
            <a:normAutofit fontScale="55000" lnSpcReduction="20000"/>
          </a:bodyPr>
          <a:lstStyle/>
          <a:p>
            <a:r>
              <a:rPr lang="en-GB" dirty="0"/>
              <a:t>Baptista, R., C., N., Paiva, L., A., R., </a:t>
            </a:r>
            <a:r>
              <a:rPr lang="en-GB" dirty="0" err="1"/>
              <a:t>Goncalves</a:t>
            </a:r>
            <a:r>
              <a:rPr lang="en-GB" dirty="0"/>
              <a:t> R., F., L., </a:t>
            </a:r>
            <a:r>
              <a:rPr lang="en-GB" dirty="0" err="1"/>
              <a:t>Oliviera</a:t>
            </a:r>
            <a:r>
              <a:rPr lang="en-GB" dirty="0"/>
              <a:t>, L., M., N., de Fatima, M., Pereira, C., R., and Martins, J., C., A. (2016) Satisfaction and Gains Perceive by Nursing Students with </a:t>
            </a:r>
            <a:r>
              <a:rPr lang="en-GB" dirty="0" err="1"/>
              <a:t>merdium</a:t>
            </a:r>
            <a:r>
              <a:rPr lang="en-GB" dirty="0"/>
              <a:t> and high fidelity simulation: A randomised controlled trial. </a:t>
            </a:r>
            <a:r>
              <a:rPr lang="en-GB" i="1" dirty="0"/>
              <a:t> Nurse Education Today. </a:t>
            </a:r>
            <a:r>
              <a:rPr lang="en-GB" dirty="0"/>
              <a:t>46, 127-132.</a:t>
            </a:r>
          </a:p>
          <a:p>
            <a:r>
              <a:rPr lang="en-GB" dirty="0"/>
              <a:t>Fawaz, M., A., </a:t>
            </a:r>
            <a:r>
              <a:rPr lang="en-GB" dirty="0" err="1"/>
              <a:t>Hamdan</a:t>
            </a:r>
            <a:r>
              <a:rPr lang="en-GB" dirty="0"/>
              <a:t>-Mansour, A., M. (2016) Impact of High-Fidelity Simulation on the Development of Clinical Judgement and Motivation Among Lebanese Nursing Students.  Nurse Education Today. 46, 36-42.</a:t>
            </a:r>
          </a:p>
          <a:p>
            <a:r>
              <a:rPr lang="en-GB" dirty="0" err="1"/>
              <a:t>Kaddoura</a:t>
            </a:r>
            <a:r>
              <a:rPr lang="en-GB" dirty="0"/>
              <a:t>, M., Vandyke, O., Smallwood, C., </a:t>
            </a:r>
            <a:r>
              <a:rPr lang="en-GB" dirty="0" err="1"/>
              <a:t>Gonzalex</a:t>
            </a:r>
            <a:r>
              <a:rPr lang="en-GB" dirty="0"/>
              <a:t>, K., M. (2016) Perceived Benefits and Challenges of Repeated Exposure to High Fidelity Simulation Experiences of First Degree Accelerated Bachelor Nursing Students. Nurse Education Today. 36, 298-303.</a:t>
            </a:r>
          </a:p>
          <a:p>
            <a:r>
              <a:rPr lang="en-GB" dirty="0" err="1"/>
              <a:t>Nasg</a:t>
            </a:r>
            <a:r>
              <a:rPr lang="en-GB" dirty="0"/>
              <a:t>, R., and </a:t>
            </a:r>
            <a:r>
              <a:rPr lang="en-GB" dirty="0" err="1"/>
              <a:t>Harery</a:t>
            </a:r>
            <a:r>
              <a:rPr lang="en-GB" dirty="0"/>
              <a:t>, T. (2017) Student Nurse Perceptions Regarding Learning Transfer Following High-Fidelity Simulation. Clinical Simulation in Nursing. 13 (10), 471-477.</a:t>
            </a:r>
          </a:p>
          <a:p>
            <a:r>
              <a:rPr lang="en-GB" dirty="0"/>
              <a:t>Nursing and Midwifery Council (2015) The Code for Nurses and Midwives</a:t>
            </a:r>
          </a:p>
          <a:p>
            <a:r>
              <a:rPr lang="en-GB" dirty="0"/>
              <a:t>Richardson, K., J., and </a:t>
            </a:r>
            <a:r>
              <a:rPr lang="en-GB" dirty="0" err="1"/>
              <a:t>Claman</a:t>
            </a:r>
            <a:r>
              <a:rPr lang="en-GB" dirty="0"/>
              <a:t>, F. (2014)High Fidelity Simulation in Nursing Education: A Change in Clinical Practice. </a:t>
            </a:r>
            <a:r>
              <a:rPr lang="en-GB" i="1" dirty="0"/>
              <a:t>Nursing Education Perspectives. </a:t>
            </a:r>
            <a:r>
              <a:rPr lang="en-GB" dirty="0"/>
              <a:t>35 (2) 125-127</a:t>
            </a:r>
          </a:p>
          <a:p>
            <a:r>
              <a:rPr lang="en-GB" dirty="0"/>
              <a:t>Royal College of Nursing (2013) A Competence Framework for Orthopaedic and Trauma Practitioners. RCN, London. </a:t>
            </a:r>
          </a:p>
          <a:p>
            <a:pPr marL="0" indent="0">
              <a:buNone/>
            </a:pPr>
            <a:br>
              <a:rPr lang="en-GB" dirty="0"/>
            </a:br>
            <a:endParaRPr lang="en-GB" dirty="0"/>
          </a:p>
        </p:txBody>
      </p:sp>
    </p:spTree>
    <p:extLst>
      <p:ext uri="{BB962C8B-B14F-4D97-AF65-F5344CB8AC3E}">
        <p14:creationId xmlns:p14="http://schemas.microsoft.com/office/powerpoint/2010/main" val="1781777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0" dirty="0"/>
            </a:br>
            <a:r>
              <a:rPr lang="en-GB" sz="4400" b="0" dirty="0"/>
              <a:t>Background</a:t>
            </a:r>
            <a:br>
              <a:rPr lang="en-GB" b="0" dirty="0"/>
            </a:br>
            <a:endParaRPr lang="en-GB" dirty="0"/>
          </a:p>
        </p:txBody>
      </p:sp>
      <p:sp>
        <p:nvSpPr>
          <p:cNvPr id="3" name="Content Placeholder 2"/>
          <p:cNvSpPr>
            <a:spLocks noGrp="1"/>
          </p:cNvSpPr>
          <p:nvPr>
            <p:ph idx="1"/>
          </p:nvPr>
        </p:nvSpPr>
        <p:spPr/>
        <p:txBody>
          <a:bodyPr>
            <a:normAutofit/>
          </a:bodyPr>
          <a:lstStyle/>
          <a:p>
            <a:endParaRPr lang="en-GB" sz="4800" dirty="0">
              <a:solidFill>
                <a:schemeClr val="tx1">
                  <a:lumMod val="95000"/>
                  <a:lumOff val="5000"/>
                </a:schemeClr>
              </a:solidFill>
            </a:endParaRPr>
          </a:p>
          <a:p>
            <a:endParaRPr lang="en-GB" dirty="0"/>
          </a:p>
        </p:txBody>
      </p:sp>
      <p:sp>
        <p:nvSpPr>
          <p:cNvPr id="4" name="Rectangle 1">
            <a:extLst>
              <a:ext uri="{FF2B5EF4-FFF2-40B4-BE49-F238E27FC236}">
                <a16:creationId xmlns:a16="http://schemas.microsoft.com/office/drawing/2014/main" id="{663863D1-1971-4887-AA29-0CFCF5FC7847}"/>
              </a:ext>
            </a:extLst>
          </p:cNvPr>
          <p:cNvSpPr>
            <a:spLocks noChangeArrowheads="1"/>
          </p:cNvSpPr>
          <p:nvPr/>
        </p:nvSpPr>
        <p:spPr bwMode="auto">
          <a:xfrm>
            <a:off x="306578" y="2112670"/>
            <a:ext cx="8530846"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effectLst/>
              <a:latin typeface="Arial" panose="020B0604020202020204" pitchFamily="34" charset="0"/>
            </a:endParaRPr>
          </a:p>
          <a:p>
            <a:pPr lvl="0" eaLnBrk="0" fontAlgn="base" hangingPunct="0">
              <a:spcBef>
                <a:spcPct val="0"/>
              </a:spcBef>
              <a:spcAft>
                <a:spcPct val="0"/>
              </a:spcAft>
              <a:buFontTx/>
              <a:buChar char="•"/>
            </a:pPr>
            <a:r>
              <a:rPr kumimoji="0" lang="en-US" altLang="en-US" sz="2800" b="0" i="0" u="none" strike="noStrike" cap="none" normalizeH="0" baseline="0" dirty="0">
                <a:ln>
                  <a:noFill/>
                </a:ln>
                <a:effectLst/>
                <a:latin typeface="Roboto"/>
              </a:rPr>
              <a:t> </a:t>
            </a:r>
            <a:r>
              <a:rPr lang="en-US" altLang="en-US" sz="2400" dirty="0">
                <a:latin typeface="Roboto"/>
              </a:rPr>
              <a:t>Lecturers in undergraduate and post-graduate nursing</a:t>
            </a:r>
          </a:p>
          <a:p>
            <a:pPr lvl="0" eaLnBrk="0" fontAlgn="base" hangingPunct="0">
              <a:spcBef>
                <a:spcPct val="0"/>
              </a:spcBef>
              <a:spcAft>
                <a:spcPct val="0"/>
              </a:spcAft>
            </a:pPr>
            <a:endParaRPr lang="en-US" altLang="en-US" sz="2400" dirty="0">
              <a:latin typeface="Roboto"/>
            </a:endParaRPr>
          </a:p>
          <a:p>
            <a:pPr lvl="0" eaLnBrk="0" fontAlgn="base" hangingPunct="0">
              <a:spcBef>
                <a:spcPct val="0"/>
              </a:spcBef>
              <a:spcAft>
                <a:spcPct val="0"/>
              </a:spcAft>
              <a:buFontTx/>
              <a:buChar char="•"/>
            </a:pPr>
            <a:r>
              <a:rPr lang="en-US" altLang="en-US" sz="2400" dirty="0">
                <a:latin typeface="Roboto"/>
              </a:rPr>
              <a:t> Trauma and </a:t>
            </a:r>
            <a:r>
              <a:rPr kumimoji="0" lang="en-US" altLang="en-US" sz="2400" b="0" i="0" u="none" strike="noStrike" cap="none" normalizeH="0" baseline="0" dirty="0">
                <a:ln>
                  <a:noFill/>
                </a:ln>
                <a:effectLst/>
                <a:latin typeface="Roboto"/>
              </a:rPr>
              <a:t>Orthopaedic specialist backgrounds</a:t>
            </a:r>
          </a:p>
          <a:p>
            <a:pPr marL="0" marR="0" lvl="0" indent="0" algn="l" defTabSz="914400" rtl="0" eaLnBrk="0" fontAlgn="base" latinLnBrk="0" hangingPunct="0">
              <a:lnSpc>
                <a:spcPct val="100000"/>
              </a:lnSpc>
              <a:spcBef>
                <a:spcPct val="0"/>
              </a:spcBef>
              <a:spcAft>
                <a:spcPct val="0"/>
              </a:spcAft>
              <a:buClrTx/>
              <a:buSzTx/>
              <a:tabLst/>
            </a:pPr>
            <a:endParaRPr lang="en-US" altLang="en-US" sz="2400" dirty="0">
              <a:latin typeface="Roboto"/>
            </a:endParaRPr>
          </a:p>
          <a:p>
            <a:pPr eaLnBrk="0" fontAlgn="base" hangingPunct="0">
              <a:spcBef>
                <a:spcPct val="0"/>
              </a:spcBef>
              <a:spcAft>
                <a:spcPct val="0"/>
              </a:spcAft>
              <a:buFontTx/>
              <a:buChar char="•"/>
            </a:pPr>
            <a:r>
              <a:rPr lang="en-US" altLang="en-US" sz="2400" dirty="0">
                <a:latin typeface="Roboto"/>
              </a:rPr>
              <a:t> State of the art facilities enable learning in an authentic environment. </a:t>
            </a:r>
          </a:p>
          <a:p>
            <a:pPr eaLnBrk="0" fontAlgn="base" hangingPunct="0">
              <a:spcBef>
                <a:spcPct val="0"/>
              </a:spcBef>
              <a:spcAft>
                <a:spcPct val="0"/>
              </a:spcAft>
              <a:buFontTx/>
              <a:buChar char="•"/>
            </a:pPr>
            <a:endParaRPr lang="en-US" altLang="en-US" sz="2400" dirty="0">
              <a:latin typeface="Roboto"/>
            </a:endParaRPr>
          </a:p>
          <a:p>
            <a:pPr eaLnBrk="0" fontAlgn="base" hangingPunct="0">
              <a:spcBef>
                <a:spcPct val="0"/>
              </a:spcBef>
              <a:spcAft>
                <a:spcPct val="0"/>
              </a:spcAft>
              <a:buFontTx/>
              <a:buChar char="•"/>
            </a:pPr>
            <a:r>
              <a:rPr lang="en-US" altLang="en-US" sz="2400" dirty="0">
                <a:latin typeface="Roboto"/>
              </a:rPr>
              <a:t> Established use of High Fidelity Simulation within University </a:t>
            </a:r>
          </a:p>
          <a:p>
            <a:pPr eaLnBrk="0" fontAlgn="base" hangingPunct="0">
              <a:spcBef>
                <a:spcPct val="0"/>
              </a:spcBef>
              <a:spcAft>
                <a:spcPct val="0"/>
              </a:spcAft>
              <a:buFontTx/>
              <a:buChar char="•"/>
            </a:pPr>
            <a:endParaRPr kumimoji="0" lang="en-US" altLang="en-US" sz="2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1294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C905D-C179-4DB3-B16C-F942A7703848}"/>
              </a:ext>
            </a:extLst>
          </p:cNvPr>
          <p:cNvSpPr>
            <a:spLocks noGrp="1"/>
          </p:cNvSpPr>
          <p:nvPr>
            <p:ph type="title"/>
          </p:nvPr>
        </p:nvSpPr>
        <p:spPr/>
        <p:txBody>
          <a:bodyPr/>
          <a:lstStyle/>
          <a:p>
            <a:r>
              <a:rPr lang="en-GB" dirty="0"/>
              <a:t>Problem</a:t>
            </a:r>
          </a:p>
        </p:txBody>
      </p:sp>
      <p:sp>
        <p:nvSpPr>
          <p:cNvPr id="4" name="Rectangle 1">
            <a:extLst>
              <a:ext uri="{FF2B5EF4-FFF2-40B4-BE49-F238E27FC236}">
                <a16:creationId xmlns:a16="http://schemas.microsoft.com/office/drawing/2014/main" id="{DDEA78D3-42B1-4325-A810-5450CAEB538B}"/>
              </a:ext>
            </a:extLst>
          </p:cNvPr>
          <p:cNvSpPr>
            <a:spLocks noGrp="1" noChangeArrowheads="1"/>
          </p:cNvSpPr>
          <p:nvPr>
            <p:ph idx="1"/>
          </p:nvPr>
        </p:nvSpPr>
        <p:spPr bwMode="auto">
          <a:xfrm>
            <a:off x="658984" y="2030110"/>
            <a:ext cx="7826032"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effectLst/>
                <a:latin typeface="Roboto"/>
              </a:rPr>
              <a:t> </a:t>
            </a:r>
            <a:r>
              <a:rPr kumimoji="0" lang="en-US" altLang="en-US" sz="2400" b="0" i="0" u="none" strike="noStrike" cap="none" normalizeH="0" baseline="0" dirty="0">
                <a:ln>
                  <a:noFill/>
                </a:ln>
                <a:effectLst/>
                <a:latin typeface="Roboto"/>
              </a:rPr>
              <a:t>RCN (2013) competencies for level 5 nurses not currently clearly supported undergraduate curricula</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effectLst/>
              <a:latin typeface="Roboto"/>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2400" dirty="0">
                <a:latin typeface="Roboto"/>
              </a:rPr>
              <a:t> Lack of access to specialist post-graduate training</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effectLst/>
              <a:latin typeface="Robo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latin typeface="Roboto"/>
              </a:rPr>
              <a:t> Newly qualified nurses </a:t>
            </a:r>
            <a:r>
              <a:rPr lang="en-US" altLang="en-US" sz="2400" dirty="0">
                <a:latin typeface="Roboto"/>
              </a:rPr>
              <a:t>can</a:t>
            </a:r>
            <a:r>
              <a:rPr kumimoji="0" lang="en-US" altLang="en-US" sz="2400" b="0" i="0" u="none" strike="noStrike" cap="none" normalizeH="0" baseline="0" dirty="0">
                <a:ln>
                  <a:noFill/>
                </a:ln>
                <a:effectLst/>
                <a:latin typeface="Roboto"/>
              </a:rPr>
              <a:t> lack experience or exposure to emergency situations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effectLst/>
              <a:latin typeface="Robo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latin typeface="Roboto"/>
              </a:rPr>
              <a:t> Challenge of changes to CPD and funding</a:t>
            </a:r>
          </a:p>
          <a:p>
            <a:pPr marL="0" marR="0" lvl="0" indent="0" algn="r"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r>
              <a:rPr lang="en-US" altLang="en-US" sz="1800" dirty="0"/>
              <a:t>F</a:t>
            </a:r>
            <a:r>
              <a:rPr kumimoji="0" lang="en-US" altLang="en-US" sz="1800" b="0" i="0" u="none" strike="noStrike" cap="none" normalizeH="0" baseline="0" dirty="0">
                <a:ln>
                  <a:noFill/>
                </a:ln>
                <a:solidFill>
                  <a:schemeClr val="tx1"/>
                </a:solidFill>
                <a:effectLst/>
                <a:latin typeface="Arial" panose="020B0604020202020204" pitchFamily="34" charset="0"/>
              </a:rPr>
              <a:t>awaz et al 2016, RCN 2013).</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71718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197" y="148704"/>
            <a:ext cx="4769930" cy="3213621"/>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7695" y="148704"/>
            <a:ext cx="3177654" cy="3177654"/>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634" y="3451126"/>
            <a:ext cx="3132547" cy="3132547"/>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2374" y="3451126"/>
            <a:ext cx="4752975" cy="31728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33556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BDAA1-72A9-48AF-9E74-99A97C69E22F}"/>
              </a:ext>
            </a:extLst>
          </p:cNvPr>
          <p:cNvSpPr>
            <a:spLocks noGrp="1"/>
          </p:cNvSpPr>
          <p:nvPr>
            <p:ph type="title"/>
          </p:nvPr>
        </p:nvSpPr>
        <p:spPr/>
        <p:txBody>
          <a:bodyPr/>
          <a:lstStyle/>
          <a:p>
            <a:r>
              <a:rPr lang="en-GB" dirty="0"/>
              <a:t>Solutions</a:t>
            </a:r>
          </a:p>
        </p:txBody>
      </p:sp>
      <p:sp>
        <p:nvSpPr>
          <p:cNvPr id="4" name="Rectangle 1">
            <a:extLst>
              <a:ext uri="{FF2B5EF4-FFF2-40B4-BE49-F238E27FC236}">
                <a16:creationId xmlns:a16="http://schemas.microsoft.com/office/drawing/2014/main" id="{C1EA5690-5848-4B22-88A3-DD5F11C39E8F}"/>
              </a:ext>
            </a:extLst>
          </p:cNvPr>
          <p:cNvSpPr>
            <a:spLocks noGrp="1" noChangeArrowheads="1"/>
          </p:cNvSpPr>
          <p:nvPr>
            <p:ph idx="1"/>
          </p:nvPr>
        </p:nvSpPr>
        <p:spPr bwMode="auto">
          <a:xfrm>
            <a:off x="487973" y="1711925"/>
            <a:ext cx="7586881"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effectLst/>
                <a:latin typeface="Roboto"/>
              </a:rPr>
              <a:t> </a:t>
            </a:r>
            <a:r>
              <a:rPr kumimoji="0" lang="en-US" altLang="en-US" sz="2400" b="0" i="0" u="none" strike="noStrike" cap="none" normalizeH="0" baseline="0" dirty="0">
                <a:ln>
                  <a:noFill/>
                </a:ln>
                <a:effectLst/>
                <a:latin typeface="Roboto"/>
              </a:rPr>
              <a:t>Use of High Fidelity Simulation to facilitate psychomotor, cognitive and affective outcomes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effectLst/>
              <a:latin typeface="Robo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latin typeface="Roboto"/>
              </a:rPr>
              <a:t> Series of </a:t>
            </a:r>
            <a:r>
              <a:rPr kumimoji="0" lang="en-US" altLang="en-US" sz="2400" b="0" i="0" u="none" strike="noStrike" cap="none" normalizeH="0" baseline="0" dirty="0" err="1">
                <a:ln>
                  <a:noFill/>
                </a:ln>
                <a:effectLst/>
                <a:latin typeface="Roboto"/>
              </a:rPr>
              <a:t>specialised</a:t>
            </a:r>
            <a:r>
              <a:rPr kumimoji="0" lang="en-US" altLang="en-US" sz="2400" b="0" i="0" u="none" strike="noStrike" cap="none" normalizeH="0" baseline="0" dirty="0">
                <a:ln>
                  <a:noFill/>
                </a:ln>
                <a:effectLst/>
                <a:latin typeface="Roboto"/>
              </a:rPr>
              <a:t> simulation sessions - in line with RCN competencies for specific T&amp;O complications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effectLst/>
              <a:latin typeface="Robo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latin typeface="Roboto"/>
              </a:rPr>
              <a:t> Debrief session to improve knowledge and skills </a:t>
            </a:r>
            <a:r>
              <a:rPr lang="en-US" altLang="en-US" sz="2400" dirty="0">
                <a:latin typeface="Roboto"/>
              </a:rPr>
              <a:t>through</a:t>
            </a:r>
            <a:r>
              <a:rPr kumimoji="0" lang="en-US" altLang="en-US" sz="2400" b="0" i="0" u="none" strike="noStrike" cap="none" normalizeH="0" baseline="0" dirty="0">
                <a:ln>
                  <a:noFill/>
                </a:ln>
                <a:effectLst/>
                <a:latin typeface="Roboto"/>
              </a:rPr>
              <a:t> clinical exposure and reflection.</a:t>
            </a:r>
            <a:endParaRPr kumimoji="0" lang="en-US" altLang="en-US" sz="2400" b="0" i="0" u="none" strike="noStrike" cap="none" normalizeH="0" baseline="0" dirty="0">
              <a:ln>
                <a:noFill/>
              </a:ln>
              <a:effectLst/>
            </a:endParaRPr>
          </a:p>
          <a:p>
            <a:pPr marL="0" marR="0" lvl="0" indent="0" algn="r"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rPr>
              <a:t>(Baptista et al. 2016, Fawaz et al, 2016, </a:t>
            </a:r>
            <a:r>
              <a:rPr kumimoji="0" lang="en-US" altLang="en-US" sz="1200" b="0" i="0" u="none" strike="noStrike" cap="none" normalizeH="0" baseline="0" dirty="0" err="1">
                <a:ln>
                  <a:noFill/>
                </a:ln>
                <a:solidFill>
                  <a:schemeClr val="tx1"/>
                </a:solidFill>
                <a:effectLst/>
                <a:latin typeface="Arial" panose="020B0604020202020204" pitchFamily="34" charset="0"/>
              </a:rPr>
              <a:t>Khaddoura</a:t>
            </a:r>
            <a:r>
              <a:rPr kumimoji="0" lang="en-US" altLang="en-US" sz="1200" b="0" i="0" u="none" strike="noStrike" cap="none" normalizeH="0" baseline="0" dirty="0">
                <a:ln>
                  <a:noFill/>
                </a:ln>
                <a:solidFill>
                  <a:schemeClr val="tx1"/>
                </a:solidFill>
                <a:effectLst/>
                <a:latin typeface="Arial" panose="020B0604020202020204" pitchFamily="34" charset="0"/>
              </a:rPr>
              <a:t> et al. 2016, Richardson et al. 2014, Nash and Harvey 2017)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15412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56A163-C105-4AF6-8B2B-FB6D0870BD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84344" y="2649038"/>
            <a:ext cx="3632367" cy="2724275"/>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8C8CDD14-3E05-42F8-83D4-A917A6229D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499965" y="2414748"/>
            <a:ext cx="4257143" cy="3192857"/>
          </a:xfrm>
          <a:prstGeom prst="rect">
            <a:avLst/>
          </a:prstGeom>
          <a:ln>
            <a:noFill/>
          </a:ln>
          <a:effectLst>
            <a:outerShdw blurRad="190500" algn="tl" rotWithShape="0">
              <a:srgbClr val="000000">
                <a:alpha val="70000"/>
              </a:srgbClr>
            </a:outerShdw>
          </a:effectLst>
        </p:spPr>
      </p:pic>
      <p:sp>
        <p:nvSpPr>
          <p:cNvPr id="8" name="Title 7">
            <a:extLst>
              <a:ext uri="{FF2B5EF4-FFF2-40B4-BE49-F238E27FC236}">
                <a16:creationId xmlns:a16="http://schemas.microsoft.com/office/drawing/2014/main" id="{7125A4DC-70A2-4852-801A-670028ACCC24}"/>
              </a:ext>
            </a:extLst>
          </p:cNvPr>
          <p:cNvSpPr>
            <a:spLocks noGrp="1"/>
          </p:cNvSpPr>
          <p:nvPr>
            <p:ph type="title"/>
          </p:nvPr>
        </p:nvSpPr>
        <p:spPr>
          <a:xfrm>
            <a:off x="628650" y="365129"/>
            <a:ext cx="6642000" cy="1138207"/>
          </a:xfrm>
        </p:spPr>
        <p:txBody>
          <a:bodyPr/>
          <a:lstStyle/>
          <a:p>
            <a:r>
              <a:rPr lang="en-GB" dirty="0"/>
              <a:t>The Scenario</a:t>
            </a:r>
          </a:p>
        </p:txBody>
      </p:sp>
      <p:pic>
        <p:nvPicPr>
          <p:cNvPr id="10" name="Picture 9">
            <a:extLst>
              <a:ext uri="{FF2B5EF4-FFF2-40B4-BE49-F238E27FC236}">
                <a16:creationId xmlns:a16="http://schemas.microsoft.com/office/drawing/2014/main" id="{C1A63308-6D0B-4231-92D4-C78544C82E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3863" y="2194992"/>
            <a:ext cx="2724275" cy="36323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0700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 and Learning outcomes</a:t>
            </a:r>
          </a:p>
        </p:txBody>
      </p:sp>
      <p:sp>
        <p:nvSpPr>
          <p:cNvPr id="3" name="TextBox 2"/>
          <p:cNvSpPr txBox="1"/>
          <p:nvPr/>
        </p:nvSpPr>
        <p:spPr>
          <a:xfrm>
            <a:off x="362309" y="1759788"/>
            <a:ext cx="8057071" cy="1877437"/>
          </a:xfrm>
          <a:prstGeom prst="rect">
            <a:avLst/>
          </a:prstGeom>
          <a:noFill/>
        </p:spPr>
        <p:txBody>
          <a:bodyPr wrap="square" rtlCol="0">
            <a:spAutoFit/>
          </a:bodyPr>
          <a:lstStyle/>
          <a:p>
            <a:r>
              <a:rPr lang="en-GB" sz="2000" dirty="0"/>
              <a:t>Aim:</a:t>
            </a:r>
          </a:p>
          <a:p>
            <a:r>
              <a:rPr lang="en-GB" sz="2000" dirty="0"/>
              <a:t>For students to utilise clinical skills and knowledge to effectively manage preconceptions, and care for a patient following a traumatic fracture, recognising deterioration and complications of compartment syndrome.</a:t>
            </a:r>
          </a:p>
          <a:p>
            <a:endParaRPr lang="en-GB"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02188505"/>
              </p:ext>
            </p:extLst>
          </p:nvPr>
        </p:nvGraphicFramePr>
        <p:xfrm>
          <a:off x="362309" y="3131389"/>
          <a:ext cx="8057072" cy="3519579"/>
        </p:xfrm>
        <a:graphic>
          <a:graphicData uri="http://schemas.openxmlformats.org/drawingml/2006/table">
            <a:tbl>
              <a:tblPr firstRow="1" firstCol="1" bandRow="1">
                <a:tableStyleId>{5C22544A-7EE6-4342-B048-85BDC9FD1C3A}</a:tableStyleId>
              </a:tblPr>
              <a:tblGrid>
                <a:gridCol w="465535">
                  <a:extLst>
                    <a:ext uri="{9D8B030D-6E8A-4147-A177-3AD203B41FA5}">
                      <a16:colId xmlns:a16="http://schemas.microsoft.com/office/drawing/2014/main" val="20000"/>
                    </a:ext>
                  </a:extLst>
                </a:gridCol>
                <a:gridCol w="7591537">
                  <a:extLst>
                    <a:ext uri="{9D8B030D-6E8A-4147-A177-3AD203B41FA5}">
                      <a16:colId xmlns:a16="http://schemas.microsoft.com/office/drawing/2014/main" val="20001"/>
                    </a:ext>
                  </a:extLst>
                </a:gridCol>
              </a:tblGrid>
              <a:tr h="607260">
                <a:tc>
                  <a:txBody>
                    <a:bodyPr/>
                    <a:lstStyle/>
                    <a:p>
                      <a:pPr>
                        <a:lnSpc>
                          <a:spcPct val="115000"/>
                        </a:lnSpc>
                        <a:spcBef>
                          <a:spcPts val="120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Bef>
                          <a:spcPts val="1200"/>
                        </a:spcBef>
                        <a:spcAft>
                          <a:spcPts val="0"/>
                        </a:spcAft>
                      </a:pPr>
                      <a:r>
                        <a:rPr lang="en-GB" sz="2000" dirty="0">
                          <a:effectLst/>
                        </a:rPr>
                        <a:t>Learning Objective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47182">
                <a:tc>
                  <a:txBody>
                    <a:bodyPr/>
                    <a:lstStyle/>
                    <a:p>
                      <a:pPr marL="342900" lvl="0" indent="-342900">
                        <a:lnSpc>
                          <a:spcPct val="115000"/>
                        </a:lnSpc>
                        <a:spcBef>
                          <a:spcPts val="1200"/>
                        </a:spcBef>
                        <a:spcAft>
                          <a:spcPts val="0"/>
                        </a:spcAft>
                        <a:buFont typeface="+mj-lt"/>
                        <a:buAutoNum type="arabi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Bef>
                          <a:spcPts val="1200"/>
                        </a:spcBef>
                        <a:spcAft>
                          <a:spcPts val="0"/>
                        </a:spcAft>
                      </a:pPr>
                      <a:r>
                        <a:rPr lang="en-GB" sz="1800">
                          <a:effectLst/>
                        </a:rPr>
                        <a:t>To undertake a comprehensive assessment of the pre-operative trauma patient, including a neurovascular status of the affected limb and pain management.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23591">
                <a:tc>
                  <a:txBody>
                    <a:bodyPr/>
                    <a:lstStyle/>
                    <a:p>
                      <a:pPr marL="0" lvl="0" indent="0">
                        <a:lnSpc>
                          <a:spcPct val="115000"/>
                        </a:lnSpc>
                        <a:spcBef>
                          <a:spcPts val="120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Bef>
                          <a:spcPts val="1200"/>
                        </a:spcBef>
                        <a:spcAft>
                          <a:spcPts val="0"/>
                        </a:spcAft>
                      </a:pPr>
                      <a:r>
                        <a:rPr lang="en-GB" sz="1800">
                          <a:effectLst/>
                        </a:rPr>
                        <a:t>To identify a patient who is at risk of deterioration using an ABCDE approach.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23591">
                <a:tc>
                  <a:txBody>
                    <a:bodyPr/>
                    <a:lstStyle/>
                    <a:p>
                      <a:pPr marL="342900" lvl="0" indent="-342900">
                        <a:lnSpc>
                          <a:spcPct val="115000"/>
                        </a:lnSpc>
                        <a:spcBef>
                          <a:spcPts val="1200"/>
                        </a:spcBef>
                        <a:spcAft>
                          <a:spcPts val="0"/>
                        </a:spcAft>
                        <a:buFont typeface="+mj-lt"/>
                        <a:buAutoNum type="arabi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Bef>
                          <a:spcPts val="1200"/>
                        </a:spcBef>
                        <a:spcAft>
                          <a:spcPts val="0"/>
                        </a:spcAft>
                      </a:pPr>
                      <a:r>
                        <a:rPr lang="en-GB" sz="1800">
                          <a:effectLst/>
                        </a:rPr>
                        <a:t>To rationalise the use of observations and investigations.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23591">
                <a:tc>
                  <a:txBody>
                    <a:bodyPr/>
                    <a:lstStyle/>
                    <a:p>
                      <a:pPr marL="342900" lvl="0" indent="-342900">
                        <a:lnSpc>
                          <a:spcPct val="115000"/>
                        </a:lnSpc>
                        <a:spcBef>
                          <a:spcPts val="1200"/>
                        </a:spcBef>
                        <a:spcAft>
                          <a:spcPts val="0"/>
                        </a:spcAft>
                        <a:buFont typeface="+mj-lt"/>
                        <a:buAutoNum type="arabi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Bef>
                          <a:spcPts val="1200"/>
                        </a:spcBef>
                        <a:spcAft>
                          <a:spcPts val="0"/>
                        </a:spcAft>
                      </a:pPr>
                      <a:r>
                        <a:rPr lang="en-GB" sz="1800">
                          <a:effectLst/>
                        </a:rPr>
                        <a:t>To demonstrate effective communication skills using the SBAR tool.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647182">
                <a:tc>
                  <a:txBody>
                    <a:bodyPr/>
                    <a:lstStyle/>
                    <a:p>
                      <a:pPr marL="342900" lvl="0" indent="-342900">
                        <a:lnSpc>
                          <a:spcPct val="115000"/>
                        </a:lnSpc>
                        <a:spcBef>
                          <a:spcPts val="1200"/>
                        </a:spcBef>
                        <a:spcAft>
                          <a:spcPts val="0"/>
                        </a:spcAft>
                        <a:buFont typeface="+mj-lt"/>
                        <a:buAutoNum type="arabi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Bef>
                          <a:spcPts val="1200"/>
                        </a:spcBef>
                        <a:spcAft>
                          <a:spcPts val="0"/>
                        </a:spcAft>
                      </a:pPr>
                      <a:r>
                        <a:rPr lang="en-GB" sz="1800">
                          <a:effectLst/>
                        </a:rPr>
                        <a:t>To manage a deteriorating patient including emergency treatment, appropriate referrals, communication and pharmacology.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647182">
                <a:tc>
                  <a:txBody>
                    <a:bodyPr/>
                    <a:lstStyle/>
                    <a:p>
                      <a:pPr marL="342900" lvl="0" indent="-342900">
                        <a:lnSpc>
                          <a:spcPct val="115000"/>
                        </a:lnSpc>
                        <a:spcBef>
                          <a:spcPts val="1200"/>
                        </a:spcBef>
                        <a:spcAft>
                          <a:spcPts val="0"/>
                        </a:spcAft>
                        <a:buFont typeface="+mj-lt"/>
                        <a:buAutoNum type="arabi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Bef>
                          <a:spcPts val="1200"/>
                        </a:spcBef>
                        <a:spcAft>
                          <a:spcPts val="0"/>
                        </a:spcAft>
                      </a:pPr>
                      <a:r>
                        <a:rPr lang="en-GB" sz="1800" dirty="0">
                          <a:effectLst/>
                        </a:rPr>
                        <a:t>To be able to communicate sensitively and with empathy to patient and relatives.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38774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F3D0C-8E8A-4CE4-B33C-F65AC250B15F}"/>
              </a:ext>
            </a:extLst>
          </p:cNvPr>
          <p:cNvSpPr>
            <a:spLocks noGrp="1"/>
          </p:cNvSpPr>
          <p:nvPr>
            <p:ph type="title"/>
          </p:nvPr>
        </p:nvSpPr>
        <p:spPr/>
        <p:txBody>
          <a:bodyPr/>
          <a:lstStyle/>
          <a:p>
            <a:r>
              <a:rPr lang="en-GB" dirty="0"/>
              <a:t>Limitations</a:t>
            </a:r>
          </a:p>
        </p:txBody>
      </p:sp>
      <p:sp>
        <p:nvSpPr>
          <p:cNvPr id="4" name="Rectangle 1">
            <a:extLst>
              <a:ext uri="{FF2B5EF4-FFF2-40B4-BE49-F238E27FC236}">
                <a16:creationId xmlns:a16="http://schemas.microsoft.com/office/drawing/2014/main" id="{BEF38654-8B66-44E9-8D24-1B86360AEAA6}"/>
              </a:ext>
            </a:extLst>
          </p:cNvPr>
          <p:cNvSpPr>
            <a:spLocks noGrp="1" noChangeArrowheads="1"/>
          </p:cNvSpPr>
          <p:nvPr>
            <p:ph idx="1"/>
          </p:nvPr>
        </p:nvSpPr>
        <p:spPr bwMode="auto">
          <a:xfrm>
            <a:off x="628650" y="1667306"/>
            <a:ext cx="7445967"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latin typeface="Roboto"/>
              </a:rPr>
              <a:t> Optional sessions only, student attendance not guaranteed</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effectLst/>
              <a:latin typeface="Robo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latin typeface="Roboto"/>
              </a:rPr>
              <a:t> Not part of the main curricula</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effectLst/>
              <a:latin typeface="Roboto"/>
            </a:endParaRPr>
          </a:p>
          <a:p>
            <a:pPr marL="0" lvl="0" indent="0" defTabSz="914400" eaLnBrk="0" fontAlgn="base" hangingPunct="0">
              <a:lnSpc>
                <a:spcPct val="100000"/>
              </a:lnSpc>
              <a:spcBef>
                <a:spcPct val="0"/>
              </a:spcBef>
              <a:spcAft>
                <a:spcPct val="0"/>
              </a:spcAft>
              <a:buClrTx/>
              <a:buFontTx/>
              <a:buChar char="•"/>
            </a:pPr>
            <a:r>
              <a:rPr lang="en-US" altLang="en-US" sz="2400" dirty="0">
                <a:latin typeface="Roboto"/>
              </a:rPr>
              <a:t>Resources:</a:t>
            </a:r>
          </a:p>
          <a:p>
            <a:pPr lvl="0" defTabSz="914400" eaLnBrk="0" fontAlgn="base" hangingPunct="0">
              <a:lnSpc>
                <a:spcPct val="100000"/>
              </a:lnSpc>
              <a:spcBef>
                <a:spcPct val="0"/>
              </a:spcBef>
              <a:spcAft>
                <a:spcPct val="0"/>
              </a:spcAft>
              <a:buClrTx/>
              <a:buFontTx/>
              <a:buChar char="-"/>
            </a:pPr>
            <a:r>
              <a:rPr lang="en-US" altLang="en-US" sz="2400" dirty="0">
                <a:latin typeface="Roboto"/>
              </a:rPr>
              <a:t>Staff (academic &amp; technical)</a:t>
            </a:r>
          </a:p>
          <a:p>
            <a:pPr lvl="0" defTabSz="914400" eaLnBrk="0" fontAlgn="base" hangingPunct="0">
              <a:lnSpc>
                <a:spcPct val="100000"/>
              </a:lnSpc>
              <a:spcBef>
                <a:spcPct val="0"/>
              </a:spcBef>
              <a:spcAft>
                <a:spcPct val="0"/>
              </a:spcAft>
              <a:buClrTx/>
              <a:buFontTx/>
              <a:buChar char="-"/>
            </a:pPr>
            <a:r>
              <a:rPr lang="en-US" altLang="en-US" sz="2400" dirty="0">
                <a:latin typeface="Roboto"/>
              </a:rPr>
              <a:t>Time (in relation to number of student reach)</a:t>
            </a:r>
          </a:p>
          <a:p>
            <a:pPr lvl="0" defTabSz="914400" eaLnBrk="0" fontAlgn="base" hangingPunct="0">
              <a:lnSpc>
                <a:spcPct val="100000"/>
              </a:lnSpc>
              <a:spcBef>
                <a:spcPct val="0"/>
              </a:spcBef>
              <a:spcAft>
                <a:spcPct val="0"/>
              </a:spcAft>
              <a:buClrTx/>
              <a:buFontTx/>
              <a:buChar char="-"/>
            </a:pPr>
            <a:r>
              <a:rPr lang="en-US" altLang="en-US" sz="2400" dirty="0">
                <a:latin typeface="Roboto"/>
              </a:rPr>
              <a:t>Facilities (suite, AV)</a:t>
            </a:r>
          </a:p>
          <a:p>
            <a:pPr lvl="0" defTabSz="914400" eaLnBrk="0" fontAlgn="base" hangingPunct="0">
              <a:lnSpc>
                <a:spcPct val="100000"/>
              </a:lnSpc>
              <a:spcBef>
                <a:spcPct val="0"/>
              </a:spcBef>
              <a:spcAft>
                <a:spcPct val="0"/>
              </a:spcAft>
              <a:buClrTx/>
              <a:buFontTx/>
              <a:buChar char="-"/>
            </a:pPr>
            <a:r>
              <a:rPr lang="en-US" altLang="en-US" sz="2400" dirty="0">
                <a:latin typeface="Roboto"/>
              </a:rPr>
              <a:t>Equipment (specialist)</a:t>
            </a:r>
          </a:p>
          <a:p>
            <a:pPr marL="0" lvl="0" indent="0" defTabSz="914400" eaLnBrk="0" fontAlgn="base" hangingPunct="0">
              <a:lnSpc>
                <a:spcPct val="100000"/>
              </a:lnSpc>
              <a:spcBef>
                <a:spcPct val="0"/>
              </a:spcBef>
              <a:spcAft>
                <a:spcPct val="0"/>
              </a:spcAft>
              <a:buClrTx/>
              <a:buNone/>
            </a:pPr>
            <a:endParaRPr kumimoji="0" lang="en-US" altLang="en-US" sz="2400" b="0" i="0" u="none" strike="noStrike" cap="none" normalizeH="0" baseline="0" dirty="0">
              <a:ln>
                <a:noFill/>
              </a:ln>
              <a:effectLst/>
              <a:latin typeface="Robo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latin typeface="Roboto"/>
              </a:rPr>
              <a:t>Doesn’t replace clinical experience</a:t>
            </a:r>
            <a:endParaRPr kumimoji="0" lang="en-US" altLang="en-US" sz="2400" b="0" i="0" u="none" strike="noStrike" cap="none" normalizeH="0" baseline="0" dirty="0">
              <a:ln>
                <a:noFill/>
              </a:ln>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(Richardson et al. 2014, Baptista et al. 2016, Nash and Harvey 2017)</a:t>
            </a:r>
          </a:p>
        </p:txBody>
      </p:sp>
    </p:spTree>
    <p:extLst>
      <p:ext uri="{BB962C8B-B14F-4D97-AF65-F5344CB8AC3E}">
        <p14:creationId xmlns:p14="http://schemas.microsoft.com/office/powerpoint/2010/main" val="1397169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F8434-6A81-44D7-8A1F-DC12DC7F5F3A}"/>
              </a:ext>
            </a:extLst>
          </p:cNvPr>
          <p:cNvSpPr>
            <a:spLocks noGrp="1"/>
          </p:cNvSpPr>
          <p:nvPr>
            <p:ph type="title"/>
          </p:nvPr>
        </p:nvSpPr>
        <p:spPr/>
        <p:txBody>
          <a:bodyPr/>
          <a:lstStyle/>
          <a:p>
            <a:r>
              <a:rPr lang="en-GB" dirty="0"/>
              <a:t>Progress</a:t>
            </a:r>
          </a:p>
        </p:txBody>
      </p:sp>
      <p:sp>
        <p:nvSpPr>
          <p:cNvPr id="4" name="Rectangle 1">
            <a:extLst>
              <a:ext uri="{FF2B5EF4-FFF2-40B4-BE49-F238E27FC236}">
                <a16:creationId xmlns:a16="http://schemas.microsoft.com/office/drawing/2014/main" id="{3B8BF63A-2F3B-4904-987B-7B75B47CABA6}"/>
              </a:ext>
            </a:extLst>
          </p:cNvPr>
          <p:cNvSpPr>
            <a:spLocks noGrp="1" noChangeArrowheads="1"/>
          </p:cNvSpPr>
          <p:nvPr>
            <p:ph idx="1"/>
          </p:nvPr>
        </p:nvSpPr>
        <p:spPr bwMode="auto">
          <a:xfrm>
            <a:off x="628650" y="1525990"/>
            <a:ext cx="8391363"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indent="0" defTabSz="914400" eaLnBrk="0" fontAlgn="base" hangingPunct="0">
              <a:lnSpc>
                <a:spcPct val="100000"/>
              </a:lnSpc>
              <a:spcBef>
                <a:spcPct val="0"/>
              </a:spcBef>
              <a:spcAft>
                <a:spcPct val="0"/>
              </a:spcAft>
              <a:buClrTx/>
              <a:buFontTx/>
              <a:buChar char="•"/>
            </a:pPr>
            <a:r>
              <a:rPr kumimoji="0" lang="en-US" altLang="en-US" sz="2400" b="0" i="0" u="none" strike="noStrike" cap="none" normalizeH="0" baseline="0" dirty="0">
                <a:ln>
                  <a:noFill/>
                </a:ln>
                <a:effectLst/>
                <a:latin typeface="Roboto"/>
              </a:rPr>
              <a:t> </a:t>
            </a:r>
            <a:r>
              <a:rPr lang="en-US" altLang="en-US" sz="2400" dirty="0">
                <a:latin typeface="Roboto"/>
              </a:rPr>
              <a:t>Student evaluations from first ‘scoping’ session were very positive</a:t>
            </a:r>
          </a:p>
          <a:p>
            <a:pPr marL="0" indent="0" defTabSz="914400" eaLnBrk="0" fontAlgn="base" hangingPunct="0">
              <a:lnSpc>
                <a:spcPct val="100000"/>
              </a:lnSpc>
              <a:spcBef>
                <a:spcPct val="0"/>
              </a:spcBef>
              <a:spcAft>
                <a:spcPct val="0"/>
              </a:spcAft>
              <a:buClrTx/>
              <a:buNone/>
            </a:pPr>
            <a:endParaRPr kumimoji="0" lang="en-US" altLang="en-US" sz="2400" b="0" i="0" u="none" strike="noStrike" cap="none" normalizeH="0" baseline="0" dirty="0">
              <a:ln>
                <a:noFill/>
              </a:ln>
              <a:effectLst/>
              <a:latin typeface="Robo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latin typeface="Roboto"/>
              </a:rPr>
              <a:t> Feedback used to develop future sessions in the series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effectLst/>
              <a:latin typeface="Robo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latin typeface="Roboto"/>
              </a:rPr>
              <a:t> Increase in the number of </a:t>
            </a:r>
            <a:r>
              <a:rPr kumimoji="0" lang="en-US" altLang="en-US" sz="2400" b="0" i="0" u="none" strike="noStrike" cap="none" normalizeH="0" baseline="0" dirty="0" err="1">
                <a:ln>
                  <a:noFill/>
                </a:ln>
                <a:effectLst/>
                <a:latin typeface="Roboto"/>
              </a:rPr>
              <a:t>specialised</a:t>
            </a:r>
            <a:r>
              <a:rPr kumimoji="0" lang="en-US" altLang="en-US" sz="2400" b="0" i="0" u="none" strike="noStrike" cap="none" normalizeH="0" baseline="0" dirty="0">
                <a:ln>
                  <a:noFill/>
                </a:ln>
                <a:effectLst/>
                <a:latin typeface="Roboto"/>
              </a:rPr>
              <a:t> staff involved in the Trauma project - A&amp;E, Theatres, Advanced Practice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effectLst/>
              <a:latin typeface="Robo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latin typeface="Roboto"/>
              </a:rPr>
              <a:t> Investment in </a:t>
            </a:r>
            <a:r>
              <a:rPr kumimoji="0" lang="en-US" altLang="en-US" sz="2400" b="0" i="0" u="none" strike="noStrike" cap="none" normalizeH="0" baseline="0" dirty="0" err="1">
                <a:ln>
                  <a:noFill/>
                </a:ln>
                <a:effectLst/>
                <a:latin typeface="Roboto"/>
              </a:rPr>
              <a:t>specialised</a:t>
            </a:r>
            <a:r>
              <a:rPr kumimoji="0" lang="en-US" altLang="en-US" sz="2400" b="0" i="0" u="none" strike="noStrike" cap="none" normalizeH="0" baseline="0" dirty="0">
                <a:ln>
                  <a:noFill/>
                </a:ln>
                <a:effectLst/>
                <a:latin typeface="Roboto"/>
              </a:rPr>
              <a:t> equipment from the University of </a:t>
            </a:r>
            <a:r>
              <a:rPr kumimoji="0" lang="en-US" altLang="en-US" sz="2400" b="0" i="0" u="none" strike="noStrike" cap="none" normalizeH="0" baseline="0" dirty="0" err="1">
                <a:ln>
                  <a:noFill/>
                </a:ln>
                <a:effectLst/>
                <a:latin typeface="Roboto"/>
              </a:rPr>
              <a:t>Salford</a:t>
            </a:r>
            <a:r>
              <a:rPr kumimoji="0" lang="en-US" altLang="en-US" sz="2400" b="0" i="0" u="none" strike="noStrike" cap="none" normalizeH="0" baseline="0" dirty="0">
                <a:ln>
                  <a:noFill/>
                </a:ln>
                <a:effectLst/>
                <a:latin typeface="Roboto"/>
              </a:rPr>
              <a:t> to improve realism and clinical context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effectLst/>
              <a:latin typeface="Roboto"/>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2400" dirty="0">
                <a:latin typeface="Roboto"/>
              </a:rPr>
              <a:t>Focus </a:t>
            </a:r>
            <a:r>
              <a:rPr kumimoji="0" lang="en-US" altLang="en-US" sz="2400" b="0" i="0" u="none" strike="noStrike" cap="none" normalizeH="0" baseline="0" dirty="0">
                <a:ln>
                  <a:noFill/>
                </a:ln>
                <a:effectLst/>
                <a:latin typeface="Roboto"/>
              </a:rPr>
              <a:t>upon debriefing to aid understanding and support knowledge development</a:t>
            </a:r>
            <a:r>
              <a:rPr kumimoji="0" lang="en-US" altLang="en-US" sz="1300" b="0" i="0" u="none" strike="noStrike" cap="none" normalizeH="0" baseline="0" dirty="0">
                <a:ln>
                  <a:noFill/>
                </a:ln>
                <a:effectLst/>
                <a:latin typeface="Roboto"/>
              </a:rPr>
              <a:t>.</a:t>
            </a:r>
            <a:endParaRPr kumimoji="0" lang="en-US" altLang="en-US" sz="800" b="0" i="0" u="none" strike="noStrike" cap="none" normalizeH="0" baseline="0" dirty="0">
              <a:ln>
                <a:noFill/>
              </a:ln>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(Nash and Harvey 2017)</a:t>
            </a:r>
          </a:p>
          <a:p>
            <a:pPr marL="0" marR="0" lvl="0" indent="0" algn="r"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32835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S Template Standard.potx" id="{BF308796-96B7-428B-BE77-A6E9C0D3AC61}" vid="{22ADDB53-42DE-4D37-9618-C875079260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UoS Powerpoint Standard Template</Template>
  <TotalTime>152</TotalTime>
  <Words>1036</Words>
  <Application>Microsoft Office PowerPoint</Application>
  <PresentationFormat>On-screen Show (4:3)</PresentationFormat>
  <Paragraphs>122</Paragraphs>
  <Slides>11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Roboto</vt:lpstr>
      <vt:lpstr>Office Theme</vt:lpstr>
      <vt:lpstr>       ‘There is a Fracture, We Need to Fix It’:  The use of high fidelity simulation to improve student nurses’ confidence when caring for patients with complications of fracture </vt:lpstr>
      <vt:lpstr> Background </vt:lpstr>
      <vt:lpstr>Problem</vt:lpstr>
      <vt:lpstr>PowerPoint Presentation</vt:lpstr>
      <vt:lpstr>Solutions</vt:lpstr>
      <vt:lpstr>The Scenario</vt:lpstr>
      <vt:lpstr>Aim and Learning outcomes</vt:lpstr>
      <vt:lpstr>Limitations</vt:lpstr>
      <vt:lpstr>Progress</vt:lpstr>
      <vt:lpstr>Over to you….</vt:lpstr>
      <vt:lpstr>References</vt:lpstr>
    </vt:vector>
  </TitlesOfParts>
  <Company>University of Salford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klunder</dc:creator>
  <cp:lastModifiedBy>Klunder-Rosser Jennifer</cp:lastModifiedBy>
  <cp:revision>10</cp:revision>
  <dcterms:created xsi:type="dcterms:W3CDTF">2017-05-21T14:23:54Z</dcterms:created>
  <dcterms:modified xsi:type="dcterms:W3CDTF">2019-12-10T09:28:30Z</dcterms:modified>
</cp:coreProperties>
</file>