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9879925" cy="41543288"/>
  <p:notesSz cx="6858000" cy="9144000"/>
  <p:defaultTextStyle>
    <a:defPPr>
      <a:defRPr lang="en-US"/>
    </a:defPPr>
    <a:lvl1pPr marL="0" algn="l" defTabSz="2915199" rtl="0" eaLnBrk="1" latinLnBrk="0" hangingPunct="1">
      <a:defRPr sz="5739" kern="1200">
        <a:solidFill>
          <a:schemeClr val="tx1"/>
        </a:solidFill>
        <a:latin typeface="+mn-lt"/>
        <a:ea typeface="+mn-ea"/>
        <a:cs typeface="+mn-cs"/>
      </a:defRPr>
    </a:lvl1pPr>
    <a:lvl2pPr marL="1457599" algn="l" defTabSz="2915199" rtl="0" eaLnBrk="1" latinLnBrk="0" hangingPunct="1">
      <a:defRPr sz="5739" kern="1200">
        <a:solidFill>
          <a:schemeClr val="tx1"/>
        </a:solidFill>
        <a:latin typeface="+mn-lt"/>
        <a:ea typeface="+mn-ea"/>
        <a:cs typeface="+mn-cs"/>
      </a:defRPr>
    </a:lvl2pPr>
    <a:lvl3pPr marL="2915199" algn="l" defTabSz="2915199" rtl="0" eaLnBrk="1" latinLnBrk="0" hangingPunct="1">
      <a:defRPr sz="5739" kern="1200">
        <a:solidFill>
          <a:schemeClr val="tx1"/>
        </a:solidFill>
        <a:latin typeface="+mn-lt"/>
        <a:ea typeface="+mn-ea"/>
        <a:cs typeface="+mn-cs"/>
      </a:defRPr>
    </a:lvl3pPr>
    <a:lvl4pPr marL="4372798" algn="l" defTabSz="2915199" rtl="0" eaLnBrk="1" latinLnBrk="0" hangingPunct="1">
      <a:defRPr sz="5739" kern="1200">
        <a:solidFill>
          <a:schemeClr val="tx1"/>
        </a:solidFill>
        <a:latin typeface="+mn-lt"/>
        <a:ea typeface="+mn-ea"/>
        <a:cs typeface="+mn-cs"/>
      </a:defRPr>
    </a:lvl4pPr>
    <a:lvl5pPr marL="5830397" algn="l" defTabSz="2915199" rtl="0" eaLnBrk="1" latinLnBrk="0" hangingPunct="1">
      <a:defRPr sz="5739" kern="1200">
        <a:solidFill>
          <a:schemeClr val="tx1"/>
        </a:solidFill>
        <a:latin typeface="+mn-lt"/>
        <a:ea typeface="+mn-ea"/>
        <a:cs typeface="+mn-cs"/>
      </a:defRPr>
    </a:lvl5pPr>
    <a:lvl6pPr marL="7287997" algn="l" defTabSz="2915199" rtl="0" eaLnBrk="1" latinLnBrk="0" hangingPunct="1">
      <a:defRPr sz="5739" kern="1200">
        <a:solidFill>
          <a:schemeClr val="tx1"/>
        </a:solidFill>
        <a:latin typeface="+mn-lt"/>
        <a:ea typeface="+mn-ea"/>
        <a:cs typeface="+mn-cs"/>
      </a:defRPr>
    </a:lvl6pPr>
    <a:lvl7pPr marL="8745596" algn="l" defTabSz="2915199" rtl="0" eaLnBrk="1" latinLnBrk="0" hangingPunct="1">
      <a:defRPr sz="5739" kern="1200">
        <a:solidFill>
          <a:schemeClr val="tx1"/>
        </a:solidFill>
        <a:latin typeface="+mn-lt"/>
        <a:ea typeface="+mn-ea"/>
        <a:cs typeface="+mn-cs"/>
      </a:defRPr>
    </a:lvl7pPr>
    <a:lvl8pPr marL="10203195" algn="l" defTabSz="2915199" rtl="0" eaLnBrk="1" latinLnBrk="0" hangingPunct="1">
      <a:defRPr sz="5739" kern="1200">
        <a:solidFill>
          <a:schemeClr val="tx1"/>
        </a:solidFill>
        <a:latin typeface="+mn-lt"/>
        <a:ea typeface="+mn-ea"/>
        <a:cs typeface="+mn-cs"/>
      </a:defRPr>
    </a:lvl8pPr>
    <a:lvl9pPr marL="11660795" algn="l" defTabSz="2915199" rtl="0" eaLnBrk="1" latinLnBrk="0" hangingPunct="1">
      <a:defRPr sz="57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9411" userDrawn="1">
          <p15:clr>
            <a:srgbClr val="A4A3A4"/>
          </p15:clr>
        </p15:guide>
        <p15:guide id="2" orient="horz" pos="1308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ED9"/>
    <a:srgbClr val="FFFEBE"/>
    <a:srgbClr val="FFFB53"/>
    <a:srgbClr val="FFFB37"/>
    <a:srgbClr val="FFFC74"/>
    <a:srgbClr val="FDFD91"/>
    <a:srgbClr val="FFFDAB"/>
    <a:srgbClr val="FFFDA1"/>
    <a:srgbClr val="A19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5" autoAdjust="0"/>
    <p:restoredTop sz="94291" autoAdjust="0"/>
  </p:normalViewPr>
  <p:slideViewPr>
    <p:cSldViewPr>
      <p:cViewPr varScale="1">
        <p:scale>
          <a:sx n="17" d="100"/>
          <a:sy n="17" d="100"/>
        </p:scale>
        <p:origin x="1428" y="96"/>
      </p:cViewPr>
      <p:guideLst>
        <p:guide pos="9411"/>
        <p:guide orient="horz" pos="1308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BD012B-31BC-4C58-B3E1-1B286371DFE1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C7EA1A5-9A84-430F-85D8-2294E7205D18}">
      <dgm:prSet phldrT="[Text]" custT="1"/>
      <dgm:spPr>
        <a:solidFill>
          <a:srgbClr val="FFFED9"/>
        </a:solidFill>
        <a:ln>
          <a:solidFill>
            <a:schemeClr val="tx2"/>
          </a:solidFill>
        </a:ln>
      </dgm:spPr>
      <dgm:t>
        <a:bodyPr/>
        <a:lstStyle/>
        <a:p>
          <a:endParaRPr lang="en-GB" sz="4000" b="1" u="sng" dirty="0">
            <a:solidFill>
              <a:schemeClr val="tx2"/>
            </a:solidFill>
          </a:endParaRPr>
        </a:p>
        <a:p>
          <a:r>
            <a:rPr lang="en-GB" sz="4000" b="1" u="sng" dirty="0">
              <a:solidFill>
                <a:schemeClr val="tx2"/>
              </a:solidFill>
            </a:rPr>
            <a:t>Aims and Objectives</a:t>
          </a:r>
        </a:p>
        <a:p>
          <a:r>
            <a:rPr lang="en-GB" sz="4000" b="0" dirty="0">
              <a:solidFill>
                <a:schemeClr val="tx2"/>
              </a:solidFill>
            </a:rPr>
            <a:t>To </a:t>
          </a:r>
          <a:r>
            <a:rPr lang="en-GB" sz="4000" b="0">
              <a:solidFill>
                <a:schemeClr val="tx2"/>
              </a:solidFill>
            </a:rPr>
            <a:t>identify the appropriate </a:t>
          </a:r>
          <a:r>
            <a:rPr lang="en-GB" sz="4000" b="0" dirty="0">
              <a:solidFill>
                <a:schemeClr val="tx2"/>
              </a:solidFill>
            </a:rPr>
            <a:t>directions </a:t>
          </a:r>
          <a:r>
            <a:rPr lang="en-GB" sz="4000" b="0">
              <a:solidFill>
                <a:schemeClr val="tx2"/>
              </a:solidFill>
            </a:rPr>
            <a:t>of educational </a:t>
          </a:r>
          <a:r>
            <a:rPr lang="en-GB" sz="4000" b="0" dirty="0">
              <a:solidFill>
                <a:schemeClr val="tx2"/>
              </a:solidFill>
            </a:rPr>
            <a:t>programmes for nurses in low-to-middle income countries by analysing the global need for specialised trauma nursing skills, and understanding future directions for primary research.</a:t>
          </a:r>
        </a:p>
        <a:p>
          <a:endParaRPr lang="en-GB" sz="1000" b="0" dirty="0">
            <a:solidFill>
              <a:schemeClr val="tx2"/>
            </a:solidFill>
          </a:endParaRPr>
        </a:p>
      </dgm:t>
    </dgm:pt>
    <dgm:pt modelId="{63FAC994-96A5-4CFD-9D91-5D8D5E306CC1}" type="parTrans" cxnId="{4D6F8997-CD16-49C9-8E00-6889029F6FA0}">
      <dgm:prSet/>
      <dgm:spPr/>
      <dgm:t>
        <a:bodyPr/>
        <a:lstStyle/>
        <a:p>
          <a:endParaRPr lang="en-GB"/>
        </a:p>
      </dgm:t>
    </dgm:pt>
    <dgm:pt modelId="{08CEFCAF-E014-4375-951A-2E5889170090}" type="sibTrans" cxnId="{4D6F8997-CD16-49C9-8E00-6889029F6FA0}">
      <dgm:prSet/>
      <dgm:spPr>
        <a:solidFill>
          <a:schemeClr val="tx2"/>
        </a:solidFill>
      </dgm:spPr>
      <dgm:t>
        <a:bodyPr/>
        <a:lstStyle/>
        <a:p>
          <a:endParaRPr lang="en-GB"/>
        </a:p>
      </dgm:t>
    </dgm:pt>
    <dgm:pt modelId="{071C0A0A-EAA8-4744-AAC7-2E6D9A524012}">
      <dgm:prSet phldrT="[Text]" custT="1"/>
      <dgm:spPr>
        <a:solidFill>
          <a:srgbClr val="FFFEBE"/>
        </a:solidFill>
        <a:ln>
          <a:solidFill>
            <a:schemeClr val="tx2"/>
          </a:solidFill>
        </a:ln>
      </dgm:spPr>
      <dgm:t>
        <a:bodyPr/>
        <a:lstStyle/>
        <a:p>
          <a:r>
            <a:rPr lang="en-GB" sz="4000" b="1" u="sng" dirty="0">
              <a:solidFill>
                <a:schemeClr val="tx2"/>
              </a:solidFill>
            </a:rPr>
            <a:t>Background</a:t>
          </a:r>
        </a:p>
        <a:p>
          <a:r>
            <a:rPr lang="en-GB" sz="4000" dirty="0">
              <a:solidFill>
                <a:schemeClr val="tx2"/>
              </a:solidFill>
            </a:rPr>
            <a:t>Traumatic orthopaedic injuries are responsible for 5.8 million deaths every year -  </a:t>
          </a:r>
          <a:r>
            <a:rPr lang="en-GB" sz="4000" b="1" dirty="0">
              <a:solidFill>
                <a:schemeClr val="tx2"/>
              </a:solidFill>
            </a:rPr>
            <a:t>90%</a:t>
          </a:r>
          <a:r>
            <a:rPr lang="en-GB" sz="4000" dirty="0">
              <a:solidFill>
                <a:schemeClr val="tx2"/>
              </a:solidFill>
            </a:rPr>
            <a:t> occurring in Low to Middle Income Countries.  </a:t>
          </a:r>
        </a:p>
        <a:p>
          <a:r>
            <a:rPr lang="en-GB" sz="4000" dirty="0">
              <a:solidFill>
                <a:schemeClr val="tx2"/>
              </a:solidFill>
            </a:rPr>
            <a:t> Approximately </a:t>
          </a:r>
          <a:r>
            <a:rPr lang="en-GB" sz="4000" b="1" dirty="0">
              <a:solidFill>
                <a:schemeClr val="tx2"/>
              </a:solidFill>
            </a:rPr>
            <a:t>6 times as many people </a:t>
          </a:r>
          <a:r>
            <a:rPr lang="en-GB" sz="4000" dirty="0">
              <a:solidFill>
                <a:schemeClr val="tx2"/>
              </a:solidFill>
            </a:rPr>
            <a:t>are injured due to trauma than those who die of it.  Nursing is an </a:t>
          </a:r>
          <a:r>
            <a:rPr lang="en-GB" sz="4000" b="1" dirty="0">
              <a:solidFill>
                <a:schemeClr val="tx2"/>
              </a:solidFill>
            </a:rPr>
            <a:t>under-utilised resource </a:t>
          </a:r>
          <a:r>
            <a:rPr lang="en-GB" sz="4000" dirty="0">
              <a:solidFill>
                <a:schemeClr val="tx2"/>
              </a:solidFill>
            </a:rPr>
            <a:t>in global surgery with poor management of traumatic injuries associate with significant </a:t>
          </a:r>
          <a:r>
            <a:rPr lang="en-GB" sz="4000" b="1" dirty="0">
              <a:solidFill>
                <a:schemeClr val="tx2"/>
              </a:solidFill>
            </a:rPr>
            <a:t>morbidity</a:t>
          </a:r>
          <a:r>
            <a:rPr lang="en-GB" sz="4000" dirty="0">
              <a:solidFill>
                <a:schemeClr val="tx2"/>
              </a:solidFill>
            </a:rPr>
            <a:t> and </a:t>
          </a:r>
          <a:r>
            <a:rPr lang="en-GB" sz="4000" b="1" dirty="0">
              <a:solidFill>
                <a:schemeClr val="tx2"/>
              </a:solidFill>
            </a:rPr>
            <a:t>disability</a:t>
          </a:r>
          <a:r>
            <a:rPr lang="en-GB" sz="4000" dirty="0">
              <a:solidFill>
                <a:schemeClr val="tx2"/>
              </a:solidFill>
            </a:rPr>
            <a:t>.</a:t>
          </a:r>
        </a:p>
        <a:p>
          <a:r>
            <a:rPr lang="en-GB" sz="4000" dirty="0">
              <a:solidFill>
                <a:schemeClr val="tx2"/>
              </a:solidFill>
            </a:rPr>
            <a:t>Little research exists into the availability of skilled orthopaedic nurses in Low to Middle Income Countries, or what training in available to support development</a:t>
          </a:r>
          <a:r>
            <a:rPr lang="en-GB" sz="4000" dirty="0"/>
            <a:t>. </a:t>
          </a:r>
          <a:endParaRPr lang="en-GB" sz="4000" b="1" dirty="0">
            <a:solidFill>
              <a:schemeClr val="tx2"/>
            </a:solidFill>
          </a:endParaRPr>
        </a:p>
      </dgm:t>
    </dgm:pt>
    <dgm:pt modelId="{73864F2F-D21B-4653-9109-575112E13539}" type="parTrans" cxnId="{53D2ADDE-2FF3-4B5C-9E5C-3C04FA78E9FD}">
      <dgm:prSet/>
      <dgm:spPr/>
      <dgm:t>
        <a:bodyPr/>
        <a:lstStyle/>
        <a:p>
          <a:endParaRPr lang="en-GB"/>
        </a:p>
      </dgm:t>
    </dgm:pt>
    <dgm:pt modelId="{2FCC1828-4532-48DE-8604-24E0CC0DF531}" type="sibTrans" cxnId="{53D2ADDE-2FF3-4B5C-9E5C-3C04FA78E9FD}">
      <dgm:prSet/>
      <dgm:spPr/>
      <dgm:t>
        <a:bodyPr/>
        <a:lstStyle/>
        <a:p>
          <a:endParaRPr lang="en-GB"/>
        </a:p>
      </dgm:t>
    </dgm:pt>
    <dgm:pt modelId="{DEE20ED6-D423-4D8F-9DFF-A0C02BA44AB5}">
      <dgm:prSet phldrT="[Text]" custT="1"/>
      <dgm:spPr>
        <a:solidFill>
          <a:srgbClr val="FDFD91"/>
        </a:solidFill>
        <a:ln>
          <a:solidFill>
            <a:schemeClr val="tx2"/>
          </a:solidFill>
        </a:ln>
      </dgm:spPr>
      <dgm:t>
        <a:bodyPr/>
        <a:lstStyle/>
        <a:p>
          <a:pPr algn="ctr">
            <a:buNone/>
          </a:pPr>
          <a:r>
            <a:rPr lang="en-GB" sz="4000" b="1" u="sng" dirty="0">
              <a:solidFill>
                <a:schemeClr val="tx2"/>
              </a:solidFill>
            </a:rPr>
            <a:t>Findings and Key Themes Identified</a:t>
          </a:r>
        </a:p>
        <a:p>
          <a:pPr algn="ctr">
            <a:buNone/>
          </a:pPr>
          <a:r>
            <a:rPr lang="en-GB" sz="4000" dirty="0">
              <a:solidFill>
                <a:schemeClr val="tx2"/>
              </a:solidFill>
            </a:rPr>
            <a:t> </a:t>
          </a:r>
          <a:r>
            <a:rPr lang="en-GB" sz="4000" b="1" dirty="0">
              <a:solidFill>
                <a:schemeClr val="tx2"/>
              </a:solidFill>
            </a:rPr>
            <a:t>Limited existing evidence </a:t>
          </a:r>
          <a:r>
            <a:rPr lang="en-GB" sz="4000" dirty="0">
              <a:solidFill>
                <a:schemeClr val="tx2"/>
              </a:solidFill>
            </a:rPr>
            <a:t>looking at nursing role in global trauma surgery – only 11 papers identified, and 4 looking only at nursing.  </a:t>
          </a:r>
          <a:endParaRPr lang="en-GB" sz="4000" b="1" dirty="0">
            <a:solidFill>
              <a:schemeClr val="tx2"/>
            </a:solidFill>
          </a:endParaRPr>
        </a:p>
      </dgm:t>
    </dgm:pt>
    <dgm:pt modelId="{B7F8C77F-60C5-4176-BABC-05262D77B28F}" type="parTrans" cxnId="{2D2BCEA8-2851-4424-83A1-CB2A8DECD264}">
      <dgm:prSet/>
      <dgm:spPr/>
      <dgm:t>
        <a:bodyPr/>
        <a:lstStyle/>
        <a:p>
          <a:endParaRPr lang="en-GB"/>
        </a:p>
      </dgm:t>
    </dgm:pt>
    <dgm:pt modelId="{84EB178A-028D-48FB-A8DF-3D5E04660ED0}" type="sibTrans" cxnId="{2D2BCEA8-2851-4424-83A1-CB2A8DECD264}">
      <dgm:prSet/>
      <dgm:spPr/>
      <dgm:t>
        <a:bodyPr/>
        <a:lstStyle/>
        <a:p>
          <a:endParaRPr lang="en-GB"/>
        </a:p>
      </dgm:t>
    </dgm:pt>
    <dgm:pt modelId="{1E80B8F8-8C2D-47D6-B51B-14768B6CDE05}">
      <dgm:prSet phldrT="[Text]" custT="1"/>
      <dgm:spPr>
        <a:solidFill>
          <a:srgbClr val="FFFB53"/>
        </a:solidFill>
        <a:ln>
          <a:solidFill>
            <a:schemeClr val="tx2"/>
          </a:solidFill>
        </a:ln>
      </dgm:spPr>
      <dgm:t>
        <a:bodyPr/>
        <a:lstStyle/>
        <a:p>
          <a:r>
            <a:rPr lang="en-GB" sz="4000" b="1" u="sng" dirty="0">
              <a:solidFill>
                <a:schemeClr val="tx2"/>
              </a:solidFill>
            </a:rPr>
            <a:t>Conclusions</a:t>
          </a:r>
        </a:p>
        <a:p>
          <a:r>
            <a:rPr lang="en-GB" sz="4000" dirty="0">
              <a:solidFill>
                <a:schemeClr val="tx2"/>
              </a:solidFill>
            </a:rPr>
            <a:t>Significant </a:t>
          </a:r>
          <a:r>
            <a:rPr lang="en-GB" sz="4000" b="1" dirty="0">
              <a:solidFill>
                <a:schemeClr val="tx2"/>
              </a:solidFill>
            </a:rPr>
            <a:t>investment</a:t>
          </a:r>
          <a:r>
            <a:rPr lang="en-GB" sz="4000" dirty="0">
              <a:solidFill>
                <a:schemeClr val="tx2"/>
              </a:solidFill>
            </a:rPr>
            <a:t> in training for orthopaedic nursing in Low to Middle Income Countries could reduce morbidity and mortality from traumatic injuries, improve staff retention and encourage nursing leadership.</a:t>
          </a:r>
        </a:p>
        <a:p>
          <a:r>
            <a:rPr lang="en-GB" sz="4000" b="1" dirty="0">
              <a:solidFill>
                <a:schemeClr val="tx2"/>
              </a:solidFill>
            </a:rPr>
            <a:t>Perceptions of nursing </a:t>
          </a:r>
          <a:r>
            <a:rPr lang="en-GB" sz="4000" dirty="0">
              <a:solidFill>
                <a:schemeClr val="tx2"/>
              </a:solidFill>
            </a:rPr>
            <a:t>are a powerful global barrier to full utilisation of the workforce. </a:t>
          </a:r>
        </a:p>
        <a:p>
          <a:r>
            <a:rPr lang="en-GB" sz="4000" dirty="0">
              <a:solidFill>
                <a:schemeClr val="tx2"/>
              </a:solidFill>
            </a:rPr>
            <a:t>Considerable need for </a:t>
          </a:r>
          <a:r>
            <a:rPr lang="en-GB" sz="4000" b="1" dirty="0">
              <a:solidFill>
                <a:schemeClr val="tx2"/>
              </a:solidFill>
            </a:rPr>
            <a:t>more primary nursing research </a:t>
          </a:r>
          <a:r>
            <a:rPr lang="en-GB" sz="4000" dirty="0">
              <a:solidFill>
                <a:schemeClr val="tx2"/>
              </a:solidFill>
            </a:rPr>
            <a:t>due to a paucity of existing work. </a:t>
          </a:r>
          <a:endParaRPr lang="en-GB" sz="4000" b="1" dirty="0">
            <a:solidFill>
              <a:schemeClr val="tx2"/>
            </a:solidFill>
          </a:endParaRPr>
        </a:p>
      </dgm:t>
    </dgm:pt>
    <dgm:pt modelId="{4446C28E-81AE-4FC1-99E2-23D7A3E6F584}" type="parTrans" cxnId="{FC8C892A-7271-47B7-9B35-C04FA7A55417}">
      <dgm:prSet/>
      <dgm:spPr/>
      <dgm:t>
        <a:bodyPr/>
        <a:lstStyle/>
        <a:p>
          <a:endParaRPr lang="en-GB"/>
        </a:p>
      </dgm:t>
    </dgm:pt>
    <dgm:pt modelId="{CBACFBFE-AA08-4F17-ADC4-78D38B588A9F}" type="sibTrans" cxnId="{FC8C892A-7271-47B7-9B35-C04FA7A55417}">
      <dgm:prSet/>
      <dgm:spPr/>
      <dgm:t>
        <a:bodyPr/>
        <a:lstStyle/>
        <a:p>
          <a:endParaRPr lang="en-GB"/>
        </a:p>
      </dgm:t>
    </dgm:pt>
    <dgm:pt modelId="{FA5A6BC1-E3FD-45B0-A00D-BD6CC84FFEB1}">
      <dgm:prSet custT="1"/>
      <dgm:spPr/>
      <dgm:t>
        <a:bodyPr/>
        <a:lstStyle/>
        <a:p>
          <a:pPr algn="ctr"/>
          <a:r>
            <a:rPr lang="en-GB" sz="4000" b="1" dirty="0">
              <a:solidFill>
                <a:schemeClr val="tx2"/>
              </a:solidFill>
            </a:rPr>
            <a:t>Poor staff retention </a:t>
          </a:r>
          <a:r>
            <a:rPr lang="en-GB" sz="4000" b="0" dirty="0">
              <a:solidFill>
                <a:schemeClr val="tx2"/>
              </a:solidFill>
            </a:rPr>
            <a:t>preventing development of staff, increasing staff burnout and undermining opportunities for nursing leadership.</a:t>
          </a:r>
        </a:p>
      </dgm:t>
    </dgm:pt>
    <dgm:pt modelId="{75F0408A-89C4-41DB-8F5E-F707E718F076}" type="parTrans" cxnId="{F16BE3D0-80B1-46D0-B024-FC7D77ADF608}">
      <dgm:prSet/>
      <dgm:spPr/>
      <dgm:t>
        <a:bodyPr/>
        <a:lstStyle/>
        <a:p>
          <a:endParaRPr lang="en-GB"/>
        </a:p>
      </dgm:t>
    </dgm:pt>
    <dgm:pt modelId="{B5648192-2419-407E-A735-88876832797C}" type="sibTrans" cxnId="{F16BE3D0-80B1-46D0-B024-FC7D77ADF608}">
      <dgm:prSet/>
      <dgm:spPr/>
      <dgm:t>
        <a:bodyPr/>
        <a:lstStyle/>
        <a:p>
          <a:endParaRPr lang="en-GB"/>
        </a:p>
      </dgm:t>
    </dgm:pt>
    <dgm:pt modelId="{FA40B403-5257-4887-9F54-73E7B893FAF0}">
      <dgm:prSet custT="1"/>
      <dgm:spPr/>
      <dgm:t>
        <a:bodyPr/>
        <a:lstStyle/>
        <a:p>
          <a:pPr algn="ctr">
            <a:buNone/>
          </a:pPr>
          <a:r>
            <a:rPr lang="en-GB" sz="4000" b="0" dirty="0">
              <a:solidFill>
                <a:schemeClr val="tx2"/>
              </a:solidFill>
            </a:rPr>
            <a:t>. </a:t>
          </a:r>
        </a:p>
      </dgm:t>
    </dgm:pt>
    <dgm:pt modelId="{62A0AC08-44F8-4B23-B3FE-E150D72124F7}" type="parTrans" cxnId="{8ED137DD-B2F3-46FA-8168-2D535E16571C}">
      <dgm:prSet/>
      <dgm:spPr/>
      <dgm:t>
        <a:bodyPr/>
        <a:lstStyle/>
        <a:p>
          <a:endParaRPr lang="en-GB"/>
        </a:p>
      </dgm:t>
    </dgm:pt>
    <dgm:pt modelId="{DF9C979D-3987-45D1-BC50-FE4A001188CF}" type="sibTrans" cxnId="{8ED137DD-B2F3-46FA-8168-2D535E16571C}">
      <dgm:prSet/>
      <dgm:spPr/>
      <dgm:t>
        <a:bodyPr/>
        <a:lstStyle/>
        <a:p>
          <a:endParaRPr lang="en-GB"/>
        </a:p>
      </dgm:t>
    </dgm:pt>
    <dgm:pt modelId="{A0FC9321-3582-44C9-A374-BBA9A27265AD}">
      <dgm:prSet custT="1"/>
      <dgm:spPr>
        <a:solidFill>
          <a:srgbClr val="FFFEBE"/>
        </a:solidFill>
        <a:ln>
          <a:solidFill>
            <a:schemeClr val="tx2">
              <a:lumMod val="95000"/>
              <a:lumOff val="5000"/>
            </a:schemeClr>
          </a:solidFill>
        </a:ln>
      </dgm:spPr>
      <dgm:t>
        <a:bodyPr/>
        <a:lstStyle/>
        <a:p>
          <a:endParaRPr lang="en-GB" sz="1000" b="1" dirty="0">
            <a:solidFill>
              <a:schemeClr val="tx2"/>
            </a:solidFill>
          </a:endParaRPr>
        </a:p>
        <a:p>
          <a:endParaRPr lang="en-GB" sz="4000" b="1" dirty="0">
            <a:solidFill>
              <a:schemeClr val="tx2"/>
            </a:solidFill>
          </a:endParaRPr>
        </a:p>
        <a:p>
          <a:r>
            <a:rPr lang="en-GB" sz="4000" b="1" u="sng" dirty="0">
              <a:solidFill>
                <a:schemeClr val="tx2"/>
              </a:solidFill>
            </a:rPr>
            <a:t>Methodology</a:t>
          </a:r>
        </a:p>
        <a:p>
          <a:r>
            <a:rPr lang="en-GB" sz="4000" b="0" dirty="0">
              <a:solidFill>
                <a:schemeClr val="tx2"/>
              </a:solidFill>
            </a:rPr>
            <a:t> Due to limited evidence, a structured scoping literature review was used.  3 databases were searched using a combination of keywords and Boolean operators. These databases were CINHAL, Medline and  SOLAR</a:t>
          </a:r>
          <a:r>
            <a:rPr lang="en-GB" sz="4000" b="1" dirty="0">
              <a:solidFill>
                <a:schemeClr val="tx2"/>
              </a:solidFill>
            </a:rPr>
            <a:t>.  11 papers identified – overview in table below.</a:t>
          </a:r>
        </a:p>
        <a:p>
          <a:endParaRPr lang="en-GB" sz="1000" b="1" dirty="0">
            <a:solidFill>
              <a:schemeClr val="tx2"/>
            </a:solidFill>
          </a:endParaRPr>
        </a:p>
        <a:p>
          <a:endParaRPr lang="en-GB" sz="1000" b="1" dirty="0">
            <a:solidFill>
              <a:schemeClr val="tx2"/>
            </a:solidFill>
          </a:endParaRPr>
        </a:p>
      </dgm:t>
    </dgm:pt>
    <dgm:pt modelId="{1897F20A-C47A-4083-8807-3921B35B6433}" type="parTrans" cxnId="{CDD7CD4F-60A9-4E1A-A1F8-C69B7256C99D}">
      <dgm:prSet/>
      <dgm:spPr/>
      <dgm:t>
        <a:bodyPr/>
        <a:lstStyle/>
        <a:p>
          <a:endParaRPr lang="en-GB"/>
        </a:p>
      </dgm:t>
    </dgm:pt>
    <dgm:pt modelId="{24E5890B-B53F-4086-869A-B380A2DDC25F}" type="sibTrans" cxnId="{CDD7CD4F-60A9-4E1A-A1F8-C69B7256C99D}">
      <dgm:prSet/>
      <dgm:spPr/>
      <dgm:t>
        <a:bodyPr/>
        <a:lstStyle/>
        <a:p>
          <a:endParaRPr lang="en-GB"/>
        </a:p>
      </dgm:t>
    </dgm:pt>
    <dgm:pt modelId="{54947334-714F-4D53-BBB8-B59CC5C69608}">
      <dgm:prSet custT="1"/>
      <dgm:spPr/>
      <dgm:t>
        <a:bodyPr/>
        <a:lstStyle/>
        <a:p>
          <a:pPr algn="ctr"/>
          <a:r>
            <a:rPr lang="en-GB" sz="4000" dirty="0">
              <a:solidFill>
                <a:schemeClr val="tx2"/>
              </a:solidFill>
            </a:rPr>
            <a:t>Nurses are an </a:t>
          </a:r>
          <a:r>
            <a:rPr lang="en-GB" sz="4000" b="1" dirty="0">
              <a:solidFill>
                <a:schemeClr val="tx2"/>
              </a:solidFill>
            </a:rPr>
            <a:t>under-utilised resource </a:t>
          </a:r>
          <a:r>
            <a:rPr lang="en-GB" sz="4000" dirty="0">
              <a:solidFill>
                <a:schemeClr val="tx2"/>
              </a:solidFill>
            </a:rPr>
            <a:t>in global trauma care, despite having skills, knowledge and potential to be able to reduce morbidity and mortality from traumatic injuries. </a:t>
          </a:r>
          <a:endParaRPr lang="en-GB" sz="4000" b="1" dirty="0">
            <a:solidFill>
              <a:schemeClr val="tx2"/>
            </a:solidFill>
          </a:endParaRPr>
        </a:p>
      </dgm:t>
    </dgm:pt>
    <dgm:pt modelId="{9C62A4F5-F72F-4F49-84C5-9BA16472F239}" type="parTrans" cxnId="{C841C7DB-9580-491A-A8AD-A1F9AD204ADB}">
      <dgm:prSet/>
      <dgm:spPr/>
      <dgm:t>
        <a:bodyPr/>
        <a:lstStyle/>
        <a:p>
          <a:endParaRPr lang="en-GB"/>
        </a:p>
      </dgm:t>
    </dgm:pt>
    <dgm:pt modelId="{01717E0D-BCE0-4949-8850-A7B35E9D7D8C}" type="sibTrans" cxnId="{C841C7DB-9580-491A-A8AD-A1F9AD204ADB}">
      <dgm:prSet/>
      <dgm:spPr/>
      <dgm:t>
        <a:bodyPr/>
        <a:lstStyle/>
        <a:p>
          <a:endParaRPr lang="en-GB"/>
        </a:p>
      </dgm:t>
    </dgm:pt>
    <dgm:pt modelId="{670871D6-1F84-4E23-A775-1DFA0DAEBD27}">
      <dgm:prSet phldrT="[Text]" custT="1"/>
      <dgm:spPr/>
      <dgm:t>
        <a:bodyPr/>
        <a:lstStyle/>
        <a:p>
          <a:pPr algn="ctr"/>
          <a:r>
            <a:rPr lang="en-GB" sz="4000" b="1" dirty="0">
              <a:solidFill>
                <a:schemeClr val="tx2"/>
              </a:solidFill>
            </a:rPr>
            <a:t>Task shifting and leadership </a:t>
          </a:r>
          <a:r>
            <a:rPr lang="en-GB" sz="4000" b="0" dirty="0">
              <a:solidFill>
                <a:schemeClr val="tx2"/>
              </a:solidFill>
            </a:rPr>
            <a:t>identified as areas to develop to improve trauma care, nurses’ career satisfaction, patient outcomes.</a:t>
          </a:r>
          <a:endParaRPr lang="en-GB" sz="4000" b="1" dirty="0">
            <a:solidFill>
              <a:schemeClr val="tx2"/>
            </a:solidFill>
          </a:endParaRPr>
        </a:p>
      </dgm:t>
    </dgm:pt>
    <dgm:pt modelId="{932B7B0E-8E9C-4C30-B596-EDB331408DE1}" type="parTrans" cxnId="{787362AA-459E-4569-8AB6-E8894516EAFD}">
      <dgm:prSet/>
      <dgm:spPr/>
      <dgm:t>
        <a:bodyPr/>
        <a:lstStyle/>
        <a:p>
          <a:endParaRPr lang="en-GB"/>
        </a:p>
      </dgm:t>
    </dgm:pt>
    <dgm:pt modelId="{6D81B9D0-2B5C-4373-9E67-AA01D1EE3022}" type="sibTrans" cxnId="{787362AA-459E-4569-8AB6-E8894516EAFD}">
      <dgm:prSet/>
      <dgm:spPr/>
      <dgm:t>
        <a:bodyPr/>
        <a:lstStyle/>
        <a:p>
          <a:endParaRPr lang="en-GB"/>
        </a:p>
      </dgm:t>
    </dgm:pt>
    <dgm:pt modelId="{85813214-D3EE-4207-85C0-47E50CE95559}">
      <dgm:prSet phldrT="[Text]" custT="1"/>
      <dgm:spPr/>
      <dgm:t>
        <a:bodyPr/>
        <a:lstStyle/>
        <a:p>
          <a:pPr algn="ctr"/>
          <a:r>
            <a:rPr lang="en-GB" sz="4000" b="1" dirty="0">
              <a:solidFill>
                <a:schemeClr val="tx2"/>
              </a:solidFill>
            </a:rPr>
            <a:t>Global Perceptions </a:t>
          </a:r>
          <a:r>
            <a:rPr lang="en-GB" sz="4000" dirty="0">
              <a:solidFill>
                <a:schemeClr val="tx2"/>
              </a:solidFill>
            </a:rPr>
            <a:t>of nursing identified as a core barrier to the empowerment and utilisation of nurses, with nurses still being viewed in many countries as doctors ‘handmaidens’.</a:t>
          </a:r>
          <a:endParaRPr lang="en-GB" sz="4000" b="1" dirty="0">
            <a:solidFill>
              <a:schemeClr val="tx2"/>
            </a:solidFill>
          </a:endParaRPr>
        </a:p>
      </dgm:t>
    </dgm:pt>
    <dgm:pt modelId="{4EA8F5DB-E74F-4B3B-B88F-564C72477100}" type="parTrans" cxnId="{83A9A575-25CE-40BB-A4B8-661912D74B5D}">
      <dgm:prSet/>
      <dgm:spPr/>
      <dgm:t>
        <a:bodyPr/>
        <a:lstStyle/>
        <a:p>
          <a:endParaRPr lang="en-GB"/>
        </a:p>
      </dgm:t>
    </dgm:pt>
    <dgm:pt modelId="{AD67E412-8270-4194-B18F-61372525415E}" type="sibTrans" cxnId="{83A9A575-25CE-40BB-A4B8-661912D74B5D}">
      <dgm:prSet/>
      <dgm:spPr/>
      <dgm:t>
        <a:bodyPr/>
        <a:lstStyle/>
        <a:p>
          <a:endParaRPr lang="en-GB"/>
        </a:p>
      </dgm:t>
    </dgm:pt>
    <dgm:pt modelId="{FEEC819A-456F-4E27-922C-C464C7A45332}">
      <dgm:prSet phldrT="[Text]" custT="1"/>
      <dgm:spPr/>
      <dgm:t>
        <a:bodyPr/>
        <a:lstStyle/>
        <a:p>
          <a:pPr algn="ctr"/>
          <a:r>
            <a:rPr lang="en-GB" sz="4000" b="1" dirty="0">
              <a:solidFill>
                <a:schemeClr val="tx2"/>
              </a:solidFill>
            </a:rPr>
            <a:t>Nursing education </a:t>
          </a:r>
          <a:r>
            <a:rPr lang="en-GB" sz="4000" b="0" dirty="0">
              <a:solidFill>
                <a:schemeClr val="tx2"/>
              </a:solidFill>
            </a:rPr>
            <a:t>identified as a vital to develop global surgery, with clear association between increased nursing education and improved patient outcomes. </a:t>
          </a:r>
          <a:endParaRPr lang="en-GB" sz="4000" b="1" dirty="0">
            <a:solidFill>
              <a:schemeClr val="tx2"/>
            </a:solidFill>
          </a:endParaRPr>
        </a:p>
      </dgm:t>
    </dgm:pt>
    <dgm:pt modelId="{19118805-3A7E-471E-80DF-8D125AD5E222}" type="parTrans" cxnId="{E1CD12CD-0351-4146-80DF-BEB3161C987D}">
      <dgm:prSet/>
      <dgm:spPr/>
      <dgm:t>
        <a:bodyPr/>
        <a:lstStyle/>
        <a:p>
          <a:endParaRPr lang="en-GB"/>
        </a:p>
      </dgm:t>
    </dgm:pt>
    <dgm:pt modelId="{91AF3347-DC52-42EE-96DF-BDCE4E23EBEB}" type="sibTrans" cxnId="{E1CD12CD-0351-4146-80DF-BEB3161C987D}">
      <dgm:prSet/>
      <dgm:spPr/>
      <dgm:t>
        <a:bodyPr/>
        <a:lstStyle/>
        <a:p>
          <a:endParaRPr lang="en-GB"/>
        </a:p>
      </dgm:t>
    </dgm:pt>
    <dgm:pt modelId="{87B8007A-C216-486A-8112-88F5509CA314}">
      <dgm:prSet/>
      <dgm:spPr/>
      <dgm:t>
        <a:bodyPr/>
        <a:lstStyle/>
        <a:p>
          <a:pPr algn="ctr"/>
          <a:endParaRPr lang="en-GB" sz="1000" b="1" dirty="0">
            <a:solidFill>
              <a:schemeClr val="tx2"/>
            </a:solidFill>
          </a:endParaRPr>
        </a:p>
      </dgm:t>
    </dgm:pt>
    <dgm:pt modelId="{80BEBE97-95ED-4FFE-B069-BB1B2A1DE828}" type="sibTrans" cxnId="{4776E5BA-4230-408C-A074-02EA8D5DE339}">
      <dgm:prSet/>
      <dgm:spPr/>
      <dgm:t>
        <a:bodyPr/>
        <a:lstStyle/>
        <a:p>
          <a:endParaRPr lang="en-GB"/>
        </a:p>
      </dgm:t>
    </dgm:pt>
    <dgm:pt modelId="{1E479966-FA20-4E8A-B9B6-1179430CC708}" type="parTrans" cxnId="{4776E5BA-4230-408C-A074-02EA8D5DE339}">
      <dgm:prSet/>
      <dgm:spPr/>
      <dgm:t>
        <a:bodyPr/>
        <a:lstStyle/>
        <a:p>
          <a:endParaRPr lang="en-GB"/>
        </a:p>
      </dgm:t>
    </dgm:pt>
    <dgm:pt modelId="{CC9CB8D7-398E-465C-9F40-9399B217BCF2}" type="pres">
      <dgm:prSet presAssocID="{50BD012B-31BC-4C58-B3E1-1B286371DFE1}" presName="Name0" presStyleCnt="0">
        <dgm:presLayoutVars>
          <dgm:dir/>
          <dgm:resizeHandles val="exact"/>
        </dgm:presLayoutVars>
      </dgm:prSet>
      <dgm:spPr/>
    </dgm:pt>
    <dgm:pt modelId="{B634DA5C-D495-4B8D-BC61-EF1E8EE569D2}" type="pres">
      <dgm:prSet presAssocID="{CC7EA1A5-9A84-430F-85D8-2294E7205D18}" presName="node" presStyleLbl="node1" presStyleIdx="0" presStyleCnt="5" custScaleX="312728" custScaleY="224522" custLinFactY="-26489" custLinFactNeighborX="-26008" custLinFactNeighborY="-100000">
        <dgm:presLayoutVars>
          <dgm:bulletEnabled val="1"/>
        </dgm:presLayoutVars>
      </dgm:prSet>
      <dgm:spPr/>
    </dgm:pt>
    <dgm:pt modelId="{4370903B-0978-4F45-8546-744AC4721B22}" type="pres">
      <dgm:prSet presAssocID="{08CEFCAF-E014-4375-951A-2E5889170090}" presName="sibTrans" presStyleLbl="sibTrans1D1" presStyleIdx="0" presStyleCnt="4"/>
      <dgm:spPr/>
    </dgm:pt>
    <dgm:pt modelId="{393CC345-3060-4C72-9A95-75B90002F914}" type="pres">
      <dgm:prSet presAssocID="{08CEFCAF-E014-4375-951A-2E5889170090}" presName="connectorText" presStyleLbl="sibTrans1D1" presStyleIdx="0" presStyleCnt="4"/>
      <dgm:spPr/>
    </dgm:pt>
    <dgm:pt modelId="{6619313A-AB93-4DBF-86F1-51C966635347}" type="pres">
      <dgm:prSet presAssocID="{071C0A0A-EAA8-4744-AAC7-2E6D9A524012}" presName="node" presStyleLbl="node1" presStyleIdx="1" presStyleCnt="5" custScaleX="314290" custScaleY="439554" custLinFactX="-169951" custLinFactY="100000" custLinFactNeighborX="-200000" custLinFactNeighborY="156547">
        <dgm:presLayoutVars>
          <dgm:bulletEnabled val="1"/>
        </dgm:presLayoutVars>
      </dgm:prSet>
      <dgm:spPr/>
    </dgm:pt>
    <dgm:pt modelId="{8F028B1E-17EF-4F58-B6BA-FF18A5218099}" type="pres">
      <dgm:prSet presAssocID="{2FCC1828-4532-48DE-8604-24E0CC0DF531}" presName="sibTrans" presStyleLbl="sibTrans1D1" presStyleIdx="1" presStyleCnt="4"/>
      <dgm:spPr/>
    </dgm:pt>
    <dgm:pt modelId="{0082DC17-9D85-4098-8F39-1D751C008C46}" type="pres">
      <dgm:prSet presAssocID="{2FCC1828-4532-48DE-8604-24E0CC0DF531}" presName="connectorText" presStyleLbl="sibTrans1D1" presStyleIdx="1" presStyleCnt="4"/>
      <dgm:spPr/>
    </dgm:pt>
    <dgm:pt modelId="{3CE82DD0-663B-41FA-B3B2-90012A8071F1}" type="pres">
      <dgm:prSet presAssocID="{A0FC9321-3582-44C9-A374-BBA9A27265AD}" presName="node" presStyleLbl="node1" presStyleIdx="2" presStyleCnt="5" custScaleX="301660" custScaleY="230521" custLinFactNeighborX="-8004" custLinFactNeighborY="51968">
        <dgm:presLayoutVars>
          <dgm:bulletEnabled val="1"/>
        </dgm:presLayoutVars>
      </dgm:prSet>
      <dgm:spPr/>
    </dgm:pt>
    <dgm:pt modelId="{15F48A71-C73E-451C-9CB6-DE9516007C6C}" type="pres">
      <dgm:prSet presAssocID="{24E5890B-B53F-4086-869A-B380A2DDC25F}" presName="sibTrans" presStyleLbl="sibTrans1D1" presStyleIdx="2" presStyleCnt="4"/>
      <dgm:spPr/>
    </dgm:pt>
    <dgm:pt modelId="{905CCF9D-9F90-4ED1-8A89-697D68292FA0}" type="pres">
      <dgm:prSet presAssocID="{24E5890B-B53F-4086-869A-B380A2DDC25F}" presName="connectorText" presStyleLbl="sibTrans1D1" presStyleIdx="2" presStyleCnt="4"/>
      <dgm:spPr/>
    </dgm:pt>
    <dgm:pt modelId="{76F91449-4D04-49D1-820D-5574B00EE9A2}" type="pres">
      <dgm:prSet presAssocID="{DEE20ED6-D423-4D8F-9DFF-A0C02BA44AB5}" presName="node" presStyleLbl="node1" presStyleIdx="3" presStyleCnt="5" custScaleX="362328" custScaleY="603707" custLinFactY="-27759" custLinFactNeighborX="23942" custLinFactNeighborY="-100000">
        <dgm:presLayoutVars>
          <dgm:bulletEnabled val="1"/>
        </dgm:presLayoutVars>
      </dgm:prSet>
      <dgm:spPr/>
    </dgm:pt>
    <dgm:pt modelId="{CEB35077-0056-4E23-A6EA-47FA463D30C5}" type="pres">
      <dgm:prSet presAssocID="{84EB178A-028D-48FB-A8DF-3D5E04660ED0}" presName="sibTrans" presStyleLbl="sibTrans1D1" presStyleIdx="3" presStyleCnt="4"/>
      <dgm:spPr/>
    </dgm:pt>
    <dgm:pt modelId="{D2B96C5C-FC4F-49D6-BF01-07A1B93B75A2}" type="pres">
      <dgm:prSet presAssocID="{84EB178A-028D-48FB-A8DF-3D5E04660ED0}" presName="connectorText" presStyleLbl="sibTrans1D1" presStyleIdx="3" presStyleCnt="4"/>
      <dgm:spPr/>
    </dgm:pt>
    <dgm:pt modelId="{FC3D8128-F4A6-416A-89F9-21623EB33591}" type="pres">
      <dgm:prSet presAssocID="{1E80B8F8-8C2D-47D6-B51B-14768B6CDE05}" presName="node" presStyleLbl="node1" presStyleIdx="4" presStyleCnt="5" custScaleX="372706" custScaleY="294768" custLinFactX="137985" custLinFactY="-26621" custLinFactNeighborX="200000" custLinFactNeighborY="-100000">
        <dgm:presLayoutVars>
          <dgm:bulletEnabled val="1"/>
        </dgm:presLayoutVars>
      </dgm:prSet>
      <dgm:spPr/>
    </dgm:pt>
  </dgm:ptLst>
  <dgm:cxnLst>
    <dgm:cxn modelId="{09022B17-70DE-4F4F-AD55-D239AF5C9C06}" type="presOf" srcId="{DEE20ED6-D423-4D8F-9DFF-A0C02BA44AB5}" destId="{76F91449-4D04-49D1-820D-5574B00EE9A2}" srcOrd="0" destOrd="0" presId="urn:microsoft.com/office/officeart/2005/8/layout/bProcess3"/>
    <dgm:cxn modelId="{71CDA023-6CC5-491B-BEA9-2C4C24D684C2}" type="presOf" srcId="{CC7EA1A5-9A84-430F-85D8-2294E7205D18}" destId="{B634DA5C-D495-4B8D-BC61-EF1E8EE569D2}" srcOrd="0" destOrd="0" presId="urn:microsoft.com/office/officeart/2005/8/layout/bProcess3"/>
    <dgm:cxn modelId="{F7625725-DF94-4407-BAC1-4A496E795D80}" type="presOf" srcId="{84EB178A-028D-48FB-A8DF-3D5E04660ED0}" destId="{CEB35077-0056-4E23-A6EA-47FA463D30C5}" srcOrd="0" destOrd="0" presId="urn:microsoft.com/office/officeart/2005/8/layout/bProcess3"/>
    <dgm:cxn modelId="{FC8C892A-7271-47B7-9B35-C04FA7A55417}" srcId="{50BD012B-31BC-4C58-B3E1-1B286371DFE1}" destId="{1E80B8F8-8C2D-47D6-B51B-14768B6CDE05}" srcOrd="4" destOrd="0" parTransId="{4446C28E-81AE-4FC1-99E2-23D7A3E6F584}" sibTransId="{CBACFBFE-AA08-4F17-ADC4-78D38B588A9F}"/>
    <dgm:cxn modelId="{6F8D1545-9FB5-464D-9509-A8F91D99E1F5}" type="presOf" srcId="{670871D6-1F84-4E23-A775-1DFA0DAEBD27}" destId="{76F91449-4D04-49D1-820D-5574B00EE9A2}" srcOrd="0" destOrd="3" presId="urn:microsoft.com/office/officeart/2005/8/layout/bProcess3"/>
    <dgm:cxn modelId="{CDD7CD4F-60A9-4E1A-A1F8-C69B7256C99D}" srcId="{50BD012B-31BC-4C58-B3E1-1B286371DFE1}" destId="{A0FC9321-3582-44C9-A374-BBA9A27265AD}" srcOrd="2" destOrd="0" parTransId="{1897F20A-C47A-4083-8807-3921B35B6433}" sibTransId="{24E5890B-B53F-4086-869A-B380A2DDC25F}"/>
    <dgm:cxn modelId="{CA115B73-881F-4810-B5B6-35E03664BF1E}" type="presOf" srcId="{2FCC1828-4532-48DE-8604-24E0CC0DF531}" destId="{0082DC17-9D85-4098-8F39-1D751C008C46}" srcOrd="1" destOrd="0" presId="urn:microsoft.com/office/officeart/2005/8/layout/bProcess3"/>
    <dgm:cxn modelId="{90B96C75-1A92-42CA-A4ED-AA194296A1E6}" type="presOf" srcId="{FA40B403-5257-4887-9F54-73E7B893FAF0}" destId="{76F91449-4D04-49D1-820D-5574B00EE9A2}" srcOrd="0" destOrd="6" presId="urn:microsoft.com/office/officeart/2005/8/layout/bProcess3"/>
    <dgm:cxn modelId="{83A9A575-25CE-40BB-A4B8-661912D74B5D}" srcId="{DEE20ED6-D423-4D8F-9DFF-A0C02BA44AB5}" destId="{85813214-D3EE-4207-85C0-47E50CE95559}" srcOrd="3" destOrd="0" parTransId="{4EA8F5DB-E74F-4B3B-B88F-564C72477100}" sibTransId="{AD67E412-8270-4194-B18F-61372525415E}"/>
    <dgm:cxn modelId="{23D7B683-0F86-4732-A646-A4675D0B482D}" type="presOf" srcId="{84EB178A-028D-48FB-A8DF-3D5E04660ED0}" destId="{D2B96C5C-FC4F-49D6-BF01-07A1B93B75A2}" srcOrd="1" destOrd="0" presId="urn:microsoft.com/office/officeart/2005/8/layout/bProcess3"/>
    <dgm:cxn modelId="{2A33A48D-E28A-4330-96ED-DF0E2A8011BE}" type="presOf" srcId="{2FCC1828-4532-48DE-8604-24E0CC0DF531}" destId="{8F028B1E-17EF-4F58-B6BA-FF18A5218099}" srcOrd="0" destOrd="0" presId="urn:microsoft.com/office/officeart/2005/8/layout/bProcess3"/>
    <dgm:cxn modelId="{5CF9908F-2F55-4176-ADA4-4B6D32935CC7}" type="presOf" srcId="{FA5A6BC1-E3FD-45B0-A00D-BD6CC84FFEB1}" destId="{76F91449-4D04-49D1-820D-5574B00EE9A2}" srcOrd="0" destOrd="5" presId="urn:microsoft.com/office/officeart/2005/8/layout/bProcess3"/>
    <dgm:cxn modelId="{4D6F8997-CD16-49C9-8E00-6889029F6FA0}" srcId="{50BD012B-31BC-4C58-B3E1-1B286371DFE1}" destId="{CC7EA1A5-9A84-430F-85D8-2294E7205D18}" srcOrd="0" destOrd="0" parTransId="{63FAC994-96A5-4CFD-9D91-5D8D5E306CC1}" sibTransId="{08CEFCAF-E014-4375-951A-2E5889170090}"/>
    <dgm:cxn modelId="{4B3301A6-6631-4832-95EC-15D7EB4A9FD0}" type="presOf" srcId="{08CEFCAF-E014-4375-951A-2E5889170090}" destId="{4370903B-0978-4F45-8546-744AC4721B22}" srcOrd="0" destOrd="0" presId="urn:microsoft.com/office/officeart/2005/8/layout/bProcess3"/>
    <dgm:cxn modelId="{2D2BCEA8-2851-4424-83A1-CB2A8DECD264}" srcId="{50BD012B-31BC-4C58-B3E1-1B286371DFE1}" destId="{DEE20ED6-D423-4D8F-9DFF-A0C02BA44AB5}" srcOrd="3" destOrd="0" parTransId="{B7F8C77F-60C5-4176-BABC-05262D77B28F}" sibTransId="{84EB178A-028D-48FB-A8DF-3D5E04660ED0}"/>
    <dgm:cxn modelId="{787362AA-459E-4569-8AB6-E8894516EAFD}" srcId="{DEE20ED6-D423-4D8F-9DFF-A0C02BA44AB5}" destId="{670871D6-1F84-4E23-A775-1DFA0DAEBD27}" srcOrd="2" destOrd="0" parTransId="{932B7B0E-8E9C-4C30-B596-EDB331408DE1}" sibTransId="{6D81B9D0-2B5C-4373-9E67-AA01D1EE3022}"/>
    <dgm:cxn modelId="{A99D44AE-EFD5-4708-9943-2910DEBECCBA}" type="presOf" srcId="{FEEC819A-456F-4E27-922C-C464C7A45332}" destId="{76F91449-4D04-49D1-820D-5574B00EE9A2}" srcOrd="0" destOrd="2" presId="urn:microsoft.com/office/officeart/2005/8/layout/bProcess3"/>
    <dgm:cxn modelId="{4776E5BA-4230-408C-A074-02EA8D5DE339}" srcId="{DEE20ED6-D423-4D8F-9DFF-A0C02BA44AB5}" destId="{87B8007A-C216-486A-8112-88F5509CA314}" srcOrd="6" destOrd="0" parTransId="{1E479966-FA20-4E8A-B9B6-1179430CC708}" sibTransId="{80BEBE97-95ED-4FFE-B069-BB1B2A1DE828}"/>
    <dgm:cxn modelId="{012AFCCC-AD15-4699-BC58-3738AEB42EC3}" type="presOf" srcId="{08CEFCAF-E014-4375-951A-2E5889170090}" destId="{393CC345-3060-4C72-9A95-75B90002F914}" srcOrd="1" destOrd="0" presId="urn:microsoft.com/office/officeart/2005/8/layout/bProcess3"/>
    <dgm:cxn modelId="{E1CD12CD-0351-4146-80DF-BEB3161C987D}" srcId="{DEE20ED6-D423-4D8F-9DFF-A0C02BA44AB5}" destId="{FEEC819A-456F-4E27-922C-C464C7A45332}" srcOrd="1" destOrd="0" parTransId="{19118805-3A7E-471E-80DF-8D125AD5E222}" sibTransId="{91AF3347-DC52-42EE-96DF-BDCE4E23EBEB}"/>
    <dgm:cxn modelId="{6F5A92CF-9B72-4A17-A3E5-41A8BBC4DA49}" type="presOf" srcId="{24E5890B-B53F-4086-869A-B380A2DDC25F}" destId="{905CCF9D-9F90-4ED1-8A89-697D68292FA0}" srcOrd="1" destOrd="0" presId="urn:microsoft.com/office/officeart/2005/8/layout/bProcess3"/>
    <dgm:cxn modelId="{F16BE3D0-80B1-46D0-B024-FC7D77ADF608}" srcId="{DEE20ED6-D423-4D8F-9DFF-A0C02BA44AB5}" destId="{FA5A6BC1-E3FD-45B0-A00D-BD6CC84FFEB1}" srcOrd="4" destOrd="0" parTransId="{75F0408A-89C4-41DB-8F5E-F707E718F076}" sibTransId="{B5648192-2419-407E-A735-88876832797C}"/>
    <dgm:cxn modelId="{22F2DDD1-7E1D-4B84-85E3-C60ED99E52D0}" type="presOf" srcId="{87B8007A-C216-486A-8112-88F5509CA314}" destId="{76F91449-4D04-49D1-820D-5574B00EE9A2}" srcOrd="0" destOrd="7" presId="urn:microsoft.com/office/officeart/2005/8/layout/bProcess3"/>
    <dgm:cxn modelId="{145519D4-323F-4E7E-A9E0-78B8DD3FD640}" type="presOf" srcId="{50BD012B-31BC-4C58-B3E1-1B286371DFE1}" destId="{CC9CB8D7-398E-465C-9F40-9399B217BCF2}" srcOrd="0" destOrd="0" presId="urn:microsoft.com/office/officeart/2005/8/layout/bProcess3"/>
    <dgm:cxn modelId="{0D1291DB-873B-4C7F-B98C-2761D319CF20}" type="presOf" srcId="{071C0A0A-EAA8-4744-AAC7-2E6D9A524012}" destId="{6619313A-AB93-4DBF-86F1-51C966635347}" srcOrd="0" destOrd="0" presId="urn:microsoft.com/office/officeart/2005/8/layout/bProcess3"/>
    <dgm:cxn modelId="{C841C7DB-9580-491A-A8AD-A1F9AD204ADB}" srcId="{DEE20ED6-D423-4D8F-9DFF-A0C02BA44AB5}" destId="{54947334-714F-4D53-BBB8-B59CC5C69608}" srcOrd="0" destOrd="0" parTransId="{9C62A4F5-F72F-4F49-84C5-9BA16472F239}" sibTransId="{01717E0D-BCE0-4949-8850-A7B35E9D7D8C}"/>
    <dgm:cxn modelId="{953316DD-03A8-4F44-B305-B60D904A3A15}" type="presOf" srcId="{24E5890B-B53F-4086-869A-B380A2DDC25F}" destId="{15F48A71-C73E-451C-9CB6-DE9516007C6C}" srcOrd="0" destOrd="0" presId="urn:microsoft.com/office/officeart/2005/8/layout/bProcess3"/>
    <dgm:cxn modelId="{8ED137DD-B2F3-46FA-8168-2D535E16571C}" srcId="{DEE20ED6-D423-4D8F-9DFF-A0C02BA44AB5}" destId="{FA40B403-5257-4887-9F54-73E7B893FAF0}" srcOrd="5" destOrd="0" parTransId="{62A0AC08-44F8-4B23-B3FE-E150D72124F7}" sibTransId="{DF9C979D-3987-45D1-BC50-FE4A001188CF}"/>
    <dgm:cxn modelId="{53D2ADDE-2FF3-4B5C-9E5C-3C04FA78E9FD}" srcId="{50BD012B-31BC-4C58-B3E1-1B286371DFE1}" destId="{071C0A0A-EAA8-4744-AAC7-2E6D9A524012}" srcOrd="1" destOrd="0" parTransId="{73864F2F-D21B-4653-9109-575112E13539}" sibTransId="{2FCC1828-4532-48DE-8604-24E0CC0DF531}"/>
    <dgm:cxn modelId="{5BA78CE5-1FDF-4339-90F4-8F1DA12AB64D}" type="presOf" srcId="{1E80B8F8-8C2D-47D6-B51B-14768B6CDE05}" destId="{FC3D8128-F4A6-416A-89F9-21623EB33591}" srcOrd="0" destOrd="0" presId="urn:microsoft.com/office/officeart/2005/8/layout/bProcess3"/>
    <dgm:cxn modelId="{500EDBE5-CA5C-4691-B649-4BB4F6ABAC09}" type="presOf" srcId="{85813214-D3EE-4207-85C0-47E50CE95559}" destId="{76F91449-4D04-49D1-820D-5574B00EE9A2}" srcOrd="0" destOrd="4" presId="urn:microsoft.com/office/officeart/2005/8/layout/bProcess3"/>
    <dgm:cxn modelId="{43B7A6E7-6496-45FB-8A06-795042966BA0}" type="presOf" srcId="{54947334-714F-4D53-BBB8-B59CC5C69608}" destId="{76F91449-4D04-49D1-820D-5574B00EE9A2}" srcOrd="0" destOrd="1" presId="urn:microsoft.com/office/officeart/2005/8/layout/bProcess3"/>
    <dgm:cxn modelId="{9F21CFED-0DD1-43BA-BE6E-385E30EFF4E4}" type="presOf" srcId="{A0FC9321-3582-44C9-A374-BBA9A27265AD}" destId="{3CE82DD0-663B-41FA-B3B2-90012A8071F1}" srcOrd="0" destOrd="0" presId="urn:microsoft.com/office/officeart/2005/8/layout/bProcess3"/>
    <dgm:cxn modelId="{3571AC89-4D36-46C9-A888-42BDCF165B6F}" type="presParOf" srcId="{CC9CB8D7-398E-465C-9F40-9399B217BCF2}" destId="{B634DA5C-D495-4B8D-BC61-EF1E8EE569D2}" srcOrd="0" destOrd="0" presId="urn:microsoft.com/office/officeart/2005/8/layout/bProcess3"/>
    <dgm:cxn modelId="{711DA19C-6F40-4781-AFFA-32DB10F9780D}" type="presParOf" srcId="{CC9CB8D7-398E-465C-9F40-9399B217BCF2}" destId="{4370903B-0978-4F45-8546-744AC4721B22}" srcOrd="1" destOrd="0" presId="urn:microsoft.com/office/officeart/2005/8/layout/bProcess3"/>
    <dgm:cxn modelId="{EAE7F989-FE3B-4B21-9433-F32BF41E1C15}" type="presParOf" srcId="{4370903B-0978-4F45-8546-744AC4721B22}" destId="{393CC345-3060-4C72-9A95-75B90002F914}" srcOrd="0" destOrd="0" presId="urn:microsoft.com/office/officeart/2005/8/layout/bProcess3"/>
    <dgm:cxn modelId="{74C29257-7B25-4BC5-A88C-5000FAA242EA}" type="presParOf" srcId="{CC9CB8D7-398E-465C-9F40-9399B217BCF2}" destId="{6619313A-AB93-4DBF-86F1-51C966635347}" srcOrd="2" destOrd="0" presId="urn:microsoft.com/office/officeart/2005/8/layout/bProcess3"/>
    <dgm:cxn modelId="{3884F35A-A2ED-4C45-B773-FD532F290A3C}" type="presParOf" srcId="{CC9CB8D7-398E-465C-9F40-9399B217BCF2}" destId="{8F028B1E-17EF-4F58-B6BA-FF18A5218099}" srcOrd="3" destOrd="0" presId="urn:microsoft.com/office/officeart/2005/8/layout/bProcess3"/>
    <dgm:cxn modelId="{63284C48-BCEC-424B-A50C-95583DBC06B0}" type="presParOf" srcId="{8F028B1E-17EF-4F58-B6BA-FF18A5218099}" destId="{0082DC17-9D85-4098-8F39-1D751C008C46}" srcOrd="0" destOrd="0" presId="urn:microsoft.com/office/officeart/2005/8/layout/bProcess3"/>
    <dgm:cxn modelId="{DB372D52-6A1A-4EF6-B53D-0D5237DCC5BC}" type="presParOf" srcId="{CC9CB8D7-398E-465C-9F40-9399B217BCF2}" destId="{3CE82DD0-663B-41FA-B3B2-90012A8071F1}" srcOrd="4" destOrd="0" presId="urn:microsoft.com/office/officeart/2005/8/layout/bProcess3"/>
    <dgm:cxn modelId="{5BA23102-A50B-4DCB-A3A8-B7019D00561C}" type="presParOf" srcId="{CC9CB8D7-398E-465C-9F40-9399B217BCF2}" destId="{15F48A71-C73E-451C-9CB6-DE9516007C6C}" srcOrd="5" destOrd="0" presId="urn:microsoft.com/office/officeart/2005/8/layout/bProcess3"/>
    <dgm:cxn modelId="{E33FD96E-8846-4F27-977D-19137F5D2B20}" type="presParOf" srcId="{15F48A71-C73E-451C-9CB6-DE9516007C6C}" destId="{905CCF9D-9F90-4ED1-8A89-697D68292FA0}" srcOrd="0" destOrd="0" presId="urn:microsoft.com/office/officeart/2005/8/layout/bProcess3"/>
    <dgm:cxn modelId="{E5EDA730-449C-44DF-A56C-3632AAEE2A91}" type="presParOf" srcId="{CC9CB8D7-398E-465C-9F40-9399B217BCF2}" destId="{76F91449-4D04-49D1-820D-5574B00EE9A2}" srcOrd="6" destOrd="0" presId="urn:microsoft.com/office/officeart/2005/8/layout/bProcess3"/>
    <dgm:cxn modelId="{0867EE00-ED0B-4C6F-90E4-6AE6F88382C5}" type="presParOf" srcId="{CC9CB8D7-398E-465C-9F40-9399B217BCF2}" destId="{CEB35077-0056-4E23-A6EA-47FA463D30C5}" srcOrd="7" destOrd="0" presId="urn:microsoft.com/office/officeart/2005/8/layout/bProcess3"/>
    <dgm:cxn modelId="{9503EA2D-6681-42F6-822E-6448EF75D3BE}" type="presParOf" srcId="{CEB35077-0056-4E23-A6EA-47FA463D30C5}" destId="{D2B96C5C-FC4F-49D6-BF01-07A1B93B75A2}" srcOrd="0" destOrd="0" presId="urn:microsoft.com/office/officeart/2005/8/layout/bProcess3"/>
    <dgm:cxn modelId="{C65EC646-1A5A-4C2E-B941-F7394F889554}" type="presParOf" srcId="{CC9CB8D7-398E-465C-9F40-9399B217BCF2}" destId="{FC3D8128-F4A6-416A-89F9-21623EB33591}" srcOrd="8" destOrd="0" presId="urn:microsoft.com/office/officeart/2005/8/layout/bProcess3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0903B-0978-4F45-8546-744AC4721B22}">
      <dsp:nvSpPr>
        <dsp:cNvPr id="0" name=""/>
        <dsp:cNvSpPr/>
      </dsp:nvSpPr>
      <dsp:spPr>
        <a:xfrm>
          <a:off x="6030437" y="5233027"/>
          <a:ext cx="91440" cy="7599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7075"/>
              </a:lnTo>
              <a:lnTo>
                <a:pt x="76068" y="397075"/>
              </a:lnTo>
              <a:lnTo>
                <a:pt x="76068" y="759951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6056378" y="5608530"/>
        <a:ext cx="39556" cy="8946"/>
      </dsp:txXfrm>
    </dsp:sp>
    <dsp:sp modelId="{B634DA5C-D495-4B8D-BC61-EF1E8EE569D2}">
      <dsp:nvSpPr>
        <dsp:cNvPr id="0" name=""/>
        <dsp:cNvSpPr/>
      </dsp:nvSpPr>
      <dsp:spPr>
        <a:xfrm>
          <a:off x="0" y="0"/>
          <a:ext cx="12152314" cy="5234827"/>
        </a:xfrm>
        <a:prstGeom prst="rect">
          <a:avLst/>
        </a:prstGeom>
        <a:solidFill>
          <a:srgbClr val="FFFED9"/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000" b="1" u="sng" kern="1200" dirty="0">
            <a:solidFill>
              <a:schemeClr val="tx2"/>
            </a:solidFill>
          </a:endParaRP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b="1" u="sng" kern="1200" dirty="0">
              <a:solidFill>
                <a:schemeClr val="tx2"/>
              </a:solidFill>
            </a:rPr>
            <a:t>Aims and Objectives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b="0" kern="1200" dirty="0">
              <a:solidFill>
                <a:schemeClr val="tx2"/>
              </a:solidFill>
            </a:rPr>
            <a:t>To </a:t>
          </a:r>
          <a:r>
            <a:rPr lang="en-GB" sz="4000" b="0" kern="1200">
              <a:solidFill>
                <a:schemeClr val="tx2"/>
              </a:solidFill>
            </a:rPr>
            <a:t>identify the appropriate </a:t>
          </a:r>
          <a:r>
            <a:rPr lang="en-GB" sz="4000" b="0" kern="1200" dirty="0">
              <a:solidFill>
                <a:schemeClr val="tx2"/>
              </a:solidFill>
            </a:rPr>
            <a:t>directions </a:t>
          </a:r>
          <a:r>
            <a:rPr lang="en-GB" sz="4000" b="0" kern="1200">
              <a:solidFill>
                <a:schemeClr val="tx2"/>
              </a:solidFill>
            </a:rPr>
            <a:t>of educational </a:t>
          </a:r>
          <a:r>
            <a:rPr lang="en-GB" sz="4000" b="0" kern="1200" dirty="0">
              <a:solidFill>
                <a:schemeClr val="tx2"/>
              </a:solidFill>
            </a:rPr>
            <a:t>programmes for nurses in low-to-middle income countries by analysing the global need for specialised trauma nursing skills, and understanding future directions for primary research.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 dirty="0">
            <a:solidFill>
              <a:schemeClr val="tx2"/>
            </a:solidFill>
          </a:endParaRPr>
        </a:p>
      </dsp:txBody>
      <dsp:txXfrm>
        <a:off x="0" y="0"/>
        <a:ext cx="12152314" cy="5234827"/>
      </dsp:txXfrm>
    </dsp:sp>
    <dsp:sp modelId="{8F028B1E-17EF-4F58-B6BA-FF18A5218099}">
      <dsp:nvSpPr>
        <dsp:cNvPr id="0" name=""/>
        <dsp:cNvSpPr/>
      </dsp:nvSpPr>
      <dsp:spPr>
        <a:xfrm>
          <a:off x="5866234" y="16271970"/>
          <a:ext cx="240271" cy="443806"/>
        </a:xfrm>
        <a:custGeom>
          <a:avLst/>
          <a:gdLst/>
          <a:ahLst/>
          <a:cxnLst/>
          <a:rect l="0" t="0" r="0" b="0"/>
          <a:pathLst>
            <a:path>
              <a:moveTo>
                <a:pt x="240271" y="0"/>
              </a:moveTo>
              <a:lnTo>
                <a:pt x="240271" y="239003"/>
              </a:lnTo>
              <a:lnTo>
                <a:pt x="0" y="239003"/>
              </a:lnTo>
              <a:lnTo>
                <a:pt x="0" y="443806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973075" y="16489400"/>
        <a:ext cx="26589" cy="8946"/>
      </dsp:txXfrm>
    </dsp:sp>
    <dsp:sp modelId="{6619313A-AB93-4DBF-86F1-51C966635347}">
      <dsp:nvSpPr>
        <dsp:cNvPr id="0" name=""/>
        <dsp:cNvSpPr/>
      </dsp:nvSpPr>
      <dsp:spPr>
        <a:xfrm>
          <a:off x="0" y="6025379"/>
          <a:ext cx="12213012" cy="10248391"/>
        </a:xfrm>
        <a:prstGeom prst="rect">
          <a:avLst/>
        </a:prstGeom>
        <a:solidFill>
          <a:srgbClr val="FFFEBE"/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b="1" u="sng" kern="1200" dirty="0">
              <a:solidFill>
                <a:schemeClr val="tx2"/>
              </a:solidFill>
            </a:rPr>
            <a:t>Background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 dirty="0">
              <a:solidFill>
                <a:schemeClr val="tx2"/>
              </a:solidFill>
            </a:rPr>
            <a:t>Traumatic orthopaedic injuries are responsible for 5.8 million deaths every year -  </a:t>
          </a:r>
          <a:r>
            <a:rPr lang="en-GB" sz="4000" b="1" kern="1200" dirty="0">
              <a:solidFill>
                <a:schemeClr val="tx2"/>
              </a:solidFill>
            </a:rPr>
            <a:t>90%</a:t>
          </a:r>
          <a:r>
            <a:rPr lang="en-GB" sz="4000" kern="1200" dirty="0">
              <a:solidFill>
                <a:schemeClr val="tx2"/>
              </a:solidFill>
            </a:rPr>
            <a:t> occurring in Low to Middle Income Countries.  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 dirty="0">
              <a:solidFill>
                <a:schemeClr val="tx2"/>
              </a:solidFill>
            </a:rPr>
            <a:t> Approximately </a:t>
          </a:r>
          <a:r>
            <a:rPr lang="en-GB" sz="4000" b="1" kern="1200" dirty="0">
              <a:solidFill>
                <a:schemeClr val="tx2"/>
              </a:solidFill>
            </a:rPr>
            <a:t>6 times as many people </a:t>
          </a:r>
          <a:r>
            <a:rPr lang="en-GB" sz="4000" kern="1200" dirty="0">
              <a:solidFill>
                <a:schemeClr val="tx2"/>
              </a:solidFill>
            </a:rPr>
            <a:t>are injured due to trauma than those who die of it.  Nursing is an </a:t>
          </a:r>
          <a:r>
            <a:rPr lang="en-GB" sz="4000" b="1" kern="1200" dirty="0">
              <a:solidFill>
                <a:schemeClr val="tx2"/>
              </a:solidFill>
            </a:rPr>
            <a:t>under-utilised resource </a:t>
          </a:r>
          <a:r>
            <a:rPr lang="en-GB" sz="4000" kern="1200" dirty="0">
              <a:solidFill>
                <a:schemeClr val="tx2"/>
              </a:solidFill>
            </a:rPr>
            <a:t>in global surgery with poor management of traumatic injuries associate with significant </a:t>
          </a:r>
          <a:r>
            <a:rPr lang="en-GB" sz="4000" b="1" kern="1200" dirty="0">
              <a:solidFill>
                <a:schemeClr val="tx2"/>
              </a:solidFill>
            </a:rPr>
            <a:t>morbidity</a:t>
          </a:r>
          <a:r>
            <a:rPr lang="en-GB" sz="4000" kern="1200" dirty="0">
              <a:solidFill>
                <a:schemeClr val="tx2"/>
              </a:solidFill>
            </a:rPr>
            <a:t> and </a:t>
          </a:r>
          <a:r>
            <a:rPr lang="en-GB" sz="4000" b="1" kern="1200" dirty="0">
              <a:solidFill>
                <a:schemeClr val="tx2"/>
              </a:solidFill>
            </a:rPr>
            <a:t>disability</a:t>
          </a:r>
          <a:r>
            <a:rPr lang="en-GB" sz="4000" kern="1200" dirty="0">
              <a:solidFill>
                <a:schemeClr val="tx2"/>
              </a:solidFill>
            </a:rPr>
            <a:t>.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 dirty="0">
              <a:solidFill>
                <a:schemeClr val="tx2"/>
              </a:solidFill>
            </a:rPr>
            <a:t>Little research exists into the availability of skilled orthopaedic nurses in Low to Middle Income Countries, or what training in available to support development</a:t>
          </a:r>
          <a:r>
            <a:rPr lang="en-GB" sz="4000" kern="1200" dirty="0"/>
            <a:t>. </a:t>
          </a:r>
          <a:endParaRPr lang="en-GB" sz="4000" b="1" kern="1200" dirty="0">
            <a:solidFill>
              <a:schemeClr val="tx2"/>
            </a:solidFill>
          </a:endParaRPr>
        </a:p>
      </dsp:txBody>
      <dsp:txXfrm>
        <a:off x="0" y="6025379"/>
        <a:ext cx="12213012" cy="10248391"/>
      </dsp:txXfrm>
    </dsp:sp>
    <dsp:sp modelId="{15F48A71-C73E-451C-9CB6-DE9516007C6C}">
      <dsp:nvSpPr>
        <dsp:cNvPr id="0" name=""/>
        <dsp:cNvSpPr/>
      </dsp:nvSpPr>
      <dsp:spPr>
        <a:xfrm>
          <a:off x="11725545" y="15245113"/>
          <a:ext cx="1490337" cy="4190412"/>
        </a:xfrm>
        <a:custGeom>
          <a:avLst/>
          <a:gdLst/>
          <a:ahLst/>
          <a:cxnLst/>
          <a:rect l="0" t="0" r="0" b="0"/>
          <a:pathLst>
            <a:path>
              <a:moveTo>
                <a:pt x="0" y="4190412"/>
              </a:moveTo>
              <a:lnTo>
                <a:pt x="762268" y="4190412"/>
              </a:lnTo>
              <a:lnTo>
                <a:pt x="762268" y="0"/>
              </a:lnTo>
              <a:lnTo>
                <a:pt x="1490337" y="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12359266" y="17335846"/>
        <a:ext cx="222894" cy="8946"/>
      </dsp:txXfrm>
    </dsp:sp>
    <dsp:sp modelId="{3CE82DD0-663B-41FA-B3B2-90012A8071F1}">
      <dsp:nvSpPr>
        <dsp:cNvPr id="0" name=""/>
        <dsp:cNvSpPr/>
      </dsp:nvSpPr>
      <dsp:spPr>
        <a:xfrm>
          <a:off x="5123" y="16748177"/>
          <a:ext cx="11722222" cy="5374696"/>
        </a:xfrm>
        <a:prstGeom prst="rect">
          <a:avLst/>
        </a:prstGeom>
        <a:solidFill>
          <a:srgbClr val="FFFEBE"/>
        </a:solidFill>
        <a:ln w="12700" cap="flat" cmpd="sng" algn="ctr">
          <a:solidFill>
            <a:schemeClr val="tx2">
              <a:lumMod val="95000"/>
              <a:lumOff val="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1" kern="1200" dirty="0">
            <a:solidFill>
              <a:schemeClr val="tx2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000" b="1" kern="1200" dirty="0">
            <a:solidFill>
              <a:schemeClr val="tx2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b="1" u="sng" kern="1200" dirty="0">
              <a:solidFill>
                <a:schemeClr val="tx2"/>
              </a:solidFill>
            </a:rPr>
            <a:t>Methodology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b="0" kern="1200" dirty="0">
              <a:solidFill>
                <a:schemeClr val="tx2"/>
              </a:solidFill>
            </a:rPr>
            <a:t> Due to limited evidence, a structured scoping literature review was used.  3 databases were searched using a combination of keywords and Boolean operators. These databases were CINHAL, Medline and  SOLAR</a:t>
          </a:r>
          <a:r>
            <a:rPr lang="en-GB" sz="4000" b="1" kern="1200" dirty="0">
              <a:solidFill>
                <a:schemeClr val="tx2"/>
              </a:solidFill>
            </a:rPr>
            <a:t>.  11 papers identified – overview in table below.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1" kern="1200" dirty="0">
            <a:solidFill>
              <a:schemeClr val="tx2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1" kern="1200" dirty="0">
            <a:solidFill>
              <a:schemeClr val="tx2"/>
            </a:solidFill>
          </a:endParaRPr>
        </a:p>
      </dsp:txBody>
      <dsp:txXfrm>
        <a:off x="5123" y="16748177"/>
        <a:ext cx="11722222" cy="5374696"/>
      </dsp:txXfrm>
    </dsp:sp>
    <dsp:sp modelId="{CEB35077-0056-4E23-A6EA-47FA463D30C5}">
      <dsp:nvSpPr>
        <dsp:cNvPr id="0" name=""/>
        <dsp:cNvSpPr/>
      </dsp:nvSpPr>
      <dsp:spPr>
        <a:xfrm>
          <a:off x="20086504" y="22281158"/>
          <a:ext cx="201639" cy="889691"/>
        </a:xfrm>
        <a:custGeom>
          <a:avLst/>
          <a:gdLst/>
          <a:ahLst/>
          <a:cxnLst/>
          <a:rect l="0" t="0" r="0" b="0"/>
          <a:pathLst>
            <a:path>
              <a:moveTo>
                <a:pt x="201639" y="0"/>
              </a:moveTo>
              <a:lnTo>
                <a:pt x="201639" y="461945"/>
              </a:lnTo>
              <a:lnTo>
                <a:pt x="0" y="461945"/>
              </a:lnTo>
              <a:lnTo>
                <a:pt x="0" y="889691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0163771" y="22721530"/>
        <a:ext cx="47106" cy="8946"/>
      </dsp:txXfrm>
    </dsp:sp>
    <dsp:sp modelId="{76F91449-4D04-49D1-820D-5574B00EE9A2}">
      <dsp:nvSpPr>
        <dsp:cNvPr id="0" name=""/>
        <dsp:cNvSpPr/>
      </dsp:nvSpPr>
      <dsp:spPr>
        <a:xfrm>
          <a:off x="13248282" y="8207268"/>
          <a:ext cx="14079723" cy="14075689"/>
        </a:xfrm>
        <a:prstGeom prst="rect">
          <a:avLst/>
        </a:prstGeom>
        <a:solidFill>
          <a:srgbClr val="FDFD91"/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t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b="1" u="sng" kern="1200" dirty="0">
              <a:solidFill>
                <a:schemeClr val="tx2"/>
              </a:solidFill>
            </a:rPr>
            <a:t>Findings and Key Themes Identified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 dirty="0">
              <a:solidFill>
                <a:schemeClr val="tx2"/>
              </a:solidFill>
            </a:rPr>
            <a:t> </a:t>
          </a:r>
          <a:r>
            <a:rPr lang="en-GB" sz="4000" b="1" kern="1200" dirty="0">
              <a:solidFill>
                <a:schemeClr val="tx2"/>
              </a:solidFill>
            </a:rPr>
            <a:t>Limited existing evidence </a:t>
          </a:r>
          <a:r>
            <a:rPr lang="en-GB" sz="4000" kern="1200" dirty="0">
              <a:solidFill>
                <a:schemeClr val="tx2"/>
              </a:solidFill>
            </a:rPr>
            <a:t>looking at nursing role in global trauma surgery – only 11 papers identified, and 4 looking only at nursing.  </a:t>
          </a:r>
          <a:endParaRPr lang="en-GB" sz="4000" b="1" kern="1200" dirty="0">
            <a:solidFill>
              <a:schemeClr val="tx2"/>
            </a:solidFill>
          </a:endParaRPr>
        </a:p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4000" kern="1200" dirty="0">
              <a:solidFill>
                <a:schemeClr val="tx2"/>
              </a:solidFill>
            </a:rPr>
            <a:t>Nurses are an </a:t>
          </a:r>
          <a:r>
            <a:rPr lang="en-GB" sz="4000" b="1" kern="1200" dirty="0">
              <a:solidFill>
                <a:schemeClr val="tx2"/>
              </a:solidFill>
            </a:rPr>
            <a:t>under-utilised resource </a:t>
          </a:r>
          <a:r>
            <a:rPr lang="en-GB" sz="4000" kern="1200" dirty="0">
              <a:solidFill>
                <a:schemeClr val="tx2"/>
              </a:solidFill>
            </a:rPr>
            <a:t>in global trauma care, despite having skills, knowledge and potential to be able to reduce morbidity and mortality from traumatic injuries. </a:t>
          </a:r>
          <a:endParaRPr lang="en-GB" sz="4000" b="1" kern="1200" dirty="0">
            <a:solidFill>
              <a:schemeClr val="tx2"/>
            </a:solidFill>
          </a:endParaRPr>
        </a:p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4000" b="1" kern="1200" dirty="0">
              <a:solidFill>
                <a:schemeClr val="tx2"/>
              </a:solidFill>
            </a:rPr>
            <a:t>Nursing education </a:t>
          </a:r>
          <a:r>
            <a:rPr lang="en-GB" sz="4000" b="0" kern="1200" dirty="0">
              <a:solidFill>
                <a:schemeClr val="tx2"/>
              </a:solidFill>
            </a:rPr>
            <a:t>identified as a vital to develop global surgery, with clear association between increased nursing education and improved patient outcomes. </a:t>
          </a:r>
          <a:endParaRPr lang="en-GB" sz="4000" b="1" kern="1200" dirty="0">
            <a:solidFill>
              <a:schemeClr val="tx2"/>
            </a:solidFill>
          </a:endParaRPr>
        </a:p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4000" b="1" kern="1200" dirty="0">
              <a:solidFill>
                <a:schemeClr val="tx2"/>
              </a:solidFill>
            </a:rPr>
            <a:t>Task shifting and leadership </a:t>
          </a:r>
          <a:r>
            <a:rPr lang="en-GB" sz="4000" b="0" kern="1200" dirty="0">
              <a:solidFill>
                <a:schemeClr val="tx2"/>
              </a:solidFill>
            </a:rPr>
            <a:t>identified as areas to develop to improve trauma care, nurses’ career satisfaction, patient outcomes.</a:t>
          </a:r>
          <a:endParaRPr lang="en-GB" sz="4000" b="1" kern="1200" dirty="0">
            <a:solidFill>
              <a:schemeClr val="tx2"/>
            </a:solidFill>
          </a:endParaRPr>
        </a:p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4000" b="1" kern="1200" dirty="0">
              <a:solidFill>
                <a:schemeClr val="tx2"/>
              </a:solidFill>
            </a:rPr>
            <a:t>Global Perceptions </a:t>
          </a:r>
          <a:r>
            <a:rPr lang="en-GB" sz="4000" kern="1200" dirty="0">
              <a:solidFill>
                <a:schemeClr val="tx2"/>
              </a:solidFill>
            </a:rPr>
            <a:t>of nursing identified as a core barrier to the empowerment and utilisation of nurses, with nurses still being viewed in many countries as doctors ‘handmaidens’.</a:t>
          </a:r>
          <a:endParaRPr lang="en-GB" sz="4000" b="1" kern="1200" dirty="0">
            <a:solidFill>
              <a:schemeClr val="tx2"/>
            </a:solidFill>
          </a:endParaRPr>
        </a:p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4000" b="1" kern="1200" dirty="0">
              <a:solidFill>
                <a:schemeClr val="tx2"/>
              </a:solidFill>
            </a:rPr>
            <a:t>Poor staff retention </a:t>
          </a:r>
          <a:r>
            <a:rPr lang="en-GB" sz="4000" b="0" kern="1200" dirty="0">
              <a:solidFill>
                <a:schemeClr val="tx2"/>
              </a:solidFill>
            </a:rPr>
            <a:t>preventing development of staff, increasing staff burnout and undermining opportunities for nursing leadership.</a:t>
          </a:r>
        </a:p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000" b="0" kern="1200" dirty="0">
              <a:solidFill>
                <a:schemeClr val="tx2"/>
              </a:solidFill>
            </a:rPr>
            <a:t>. </a:t>
          </a:r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000" b="1" kern="1200" dirty="0">
            <a:solidFill>
              <a:schemeClr val="tx2"/>
            </a:solidFill>
          </a:endParaRPr>
        </a:p>
      </dsp:txBody>
      <dsp:txXfrm>
        <a:off x="13248282" y="8207268"/>
        <a:ext cx="14079723" cy="14075689"/>
      </dsp:txXfrm>
    </dsp:sp>
    <dsp:sp modelId="{FC3D8128-F4A6-416A-89F9-21623EB33591}">
      <dsp:nvSpPr>
        <dsp:cNvPr id="0" name=""/>
        <dsp:cNvSpPr/>
      </dsp:nvSpPr>
      <dsp:spPr>
        <a:xfrm>
          <a:off x="12845003" y="23203249"/>
          <a:ext cx="14483002" cy="6872643"/>
        </a:xfrm>
        <a:prstGeom prst="rect">
          <a:avLst/>
        </a:prstGeom>
        <a:solidFill>
          <a:srgbClr val="FFFB53"/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b="1" u="sng" kern="1200" dirty="0">
              <a:solidFill>
                <a:schemeClr val="tx2"/>
              </a:solidFill>
            </a:rPr>
            <a:t>Conclusions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 dirty="0">
              <a:solidFill>
                <a:schemeClr val="tx2"/>
              </a:solidFill>
            </a:rPr>
            <a:t>Significant </a:t>
          </a:r>
          <a:r>
            <a:rPr lang="en-GB" sz="4000" b="1" kern="1200" dirty="0">
              <a:solidFill>
                <a:schemeClr val="tx2"/>
              </a:solidFill>
            </a:rPr>
            <a:t>investment</a:t>
          </a:r>
          <a:r>
            <a:rPr lang="en-GB" sz="4000" kern="1200" dirty="0">
              <a:solidFill>
                <a:schemeClr val="tx2"/>
              </a:solidFill>
            </a:rPr>
            <a:t> in training for orthopaedic nursing in Low to Middle Income Countries could reduce morbidity and mortality from traumatic injuries, improve staff retention and encourage nursing leadership.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b="1" kern="1200" dirty="0">
              <a:solidFill>
                <a:schemeClr val="tx2"/>
              </a:solidFill>
            </a:rPr>
            <a:t>Perceptions of nursing </a:t>
          </a:r>
          <a:r>
            <a:rPr lang="en-GB" sz="4000" kern="1200" dirty="0">
              <a:solidFill>
                <a:schemeClr val="tx2"/>
              </a:solidFill>
            </a:rPr>
            <a:t>are a powerful global barrier to full utilisation of the workforce. 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 dirty="0">
              <a:solidFill>
                <a:schemeClr val="tx2"/>
              </a:solidFill>
            </a:rPr>
            <a:t>Considerable need for </a:t>
          </a:r>
          <a:r>
            <a:rPr lang="en-GB" sz="4000" b="1" kern="1200" dirty="0">
              <a:solidFill>
                <a:schemeClr val="tx2"/>
              </a:solidFill>
            </a:rPr>
            <a:t>more primary nursing research </a:t>
          </a:r>
          <a:r>
            <a:rPr lang="en-GB" sz="4000" kern="1200" dirty="0">
              <a:solidFill>
                <a:schemeClr val="tx2"/>
              </a:solidFill>
            </a:rPr>
            <a:t>due to a paucity of existing work. </a:t>
          </a:r>
          <a:endParaRPr lang="en-GB" sz="4000" b="1" kern="1200" dirty="0">
            <a:solidFill>
              <a:schemeClr val="tx2"/>
            </a:solidFill>
          </a:endParaRPr>
        </a:p>
      </dsp:txBody>
      <dsp:txXfrm>
        <a:off x="12845003" y="23203249"/>
        <a:ext cx="14483002" cy="6872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9/16/2019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9/16/2019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5513" y="685800"/>
            <a:ext cx="24669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15199" rtl="0" eaLnBrk="1" latinLnBrk="0" hangingPunct="1">
      <a:defRPr sz="3826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1457599" algn="l" defTabSz="2915199" rtl="0" eaLnBrk="1" latinLnBrk="0" hangingPunct="1">
      <a:defRPr sz="3826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2915199" algn="l" defTabSz="2915199" rtl="0" eaLnBrk="1" latinLnBrk="0" hangingPunct="1">
      <a:defRPr sz="3826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4372798" algn="l" defTabSz="2915199" rtl="0" eaLnBrk="1" latinLnBrk="0" hangingPunct="1">
      <a:defRPr sz="3826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5830397" algn="l" defTabSz="2915199" rtl="0" eaLnBrk="1" latinLnBrk="0" hangingPunct="1">
      <a:defRPr sz="3826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7287997" algn="l" defTabSz="2915199" rtl="0" eaLnBrk="1" latinLnBrk="0" hangingPunct="1">
      <a:defRPr sz="3826" kern="1200">
        <a:solidFill>
          <a:schemeClr val="tx1"/>
        </a:solidFill>
        <a:latin typeface="+mn-lt"/>
        <a:ea typeface="+mn-ea"/>
        <a:cs typeface="+mn-cs"/>
      </a:defRPr>
    </a:lvl6pPr>
    <a:lvl7pPr marL="8745596" algn="l" defTabSz="2915199" rtl="0" eaLnBrk="1" latinLnBrk="0" hangingPunct="1">
      <a:defRPr sz="3826" kern="1200">
        <a:solidFill>
          <a:schemeClr val="tx1"/>
        </a:solidFill>
        <a:latin typeface="+mn-lt"/>
        <a:ea typeface="+mn-ea"/>
        <a:cs typeface="+mn-cs"/>
      </a:defRPr>
    </a:lvl7pPr>
    <a:lvl8pPr marL="10203195" algn="l" defTabSz="2915199" rtl="0" eaLnBrk="1" latinLnBrk="0" hangingPunct="1">
      <a:defRPr sz="3826" kern="1200">
        <a:solidFill>
          <a:schemeClr val="tx1"/>
        </a:solidFill>
        <a:latin typeface="+mn-lt"/>
        <a:ea typeface="+mn-ea"/>
        <a:cs typeface="+mn-cs"/>
      </a:defRPr>
    </a:lvl8pPr>
    <a:lvl9pPr marL="11660795" algn="l" defTabSz="2915199" rtl="0" eaLnBrk="1" latinLnBrk="0" hangingPunct="1">
      <a:defRPr sz="38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5513" y="685800"/>
            <a:ext cx="24669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71FF-EF28-4195-A575-329446EFAA5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981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 descr="Map of Europe"/>
          <p:cNvSpPr>
            <a:spLocks noEditPoints="1"/>
          </p:cNvSpPr>
          <p:nvPr/>
        </p:nvSpPr>
        <p:spPr bwMode="auto">
          <a:xfrm>
            <a:off x="9328237" y="0"/>
            <a:ext cx="20543908" cy="41543288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6012" tIns="48006" rIns="96012" bIns="48006" numCol="1" anchor="t" anchorCtr="0" compatLnSpc="1">
            <a:prstTxWarp prst="textNoShape">
              <a:avLst/>
            </a:prstTxWarp>
          </a:bodyPr>
          <a:lstStyle/>
          <a:p>
            <a:pPr lvl="0"/>
            <a:endParaRPr sz="1890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4887" y="11078215"/>
            <a:ext cx="23910164" cy="18463687"/>
          </a:xfrm>
        </p:spPr>
        <p:txBody>
          <a:bodyPr>
            <a:normAutofit/>
          </a:bodyPr>
          <a:lstStyle>
            <a:lvl1pPr>
              <a:defRPr sz="462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4890" y="30465081"/>
            <a:ext cx="19240211" cy="6923881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800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0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0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0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0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0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60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40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9/16/2019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2950" y="4154329"/>
            <a:ext cx="5232102" cy="332346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884" y="4154329"/>
            <a:ext cx="18180066" cy="3323463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9/16/2019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9/16/2019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887" y="20771655"/>
            <a:ext cx="23910164" cy="14309345"/>
          </a:xfrm>
        </p:spPr>
        <p:txBody>
          <a:bodyPr anchor="b">
            <a:normAutofit/>
          </a:bodyPr>
          <a:lstStyle>
            <a:lvl1pPr algn="l">
              <a:defRPr sz="462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3946" y="4154340"/>
            <a:ext cx="19251156" cy="6923878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80053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0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59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1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265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17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371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23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9/16/2019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23287" y="11078210"/>
            <a:ext cx="11543083" cy="26310749"/>
          </a:xfrm>
        </p:spPr>
        <p:txBody>
          <a:bodyPr>
            <a:normAutofit/>
          </a:bodyPr>
          <a:lstStyle>
            <a:lvl1pPr>
              <a:defRPr sz="2520"/>
            </a:lvl1pPr>
            <a:lvl2pPr>
              <a:defRPr sz="2100"/>
            </a:lvl2pPr>
            <a:lvl3pPr>
              <a:defRPr sz="189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 baseline="0"/>
            </a:lvl7pPr>
            <a:lvl8pPr>
              <a:defRPr sz="1680" baseline="0"/>
            </a:lvl8pPr>
            <a:lvl9pPr>
              <a:defRPr sz="168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51968" y="11078210"/>
            <a:ext cx="11543083" cy="26310749"/>
          </a:xfrm>
        </p:spPr>
        <p:txBody>
          <a:bodyPr>
            <a:normAutofit/>
          </a:bodyPr>
          <a:lstStyle>
            <a:lvl1pPr>
              <a:defRPr sz="2520"/>
            </a:lvl1pPr>
            <a:lvl2pPr>
              <a:defRPr sz="2100"/>
            </a:lvl2pPr>
            <a:lvl3pPr>
              <a:defRPr sz="189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9/16/2019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84888" y="11078215"/>
            <a:ext cx="11544126" cy="5077516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52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80053" indent="0">
              <a:buNone/>
              <a:defRPr sz="2100" b="1"/>
            </a:lvl2pPr>
            <a:lvl3pPr marL="960106" indent="0">
              <a:buNone/>
              <a:defRPr sz="1890" b="1"/>
            </a:lvl3pPr>
            <a:lvl4pPr marL="1440159" indent="0">
              <a:buNone/>
              <a:defRPr sz="1680" b="1"/>
            </a:lvl4pPr>
            <a:lvl5pPr marL="1920212" indent="0">
              <a:buNone/>
              <a:defRPr sz="1680" b="1"/>
            </a:lvl5pPr>
            <a:lvl6pPr marL="2400265" indent="0">
              <a:buNone/>
              <a:defRPr sz="1680" b="1"/>
            </a:lvl6pPr>
            <a:lvl7pPr marL="2880317" indent="0">
              <a:buNone/>
              <a:defRPr sz="1680" b="1"/>
            </a:lvl7pPr>
            <a:lvl8pPr marL="3360371" indent="0">
              <a:buNone/>
              <a:defRPr sz="1680" b="1"/>
            </a:lvl8pPr>
            <a:lvl9pPr marL="3840423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4888" y="16617323"/>
            <a:ext cx="11544126" cy="20771641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90"/>
            </a:lvl2pPr>
            <a:lvl3pPr>
              <a:defRPr sz="1680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50927" y="11078215"/>
            <a:ext cx="11544126" cy="5077516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52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80053" indent="0">
              <a:buNone/>
              <a:defRPr sz="2100" b="1"/>
            </a:lvl2pPr>
            <a:lvl3pPr marL="960106" indent="0">
              <a:buNone/>
              <a:defRPr sz="1890" b="1"/>
            </a:lvl3pPr>
            <a:lvl4pPr marL="1440159" indent="0">
              <a:buNone/>
              <a:defRPr sz="1680" b="1"/>
            </a:lvl4pPr>
            <a:lvl5pPr marL="1920212" indent="0">
              <a:buNone/>
              <a:defRPr sz="1680" b="1"/>
            </a:lvl5pPr>
            <a:lvl6pPr marL="2400265" indent="0">
              <a:buNone/>
              <a:defRPr sz="1680" b="1"/>
            </a:lvl6pPr>
            <a:lvl7pPr marL="2880317" indent="0">
              <a:buNone/>
              <a:defRPr sz="1680" b="1"/>
            </a:lvl7pPr>
            <a:lvl8pPr marL="3360371" indent="0">
              <a:buNone/>
              <a:defRPr sz="1680" b="1"/>
            </a:lvl8pPr>
            <a:lvl9pPr marL="3840423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50927" y="16617323"/>
            <a:ext cx="11544126" cy="20771641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90"/>
            </a:lvl2pPr>
            <a:lvl3pPr>
              <a:defRPr sz="1680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 baseline="0"/>
            </a:lvl8pPr>
            <a:lvl9pPr>
              <a:defRPr sz="147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9/16/2019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9/16/2019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9/16/2019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0"/>
            <a:ext cx="12698386" cy="415432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9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7296" y="4154329"/>
            <a:ext cx="9526708" cy="24464381"/>
          </a:xfrm>
        </p:spPr>
        <p:txBody>
          <a:bodyPr anchor="b">
            <a:noAutofit/>
          </a:bodyPr>
          <a:lstStyle>
            <a:lvl1pPr algn="l">
              <a:defRPr sz="4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79572" y="4154329"/>
            <a:ext cx="13823066" cy="33234630"/>
          </a:xfrm>
        </p:spPr>
        <p:txBody>
          <a:bodyPr>
            <a:normAutofit/>
          </a:bodyPr>
          <a:lstStyle>
            <a:lvl1pPr>
              <a:defRPr sz="2520"/>
            </a:lvl1pPr>
            <a:lvl2pPr>
              <a:defRPr sz="2100"/>
            </a:lvl2pPr>
            <a:lvl3pPr>
              <a:defRPr sz="189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7296" y="29541893"/>
            <a:ext cx="9526708" cy="784706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90"/>
            </a:lvl1pPr>
            <a:lvl2pPr marL="480053" indent="0">
              <a:buNone/>
              <a:defRPr sz="1260"/>
            </a:lvl2pPr>
            <a:lvl3pPr marL="960106" indent="0">
              <a:buNone/>
              <a:defRPr sz="1050"/>
            </a:lvl3pPr>
            <a:lvl4pPr marL="1440159" indent="0">
              <a:buNone/>
              <a:defRPr sz="945"/>
            </a:lvl4pPr>
            <a:lvl5pPr marL="1920212" indent="0">
              <a:buNone/>
              <a:defRPr sz="945"/>
            </a:lvl5pPr>
            <a:lvl6pPr marL="2400265" indent="0">
              <a:buNone/>
              <a:defRPr sz="945"/>
            </a:lvl6pPr>
            <a:lvl7pPr marL="2880317" indent="0">
              <a:buNone/>
              <a:defRPr sz="945"/>
            </a:lvl7pPr>
            <a:lvl8pPr marL="3360371" indent="0">
              <a:buNone/>
              <a:defRPr sz="945"/>
            </a:lvl8pPr>
            <a:lvl9pPr marL="3840423" indent="0">
              <a:buNone/>
              <a:defRPr sz="94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9/16/2019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0"/>
            <a:ext cx="12698386" cy="415432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9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7296" y="4154329"/>
            <a:ext cx="9526708" cy="24464381"/>
          </a:xfrm>
        </p:spPr>
        <p:txBody>
          <a:bodyPr anchor="b">
            <a:noAutofit/>
          </a:bodyPr>
          <a:lstStyle>
            <a:lvl1pPr algn="l">
              <a:defRPr sz="4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379569" y="4154329"/>
            <a:ext cx="13823066" cy="3323463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520"/>
            </a:lvl1pPr>
            <a:lvl2pPr marL="480053" indent="0">
              <a:buNone/>
              <a:defRPr sz="2940"/>
            </a:lvl2pPr>
            <a:lvl3pPr marL="960106" indent="0">
              <a:buNone/>
              <a:defRPr sz="2520"/>
            </a:lvl3pPr>
            <a:lvl4pPr marL="1440159" indent="0">
              <a:buNone/>
              <a:defRPr sz="2100"/>
            </a:lvl4pPr>
            <a:lvl5pPr marL="1920212" indent="0">
              <a:buNone/>
              <a:defRPr sz="2100"/>
            </a:lvl5pPr>
            <a:lvl6pPr marL="2400265" indent="0">
              <a:buNone/>
              <a:defRPr sz="2100"/>
            </a:lvl6pPr>
            <a:lvl7pPr marL="2880317" indent="0">
              <a:buNone/>
              <a:defRPr sz="2100"/>
            </a:lvl7pPr>
            <a:lvl8pPr marL="3360371" indent="0">
              <a:buNone/>
              <a:defRPr sz="2100"/>
            </a:lvl8pPr>
            <a:lvl9pPr marL="3840423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7296" y="29541893"/>
            <a:ext cx="9526708" cy="784706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90"/>
            </a:lvl1pPr>
            <a:lvl2pPr marL="480053" indent="0">
              <a:buNone/>
              <a:defRPr sz="1260"/>
            </a:lvl2pPr>
            <a:lvl3pPr marL="960106" indent="0">
              <a:buNone/>
              <a:defRPr sz="1050"/>
            </a:lvl3pPr>
            <a:lvl4pPr marL="1440159" indent="0">
              <a:buNone/>
              <a:defRPr sz="945"/>
            </a:lvl4pPr>
            <a:lvl5pPr marL="1920212" indent="0">
              <a:buNone/>
              <a:defRPr sz="945"/>
            </a:lvl5pPr>
            <a:lvl6pPr marL="2400265" indent="0">
              <a:buNone/>
              <a:defRPr sz="945"/>
            </a:lvl6pPr>
            <a:lvl7pPr marL="2880317" indent="0">
              <a:buNone/>
              <a:defRPr sz="945"/>
            </a:lvl7pPr>
            <a:lvl8pPr marL="3360371" indent="0">
              <a:buNone/>
              <a:defRPr sz="945"/>
            </a:lvl8pPr>
            <a:lvl9pPr marL="3840423" indent="0">
              <a:buNone/>
              <a:defRPr sz="94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9/16/2019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84887" y="1663661"/>
            <a:ext cx="23910164" cy="8029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84887" y="11078210"/>
            <a:ext cx="23910164" cy="26310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3367" y="39062245"/>
            <a:ext cx="16272957" cy="1096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55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983514" y="39062245"/>
            <a:ext cx="3422816" cy="1096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55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093073" y="39062245"/>
            <a:ext cx="2801979" cy="1096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55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60106" rtl="0" eaLnBrk="1" latinLnBrk="0" hangingPunct="1">
        <a:lnSpc>
          <a:spcPct val="90000"/>
        </a:lnSpc>
        <a:spcBef>
          <a:spcPct val="0"/>
        </a:spcBef>
        <a:buNone/>
        <a:defRPr sz="42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88032" indent="-240026" algn="l" defTabSz="960106" rtl="0" eaLnBrk="1" latinLnBrk="0" hangingPunct="1">
        <a:lnSpc>
          <a:spcPct val="90000"/>
        </a:lnSpc>
        <a:spcBef>
          <a:spcPts val="1890"/>
        </a:spcBef>
        <a:buClr>
          <a:schemeClr val="tx1"/>
        </a:buClr>
        <a:buSzPct val="80000"/>
        <a:buFont typeface="Arial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528059" indent="-240026" algn="l" defTabSz="960106" rtl="0" eaLnBrk="1" latinLnBrk="0" hangingPunct="1">
        <a:lnSpc>
          <a:spcPct val="90000"/>
        </a:lnSpc>
        <a:spcBef>
          <a:spcPts val="630"/>
        </a:spcBef>
        <a:buClr>
          <a:schemeClr val="tx1"/>
        </a:buClr>
        <a:buSzPct val="80000"/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768084" indent="-240026" algn="l" defTabSz="960106" rtl="0" eaLnBrk="1" latinLnBrk="0" hangingPunct="1">
        <a:lnSpc>
          <a:spcPct val="90000"/>
        </a:lnSpc>
        <a:spcBef>
          <a:spcPts val="630"/>
        </a:spcBef>
        <a:buClr>
          <a:schemeClr val="tx1"/>
        </a:buClr>
        <a:buSzPct val="80000"/>
        <a:buFont typeface="Arial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008111" indent="-240026" algn="l" defTabSz="960106" rtl="0" eaLnBrk="1" latinLnBrk="0" hangingPunct="1">
        <a:lnSpc>
          <a:spcPct val="90000"/>
        </a:lnSpc>
        <a:spcBef>
          <a:spcPts val="630"/>
        </a:spcBef>
        <a:buClr>
          <a:schemeClr val="tx1"/>
        </a:buClr>
        <a:buSzPct val="80000"/>
        <a:buFont typeface="Arial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248137" indent="-240026" algn="l" defTabSz="960106" rtl="0" eaLnBrk="1" latinLnBrk="0" hangingPunct="1">
        <a:lnSpc>
          <a:spcPct val="90000"/>
        </a:lnSpc>
        <a:spcBef>
          <a:spcPts val="630"/>
        </a:spcBef>
        <a:buClr>
          <a:schemeClr val="tx1"/>
        </a:buClr>
        <a:buSzPct val="80000"/>
        <a:buFont typeface="Arial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1488164" indent="-240026" algn="l" defTabSz="960106" rtl="0" eaLnBrk="1" latinLnBrk="0" hangingPunct="1">
        <a:spcBef>
          <a:spcPts val="630"/>
        </a:spcBef>
        <a:buSzPct val="80000"/>
        <a:buFont typeface="Arial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1728191" indent="-240026" algn="l" defTabSz="960106" rtl="0" eaLnBrk="1" latinLnBrk="0" hangingPunct="1">
        <a:spcBef>
          <a:spcPts val="630"/>
        </a:spcBef>
        <a:buSzPct val="80000"/>
        <a:buFont typeface="Arial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1968217" indent="-240026" algn="l" defTabSz="960106" rtl="0" eaLnBrk="1" latinLnBrk="0" hangingPunct="1">
        <a:spcBef>
          <a:spcPts val="630"/>
        </a:spcBef>
        <a:buSzPct val="80000"/>
        <a:buFont typeface="Arial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2208243" indent="-240026" algn="l" defTabSz="960106" rtl="0" eaLnBrk="1" latinLnBrk="0" hangingPunct="1">
        <a:spcBef>
          <a:spcPts val="630"/>
        </a:spcBef>
        <a:buSzPct val="80000"/>
        <a:buFont typeface="Arial" pitchFamily="34" charset="0"/>
        <a:buChar char="•"/>
        <a:defRPr sz="168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6010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53" algn="l" defTabSz="96010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06" algn="l" defTabSz="96010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59" algn="l" defTabSz="96010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12" algn="l" defTabSz="96010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265" algn="l" defTabSz="96010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17" algn="l" defTabSz="96010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371" algn="l" defTabSz="96010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23" algn="l" defTabSz="96010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085" userDrawn="1">
          <p15:clr>
            <a:srgbClr val="F26B43"/>
          </p15:clr>
        </p15:guide>
        <p15:guide id="2" pos="941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3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.jpeg"/><Relationship Id="rId4" Type="http://schemas.openxmlformats.org/officeDocument/2006/relationships/diagramLayout" Target="../diagrams/layout1.xml"/><Relationship Id="rId9" Type="http://schemas.openxmlformats.org/officeDocument/2006/relationships/hyperlink" Target="mailto:J.A.Klunder@salford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C4F4BAB-558F-462E-8D55-405CB0E5FF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289368"/>
              </p:ext>
            </p:extLst>
          </p:nvPr>
        </p:nvGraphicFramePr>
        <p:xfrm>
          <a:off x="1618482" y="7018116"/>
          <a:ext cx="27328006" cy="330719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9057BFB7-2E3D-46F6-A1AB-1F13127FC47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37" y="259414"/>
            <a:ext cx="9380055" cy="5871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69097" y="1351231"/>
            <a:ext cx="20177391" cy="3688321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/>
              <a:t>T</a:t>
            </a:r>
            <a:r>
              <a:rPr lang="en-GB" sz="7200" b="1" dirty="0"/>
              <a:t>he case for prioritising the improvement of orthopaedic trauma nursing skills in Low to Middle Income Countries: A Scoping Review.</a:t>
            </a:r>
            <a:br>
              <a:rPr lang="en-GB" sz="945" dirty="0"/>
            </a:br>
            <a:endParaRPr lang="en-US" sz="945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8482" y="5482831"/>
            <a:ext cx="27328006" cy="648536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en-GB" sz="10000" dirty="0"/>
              <a:t>Jennifer Klunder-Rosser (University of Salford) Contact: </a:t>
            </a:r>
            <a:r>
              <a:rPr lang="en-GB" sz="10000" u="sng" dirty="0">
                <a:hlinkClick r:id="rId9"/>
              </a:rPr>
              <a:t>J.A.Klunder-Rosser@salford.ac.uk</a:t>
            </a:r>
            <a:r>
              <a:rPr lang="en-GB" sz="10000" u="sng" dirty="0"/>
              <a:t> </a:t>
            </a:r>
            <a:r>
              <a:rPr lang="en-GB" sz="10000" dirty="0"/>
              <a:t>Tel: 0161 2950256</a:t>
            </a:r>
          </a:p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0C3A12-D039-4451-B255-5ACA28040D8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4601" y="7008207"/>
            <a:ext cx="13756775" cy="7811117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0B995D7-C9EC-467E-9357-62816D56EAAA}"/>
              </a:ext>
            </a:extLst>
          </p:cNvPr>
          <p:cNvSpPr txBox="1"/>
          <p:nvPr/>
        </p:nvSpPr>
        <p:spPr>
          <a:xfrm>
            <a:off x="10331450" y="26532284"/>
            <a:ext cx="92890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417092-AD4D-40D7-B2AB-98D68F199738}"/>
              </a:ext>
            </a:extLst>
          </p:cNvPr>
          <p:cNvSpPr txBox="1"/>
          <p:nvPr/>
        </p:nvSpPr>
        <p:spPr>
          <a:xfrm>
            <a:off x="14975967" y="25092124"/>
            <a:ext cx="4436133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GB" sz="24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3C75C8-7A1F-4B57-A6BA-C6AEC8A4BFFF}"/>
              </a:ext>
            </a:extLst>
          </p:cNvPr>
          <p:cNvSpPr txBox="1"/>
          <p:nvPr/>
        </p:nvSpPr>
        <p:spPr>
          <a:xfrm>
            <a:off x="14456483" y="37978248"/>
            <a:ext cx="14284893" cy="3333220"/>
          </a:xfrm>
          <a:prstGeom prst="rect">
            <a:avLst/>
          </a:prstGeom>
          <a:solidFill>
            <a:srgbClr val="FFFED9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1800" b="1" u="sng" dirty="0"/>
              <a:t>References:</a:t>
            </a:r>
          </a:p>
          <a:p>
            <a:pPr>
              <a:lnSpc>
                <a:spcPct val="90000"/>
              </a:lnSpc>
            </a:pPr>
            <a:endParaRPr lang="en-GB" sz="1800" dirty="0"/>
          </a:p>
          <a:p>
            <a:pPr>
              <a:lnSpc>
                <a:spcPct val="90000"/>
              </a:lnSpc>
            </a:pPr>
            <a:r>
              <a:rPr lang="en-GB" sz="1800" dirty="0"/>
              <a:t>All-Party Parliamentary Group on Global Health (2016) Triple Impact: How Developing Nursing will Improve Health, Promote Gender Equality and Support Economic Growth. APPG, London.</a:t>
            </a:r>
            <a:br>
              <a:rPr lang="en-GB" sz="1800" dirty="0"/>
            </a:br>
            <a:br>
              <a:rPr lang="en-GB" sz="1800" dirty="0"/>
            </a:br>
            <a:r>
              <a:rPr lang="en-GB" sz="1800" dirty="0"/>
              <a:t>Carter, C. (2016) The Nurses’ Role in Delivering the Global Safe Surgery Campaign. British Journal of Nursing. 25 (16), P. 907</a:t>
            </a:r>
            <a:br>
              <a:rPr lang="en-GB" sz="1800" dirty="0"/>
            </a:br>
            <a:br>
              <a:rPr lang="en-GB" sz="1800" dirty="0"/>
            </a:br>
            <a:r>
              <a:rPr lang="en-GB" sz="1800" dirty="0"/>
              <a:t>Meara, J., et al.(2015). Global Surgery 2030: Evidence and solutions for achieving health, welfare and economic development. The Lancet Commissions. 1-56.</a:t>
            </a:r>
            <a:br>
              <a:rPr lang="en-GB" sz="1800" dirty="0"/>
            </a:br>
            <a:br>
              <a:rPr lang="en-GB" sz="1800" dirty="0"/>
            </a:br>
            <a:r>
              <a:rPr lang="en-GB" sz="1800" dirty="0" err="1"/>
              <a:t>Nwanna-Nzewunwa</a:t>
            </a:r>
            <a:r>
              <a:rPr lang="en-GB" sz="1800" dirty="0"/>
              <a:t>, O., C., </a:t>
            </a:r>
            <a:r>
              <a:rPr lang="en-GB" sz="1800" dirty="0" err="1"/>
              <a:t>Ajiko</a:t>
            </a:r>
            <a:r>
              <a:rPr lang="en-GB" sz="1800" dirty="0"/>
              <a:t>, M-M., </a:t>
            </a:r>
            <a:r>
              <a:rPr lang="en-GB" sz="1800" dirty="0" err="1"/>
              <a:t>Kirya</a:t>
            </a:r>
            <a:r>
              <a:rPr lang="en-GB" sz="1800" dirty="0"/>
              <a:t>, F., </a:t>
            </a:r>
            <a:r>
              <a:rPr lang="en-GB" sz="1800" dirty="0" err="1"/>
              <a:t>Epodoi</a:t>
            </a:r>
            <a:r>
              <a:rPr lang="en-GB" sz="1800" dirty="0"/>
              <a:t>, J., </a:t>
            </a:r>
            <a:r>
              <a:rPr lang="en-GB" sz="1800" dirty="0" err="1"/>
              <a:t>Kabagenyi</a:t>
            </a:r>
            <a:r>
              <a:rPr lang="en-GB" sz="1800" dirty="0"/>
              <a:t>, F., </a:t>
            </a:r>
            <a:r>
              <a:rPr lang="en-GB" sz="1800" dirty="0" err="1"/>
              <a:t>Batibwe</a:t>
            </a:r>
            <a:r>
              <a:rPr lang="en-GB" sz="1800" dirty="0"/>
              <a:t>, E., </a:t>
            </a:r>
            <a:r>
              <a:rPr lang="en-GB" sz="1800" dirty="0" err="1"/>
              <a:t>Feldhaus</a:t>
            </a:r>
            <a:r>
              <a:rPr lang="en-GB" sz="1800" dirty="0"/>
              <a:t>, I., and Julliard, C. (2016) Barriers and </a:t>
            </a:r>
            <a:r>
              <a:rPr lang="en-GB" sz="1800" dirty="0" err="1"/>
              <a:t>Facilitaor</a:t>
            </a:r>
            <a:r>
              <a:rPr lang="en-GB" sz="1800" dirty="0"/>
              <a:t> of Surgical Care in Rural Uganda: A Mixed Methods Study. Journal of Surgical Research. 204 (1), pp 242-250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24DE83-E976-40B4-98FC-122FF5639A4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70610" y="29939944"/>
            <a:ext cx="9380055" cy="11151493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 Europe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World maps series, European continent presentation (widescreen).potx" id="{93DEBF6E-C676-4C72-9DD7-621273DDECFE}" vid="{719760C6-CFEC-4778-9111-FACB3746580C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European continent presentation (widescreen)</Template>
  <TotalTime>568</TotalTime>
  <Words>466</Words>
  <Application>Microsoft Office PowerPoint</Application>
  <PresentationFormat>Custom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Continental Europe 16x9</vt:lpstr>
      <vt:lpstr>The case for prioritising the improvement of orthopaedic trauma nursing skills in Low to Middle Income Countries: A Scoping Review.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TThe case for prioritising the improvement of orthopaedic trauma nursing skills in Low to Middle Income Countries: A Scoping Review.</dc:title>
  <dc:creator>jenny klunder</dc:creator>
  <cp:lastModifiedBy>Klunder-Rosser Jennifer</cp:lastModifiedBy>
  <cp:revision>45</cp:revision>
  <dcterms:created xsi:type="dcterms:W3CDTF">2019-08-06T14:21:56Z</dcterms:created>
  <dcterms:modified xsi:type="dcterms:W3CDTF">2019-09-16T08:18:02Z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