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8"/>
  </p:notesMasterIdLst>
  <p:sldIdLst>
    <p:sldId id="256" r:id="rId2"/>
    <p:sldId id="262" r:id="rId3"/>
    <p:sldId id="264" r:id="rId4"/>
    <p:sldId id="260" r:id="rId5"/>
    <p:sldId id="258" r:id="rId6"/>
    <p:sldId id="261" r:id="rId7"/>
    <p:sldId id="263" r:id="rId8"/>
    <p:sldId id="265" r:id="rId9"/>
    <p:sldId id="266" r:id="rId10"/>
    <p:sldId id="273" r:id="rId11"/>
    <p:sldId id="267" r:id="rId12"/>
    <p:sldId id="272" r:id="rId13"/>
    <p:sldId id="270" r:id="rId14"/>
    <p:sldId id="271" r:id="rId15"/>
    <p:sldId id="268" r:id="rId16"/>
    <p:sldId id="269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F8810-A460-44F0-98BA-963F4DBE5885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B825B-3FC1-49A7-92A2-50B57AF46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78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Scene setting and getting people to think about their institutional setting a little before group discussions. Can also use as activity for people to do as they arrive. </a:t>
            </a:r>
          </a:p>
          <a:p>
            <a:r>
              <a:rPr lang="en-GB" dirty="0"/>
              <a:t>Ask participants to choose 1 or 2 pictures which are meaningful for their institutional context and discuss in pairs/ small groups</a:t>
            </a:r>
          </a:p>
          <a:p>
            <a:r>
              <a:rPr lang="en-GB" dirty="0"/>
              <a:t>There are external and institutional drivers but also internal and more ground roots ones which relate to teachers wanting to improve their teaching and explore innovations.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B825B-3FC1-49A7-92A2-50B57AF460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569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Only a little bit of Salford context to say that we have just started the journey towards developing a community of practice and some of the things we’ve done so far. Just 3 mins on this!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B825B-3FC1-49A7-92A2-50B57AF460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009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B825B-3FC1-49A7-92A2-50B57AF4605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544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Groups discuss and move round tables with focus on one question per table.  Move them so that they can discuss with different people at each stage? </a:t>
            </a:r>
          </a:p>
          <a:p>
            <a:r>
              <a:rPr lang="en-GB" dirty="0"/>
              <a:t>Only about 8 mins per question.  As ideas arise participants write comments in Padlet to be displayed on Padlet wall for discussion in plenary.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B825B-3FC1-49A7-92A2-50B57AF4605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86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Plenary discussion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B825B-3FC1-49A7-92A2-50B57AF4605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15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STER_Salford 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84" y="261938"/>
            <a:ext cx="2698749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2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8549" y="3600451"/>
            <a:ext cx="5505451" cy="2047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9068A6C8-D2AD-4976-85C6-AC3C945BE1A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FEBC02-209D-4959-9A6B-E722707F4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5275"/>
            <a:ext cx="4011084" cy="8382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800"/>
            </a:lvl1pPr>
            <a:lvl2pPr>
              <a:buClr>
                <a:srgbClr val="C60C30"/>
              </a:buClr>
              <a:defRPr sz="2400"/>
            </a:lvl2pPr>
            <a:lvl3pPr>
              <a:buClr>
                <a:srgbClr val="C60C30"/>
              </a:buClr>
              <a:defRPr sz="2000"/>
            </a:lvl3pPr>
            <a:lvl4pPr>
              <a:buClr>
                <a:srgbClr val="C60C30"/>
              </a:buClr>
              <a:defRPr sz="1800"/>
            </a:lvl4pPr>
            <a:lvl5pPr>
              <a:buClr>
                <a:srgbClr val="C60C30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133476"/>
            <a:ext cx="4011084" cy="499268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60C30"/>
              </a:buClr>
              <a:buFont typeface="Arial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9068A6C8-D2AD-4976-85C6-AC3C945BE1A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FEBC02-209D-4959-9A6B-E722707F4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00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1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21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21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9068A6C8-D2AD-4976-85C6-AC3C945BE1A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FEBC02-209D-4959-9A6B-E722707F4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408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3433" y="1819276"/>
            <a:ext cx="10608967" cy="4306888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C60C30"/>
              </a:buClr>
              <a:buFont typeface="Arial" pitchFamily="34" charset="0"/>
              <a:buChar char="•"/>
              <a:defRPr/>
            </a:lvl1pPr>
            <a:lvl2pPr>
              <a:buClr>
                <a:srgbClr val="C60C30"/>
              </a:buClr>
              <a:defRPr/>
            </a:lvl2pPr>
            <a:lvl3pPr>
              <a:buClr>
                <a:srgbClr val="C60C30"/>
              </a:buClr>
              <a:defRPr/>
            </a:lvl3pPr>
            <a:lvl4pPr>
              <a:buClr>
                <a:srgbClr val="C60C30"/>
              </a:buClr>
              <a:defRPr/>
            </a:lvl4pPr>
            <a:lvl5pPr>
              <a:buClr>
                <a:srgbClr val="C60C3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3433" y="342901"/>
            <a:ext cx="10608967" cy="1476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9068A6C8-D2AD-4976-85C6-AC3C945BE1A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FEBC02-209D-4959-9A6B-E722707F4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064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70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407400" cy="5851525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C60C30"/>
              </a:buClr>
              <a:buFont typeface="Arial" pitchFamily="34" charset="0"/>
              <a:buChar char="•"/>
              <a:defRPr/>
            </a:lvl1pPr>
            <a:lvl2pPr>
              <a:buClr>
                <a:srgbClr val="C60C30"/>
              </a:buClr>
              <a:defRPr/>
            </a:lvl2pPr>
            <a:lvl3pPr>
              <a:buClr>
                <a:srgbClr val="C60C30"/>
              </a:buClr>
              <a:defRPr/>
            </a:lvl3pPr>
            <a:lvl4pPr>
              <a:buClr>
                <a:srgbClr val="C60C30"/>
              </a:buClr>
              <a:defRPr/>
            </a:lvl4pPr>
            <a:lvl5pPr>
              <a:buClr>
                <a:srgbClr val="C60C3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9068A6C8-D2AD-4976-85C6-AC3C945BE1A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FEBC02-209D-4959-9A6B-E722707F4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87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331" y="2905124"/>
            <a:ext cx="10901068" cy="3221040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800"/>
            </a:lvl1pPr>
            <a:lvl2pPr>
              <a:buClr>
                <a:srgbClr val="C60C30"/>
              </a:buClr>
              <a:defRPr sz="2400"/>
            </a:lvl2pPr>
            <a:lvl3pPr>
              <a:buClr>
                <a:srgbClr val="C60C30"/>
              </a:buClr>
              <a:defRPr sz="2000"/>
            </a:lvl3pPr>
            <a:lvl4pPr>
              <a:buClr>
                <a:srgbClr val="C60C30"/>
              </a:buClr>
              <a:defRPr sz="1800"/>
            </a:lvl4pPr>
            <a:lvl5pPr>
              <a:buClr>
                <a:srgbClr val="C60C30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1333" y="1428750"/>
            <a:ext cx="10901068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9068A6C8-D2AD-4976-85C6-AC3C945BE1A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FEBC02-209D-4959-9A6B-E722707F4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52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STER_Salford 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84" y="261938"/>
            <a:ext cx="2698749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9068A6C8-D2AD-4976-85C6-AC3C945BE1A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FEBC02-209D-4959-9A6B-E722707F4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03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331" y="2905125"/>
            <a:ext cx="5313068" cy="3221038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800"/>
            </a:lvl1pPr>
            <a:lvl2pPr>
              <a:buClr>
                <a:srgbClr val="C60C30"/>
              </a:buClr>
              <a:defRPr sz="2400"/>
            </a:lvl2pPr>
            <a:lvl3pPr>
              <a:buClr>
                <a:srgbClr val="C60C30"/>
              </a:buClr>
              <a:defRPr sz="2000"/>
            </a:lvl3pPr>
            <a:lvl4pPr>
              <a:buClr>
                <a:srgbClr val="C60C30"/>
              </a:buClr>
              <a:defRPr sz="1800"/>
            </a:lvl4pPr>
            <a:lvl5pPr>
              <a:buClr>
                <a:srgbClr val="C60C3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0" y="2905125"/>
            <a:ext cx="5232400" cy="3221038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800"/>
            </a:lvl1pPr>
            <a:lvl2pPr>
              <a:buClr>
                <a:srgbClr val="C60C30"/>
              </a:buClr>
              <a:defRPr sz="2400"/>
            </a:lvl2pPr>
            <a:lvl3pPr>
              <a:buClr>
                <a:srgbClr val="C60C30"/>
              </a:buClr>
              <a:defRPr sz="2000"/>
            </a:lvl3pPr>
            <a:lvl4pPr>
              <a:buClr>
                <a:srgbClr val="C60C30"/>
              </a:buClr>
              <a:defRPr sz="1800"/>
            </a:lvl4pPr>
            <a:lvl5pPr>
              <a:buClr>
                <a:srgbClr val="C60C3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1333" y="1428750"/>
            <a:ext cx="10901068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9068A6C8-D2AD-4976-85C6-AC3C945BE1A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FEBC02-209D-4959-9A6B-E722707F4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91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332" y="2911475"/>
            <a:ext cx="5315185" cy="7937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331" y="3705226"/>
            <a:ext cx="5315187" cy="2420937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400"/>
            </a:lvl1pPr>
            <a:lvl2pPr>
              <a:buClr>
                <a:srgbClr val="C60C30"/>
              </a:buClr>
              <a:defRPr sz="2000"/>
            </a:lvl2pPr>
            <a:lvl3pPr>
              <a:buClr>
                <a:srgbClr val="C60C30"/>
              </a:buClr>
              <a:defRPr sz="1800"/>
            </a:lvl3pPr>
            <a:lvl4pPr>
              <a:buClr>
                <a:srgbClr val="C60C30"/>
              </a:buClr>
              <a:defRPr sz="1600"/>
            </a:lvl4pPr>
            <a:lvl5pPr>
              <a:buClr>
                <a:srgbClr val="C60C3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2911476"/>
            <a:ext cx="5389033" cy="782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705225"/>
            <a:ext cx="5389033" cy="2420938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400"/>
            </a:lvl1pPr>
            <a:lvl2pPr>
              <a:buClr>
                <a:srgbClr val="C60C30"/>
              </a:buClr>
              <a:defRPr sz="2000"/>
            </a:lvl2pPr>
            <a:lvl3pPr>
              <a:buClr>
                <a:srgbClr val="C60C30"/>
              </a:buClr>
              <a:defRPr sz="1800"/>
            </a:lvl3pPr>
            <a:lvl4pPr>
              <a:buClr>
                <a:srgbClr val="C60C30"/>
              </a:buClr>
              <a:defRPr sz="1600"/>
            </a:lvl4pPr>
            <a:lvl5pPr>
              <a:buClr>
                <a:srgbClr val="C60C3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1333" y="1428750"/>
            <a:ext cx="10901068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9068A6C8-D2AD-4976-85C6-AC3C945BE1A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FEBC02-209D-4959-9A6B-E722707F4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14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331" y="2905125"/>
            <a:ext cx="10901068" cy="1009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681331" y="4533900"/>
            <a:ext cx="10901069" cy="1592262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400"/>
            </a:lvl1pPr>
            <a:lvl2pPr>
              <a:buClr>
                <a:srgbClr val="C60C30"/>
              </a:buClr>
              <a:defRPr sz="2000"/>
            </a:lvl2pPr>
            <a:lvl3pPr>
              <a:buClr>
                <a:srgbClr val="C60C30"/>
              </a:buClr>
              <a:defRPr sz="1800"/>
            </a:lvl3pPr>
            <a:lvl4pPr>
              <a:buClr>
                <a:srgbClr val="C60C30"/>
              </a:buClr>
              <a:defRPr sz="1600"/>
            </a:lvl4pPr>
            <a:lvl5pPr>
              <a:buClr>
                <a:srgbClr val="C60C3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81331" y="4095750"/>
            <a:ext cx="10901069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1333" y="1428750"/>
            <a:ext cx="10901068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9068A6C8-D2AD-4976-85C6-AC3C945BE1A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FEBC02-209D-4959-9A6B-E722707F4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89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1333" y="1428750"/>
            <a:ext cx="10901068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9068A6C8-D2AD-4976-85C6-AC3C945BE1A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FEBC02-209D-4959-9A6B-E722707F4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71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9068A6C8-D2AD-4976-85C6-AC3C945BE1A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FEBC02-209D-4959-9A6B-E722707F4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4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42899" y="0"/>
            <a:ext cx="118491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4181475"/>
            <a:ext cx="3733800" cy="183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9068A6C8-D2AD-4976-85C6-AC3C945BE1A2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FEBC02-209D-4959-9A6B-E722707F4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22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1" y="0"/>
            <a:ext cx="336551" cy="6858000"/>
          </a:xfrm>
          <a:prstGeom prst="rect">
            <a:avLst/>
          </a:prstGeom>
          <a:solidFill>
            <a:srgbClr val="C60C3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4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C60C30"/>
          </a:solidFill>
          <a:latin typeface="Arial Bold"/>
          <a:ea typeface="ＭＳ Ｐゴシック" charset="-128"/>
          <a:cs typeface="Arial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s/91c3337a38d70d8042b581eb8368fb3c/8962b97d2a8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os.padlet.org/nus575_63107/t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tepping-stones-river-stepping-help-763985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vergreenleaf.blogspot.com/2013/04/my-first-blog-award-liebster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.etherington@salford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Relationship Id="rId4" Type="http://schemas.openxmlformats.org/officeDocument/2006/relationships/hyperlink" Target="http://www.publicdomainpictures.net/view-image.php?image=13760&amp;picture=wordcloud-welcome-heart&amp;large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http://notenoughgood.com/2012/03/grading-teachers/teacher-report-card/" TargetMode="External"/><Relationship Id="rId18" Type="http://schemas.openxmlformats.org/officeDocument/2006/relationships/image" Target="../media/image12.jpg"/><Relationship Id="rId3" Type="http://schemas.openxmlformats.org/officeDocument/2006/relationships/notesSlide" Target="../notesSlides/notesSlide1.xml"/><Relationship Id="rId7" Type="http://schemas.openxmlformats.org/officeDocument/2006/relationships/hyperlink" Target="https://en.wikipedia.org/wiki/Lecture_hall" TargetMode="External"/><Relationship Id="rId12" Type="http://schemas.openxmlformats.org/officeDocument/2006/relationships/image" Target="../media/image9.png"/><Relationship Id="rId17" Type="http://schemas.openxmlformats.org/officeDocument/2006/relationships/hyperlink" Target="http://bluesyemre.com/2013/04/04/30-incredible-ways-technology-will-change-education-by-2028" TargetMode="Externa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1.jpg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jpg"/><Relationship Id="rId11" Type="http://schemas.openxmlformats.org/officeDocument/2006/relationships/hyperlink" Target="http://www.freefoto.com/preview/04-28-41/Pile-of-Money" TargetMode="External"/><Relationship Id="rId5" Type="http://schemas.openxmlformats.org/officeDocument/2006/relationships/image" Target="../media/image5.jpeg"/><Relationship Id="rId15" Type="http://schemas.openxmlformats.org/officeDocument/2006/relationships/hyperlink" Target="https://eduspiral.com/" TargetMode="External"/><Relationship Id="rId10" Type="http://schemas.openxmlformats.org/officeDocument/2006/relationships/image" Target="../media/image8.jpg"/><Relationship Id="rId19" Type="http://schemas.openxmlformats.org/officeDocument/2006/relationships/hyperlink" Target="http://esheninger.blogspot.com/2015/11/developing-branded-strategy.html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technologyineducationklh.wordpress.com/" TargetMode="External"/><Relationship Id="rId1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://leadershipfreak.wordpress.com/category/community-update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3.jpg"/><Relationship Id="rId5" Type="http://schemas.openxmlformats.org/officeDocument/2006/relationships/hyperlink" Target="https://www.eventbrite.co.uk/e/doing-things-differently-in-the-classroom-tickets-62911724662" TargetMode="External"/><Relationship Id="rId4" Type="http://schemas.openxmlformats.org/officeDocument/2006/relationships/hyperlink" Target="https://educationalexcellencesalford.home.blo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3B7C6-C1BC-4763-97D7-F252A1A1B9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Is excellence in education part of your institutional strategy and practice?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26C4B-0B2C-44DF-8CC3-7FE6BDBCE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8549" y="4070008"/>
            <a:ext cx="10356851" cy="2047875"/>
          </a:xfrm>
        </p:spPr>
        <p:txBody>
          <a:bodyPr/>
          <a:lstStyle/>
          <a:p>
            <a:r>
              <a:rPr lang="en-GB" dirty="0"/>
              <a:t>Dr Siân Etherington, Dr Jacqueline Leigh, Dr Chris Procter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B1CB4D-D703-4D9C-B2F3-DF0696AD5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41" y="153834"/>
            <a:ext cx="3895854" cy="17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33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AE1760-B77A-495F-A77A-89EAE389B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https://www.mentimeter.com/s/91c3337a38d70d8042b581eb8368fb3c/8962b97d2a89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8C410A-E45F-4F39-A32D-DB728347C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 to menti.com and type in the code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509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1ABBE3-A43E-4990-BB85-2B36721D5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https://uos.padlet.org/nus575_63107/tl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8A6D8E-1611-4DB0-861D-4BC8F1AA3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Padlet instructions</a:t>
            </a:r>
          </a:p>
        </p:txBody>
      </p:sp>
    </p:spTree>
    <p:extLst>
      <p:ext uri="{BB962C8B-B14F-4D97-AF65-F5344CB8AC3E}">
        <p14:creationId xmlns:p14="http://schemas.microsoft.com/office/powerpoint/2010/main" val="1136572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5D38E-C0DF-407F-8760-BA5BA1A777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North West Principal Fellow Meeting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1DE88-1258-4FD8-887A-B421DCE6D7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26</a:t>
            </a:r>
            <a:r>
              <a:rPr lang="en-GB" baseline="30000" dirty="0"/>
              <a:t>th</a:t>
            </a:r>
            <a:r>
              <a:rPr lang="en-GB" dirty="0"/>
              <a:t> June 2019 </a:t>
            </a:r>
          </a:p>
          <a:p>
            <a:r>
              <a:rPr lang="en-GB" dirty="0"/>
              <a:t>10-30AM -2-30PM </a:t>
            </a:r>
          </a:p>
          <a:p>
            <a:r>
              <a:rPr lang="en-GB" dirty="0"/>
              <a:t>MS -175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0F705-9F4A-42B1-8DFF-D75DB9650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14" y="374804"/>
            <a:ext cx="34671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3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0AA1EB8-1C4E-429F-A11F-8808925B0E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488677"/>
              </p:ext>
            </p:extLst>
          </p:nvPr>
        </p:nvGraphicFramePr>
        <p:xfrm>
          <a:off x="902043" y="563880"/>
          <a:ext cx="10828933" cy="5303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378252">
                  <a:extLst>
                    <a:ext uri="{9D8B030D-6E8A-4147-A177-3AD203B41FA5}">
                      <a16:colId xmlns:a16="http://schemas.microsoft.com/office/drawing/2014/main" val="1872045284"/>
                    </a:ext>
                  </a:extLst>
                </a:gridCol>
                <a:gridCol w="5450681">
                  <a:extLst>
                    <a:ext uri="{9D8B030D-6E8A-4147-A177-3AD203B41FA5}">
                      <a16:colId xmlns:a16="http://schemas.microsoft.com/office/drawing/2014/main" val="3986520184"/>
                    </a:ext>
                  </a:extLst>
                </a:gridCol>
              </a:tblGrid>
              <a:tr h="249858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1. </a:t>
                      </a:r>
                    </a:p>
                    <a:p>
                      <a:r>
                        <a:rPr lang="en-GB" sz="2800" dirty="0"/>
                        <a:t>How is excellence in education (including innovation and educational research) implemented?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3. </a:t>
                      </a:r>
                    </a:p>
                    <a:p>
                      <a:r>
                        <a:rPr lang="en-GB" sz="2800" dirty="0"/>
                        <a:t>How does teaching and learning strategy inform classroom practice? </a:t>
                      </a:r>
                    </a:p>
                    <a:p>
                      <a:r>
                        <a:rPr lang="en-GB" sz="2800" dirty="0"/>
                        <a:t>And vice versa? </a:t>
                      </a:r>
                    </a:p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603241"/>
                  </a:ext>
                </a:extLst>
              </a:tr>
              <a:tr h="220563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2.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How are communities of practice in excellence in teaching and learning fostered and encouraged? </a:t>
                      </a:r>
                    </a:p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4.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How have you solved the challenges which have arisen? </a:t>
                      </a:r>
                    </a:p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910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747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0E56E5-447D-4A63-845A-0582D4BB7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Themes, ideas, experiences…</a:t>
            </a:r>
          </a:p>
        </p:txBody>
      </p:sp>
    </p:spTree>
    <p:extLst>
      <p:ext uri="{BB962C8B-B14F-4D97-AF65-F5344CB8AC3E}">
        <p14:creationId xmlns:p14="http://schemas.microsoft.com/office/powerpoint/2010/main" val="2789115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39F0D2-A376-40E6-A27B-DAF4A9F4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466" y="2124075"/>
            <a:ext cx="4389834" cy="838200"/>
          </a:xfrm>
        </p:spPr>
        <p:txBody>
          <a:bodyPr/>
          <a:lstStyle/>
          <a:p>
            <a:r>
              <a:rPr lang="en-GB" sz="4400" dirty="0"/>
              <a:t>What are the next steps….?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17D2E7-FC79-4277-900F-0FFC78B20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79914" y="273050"/>
            <a:ext cx="4389834" cy="5853113"/>
          </a:xfrm>
        </p:spPr>
      </p:pic>
    </p:spTree>
    <p:extLst>
      <p:ext uri="{BB962C8B-B14F-4D97-AF65-F5344CB8AC3E}">
        <p14:creationId xmlns:p14="http://schemas.microsoft.com/office/powerpoint/2010/main" val="3111620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69258B-5D8E-47A3-BA33-4BA2D2A1B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38963" y="321834"/>
            <a:ext cx="7514073" cy="580432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E2DA7B-A799-4537-BA35-E3FC0C0B9F7B}"/>
              </a:ext>
            </a:extLst>
          </p:cNvPr>
          <p:cNvSpPr txBox="1"/>
          <p:nvPr/>
        </p:nvSpPr>
        <p:spPr>
          <a:xfrm>
            <a:off x="3770437" y="5058838"/>
            <a:ext cx="465112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Please email us: </a:t>
            </a:r>
            <a:endParaRPr lang="en-GB" sz="2400" dirty="0">
              <a:solidFill>
                <a:srgbClr val="FF00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2400" b="1" dirty="0"/>
              <a:t>s.etherington@salford.ac.uk</a:t>
            </a:r>
          </a:p>
          <a:p>
            <a:r>
              <a:rPr lang="en-GB" sz="2400" b="1" dirty="0"/>
              <a:t>J.A.Leigh4@salford.ac.uk</a:t>
            </a:r>
          </a:p>
          <a:p>
            <a:r>
              <a:rPr lang="en-GB" sz="2400" b="1" dirty="0"/>
              <a:t>C.T.Procter@salford.ac.uk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3318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728AE8-6C78-4B83-B0F9-E9823577C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The workshop outline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06771ED-5619-48EA-8C75-4A68283D9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" b="24671"/>
          <a:stretch/>
        </p:blipFill>
        <p:spPr>
          <a:xfrm>
            <a:off x="327547" y="321732"/>
            <a:ext cx="7049016" cy="444533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708C1C-738D-4447-B528-737917A9C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Aims and outcomes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Introductions and Context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Questions for discussion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Group discussion + Padlet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Plenary discussion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729612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FF5FD-F39F-4CCF-BCEB-7C281C49C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interactive workshop aims to create a space for discussion of shared experiences in the development of institution wide educational research communities of practice, which inspire and support innovative teaching and learning practice. 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F2FF3-8F7A-4E35-8F0C-39C732D3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aims: </a:t>
            </a:r>
          </a:p>
        </p:txBody>
      </p:sp>
    </p:spTree>
    <p:extLst>
      <p:ext uri="{BB962C8B-B14F-4D97-AF65-F5344CB8AC3E}">
        <p14:creationId xmlns:p14="http://schemas.microsoft.com/office/powerpoint/2010/main" val="1296033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288F1-F7A0-4D80-9742-8FF42579C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HE 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context 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DF07747-24CF-4F38-B809-623BCC2A2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25" y="1720852"/>
            <a:ext cx="1895475" cy="24193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52556-80B8-4B4A-8F05-D014EF276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Drivers for T&amp;L innovation and change </a:t>
            </a:r>
          </a:p>
        </p:txBody>
      </p:sp>
      <p:pic>
        <p:nvPicPr>
          <p:cNvPr id="1026" name="Picture 2" descr="Image result for REF soccer">
            <a:extLst>
              <a:ext uri="{FF2B5EF4-FFF2-40B4-BE49-F238E27FC236}">
                <a16:creationId xmlns:a16="http://schemas.microsoft.com/office/drawing/2014/main" id="{B61E3420-3D72-4D7E-A3B4-47F8AEF8E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71" y="2240493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11C3DF-5CE7-4205-80A9-4A1C8D1E5C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38268" y="2152906"/>
            <a:ext cx="3048000" cy="19872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0F242E-A99D-46CB-A9DC-C5A0A3DE10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198259" y="4449770"/>
            <a:ext cx="2647950" cy="19859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D7D4C4-11E8-4970-8764-405F5AACB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013760" y="392493"/>
            <a:ext cx="2508474" cy="16723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D22F4B6-2081-4E29-B92E-218EB8C36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344533" y="2857473"/>
            <a:ext cx="2729769" cy="19859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32B6B82-CA07-4C88-8A46-10FAC0C07F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078730" y="4296938"/>
            <a:ext cx="2936100" cy="2265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03AB5C-84D0-41A7-B348-67FCCA52A1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4014830" y="4501983"/>
            <a:ext cx="2647950" cy="19859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8B54F2B-4799-42A4-B2AD-F587264FC2E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9096684" y="252384"/>
            <a:ext cx="2647950" cy="17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23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0FFDA-C95D-4EA5-9B25-AECC155F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324" y="326230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The Salford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FA744-4A6A-4052-8C1A-CE84E8328FF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56054" y="1787525"/>
            <a:ext cx="5539946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0"/>
            <a:r>
              <a:rPr lang="en-US" sz="2400" dirty="0"/>
              <a:t>Salford Community for Excellence in Learning and Teaching </a:t>
            </a:r>
          </a:p>
          <a:p>
            <a:pPr indent="0"/>
            <a:r>
              <a:rPr lang="en-US" sz="2400" dirty="0">
                <a:hlinkClick r:id="rId4"/>
              </a:rPr>
              <a:t>https://educationalexcellencesalford.home.blog/</a:t>
            </a:r>
            <a:endParaRPr lang="en-US" sz="2400" dirty="0"/>
          </a:p>
          <a:p>
            <a:pPr indent="0"/>
            <a:endParaRPr lang="en-US" sz="2400" dirty="0"/>
          </a:p>
          <a:p>
            <a:pPr indent="0"/>
            <a:r>
              <a:rPr lang="en-US" sz="2400" dirty="0">
                <a:hlinkClick r:id="rId5"/>
              </a:rPr>
              <a:t>Festival of Research: Doing things differently in the classroom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1501741-9B34-407C-A2C4-FDB689523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528746" y="1787525"/>
            <a:ext cx="3912517" cy="3190875"/>
          </a:xfrm>
        </p:spPr>
      </p:pic>
    </p:spTree>
    <p:extLst>
      <p:ext uri="{BB962C8B-B14F-4D97-AF65-F5344CB8AC3E}">
        <p14:creationId xmlns:p14="http://schemas.microsoft.com/office/powerpoint/2010/main" val="3037858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D8E929F-911A-4FA1-B7E7-BD112240C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33" y="2620918"/>
            <a:ext cx="10901068" cy="3221040"/>
          </a:xfrm>
        </p:spPr>
        <p:txBody>
          <a:bodyPr/>
          <a:lstStyle/>
          <a:p>
            <a:r>
              <a:rPr lang="en-GB" sz="3600" dirty="0"/>
              <a:t>How is excellence in education (including innovation and educational research) implemented?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665F34B-B8F3-4A09-A477-DDA6EE3A3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33" y="1428751"/>
            <a:ext cx="10901068" cy="1192168"/>
          </a:xfrm>
        </p:spPr>
        <p:txBody>
          <a:bodyPr/>
          <a:lstStyle/>
          <a:p>
            <a:r>
              <a:rPr lang="en-GB" b="1" dirty="0"/>
              <a:t>Question 1: In your experience ….</a:t>
            </a:r>
          </a:p>
        </p:txBody>
      </p:sp>
    </p:spTree>
    <p:extLst>
      <p:ext uri="{BB962C8B-B14F-4D97-AF65-F5344CB8AC3E}">
        <p14:creationId xmlns:p14="http://schemas.microsoft.com/office/powerpoint/2010/main" val="2412944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46E331-669F-496D-9A5C-4E02E777F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How are communities of practice in teaching and learning fostered and encouraged?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6538EF-6499-45C7-9328-8B4A44140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2: In your experience….	</a:t>
            </a:r>
          </a:p>
        </p:txBody>
      </p:sp>
    </p:spTree>
    <p:extLst>
      <p:ext uri="{BB962C8B-B14F-4D97-AF65-F5344CB8AC3E}">
        <p14:creationId xmlns:p14="http://schemas.microsoft.com/office/powerpoint/2010/main" val="149497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46E331-669F-496D-9A5C-4E02E777F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33" y="2682702"/>
            <a:ext cx="10901068" cy="3221040"/>
          </a:xfrm>
        </p:spPr>
        <p:txBody>
          <a:bodyPr/>
          <a:lstStyle/>
          <a:p>
            <a:r>
              <a:rPr lang="en-GB" sz="3600" dirty="0"/>
              <a:t>How does classroom practice inform teaching and learning strategy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6538EF-6499-45C7-9328-8B4A44140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Question 3: In your experience…</a:t>
            </a:r>
            <a:r>
              <a:rPr lang="en-GB" dirty="0"/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4273915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46E331-669F-496D-9A5C-4E02E777F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What challenges are there? </a:t>
            </a:r>
          </a:p>
          <a:p>
            <a:r>
              <a:rPr lang="en-GB" sz="3600" dirty="0"/>
              <a:t>How have you solved them?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6538EF-6499-45C7-9328-8B4A44140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Question 4: In your experience….	</a:t>
            </a:r>
          </a:p>
        </p:txBody>
      </p:sp>
    </p:spTree>
    <p:extLst>
      <p:ext uri="{BB962C8B-B14F-4D97-AF65-F5344CB8AC3E}">
        <p14:creationId xmlns:p14="http://schemas.microsoft.com/office/powerpoint/2010/main" val="1024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UoS template_no_logo_white">
  <a:themeElements>
    <a:clrScheme name="UoS01">
      <a:dk1>
        <a:sysClr val="windowText" lastClr="000000"/>
      </a:dk1>
      <a:lt1>
        <a:sysClr val="window" lastClr="FFFFFF"/>
      </a:lt1>
      <a:dk2>
        <a:srgbClr val="C60C30"/>
      </a:dk2>
      <a:lt2>
        <a:srgbClr val="FFFFFF"/>
      </a:lt2>
      <a:accent1>
        <a:srgbClr val="C60C30"/>
      </a:accent1>
      <a:accent2>
        <a:srgbClr val="009AA6"/>
      </a:accent2>
      <a:accent3>
        <a:srgbClr val="920075"/>
      </a:accent3>
      <a:accent4>
        <a:srgbClr val="BED600"/>
      </a:accent4>
      <a:accent5>
        <a:srgbClr val="E37222"/>
      </a:accent5>
      <a:accent6>
        <a:srgbClr val="782327"/>
      </a:accent6>
      <a:hlink>
        <a:srgbClr val="002060"/>
      </a:hlink>
      <a:folHlink>
        <a:srgbClr val="C2BD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oS01">
    <a:dk1>
      <a:sysClr val="windowText" lastClr="000000"/>
    </a:dk1>
    <a:lt1>
      <a:sysClr val="window" lastClr="FFFFFF"/>
    </a:lt1>
    <a:dk2>
      <a:srgbClr val="C60C30"/>
    </a:dk2>
    <a:lt2>
      <a:srgbClr val="FFFFFF"/>
    </a:lt2>
    <a:accent1>
      <a:srgbClr val="C60C30"/>
    </a:accent1>
    <a:accent2>
      <a:srgbClr val="009AA6"/>
    </a:accent2>
    <a:accent3>
      <a:srgbClr val="920075"/>
    </a:accent3>
    <a:accent4>
      <a:srgbClr val="BED600"/>
    </a:accent4>
    <a:accent5>
      <a:srgbClr val="E37222"/>
    </a:accent5>
    <a:accent6>
      <a:srgbClr val="782327"/>
    </a:accent6>
    <a:hlink>
      <a:srgbClr val="002060"/>
    </a:hlink>
    <a:folHlink>
      <a:srgbClr val="C2BDBF"/>
    </a:folHlink>
  </a:clrScheme>
</a:themeOverride>
</file>

<file path=ppt/theme/themeOverride2.xml><?xml version="1.0" encoding="utf-8"?>
<a:themeOverride xmlns:a="http://schemas.openxmlformats.org/drawingml/2006/main">
  <a:clrScheme name="UoS01">
    <a:dk1>
      <a:sysClr val="windowText" lastClr="000000"/>
    </a:dk1>
    <a:lt1>
      <a:sysClr val="window" lastClr="FFFFFF"/>
    </a:lt1>
    <a:dk2>
      <a:srgbClr val="C60C30"/>
    </a:dk2>
    <a:lt2>
      <a:srgbClr val="FFFFFF"/>
    </a:lt2>
    <a:accent1>
      <a:srgbClr val="C60C30"/>
    </a:accent1>
    <a:accent2>
      <a:srgbClr val="009AA6"/>
    </a:accent2>
    <a:accent3>
      <a:srgbClr val="920075"/>
    </a:accent3>
    <a:accent4>
      <a:srgbClr val="BED600"/>
    </a:accent4>
    <a:accent5>
      <a:srgbClr val="E37222"/>
    </a:accent5>
    <a:accent6>
      <a:srgbClr val="782327"/>
    </a:accent6>
    <a:hlink>
      <a:srgbClr val="002060"/>
    </a:hlink>
    <a:folHlink>
      <a:srgbClr val="C2BDBF"/>
    </a:folHlink>
  </a:clrScheme>
</a:themeOverride>
</file>

<file path=ppt/theme/themeOverride3.xml><?xml version="1.0" encoding="utf-8"?>
<a:themeOverride xmlns:a="http://schemas.openxmlformats.org/drawingml/2006/main">
  <a:clrScheme name="UoS01">
    <a:dk1>
      <a:sysClr val="windowText" lastClr="000000"/>
    </a:dk1>
    <a:lt1>
      <a:sysClr val="window" lastClr="FFFFFF"/>
    </a:lt1>
    <a:dk2>
      <a:srgbClr val="C60C30"/>
    </a:dk2>
    <a:lt2>
      <a:srgbClr val="FFFFFF"/>
    </a:lt2>
    <a:accent1>
      <a:srgbClr val="C60C30"/>
    </a:accent1>
    <a:accent2>
      <a:srgbClr val="009AA6"/>
    </a:accent2>
    <a:accent3>
      <a:srgbClr val="920075"/>
    </a:accent3>
    <a:accent4>
      <a:srgbClr val="BED600"/>
    </a:accent4>
    <a:accent5>
      <a:srgbClr val="E37222"/>
    </a:accent5>
    <a:accent6>
      <a:srgbClr val="782327"/>
    </a:accent6>
    <a:hlink>
      <a:srgbClr val="002060"/>
    </a:hlink>
    <a:folHlink>
      <a:srgbClr val="C2BDBF"/>
    </a:folHlink>
  </a:clrScheme>
</a:themeOverride>
</file>

<file path=ppt/theme/themeOverride4.xml><?xml version="1.0" encoding="utf-8"?>
<a:themeOverride xmlns:a="http://schemas.openxmlformats.org/drawingml/2006/main">
  <a:clrScheme name="UoS01">
    <a:dk1>
      <a:sysClr val="windowText" lastClr="000000"/>
    </a:dk1>
    <a:lt1>
      <a:sysClr val="window" lastClr="FFFFFF"/>
    </a:lt1>
    <a:dk2>
      <a:srgbClr val="C60C30"/>
    </a:dk2>
    <a:lt2>
      <a:srgbClr val="FFFFFF"/>
    </a:lt2>
    <a:accent1>
      <a:srgbClr val="C60C30"/>
    </a:accent1>
    <a:accent2>
      <a:srgbClr val="009AA6"/>
    </a:accent2>
    <a:accent3>
      <a:srgbClr val="920075"/>
    </a:accent3>
    <a:accent4>
      <a:srgbClr val="BED600"/>
    </a:accent4>
    <a:accent5>
      <a:srgbClr val="E37222"/>
    </a:accent5>
    <a:accent6>
      <a:srgbClr val="782327"/>
    </a:accent6>
    <a:hlink>
      <a:srgbClr val="002060"/>
    </a:hlink>
    <a:folHlink>
      <a:srgbClr val="C2BDBF"/>
    </a:folHlink>
  </a:clrScheme>
</a:themeOverride>
</file>

<file path=ppt/theme/themeOverride5.xml><?xml version="1.0" encoding="utf-8"?>
<a:themeOverride xmlns:a="http://schemas.openxmlformats.org/drawingml/2006/main">
  <a:clrScheme name="UoS01">
    <a:dk1>
      <a:sysClr val="windowText" lastClr="000000"/>
    </a:dk1>
    <a:lt1>
      <a:sysClr val="window" lastClr="FFFFFF"/>
    </a:lt1>
    <a:dk2>
      <a:srgbClr val="C60C30"/>
    </a:dk2>
    <a:lt2>
      <a:srgbClr val="FFFFFF"/>
    </a:lt2>
    <a:accent1>
      <a:srgbClr val="C60C30"/>
    </a:accent1>
    <a:accent2>
      <a:srgbClr val="009AA6"/>
    </a:accent2>
    <a:accent3>
      <a:srgbClr val="920075"/>
    </a:accent3>
    <a:accent4>
      <a:srgbClr val="BED600"/>
    </a:accent4>
    <a:accent5>
      <a:srgbClr val="E37222"/>
    </a:accent5>
    <a:accent6>
      <a:srgbClr val="782327"/>
    </a:accent6>
    <a:hlink>
      <a:srgbClr val="002060"/>
    </a:hlink>
    <a:folHlink>
      <a:srgbClr val="C2BDBF"/>
    </a:folHlink>
  </a:clrScheme>
</a:themeOverride>
</file>

<file path=ppt/theme/themeOverride6.xml><?xml version="1.0" encoding="utf-8"?>
<a:themeOverride xmlns:a="http://schemas.openxmlformats.org/drawingml/2006/main">
  <a:clrScheme name="UoS01">
    <a:dk1>
      <a:sysClr val="windowText" lastClr="000000"/>
    </a:dk1>
    <a:lt1>
      <a:sysClr val="window" lastClr="FFFFFF"/>
    </a:lt1>
    <a:dk2>
      <a:srgbClr val="C60C30"/>
    </a:dk2>
    <a:lt2>
      <a:srgbClr val="FFFFFF"/>
    </a:lt2>
    <a:accent1>
      <a:srgbClr val="C60C30"/>
    </a:accent1>
    <a:accent2>
      <a:srgbClr val="009AA6"/>
    </a:accent2>
    <a:accent3>
      <a:srgbClr val="920075"/>
    </a:accent3>
    <a:accent4>
      <a:srgbClr val="BED600"/>
    </a:accent4>
    <a:accent5>
      <a:srgbClr val="E37222"/>
    </a:accent5>
    <a:accent6>
      <a:srgbClr val="782327"/>
    </a:accent6>
    <a:hlink>
      <a:srgbClr val="002060"/>
    </a:hlink>
    <a:folHlink>
      <a:srgbClr val="C2BDBF"/>
    </a:folHlink>
  </a:clrScheme>
</a:themeOverride>
</file>

<file path=ppt/theme/themeOverride7.xml><?xml version="1.0" encoding="utf-8"?>
<a:themeOverride xmlns:a="http://schemas.openxmlformats.org/drawingml/2006/main">
  <a:clrScheme name="UoS01">
    <a:dk1>
      <a:sysClr val="windowText" lastClr="000000"/>
    </a:dk1>
    <a:lt1>
      <a:sysClr val="window" lastClr="FFFFFF"/>
    </a:lt1>
    <a:dk2>
      <a:srgbClr val="C60C30"/>
    </a:dk2>
    <a:lt2>
      <a:srgbClr val="FFFFFF"/>
    </a:lt2>
    <a:accent1>
      <a:srgbClr val="C60C30"/>
    </a:accent1>
    <a:accent2>
      <a:srgbClr val="009AA6"/>
    </a:accent2>
    <a:accent3>
      <a:srgbClr val="920075"/>
    </a:accent3>
    <a:accent4>
      <a:srgbClr val="BED600"/>
    </a:accent4>
    <a:accent5>
      <a:srgbClr val="E37222"/>
    </a:accent5>
    <a:accent6>
      <a:srgbClr val="782327"/>
    </a:accent6>
    <a:hlink>
      <a:srgbClr val="002060"/>
    </a:hlink>
    <a:folHlink>
      <a:srgbClr val="C2BDBF"/>
    </a:folHlink>
  </a:clrScheme>
</a:themeOverride>
</file>

<file path=ppt/theme/themeOverride8.xml><?xml version="1.0" encoding="utf-8"?>
<a:themeOverride xmlns:a="http://schemas.openxmlformats.org/drawingml/2006/main">
  <a:clrScheme name="UoS01">
    <a:dk1>
      <a:sysClr val="windowText" lastClr="000000"/>
    </a:dk1>
    <a:lt1>
      <a:sysClr val="window" lastClr="FFFFFF"/>
    </a:lt1>
    <a:dk2>
      <a:srgbClr val="C60C30"/>
    </a:dk2>
    <a:lt2>
      <a:srgbClr val="FFFFFF"/>
    </a:lt2>
    <a:accent1>
      <a:srgbClr val="C60C30"/>
    </a:accent1>
    <a:accent2>
      <a:srgbClr val="009AA6"/>
    </a:accent2>
    <a:accent3>
      <a:srgbClr val="920075"/>
    </a:accent3>
    <a:accent4>
      <a:srgbClr val="BED600"/>
    </a:accent4>
    <a:accent5>
      <a:srgbClr val="E37222"/>
    </a:accent5>
    <a:accent6>
      <a:srgbClr val="782327"/>
    </a:accent6>
    <a:hlink>
      <a:srgbClr val="002060"/>
    </a:hlink>
    <a:folHlink>
      <a:srgbClr val="C2BDBF"/>
    </a:folHlink>
  </a:clrScheme>
</a:themeOverride>
</file>

<file path=ppt/theme/themeOverride9.xml><?xml version="1.0" encoding="utf-8"?>
<a:themeOverride xmlns:a="http://schemas.openxmlformats.org/drawingml/2006/main">
  <a:clrScheme name="UoS01">
    <a:dk1>
      <a:sysClr val="windowText" lastClr="000000"/>
    </a:dk1>
    <a:lt1>
      <a:sysClr val="window" lastClr="FFFFFF"/>
    </a:lt1>
    <a:dk2>
      <a:srgbClr val="C60C30"/>
    </a:dk2>
    <a:lt2>
      <a:srgbClr val="FFFFFF"/>
    </a:lt2>
    <a:accent1>
      <a:srgbClr val="C60C30"/>
    </a:accent1>
    <a:accent2>
      <a:srgbClr val="009AA6"/>
    </a:accent2>
    <a:accent3>
      <a:srgbClr val="920075"/>
    </a:accent3>
    <a:accent4>
      <a:srgbClr val="BED600"/>
    </a:accent4>
    <a:accent5>
      <a:srgbClr val="E37222"/>
    </a:accent5>
    <a:accent6>
      <a:srgbClr val="782327"/>
    </a:accent6>
    <a:hlink>
      <a:srgbClr val="002060"/>
    </a:hlink>
    <a:folHlink>
      <a:srgbClr val="C2BD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1870</TotalTime>
  <Words>532</Words>
  <Application>Microsoft Office PowerPoint</Application>
  <PresentationFormat>Widescreen</PresentationFormat>
  <Paragraphs>63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Arial Bold</vt:lpstr>
      <vt:lpstr>Calibri</vt:lpstr>
      <vt:lpstr>UoS template_no_logo_white</vt:lpstr>
      <vt:lpstr>Is excellence in education part of your institutional strategy and practice? </vt:lpstr>
      <vt:lpstr>The workshop outline</vt:lpstr>
      <vt:lpstr>Workshop aims: </vt:lpstr>
      <vt:lpstr>The HE context </vt:lpstr>
      <vt:lpstr>The Salford context</vt:lpstr>
      <vt:lpstr>Question 1: In your experience ….</vt:lpstr>
      <vt:lpstr>Question 2: In your experience…. </vt:lpstr>
      <vt:lpstr>Question 3: In your experience…. </vt:lpstr>
      <vt:lpstr>Question 4: In your experience…. </vt:lpstr>
      <vt:lpstr>Go to menti.com and type in the code </vt:lpstr>
      <vt:lpstr>Padlet instructions</vt:lpstr>
      <vt:lpstr>North West Principal Fellow Meeting  </vt:lpstr>
      <vt:lpstr>PowerPoint Presentation</vt:lpstr>
      <vt:lpstr>Themes, ideas, experiences…</vt:lpstr>
      <vt:lpstr>What are the next steps….?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excellence in education part of your institutional strategy and practice?</dc:title>
  <dc:creator>Etherington Sian</dc:creator>
  <cp:lastModifiedBy>Leigh Jacqueline</cp:lastModifiedBy>
  <cp:revision>27</cp:revision>
  <cp:lastPrinted>2019-07-02T05:28:00Z</cp:lastPrinted>
  <dcterms:created xsi:type="dcterms:W3CDTF">2019-06-18T13:32:37Z</dcterms:created>
  <dcterms:modified xsi:type="dcterms:W3CDTF">2019-07-02T05:29:12Z</dcterms:modified>
</cp:coreProperties>
</file>