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5" r:id="rId3"/>
    <p:sldId id="276" r:id="rId4"/>
    <p:sldId id="315" r:id="rId5"/>
    <p:sldId id="278" r:id="rId6"/>
    <p:sldId id="328" r:id="rId7"/>
    <p:sldId id="330" r:id="rId8"/>
    <p:sldId id="318" r:id="rId9"/>
    <p:sldId id="323" r:id="rId10"/>
    <p:sldId id="324" r:id="rId11"/>
    <p:sldId id="331" r:id="rId12"/>
    <p:sldId id="325" r:id="rId13"/>
    <p:sldId id="332" r:id="rId14"/>
    <p:sldId id="326" r:id="rId15"/>
    <p:sldId id="327" r:id="rId16"/>
    <p:sldId id="312" r:id="rId17"/>
    <p:sldId id="329" r:id="rId18"/>
  </p:sldIdLst>
  <p:sldSz cx="9144000" cy="6858000" type="screen4x3"/>
  <p:notesSz cx="6805613" cy="99393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347" autoAdjust="0"/>
  </p:normalViewPr>
  <p:slideViewPr>
    <p:cSldViewPr>
      <p:cViewPr varScale="1">
        <p:scale>
          <a:sx n="75" d="100"/>
          <a:sy n="75" d="100"/>
        </p:scale>
        <p:origin x="-152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16" y="-78"/>
      </p:cViewPr>
      <p:guideLst>
        <p:guide orient="horz" pos="3130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5323AE14-41DB-4AAC-BB21-B0F0DCB9F8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120" tIns="45560" rIns="91120" bIns="4556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n-GB"/>
              <a:t>Brendan Burchell, MPhil  </a:t>
            </a:r>
            <a:r>
              <a:rPr lang="en-GB" err="1"/>
              <a:t>Mich</a:t>
            </a:r>
            <a:r>
              <a:rPr lang="en-GB"/>
              <a:t> 2013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139362-4BFB-4280-9DC6-B51AF23565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120" tIns="45560" rIns="91120" bIns="4556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r>
              <a:rPr lang="en-GB"/>
              <a:t>ILM: unemployment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1DE0A79-DBB0-42A8-A64E-38C98CA7D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120" tIns="45560" rIns="91120" bIns="4556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C1DCE8D-360F-4ADE-87C8-925C18D27A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9BEDCB-7A45-4FDC-A958-4498E05C5E1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9FF89B27-B834-4F25-A22B-72BBD68626A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Effects of Unemployment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xmlns="" id="{7C4EBE89-DDD4-42DC-9FEC-D94BA6ED7F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Dr Brendan Burchell, Sociology, 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5F45B810-6C14-42E4-A1B3-D5B710B12EC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7287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C48BA9EB-1C43-48D8-913F-8085FA9F766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xmlns="" id="{1698C47A-8005-4B87-989D-8699CC7B7A4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xmlns="" id="{38117F48-6AFE-4D18-BEAA-F99715B50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20" tIns="45560" rIns="91120" bIns="4556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35F0320-E261-4AEF-A5E6-0A7FDFEF82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92240589-8F47-4547-A472-8385609CB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4740FB-9690-41E5-ADB9-81DF31D4CA59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76EF8E51-9D1F-449F-BBB3-325424645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49CDAD9D-7333-4DFD-A26F-5DFC23F30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193680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625950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946267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920248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xmlns="" id="{B94B5DEC-C06F-449F-BDB3-2D802410E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xmlns="" id="{98A7DF7B-111F-4A87-8F54-8EEEBB2C1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xmlns="" id="{E8F46C95-E405-4181-B5BF-7E9BB6990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279D840E-6AA6-4B29-B313-92B62A0DBA2F}" type="slidenum">
              <a:rPr lang="en-GB" altLang="en-US" sz="1200" smtClean="0">
                <a:latin typeface="Times New Roman" panose="02020603050405020304" pitchFamily="18" charset="0"/>
              </a:rPr>
              <a:pPr/>
              <a:t>16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xmlns="" id="{BF842AE7-7EE0-4670-B3A7-3E09A7E42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xmlns="" id="{894AF4FF-1120-40B1-B903-8918007CA2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xmlns="" id="{EDEFF1DF-1077-425B-B15D-DC25ACC3E8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8836D1B3-F010-446A-B380-E73785E4A796}" type="slidenum">
              <a:rPr lang="en-GB" altLang="en-US" sz="1200" smtClean="0">
                <a:latin typeface="Times New Roman" panose="02020603050405020304" pitchFamily="18" charset="0"/>
              </a:rPr>
              <a:pPr/>
              <a:t>2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xmlns="" id="{548B64A8-959F-4728-A131-7269B11EE1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F3D7A89-CBFD-4733-B36B-7BA6DA2E65EF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AA69A98C-10F7-4953-B47F-93540C8A4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A6E5E2A1-54C8-41A8-9EF9-089F2DB80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89914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72FB31C7-E034-4C6A-9DE0-6B8BBD964F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7E662989-E0DE-4B7A-85C3-F5F896736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xmlns="" id="{8AF3D0AD-B572-4ECC-977F-7BEAB25F6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4FAE1E60-6E65-451A-B6FD-1292EE76A1C4}" type="slidenum">
              <a:rPr lang="en-GB" altLang="en-US" sz="1200" smtClean="0">
                <a:latin typeface="Times New Roman" panose="02020603050405020304" pitchFamily="18" charset="0"/>
              </a:rPr>
              <a:pPr/>
              <a:t>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35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xmlns="" id="{88FBDABC-E7F7-4C58-B314-81696D5183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8143B0-9A96-4B48-95B6-46F5361023BC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xmlns="" id="{905463D9-98ED-4299-ACCD-7DF6A042D5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xmlns="" id="{CF708A2C-8087-42EF-81DE-AE137A4ED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3368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458196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958581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5F0320-E261-4AEF-A5E6-0A7FDFEF82F3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15416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25AF6B4B-EC1E-4B05-83BC-21B92B5273B1}"/>
              </a:ext>
            </a:extLst>
          </p:cNvPr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2147483646 w 1429"/>
              <a:gd name="T1" fmla="*/ 2147483646 h 1707"/>
              <a:gd name="T2" fmla="*/ 2147483646 w 1429"/>
              <a:gd name="T3" fmla="*/ 2147483646 h 1707"/>
              <a:gd name="T4" fmla="*/ 2147483646 w 1429"/>
              <a:gd name="T5" fmla="*/ 0 h 1707"/>
              <a:gd name="T6" fmla="*/ 2147483646 w 1429"/>
              <a:gd name="T7" fmla="*/ 2147483646 h 1707"/>
              <a:gd name="T8" fmla="*/ 2147483646 w 1429"/>
              <a:gd name="T9" fmla="*/ 2147483646 h 1707"/>
              <a:gd name="T10" fmla="*/ 2147483646 w 1429"/>
              <a:gd name="T11" fmla="*/ 2147483646 h 1707"/>
              <a:gd name="T12" fmla="*/ 2147483646 w 1429"/>
              <a:gd name="T13" fmla="*/ 2147483646 h 1707"/>
              <a:gd name="T14" fmla="*/ 2147483646 w 1429"/>
              <a:gd name="T15" fmla="*/ 2147483646 h 1707"/>
              <a:gd name="T16" fmla="*/ 2147483646 w 1429"/>
              <a:gd name="T17" fmla="*/ 2147483646 h 1707"/>
              <a:gd name="T18" fmla="*/ 2147483646 w 1429"/>
              <a:gd name="T19" fmla="*/ 2147483646 h 1707"/>
              <a:gd name="T20" fmla="*/ 0 w 1429"/>
              <a:gd name="T21" fmla="*/ 2147483646 h 1707"/>
              <a:gd name="T22" fmla="*/ 0 w 1429"/>
              <a:gd name="T23" fmla="*/ 2147483646 h 1707"/>
              <a:gd name="T24" fmla="*/ 2147483646 w 1429"/>
              <a:gd name="T25" fmla="*/ 2147483646 h 1707"/>
              <a:gd name="T26" fmla="*/ 2147483646 w 1429"/>
              <a:gd name="T27" fmla="*/ 2147483646 h 1707"/>
              <a:gd name="T28" fmla="*/ 2147483646 w 1429"/>
              <a:gd name="T29" fmla="*/ 2147483646 h 1707"/>
              <a:gd name="T30" fmla="*/ 2147483646 w 1429"/>
              <a:gd name="T31" fmla="*/ 2147483646 h 1707"/>
              <a:gd name="T32" fmla="*/ 2147483646 w 1429"/>
              <a:gd name="T33" fmla="*/ 2147483646 h 1707"/>
              <a:gd name="T34" fmla="*/ 2147483646 w 1429"/>
              <a:gd name="T35" fmla="*/ 2147483646 h 1707"/>
              <a:gd name="T36" fmla="*/ 2147483646 w 1429"/>
              <a:gd name="T37" fmla="*/ 2147483646 h 1707"/>
              <a:gd name="T38" fmla="*/ 2147483646 w 1429"/>
              <a:gd name="T39" fmla="*/ 2147483646 h 1707"/>
              <a:gd name="T40" fmla="*/ 2147483646 w 1429"/>
              <a:gd name="T41" fmla="*/ 2147483646 h 1707"/>
              <a:gd name="T42" fmla="*/ 2147483646 w 1429"/>
              <a:gd name="T43" fmla="*/ 2147483646 h 1707"/>
              <a:gd name="T44" fmla="*/ 2147483646 w 1429"/>
              <a:gd name="T45" fmla="*/ 2147483646 h 1707"/>
              <a:gd name="T46" fmla="*/ 2147483646 w 1429"/>
              <a:gd name="T47" fmla="*/ 2147483646 h 1707"/>
              <a:gd name="T48" fmla="*/ 2147483646 w 1429"/>
              <a:gd name="T49" fmla="*/ 2147483646 h 1707"/>
              <a:gd name="T50" fmla="*/ 2147483646 w 1429"/>
              <a:gd name="T51" fmla="*/ 2147483646 h 1707"/>
              <a:gd name="T52" fmla="*/ 2147483646 w 1429"/>
              <a:gd name="T53" fmla="*/ 2147483646 h 1707"/>
              <a:gd name="T54" fmla="*/ 2147483646 w 1429"/>
              <a:gd name="T55" fmla="*/ 2147483646 h 1707"/>
              <a:gd name="T56" fmla="*/ 2147483646 w 1429"/>
              <a:gd name="T57" fmla="*/ 2147483646 h 1707"/>
              <a:gd name="T58" fmla="*/ 2147483646 w 1429"/>
              <a:gd name="T59" fmla="*/ 2147483646 h 1707"/>
              <a:gd name="T60" fmla="*/ 2147483646 w 1429"/>
              <a:gd name="T61" fmla="*/ 2147483646 h 1707"/>
              <a:gd name="T62" fmla="*/ 2147483646 w 1429"/>
              <a:gd name="T63" fmla="*/ 2147483646 h 1707"/>
              <a:gd name="T64" fmla="*/ 2147483646 w 1429"/>
              <a:gd name="T65" fmla="*/ 2147483646 h 1707"/>
              <a:gd name="T66" fmla="*/ 2147483646 w 1429"/>
              <a:gd name="T67" fmla="*/ 2147483646 h 1707"/>
              <a:gd name="T68" fmla="*/ 2147483646 w 1429"/>
              <a:gd name="T69" fmla="*/ 2147483646 h 1707"/>
              <a:gd name="T70" fmla="*/ 2147483646 w 1429"/>
              <a:gd name="T71" fmla="*/ 2147483646 h 1707"/>
              <a:gd name="T72" fmla="*/ 2147483646 w 1429"/>
              <a:gd name="T73" fmla="*/ 2147483646 h 1707"/>
              <a:gd name="T74" fmla="*/ 2147483646 w 1429"/>
              <a:gd name="T75" fmla="*/ 2147483646 h 1707"/>
              <a:gd name="T76" fmla="*/ 2147483646 w 1429"/>
              <a:gd name="T77" fmla="*/ 2147483646 h 1707"/>
              <a:gd name="T78" fmla="*/ 2147483646 w 1429"/>
              <a:gd name="T79" fmla="*/ 2147483646 h 1707"/>
              <a:gd name="T80" fmla="*/ 2147483646 w 1429"/>
              <a:gd name="T81" fmla="*/ 2147483646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3C1FE94A-EB60-4047-849B-52F0A5AE80FD}"/>
              </a:ext>
            </a:extLst>
          </p:cNvPr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2147483646 w 528"/>
              <a:gd name="T1" fmla="*/ 2147483646 h 496"/>
              <a:gd name="T2" fmla="*/ 2147483646 w 528"/>
              <a:gd name="T3" fmla="*/ 2147483646 h 496"/>
              <a:gd name="T4" fmla="*/ 2147483646 w 528"/>
              <a:gd name="T5" fmla="*/ 0 h 496"/>
              <a:gd name="T6" fmla="*/ 2147483646 w 528"/>
              <a:gd name="T7" fmla="*/ 0 h 496"/>
              <a:gd name="T8" fmla="*/ 2147483646 w 528"/>
              <a:gd name="T9" fmla="*/ 2147483646 h 496"/>
              <a:gd name="T10" fmla="*/ 2147483646 w 528"/>
              <a:gd name="T11" fmla="*/ 2147483646 h 496"/>
              <a:gd name="T12" fmla="*/ 2147483646 w 528"/>
              <a:gd name="T13" fmla="*/ 0 h 496"/>
              <a:gd name="T14" fmla="*/ 2147483646 w 528"/>
              <a:gd name="T15" fmla="*/ 2147483646 h 496"/>
              <a:gd name="T16" fmla="*/ 2147483646 w 528"/>
              <a:gd name="T17" fmla="*/ 2147483646 h 496"/>
              <a:gd name="T18" fmla="*/ 2147483646 w 528"/>
              <a:gd name="T19" fmla="*/ 2147483646 h 496"/>
              <a:gd name="T20" fmla="*/ 2147483646 w 528"/>
              <a:gd name="T21" fmla="*/ 2147483646 h 496"/>
              <a:gd name="T22" fmla="*/ 2147483646 w 528"/>
              <a:gd name="T23" fmla="*/ 2147483646 h 496"/>
              <a:gd name="T24" fmla="*/ 2147483646 w 528"/>
              <a:gd name="T25" fmla="*/ 2147483646 h 496"/>
              <a:gd name="T26" fmla="*/ 2147483646 w 528"/>
              <a:gd name="T27" fmla="*/ 2147483646 h 496"/>
              <a:gd name="T28" fmla="*/ 2147483646 w 528"/>
              <a:gd name="T29" fmla="*/ 2147483646 h 496"/>
              <a:gd name="T30" fmla="*/ 0 w 528"/>
              <a:gd name="T31" fmla="*/ 2147483646 h 496"/>
              <a:gd name="T32" fmla="*/ 2147483646 w 528"/>
              <a:gd name="T33" fmla="*/ 2147483646 h 496"/>
              <a:gd name="T34" fmla="*/ 2147483646 w 528"/>
              <a:gd name="T35" fmla="*/ 2147483646 h 496"/>
              <a:gd name="T36" fmla="*/ 2147483646 w 528"/>
              <a:gd name="T37" fmla="*/ 2147483646 h 496"/>
              <a:gd name="T38" fmla="*/ 2147483646 w 528"/>
              <a:gd name="T39" fmla="*/ 2147483646 h 496"/>
              <a:gd name="T40" fmla="*/ 2147483646 w 528"/>
              <a:gd name="T41" fmla="*/ 2147483646 h 496"/>
              <a:gd name="T42" fmla="*/ 2147483646 w 528"/>
              <a:gd name="T43" fmla="*/ 2147483646 h 496"/>
              <a:gd name="T44" fmla="*/ 2147483646 w 528"/>
              <a:gd name="T45" fmla="*/ 2147483646 h 496"/>
              <a:gd name="T46" fmla="*/ 2147483646 w 528"/>
              <a:gd name="T47" fmla="*/ 2147483646 h 496"/>
              <a:gd name="T48" fmla="*/ 2147483646 w 528"/>
              <a:gd name="T49" fmla="*/ 2147483646 h 496"/>
              <a:gd name="T50" fmla="*/ 2147483646 w 528"/>
              <a:gd name="T51" fmla="*/ 2147483646 h 496"/>
              <a:gd name="T52" fmla="*/ 2147483646 w 528"/>
              <a:gd name="T53" fmla="*/ 2147483646 h 496"/>
              <a:gd name="T54" fmla="*/ 2147483646 w 528"/>
              <a:gd name="T55" fmla="*/ 2147483646 h 496"/>
              <a:gd name="T56" fmla="*/ 2147483646 w 528"/>
              <a:gd name="T57" fmla="*/ 2147483646 h 496"/>
              <a:gd name="T58" fmla="*/ 2147483646 w 528"/>
              <a:gd name="T59" fmla="*/ 2147483646 h 496"/>
              <a:gd name="T60" fmla="*/ 2147483646 w 528"/>
              <a:gd name="T61" fmla="*/ 2147483646 h 496"/>
              <a:gd name="T62" fmla="*/ 2147483646 w 528"/>
              <a:gd name="T63" fmla="*/ 2147483646 h 496"/>
              <a:gd name="T64" fmla="*/ 2147483646 w 528"/>
              <a:gd name="T65" fmla="*/ 2147483646 h 496"/>
              <a:gd name="T66" fmla="*/ 2147483646 w 528"/>
              <a:gd name="T67" fmla="*/ 2147483646 h 496"/>
              <a:gd name="T68" fmla="*/ 2147483646 w 528"/>
              <a:gd name="T69" fmla="*/ 2147483646 h 496"/>
              <a:gd name="T70" fmla="*/ 2147483646 w 528"/>
              <a:gd name="T71" fmla="*/ 2147483646 h 496"/>
              <a:gd name="T72" fmla="*/ 2147483646 w 528"/>
              <a:gd name="T73" fmla="*/ 2147483646 h 496"/>
              <a:gd name="T74" fmla="*/ 2147483646 w 528"/>
              <a:gd name="T75" fmla="*/ 2147483646 h 496"/>
              <a:gd name="T76" fmla="*/ 2147483646 w 528"/>
              <a:gd name="T77" fmla="*/ 2147483646 h 496"/>
              <a:gd name="T78" fmla="*/ 2147483646 w 528"/>
              <a:gd name="T79" fmla="*/ 2147483646 h 496"/>
              <a:gd name="T80" fmla="*/ 2147483646 w 528"/>
              <a:gd name="T81" fmla="*/ 2147483646 h 496"/>
              <a:gd name="T82" fmla="*/ 2147483646 w 528"/>
              <a:gd name="T83" fmla="*/ 2147483646 h 496"/>
              <a:gd name="T84" fmla="*/ 2147483646 w 528"/>
              <a:gd name="T85" fmla="*/ 2147483646 h 496"/>
              <a:gd name="T86" fmla="*/ 2147483646 w 528"/>
              <a:gd name="T87" fmla="*/ 2147483646 h 496"/>
              <a:gd name="T88" fmla="*/ 2147483646 w 528"/>
              <a:gd name="T89" fmla="*/ 2147483646 h 496"/>
              <a:gd name="T90" fmla="*/ 2147483646 w 528"/>
              <a:gd name="T91" fmla="*/ 2147483646 h 496"/>
              <a:gd name="T92" fmla="*/ 2147483646 w 528"/>
              <a:gd name="T93" fmla="*/ 2147483646 h 496"/>
              <a:gd name="T94" fmla="*/ 2147483646 w 528"/>
              <a:gd name="T95" fmla="*/ 0 h 496"/>
              <a:gd name="T96" fmla="*/ 2147483646 w 528"/>
              <a:gd name="T97" fmla="*/ 214748364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860DCAF3-BD88-4727-8F14-49623BBBB83B}"/>
              </a:ext>
            </a:extLst>
          </p:cNvPr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7D7DBD4B-AC09-4F53-A455-E05115B5A27A}"/>
              </a:ext>
            </a:extLst>
          </p:cNvPr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1A951745-F67A-4E27-A8E1-491166D9ED4D}"/>
              </a:ext>
            </a:extLst>
          </p:cNvPr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2147483646 w 2153"/>
              <a:gd name="T1" fmla="*/ 2147483646 h 1321"/>
              <a:gd name="T2" fmla="*/ 2147483646 w 2153"/>
              <a:gd name="T3" fmla="*/ 2147483646 h 1321"/>
              <a:gd name="T4" fmla="*/ 2147483646 w 2153"/>
              <a:gd name="T5" fmla="*/ 0 h 1321"/>
              <a:gd name="T6" fmla="*/ 2147483646 w 2153"/>
              <a:gd name="T7" fmla="*/ 2147483646 h 1321"/>
              <a:gd name="T8" fmla="*/ 2147483646 w 2153"/>
              <a:gd name="T9" fmla="*/ 2147483646 h 1321"/>
              <a:gd name="T10" fmla="*/ 2147483646 w 2153"/>
              <a:gd name="T11" fmla="*/ 2147483646 h 1321"/>
              <a:gd name="T12" fmla="*/ 2147483646 w 2153"/>
              <a:gd name="T13" fmla="*/ 2147483646 h 1321"/>
              <a:gd name="T14" fmla="*/ 2147483646 w 2153"/>
              <a:gd name="T15" fmla="*/ 2147483646 h 1321"/>
              <a:gd name="T16" fmla="*/ 2147483646 w 2153"/>
              <a:gd name="T17" fmla="*/ 2147483646 h 1321"/>
              <a:gd name="T18" fmla="*/ 2147483646 w 2153"/>
              <a:gd name="T19" fmla="*/ 2147483646 h 1321"/>
              <a:gd name="T20" fmla="*/ 2147483646 w 2153"/>
              <a:gd name="T21" fmla="*/ 2147483646 h 1321"/>
              <a:gd name="T22" fmla="*/ 2147483646 w 2153"/>
              <a:gd name="T23" fmla="*/ 2147483646 h 1321"/>
              <a:gd name="T24" fmla="*/ 2147483646 w 2153"/>
              <a:gd name="T25" fmla="*/ 2147483646 h 1321"/>
              <a:gd name="T26" fmla="*/ 2147483646 w 2153"/>
              <a:gd name="T27" fmla="*/ 2147483646 h 1321"/>
              <a:gd name="T28" fmla="*/ 2147483646 w 2153"/>
              <a:gd name="T29" fmla="*/ 2147483646 h 1321"/>
              <a:gd name="T30" fmla="*/ 0 w 2153"/>
              <a:gd name="T31" fmla="*/ 2147483646 h 1321"/>
              <a:gd name="T32" fmla="*/ 2147483646 w 2153"/>
              <a:gd name="T33" fmla="*/ 2147483646 h 1321"/>
              <a:gd name="T34" fmla="*/ 2147483646 w 2153"/>
              <a:gd name="T35" fmla="*/ 2147483646 h 1321"/>
              <a:gd name="T36" fmla="*/ 2147483646 w 2153"/>
              <a:gd name="T37" fmla="*/ 2147483646 h 1321"/>
              <a:gd name="T38" fmla="*/ 2147483646 w 2153"/>
              <a:gd name="T39" fmla="*/ 2147483646 h 1321"/>
              <a:gd name="T40" fmla="*/ 2147483646 w 2153"/>
              <a:gd name="T41" fmla="*/ 2147483646 h 1321"/>
              <a:gd name="T42" fmla="*/ 2147483646 w 2153"/>
              <a:gd name="T43" fmla="*/ 2147483646 h 1321"/>
              <a:gd name="T44" fmla="*/ 2147483646 w 2153"/>
              <a:gd name="T45" fmla="*/ 2147483646 h 1321"/>
              <a:gd name="T46" fmla="*/ 2147483646 w 2153"/>
              <a:gd name="T47" fmla="*/ 2147483646 h 1321"/>
              <a:gd name="T48" fmla="*/ 2147483646 w 2153"/>
              <a:gd name="T49" fmla="*/ 2147483646 h 1321"/>
              <a:gd name="T50" fmla="*/ 2147483646 w 2153"/>
              <a:gd name="T51" fmla="*/ 2147483646 h 1321"/>
              <a:gd name="T52" fmla="*/ 2147483646 w 2153"/>
              <a:gd name="T53" fmla="*/ 2147483646 h 1321"/>
              <a:gd name="T54" fmla="*/ 2147483646 w 2153"/>
              <a:gd name="T55" fmla="*/ 2147483646 h 1321"/>
              <a:gd name="T56" fmla="*/ 2147483646 w 2153"/>
              <a:gd name="T57" fmla="*/ 2147483646 h 1321"/>
              <a:gd name="T58" fmla="*/ 2147483646 w 2153"/>
              <a:gd name="T59" fmla="*/ 2147483646 h 1321"/>
              <a:gd name="T60" fmla="*/ 2147483646 w 2153"/>
              <a:gd name="T61" fmla="*/ 2147483646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EAFF0A20-EC7D-42EC-A5F8-21E65475F585}"/>
              </a:ext>
            </a:extLst>
          </p:cNvPr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5AC4B747-9FE1-40E3-978E-6FD692BBDC6D}"/>
              </a:ext>
            </a:extLst>
          </p:cNvPr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F455D7C4-9408-4C60-8FD7-CFE46FEE1D28}"/>
              </a:ext>
            </a:extLst>
          </p:cNvPr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2147483646 w 1265"/>
              <a:gd name="T1" fmla="*/ 0 h 2518"/>
              <a:gd name="T2" fmla="*/ 2147483646 w 1265"/>
              <a:gd name="T3" fmla="*/ 2147483646 h 2518"/>
              <a:gd name="T4" fmla="*/ 2147483646 w 1265"/>
              <a:gd name="T5" fmla="*/ 2147483646 h 2518"/>
              <a:gd name="T6" fmla="*/ 2147483646 w 1265"/>
              <a:gd name="T7" fmla="*/ 2147483646 h 2518"/>
              <a:gd name="T8" fmla="*/ 2147483646 w 1265"/>
              <a:gd name="T9" fmla="*/ 2147483646 h 2518"/>
              <a:gd name="T10" fmla="*/ 2147483646 w 1265"/>
              <a:gd name="T11" fmla="*/ 2147483646 h 2518"/>
              <a:gd name="T12" fmla="*/ 2147483646 w 1265"/>
              <a:gd name="T13" fmla="*/ 2147483646 h 2518"/>
              <a:gd name="T14" fmla="*/ 2147483646 w 1265"/>
              <a:gd name="T15" fmla="*/ 2147483646 h 2518"/>
              <a:gd name="T16" fmla="*/ 2147483646 w 1265"/>
              <a:gd name="T17" fmla="*/ 2147483646 h 2518"/>
              <a:gd name="T18" fmla="*/ 2147483646 w 1265"/>
              <a:gd name="T19" fmla="*/ 2147483646 h 2518"/>
              <a:gd name="T20" fmla="*/ 2147483646 w 1265"/>
              <a:gd name="T21" fmla="*/ 2147483646 h 2518"/>
              <a:gd name="T22" fmla="*/ 2147483646 w 1265"/>
              <a:gd name="T23" fmla="*/ 2147483646 h 2518"/>
              <a:gd name="T24" fmla="*/ 2147483646 w 1265"/>
              <a:gd name="T25" fmla="*/ 2147483646 h 2518"/>
              <a:gd name="T26" fmla="*/ 0 w 1265"/>
              <a:gd name="T27" fmla="*/ 2147483646 h 2518"/>
              <a:gd name="T28" fmla="*/ 2147483646 w 1265"/>
              <a:gd name="T29" fmla="*/ 2147483646 h 2518"/>
              <a:gd name="T30" fmla="*/ 2147483646 w 1265"/>
              <a:gd name="T31" fmla="*/ 2147483646 h 2518"/>
              <a:gd name="T32" fmla="*/ 2147483646 w 1265"/>
              <a:gd name="T33" fmla="*/ 2147483646 h 2518"/>
              <a:gd name="T34" fmla="*/ 2147483646 w 1265"/>
              <a:gd name="T35" fmla="*/ 2147483646 h 2518"/>
              <a:gd name="T36" fmla="*/ 2147483646 w 1265"/>
              <a:gd name="T37" fmla="*/ 2147483646 h 2518"/>
              <a:gd name="T38" fmla="*/ 2147483646 w 1265"/>
              <a:gd name="T39" fmla="*/ 2147483646 h 2518"/>
              <a:gd name="T40" fmla="*/ 2147483646 w 1265"/>
              <a:gd name="T41" fmla="*/ 2147483646 h 2518"/>
              <a:gd name="T42" fmla="*/ 2147483646 w 1265"/>
              <a:gd name="T43" fmla="*/ 2147483646 h 2518"/>
              <a:gd name="T44" fmla="*/ 2147483646 w 1265"/>
              <a:gd name="T45" fmla="*/ 2147483646 h 2518"/>
              <a:gd name="T46" fmla="*/ 2147483646 w 1265"/>
              <a:gd name="T47" fmla="*/ 2147483646 h 2518"/>
              <a:gd name="T48" fmla="*/ 2147483646 w 1265"/>
              <a:gd name="T49" fmla="*/ 2147483646 h 2518"/>
              <a:gd name="T50" fmla="*/ 2147483646 w 1265"/>
              <a:gd name="T51" fmla="*/ 2147483646 h 2518"/>
              <a:gd name="T52" fmla="*/ 2147483646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829750DE-6E03-4A3B-96E9-5DBEC9A39276}"/>
              </a:ext>
            </a:extLst>
          </p:cNvPr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>
              <a:gd name="T0" fmla="*/ 2147483646 w 1265"/>
              <a:gd name="T1" fmla="*/ 0 h 2518"/>
              <a:gd name="T2" fmla="*/ 2147483646 w 1265"/>
              <a:gd name="T3" fmla="*/ 2147483646 h 2518"/>
              <a:gd name="T4" fmla="*/ 2147483646 w 1265"/>
              <a:gd name="T5" fmla="*/ 2147483646 h 2518"/>
              <a:gd name="T6" fmla="*/ 2147483646 w 1265"/>
              <a:gd name="T7" fmla="*/ 2147483646 h 2518"/>
              <a:gd name="T8" fmla="*/ 2147483646 w 1265"/>
              <a:gd name="T9" fmla="*/ 2147483646 h 2518"/>
              <a:gd name="T10" fmla="*/ 2147483646 w 1265"/>
              <a:gd name="T11" fmla="*/ 2147483646 h 2518"/>
              <a:gd name="T12" fmla="*/ 2147483646 w 1265"/>
              <a:gd name="T13" fmla="*/ 2147483646 h 2518"/>
              <a:gd name="T14" fmla="*/ 2147483646 w 1265"/>
              <a:gd name="T15" fmla="*/ 2147483646 h 2518"/>
              <a:gd name="T16" fmla="*/ 2147483646 w 1265"/>
              <a:gd name="T17" fmla="*/ 2147483646 h 2518"/>
              <a:gd name="T18" fmla="*/ 2147483646 w 1265"/>
              <a:gd name="T19" fmla="*/ 2147483646 h 2518"/>
              <a:gd name="T20" fmla="*/ 2147483646 w 1265"/>
              <a:gd name="T21" fmla="*/ 2147483646 h 2518"/>
              <a:gd name="T22" fmla="*/ 2147483646 w 1265"/>
              <a:gd name="T23" fmla="*/ 2147483646 h 2518"/>
              <a:gd name="T24" fmla="*/ 2147483646 w 1265"/>
              <a:gd name="T25" fmla="*/ 2147483646 h 2518"/>
              <a:gd name="T26" fmla="*/ 0 w 1265"/>
              <a:gd name="T27" fmla="*/ 2147483646 h 2518"/>
              <a:gd name="T28" fmla="*/ 2147483646 w 1265"/>
              <a:gd name="T29" fmla="*/ 2147483646 h 2518"/>
              <a:gd name="T30" fmla="*/ 2147483646 w 1265"/>
              <a:gd name="T31" fmla="*/ 2147483646 h 2518"/>
              <a:gd name="T32" fmla="*/ 2147483646 w 1265"/>
              <a:gd name="T33" fmla="*/ 2147483646 h 2518"/>
              <a:gd name="T34" fmla="*/ 2147483646 w 1265"/>
              <a:gd name="T35" fmla="*/ 2147483646 h 2518"/>
              <a:gd name="T36" fmla="*/ 2147483646 w 1265"/>
              <a:gd name="T37" fmla="*/ 2147483646 h 2518"/>
              <a:gd name="T38" fmla="*/ 2147483646 w 1265"/>
              <a:gd name="T39" fmla="*/ 2147483646 h 2518"/>
              <a:gd name="T40" fmla="*/ 2147483646 w 1265"/>
              <a:gd name="T41" fmla="*/ 2147483646 h 2518"/>
              <a:gd name="T42" fmla="*/ 2147483646 w 1265"/>
              <a:gd name="T43" fmla="*/ 2147483646 h 2518"/>
              <a:gd name="T44" fmla="*/ 2147483646 w 1265"/>
              <a:gd name="T45" fmla="*/ 2147483646 h 2518"/>
              <a:gd name="T46" fmla="*/ 2147483646 w 1265"/>
              <a:gd name="T47" fmla="*/ 2147483646 h 2518"/>
              <a:gd name="T48" fmla="*/ 2147483646 w 1265"/>
              <a:gd name="T49" fmla="*/ 2147483646 h 2518"/>
              <a:gd name="T50" fmla="*/ 2147483646 w 1265"/>
              <a:gd name="T51" fmla="*/ 2147483646 h 2518"/>
              <a:gd name="T52" fmla="*/ 2147483646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" name="Picture 11" descr="Facbanna">
            <a:extLst>
              <a:ext uri="{FF2B5EF4-FFF2-40B4-BE49-F238E27FC236}">
                <a16:creationId xmlns:a16="http://schemas.microsoft.com/office/drawing/2014/main" xmlns="" id="{3F76E649-7435-4820-9DE8-292E5C0D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EE26614E-004E-4523-9EAB-67A303293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xmlns="" id="{932F9238-F3D3-4884-8EA6-EDAF9FFF7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xmlns="" id="{888107E6-961A-4E47-B416-688303DF4C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E0BA9-60A4-4852-90BC-221055DCED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15451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9DFC584F-7C4E-42A9-8210-A8AD05BB3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AC6E6315-CC52-466F-B80E-241E96158C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1FC46E3F-4E57-4B04-BF71-908C9250E9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7A84-E436-4B58-8F9F-C7FA15D9A4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73363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D451BB3A-C7B4-4FBE-9499-C725AE4238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EDA6E101-6AA6-4577-92FB-42DF13403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FF9662C1-3380-4606-89E7-C00AD00E4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08040-258D-47DD-AF95-0BAC1AA6C6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390176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6764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F8CE20AA-EE8E-4A48-8974-1F724A1D69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7EF1A5FF-0F0F-4F35-9322-BF6B3AA6C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D56E25D0-8626-49F4-83D7-1383C4F98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8ECAE-4439-4C68-AAE8-D812E29EE1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03194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FA4BFCEA-3163-4DFB-89F3-A48330BF2E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3C879743-A31A-47CA-9A53-CBCECBC55F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44181D1F-FF66-4EDE-A191-4B614D3144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CD3BE-E480-403F-9000-838BD8658B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85078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1B7CA6ED-EF91-4EFE-9EBD-5308076DFE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57B5E4CA-FBB1-44F8-A2A4-4C5DF07552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E09F6F32-EEDB-4772-B8CB-394646A4F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5B1F-EDBA-4285-BB43-0CEAB9E74C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87264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42AB64F2-1F38-4AE4-94A9-05845A616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1063E192-32D0-4E91-B9D9-67A73F2E68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D49DD601-6158-47D9-BB60-6AB6C3DDB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9968-6FF9-4FED-9EDA-F56BB549E7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25750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AD83323C-863F-42ED-9594-C51CCF8A60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xmlns="" id="{534E4FEE-B1FC-40BC-B50C-A4575FD55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xmlns="" id="{25A0A74E-4724-42AF-90E1-075E5D422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EB15B-84CD-4BCC-A369-6F4A9D475A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84475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xmlns="" id="{311211F0-DBC3-443B-81E2-0591378E5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24E3285E-CC59-4261-A34A-7D0FF5840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xmlns="" id="{B4EAA99D-6026-4237-8CA9-3A66423AC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14797-74FA-4C8A-A440-7C527F074D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96625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xmlns="" id="{6AB50101-E771-431E-8DE4-7B82446D7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xmlns="" id="{4D92DD32-E85D-43BF-892E-B9FD4F99A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xmlns="" id="{5758265F-8586-44E8-B7A0-18F1277F5E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94077-118A-42BA-9390-A1B0F7683B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368664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24E5F218-D904-4C57-8EDA-1F9041259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F81057A6-CF91-4469-9BDA-790F9BE044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CB69E176-A914-498A-9B95-92EAA49EE4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C8E9-2862-40EE-957F-CCFF6B8150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16476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EF3830F3-0DC5-4389-A1A0-09E87869F7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BFB6C0F0-0E33-4335-8645-13629C2239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8192774E-43A2-48C9-B3AE-5182496E0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FBCBC-D1BA-4D2A-9E53-F3C630B8F1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603595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>
            <a:extLst>
              <a:ext uri="{FF2B5EF4-FFF2-40B4-BE49-F238E27FC236}">
                <a16:creationId xmlns:a16="http://schemas.microsoft.com/office/drawing/2014/main" xmlns="" id="{83D2B145-81D8-46B6-818E-0BAD8A99F237}"/>
              </a:ext>
            </a:extLst>
          </p:cNvPr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>
              <a:gd name="T0" fmla="*/ 2147483646 w 1429"/>
              <a:gd name="T1" fmla="*/ 2147483646 h 1707"/>
              <a:gd name="T2" fmla="*/ 2147483646 w 1429"/>
              <a:gd name="T3" fmla="*/ 2147483646 h 1707"/>
              <a:gd name="T4" fmla="*/ 2147483646 w 1429"/>
              <a:gd name="T5" fmla="*/ 0 h 1707"/>
              <a:gd name="T6" fmla="*/ 2147483646 w 1429"/>
              <a:gd name="T7" fmla="*/ 2147483646 h 1707"/>
              <a:gd name="T8" fmla="*/ 2147483646 w 1429"/>
              <a:gd name="T9" fmla="*/ 2147483646 h 1707"/>
              <a:gd name="T10" fmla="*/ 2147483646 w 1429"/>
              <a:gd name="T11" fmla="*/ 2147483646 h 1707"/>
              <a:gd name="T12" fmla="*/ 2147483646 w 1429"/>
              <a:gd name="T13" fmla="*/ 2147483646 h 1707"/>
              <a:gd name="T14" fmla="*/ 2147483646 w 1429"/>
              <a:gd name="T15" fmla="*/ 2147483646 h 1707"/>
              <a:gd name="T16" fmla="*/ 2147483646 w 1429"/>
              <a:gd name="T17" fmla="*/ 2147483646 h 1707"/>
              <a:gd name="T18" fmla="*/ 2147483646 w 1429"/>
              <a:gd name="T19" fmla="*/ 2147483646 h 1707"/>
              <a:gd name="T20" fmla="*/ 0 w 1429"/>
              <a:gd name="T21" fmla="*/ 2147483646 h 1707"/>
              <a:gd name="T22" fmla="*/ 0 w 1429"/>
              <a:gd name="T23" fmla="*/ 2147483646 h 1707"/>
              <a:gd name="T24" fmla="*/ 2147483646 w 1429"/>
              <a:gd name="T25" fmla="*/ 2147483646 h 1707"/>
              <a:gd name="T26" fmla="*/ 2147483646 w 1429"/>
              <a:gd name="T27" fmla="*/ 2147483646 h 1707"/>
              <a:gd name="T28" fmla="*/ 2147483646 w 1429"/>
              <a:gd name="T29" fmla="*/ 2147483646 h 1707"/>
              <a:gd name="T30" fmla="*/ 2147483646 w 1429"/>
              <a:gd name="T31" fmla="*/ 2147483646 h 1707"/>
              <a:gd name="T32" fmla="*/ 2147483646 w 1429"/>
              <a:gd name="T33" fmla="*/ 2147483646 h 1707"/>
              <a:gd name="T34" fmla="*/ 2147483646 w 1429"/>
              <a:gd name="T35" fmla="*/ 2147483646 h 1707"/>
              <a:gd name="T36" fmla="*/ 2147483646 w 1429"/>
              <a:gd name="T37" fmla="*/ 2147483646 h 1707"/>
              <a:gd name="T38" fmla="*/ 2147483646 w 1429"/>
              <a:gd name="T39" fmla="*/ 2147483646 h 1707"/>
              <a:gd name="T40" fmla="*/ 2147483646 w 1429"/>
              <a:gd name="T41" fmla="*/ 2147483646 h 1707"/>
              <a:gd name="T42" fmla="*/ 2147483646 w 1429"/>
              <a:gd name="T43" fmla="*/ 2147483646 h 1707"/>
              <a:gd name="T44" fmla="*/ 2147483646 w 1429"/>
              <a:gd name="T45" fmla="*/ 2147483646 h 1707"/>
              <a:gd name="T46" fmla="*/ 2147483646 w 1429"/>
              <a:gd name="T47" fmla="*/ 2147483646 h 1707"/>
              <a:gd name="T48" fmla="*/ 2147483646 w 1429"/>
              <a:gd name="T49" fmla="*/ 2147483646 h 1707"/>
              <a:gd name="T50" fmla="*/ 2147483646 w 1429"/>
              <a:gd name="T51" fmla="*/ 2147483646 h 1707"/>
              <a:gd name="T52" fmla="*/ 2147483646 w 1429"/>
              <a:gd name="T53" fmla="*/ 2147483646 h 1707"/>
              <a:gd name="T54" fmla="*/ 2147483646 w 1429"/>
              <a:gd name="T55" fmla="*/ 2147483646 h 1707"/>
              <a:gd name="T56" fmla="*/ 2147483646 w 1429"/>
              <a:gd name="T57" fmla="*/ 2147483646 h 1707"/>
              <a:gd name="T58" fmla="*/ 2147483646 w 1429"/>
              <a:gd name="T59" fmla="*/ 2147483646 h 1707"/>
              <a:gd name="T60" fmla="*/ 2147483646 w 1429"/>
              <a:gd name="T61" fmla="*/ 2147483646 h 1707"/>
              <a:gd name="T62" fmla="*/ 2147483646 w 1429"/>
              <a:gd name="T63" fmla="*/ 2147483646 h 1707"/>
              <a:gd name="T64" fmla="*/ 2147483646 w 1429"/>
              <a:gd name="T65" fmla="*/ 2147483646 h 1707"/>
              <a:gd name="T66" fmla="*/ 2147483646 w 1429"/>
              <a:gd name="T67" fmla="*/ 2147483646 h 1707"/>
              <a:gd name="T68" fmla="*/ 2147483646 w 1429"/>
              <a:gd name="T69" fmla="*/ 2147483646 h 1707"/>
              <a:gd name="T70" fmla="*/ 2147483646 w 1429"/>
              <a:gd name="T71" fmla="*/ 2147483646 h 1707"/>
              <a:gd name="T72" fmla="*/ 2147483646 w 1429"/>
              <a:gd name="T73" fmla="*/ 2147483646 h 1707"/>
              <a:gd name="T74" fmla="*/ 2147483646 w 1429"/>
              <a:gd name="T75" fmla="*/ 2147483646 h 1707"/>
              <a:gd name="T76" fmla="*/ 2147483646 w 1429"/>
              <a:gd name="T77" fmla="*/ 2147483646 h 1707"/>
              <a:gd name="T78" fmla="*/ 2147483646 w 1429"/>
              <a:gd name="T79" fmla="*/ 2147483646 h 1707"/>
              <a:gd name="T80" fmla="*/ 2147483646 w 1429"/>
              <a:gd name="T81" fmla="*/ 2147483646 h 170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7" name="Freeform 3">
            <a:extLst>
              <a:ext uri="{FF2B5EF4-FFF2-40B4-BE49-F238E27FC236}">
                <a16:creationId xmlns:a16="http://schemas.microsoft.com/office/drawing/2014/main" xmlns="" id="{E9CA5AAB-B8C0-4C81-A8CE-162C14CFA917}"/>
              </a:ext>
            </a:extLst>
          </p:cNvPr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>
              <a:gd name="T0" fmla="*/ 2147483646 w 528"/>
              <a:gd name="T1" fmla="*/ 2147483646 h 496"/>
              <a:gd name="T2" fmla="*/ 2147483646 w 528"/>
              <a:gd name="T3" fmla="*/ 2147483646 h 496"/>
              <a:gd name="T4" fmla="*/ 2147483646 w 528"/>
              <a:gd name="T5" fmla="*/ 0 h 496"/>
              <a:gd name="T6" fmla="*/ 2147483646 w 528"/>
              <a:gd name="T7" fmla="*/ 0 h 496"/>
              <a:gd name="T8" fmla="*/ 2147483646 w 528"/>
              <a:gd name="T9" fmla="*/ 2147483646 h 496"/>
              <a:gd name="T10" fmla="*/ 2147483646 w 528"/>
              <a:gd name="T11" fmla="*/ 2147483646 h 496"/>
              <a:gd name="T12" fmla="*/ 2147483646 w 528"/>
              <a:gd name="T13" fmla="*/ 0 h 496"/>
              <a:gd name="T14" fmla="*/ 2147483646 w 528"/>
              <a:gd name="T15" fmla="*/ 2147483646 h 496"/>
              <a:gd name="T16" fmla="*/ 2147483646 w 528"/>
              <a:gd name="T17" fmla="*/ 2147483646 h 496"/>
              <a:gd name="T18" fmla="*/ 2147483646 w 528"/>
              <a:gd name="T19" fmla="*/ 2147483646 h 496"/>
              <a:gd name="T20" fmla="*/ 2147483646 w 528"/>
              <a:gd name="T21" fmla="*/ 2147483646 h 496"/>
              <a:gd name="T22" fmla="*/ 2147483646 w 528"/>
              <a:gd name="T23" fmla="*/ 2147483646 h 496"/>
              <a:gd name="T24" fmla="*/ 2147483646 w 528"/>
              <a:gd name="T25" fmla="*/ 2147483646 h 496"/>
              <a:gd name="T26" fmla="*/ 2147483646 w 528"/>
              <a:gd name="T27" fmla="*/ 2147483646 h 496"/>
              <a:gd name="T28" fmla="*/ 2147483646 w 528"/>
              <a:gd name="T29" fmla="*/ 2147483646 h 496"/>
              <a:gd name="T30" fmla="*/ 0 w 528"/>
              <a:gd name="T31" fmla="*/ 2147483646 h 496"/>
              <a:gd name="T32" fmla="*/ 2147483646 w 528"/>
              <a:gd name="T33" fmla="*/ 2147483646 h 496"/>
              <a:gd name="T34" fmla="*/ 2147483646 w 528"/>
              <a:gd name="T35" fmla="*/ 2147483646 h 496"/>
              <a:gd name="T36" fmla="*/ 2147483646 w 528"/>
              <a:gd name="T37" fmla="*/ 2147483646 h 496"/>
              <a:gd name="T38" fmla="*/ 2147483646 w 528"/>
              <a:gd name="T39" fmla="*/ 2147483646 h 496"/>
              <a:gd name="T40" fmla="*/ 2147483646 w 528"/>
              <a:gd name="T41" fmla="*/ 2147483646 h 496"/>
              <a:gd name="T42" fmla="*/ 2147483646 w 528"/>
              <a:gd name="T43" fmla="*/ 2147483646 h 496"/>
              <a:gd name="T44" fmla="*/ 2147483646 w 528"/>
              <a:gd name="T45" fmla="*/ 2147483646 h 496"/>
              <a:gd name="T46" fmla="*/ 2147483646 w 528"/>
              <a:gd name="T47" fmla="*/ 2147483646 h 496"/>
              <a:gd name="T48" fmla="*/ 2147483646 w 528"/>
              <a:gd name="T49" fmla="*/ 2147483646 h 496"/>
              <a:gd name="T50" fmla="*/ 2147483646 w 528"/>
              <a:gd name="T51" fmla="*/ 2147483646 h 496"/>
              <a:gd name="T52" fmla="*/ 2147483646 w 528"/>
              <a:gd name="T53" fmla="*/ 2147483646 h 496"/>
              <a:gd name="T54" fmla="*/ 2147483646 w 528"/>
              <a:gd name="T55" fmla="*/ 2147483646 h 496"/>
              <a:gd name="T56" fmla="*/ 2147483646 w 528"/>
              <a:gd name="T57" fmla="*/ 2147483646 h 496"/>
              <a:gd name="T58" fmla="*/ 2147483646 w 528"/>
              <a:gd name="T59" fmla="*/ 2147483646 h 496"/>
              <a:gd name="T60" fmla="*/ 2147483646 w 528"/>
              <a:gd name="T61" fmla="*/ 2147483646 h 496"/>
              <a:gd name="T62" fmla="*/ 2147483646 w 528"/>
              <a:gd name="T63" fmla="*/ 2147483646 h 496"/>
              <a:gd name="T64" fmla="*/ 2147483646 w 528"/>
              <a:gd name="T65" fmla="*/ 2147483646 h 496"/>
              <a:gd name="T66" fmla="*/ 2147483646 w 528"/>
              <a:gd name="T67" fmla="*/ 2147483646 h 496"/>
              <a:gd name="T68" fmla="*/ 2147483646 w 528"/>
              <a:gd name="T69" fmla="*/ 2147483646 h 496"/>
              <a:gd name="T70" fmla="*/ 2147483646 w 528"/>
              <a:gd name="T71" fmla="*/ 2147483646 h 496"/>
              <a:gd name="T72" fmla="*/ 2147483646 w 528"/>
              <a:gd name="T73" fmla="*/ 2147483646 h 496"/>
              <a:gd name="T74" fmla="*/ 2147483646 w 528"/>
              <a:gd name="T75" fmla="*/ 2147483646 h 496"/>
              <a:gd name="T76" fmla="*/ 2147483646 w 528"/>
              <a:gd name="T77" fmla="*/ 2147483646 h 496"/>
              <a:gd name="T78" fmla="*/ 2147483646 w 528"/>
              <a:gd name="T79" fmla="*/ 2147483646 h 496"/>
              <a:gd name="T80" fmla="*/ 2147483646 w 528"/>
              <a:gd name="T81" fmla="*/ 2147483646 h 496"/>
              <a:gd name="T82" fmla="*/ 2147483646 w 528"/>
              <a:gd name="T83" fmla="*/ 2147483646 h 496"/>
              <a:gd name="T84" fmla="*/ 2147483646 w 528"/>
              <a:gd name="T85" fmla="*/ 2147483646 h 496"/>
              <a:gd name="T86" fmla="*/ 2147483646 w 528"/>
              <a:gd name="T87" fmla="*/ 2147483646 h 496"/>
              <a:gd name="T88" fmla="*/ 2147483646 w 528"/>
              <a:gd name="T89" fmla="*/ 2147483646 h 496"/>
              <a:gd name="T90" fmla="*/ 2147483646 w 528"/>
              <a:gd name="T91" fmla="*/ 2147483646 h 496"/>
              <a:gd name="T92" fmla="*/ 2147483646 w 528"/>
              <a:gd name="T93" fmla="*/ 2147483646 h 496"/>
              <a:gd name="T94" fmla="*/ 2147483646 w 528"/>
              <a:gd name="T95" fmla="*/ 0 h 496"/>
              <a:gd name="T96" fmla="*/ 2147483646 w 528"/>
              <a:gd name="T97" fmla="*/ 2147483646 h 4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8" name="Freeform 4">
            <a:extLst>
              <a:ext uri="{FF2B5EF4-FFF2-40B4-BE49-F238E27FC236}">
                <a16:creationId xmlns:a16="http://schemas.microsoft.com/office/drawing/2014/main" xmlns="" id="{6F717F1C-32B2-48D1-B6DA-B76B6717E292}"/>
              </a:ext>
            </a:extLst>
          </p:cNvPr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9" name="Freeform 5">
            <a:extLst>
              <a:ext uri="{FF2B5EF4-FFF2-40B4-BE49-F238E27FC236}">
                <a16:creationId xmlns:a16="http://schemas.microsoft.com/office/drawing/2014/main" xmlns="" id="{77C8705E-3EFF-43B3-A93C-7D30F7DE10CC}"/>
              </a:ext>
            </a:extLst>
          </p:cNvPr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0" name="Freeform 6">
            <a:extLst>
              <a:ext uri="{FF2B5EF4-FFF2-40B4-BE49-F238E27FC236}">
                <a16:creationId xmlns:a16="http://schemas.microsoft.com/office/drawing/2014/main" xmlns="" id="{29673060-9A9A-4E02-8158-09500583F744}"/>
              </a:ext>
            </a:extLst>
          </p:cNvPr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>
              <a:gd name="T0" fmla="*/ 2147483646 w 2153"/>
              <a:gd name="T1" fmla="*/ 2147483646 h 1321"/>
              <a:gd name="T2" fmla="*/ 2147483646 w 2153"/>
              <a:gd name="T3" fmla="*/ 2147483646 h 1321"/>
              <a:gd name="T4" fmla="*/ 2147483646 w 2153"/>
              <a:gd name="T5" fmla="*/ 0 h 1321"/>
              <a:gd name="T6" fmla="*/ 2147483646 w 2153"/>
              <a:gd name="T7" fmla="*/ 2147483646 h 1321"/>
              <a:gd name="T8" fmla="*/ 2147483646 w 2153"/>
              <a:gd name="T9" fmla="*/ 2147483646 h 1321"/>
              <a:gd name="T10" fmla="*/ 2147483646 w 2153"/>
              <a:gd name="T11" fmla="*/ 2147483646 h 1321"/>
              <a:gd name="T12" fmla="*/ 2147483646 w 2153"/>
              <a:gd name="T13" fmla="*/ 2147483646 h 1321"/>
              <a:gd name="T14" fmla="*/ 2147483646 w 2153"/>
              <a:gd name="T15" fmla="*/ 2147483646 h 1321"/>
              <a:gd name="T16" fmla="*/ 2147483646 w 2153"/>
              <a:gd name="T17" fmla="*/ 2147483646 h 1321"/>
              <a:gd name="T18" fmla="*/ 2147483646 w 2153"/>
              <a:gd name="T19" fmla="*/ 2147483646 h 1321"/>
              <a:gd name="T20" fmla="*/ 2147483646 w 2153"/>
              <a:gd name="T21" fmla="*/ 2147483646 h 1321"/>
              <a:gd name="T22" fmla="*/ 2147483646 w 2153"/>
              <a:gd name="T23" fmla="*/ 2147483646 h 1321"/>
              <a:gd name="T24" fmla="*/ 2147483646 w 2153"/>
              <a:gd name="T25" fmla="*/ 2147483646 h 1321"/>
              <a:gd name="T26" fmla="*/ 2147483646 w 2153"/>
              <a:gd name="T27" fmla="*/ 2147483646 h 1321"/>
              <a:gd name="T28" fmla="*/ 2147483646 w 2153"/>
              <a:gd name="T29" fmla="*/ 2147483646 h 1321"/>
              <a:gd name="T30" fmla="*/ 0 w 2153"/>
              <a:gd name="T31" fmla="*/ 2147483646 h 1321"/>
              <a:gd name="T32" fmla="*/ 2147483646 w 2153"/>
              <a:gd name="T33" fmla="*/ 2147483646 h 1321"/>
              <a:gd name="T34" fmla="*/ 2147483646 w 2153"/>
              <a:gd name="T35" fmla="*/ 2147483646 h 1321"/>
              <a:gd name="T36" fmla="*/ 2147483646 w 2153"/>
              <a:gd name="T37" fmla="*/ 2147483646 h 1321"/>
              <a:gd name="T38" fmla="*/ 2147483646 w 2153"/>
              <a:gd name="T39" fmla="*/ 2147483646 h 1321"/>
              <a:gd name="T40" fmla="*/ 2147483646 w 2153"/>
              <a:gd name="T41" fmla="*/ 2147483646 h 1321"/>
              <a:gd name="T42" fmla="*/ 2147483646 w 2153"/>
              <a:gd name="T43" fmla="*/ 2147483646 h 1321"/>
              <a:gd name="T44" fmla="*/ 2147483646 w 2153"/>
              <a:gd name="T45" fmla="*/ 2147483646 h 1321"/>
              <a:gd name="T46" fmla="*/ 2147483646 w 2153"/>
              <a:gd name="T47" fmla="*/ 2147483646 h 1321"/>
              <a:gd name="T48" fmla="*/ 2147483646 w 2153"/>
              <a:gd name="T49" fmla="*/ 2147483646 h 1321"/>
              <a:gd name="T50" fmla="*/ 2147483646 w 2153"/>
              <a:gd name="T51" fmla="*/ 2147483646 h 1321"/>
              <a:gd name="T52" fmla="*/ 2147483646 w 2153"/>
              <a:gd name="T53" fmla="*/ 2147483646 h 1321"/>
              <a:gd name="T54" fmla="*/ 2147483646 w 2153"/>
              <a:gd name="T55" fmla="*/ 2147483646 h 1321"/>
              <a:gd name="T56" fmla="*/ 2147483646 w 2153"/>
              <a:gd name="T57" fmla="*/ 2147483646 h 1321"/>
              <a:gd name="T58" fmla="*/ 2147483646 w 2153"/>
              <a:gd name="T59" fmla="*/ 2147483646 h 1321"/>
              <a:gd name="T60" fmla="*/ 2147483646 w 2153"/>
              <a:gd name="T61" fmla="*/ 2147483646 h 132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xmlns="" id="{F6B3BCAB-15EF-4C56-9CFE-E3E9DC65CF61}"/>
              </a:ext>
            </a:extLst>
          </p:cNvPr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2" name="Freeform 8">
            <a:extLst>
              <a:ext uri="{FF2B5EF4-FFF2-40B4-BE49-F238E27FC236}">
                <a16:creationId xmlns:a16="http://schemas.microsoft.com/office/drawing/2014/main" xmlns="" id="{30B72D79-AED1-4C10-B76A-1485EDF3D9E7}"/>
              </a:ext>
            </a:extLst>
          </p:cNvPr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>
              <a:gd name="T0" fmla="*/ 2147483646 w 2312"/>
              <a:gd name="T1" fmla="*/ 2147483646 h 2313"/>
              <a:gd name="T2" fmla="*/ 2147483646 w 2312"/>
              <a:gd name="T3" fmla="*/ 2147483646 h 2313"/>
              <a:gd name="T4" fmla="*/ 2147483646 w 2312"/>
              <a:gd name="T5" fmla="*/ 0 h 2313"/>
              <a:gd name="T6" fmla="*/ 2147483646 w 2312"/>
              <a:gd name="T7" fmla="*/ 2147483646 h 2313"/>
              <a:gd name="T8" fmla="*/ 2147483646 w 2312"/>
              <a:gd name="T9" fmla="*/ 2147483646 h 2313"/>
              <a:gd name="T10" fmla="*/ 2147483646 w 2312"/>
              <a:gd name="T11" fmla="*/ 2147483646 h 2313"/>
              <a:gd name="T12" fmla="*/ 2147483646 w 2312"/>
              <a:gd name="T13" fmla="*/ 2147483646 h 2313"/>
              <a:gd name="T14" fmla="*/ 2147483646 w 2312"/>
              <a:gd name="T15" fmla="*/ 2147483646 h 2313"/>
              <a:gd name="T16" fmla="*/ 2147483646 w 2312"/>
              <a:gd name="T17" fmla="*/ 2147483646 h 2313"/>
              <a:gd name="T18" fmla="*/ 2147483646 w 2312"/>
              <a:gd name="T19" fmla="*/ 2147483646 h 2313"/>
              <a:gd name="T20" fmla="*/ 2147483646 w 2312"/>
              <a:gd name="T21" fmla="*/ 2147483646 h 2313"/>
              <a:gd name="T22" fmla="*/ 2147483646 w 2312"/>
              <a:gd name="T23" fmla="*/ 2147483646 h 2313"/>
              <a:gd name="T24" fmla="*/ 2147483646 w 2312"/>
              <a:gd name="T25" fmla="*/ 2147483646 h 2313"/>
              <a:gd name="T26" fmla="*/ 2147483646 w 2312"/>
              <a:gd name="T27" fmla="*/ 2147483646 h 2313"/>
              <a:gd name="T28" fmla="*/ 2147483646 w 2312"/>
              <a:gd name="T29" fmla="*/ 2147483646 h 2313"/>
              <a:gd name="T30" fmla="*/ 0 w 2312"/>
              <a:gd name="T31" fmla="*/ 2147483646 h 2313"/>
              <a:gd name="T32" fmla="*/ 2147483646 w 2312"/>
              <a:gd name="T33" fmla="*/ 2147483646 h 2313"/>
              <a:gd name="T34" fmla="*/ 2147483646 w 2312"/>
              <a:gd name="T35" fmla="*/ 2147483646 h 2313"/>
              <a:gd name="T36" fmla="*/ 2147483646 w 2312"/>
              <a:gd name="T37" fmla="*/ 2147483646 h 2313"/>
              <a:gd name="T38" fmla="*/ 2147483646 w 2312"/>
              <a:gd name="T39" fmla="*/ 2147483646 h 2313"/>
              <a:gd name="T40" fmla="*/ 2147483646 w 2312"/>
              <a:gd name="T41" fmla="*/ 2147483646 h 2313"/>
              <a:gd name="T42" fmla="*/ 2147483646 w 2312"/>
              <a:gd name="T43" fmla="*/ 2147483646 h 2313"/>
              <a:gd name="T44" fmla="*/ 2147483646 w 2312"/>
              <a:gd name="T45" fmla="*/ 2147483646 h 2313"/>
              <a:gd name="T46" fmla="*/ 2147483646 w 2312"/>
              <a:gd name="T47" fmla="*/ 2147483646 h 2313"/>
              <a:gd name="T48" fmla="*/ 2147483646 w 2312"/>
              <a:gd name="T49" fmla="*/ 2147483646 h 2313"/>
              <a:gd name="T50" fmla="*/ 2147483646 w 2312"/>
              <a:gd name="T51" fmla="*/ 2147483646 h 2313"/>
              <a:gd name="T52" fmla="*/ 2147483646 w 2312"/>
              <a:gd name="T53" fmla="*/ 2147483646 h 2313"/>
              <a:gd name="T54" fmla="*/ 2147483646 w 2312"/>
              <a:gd name="T55" fmla="*/ 2147483646 h 2313"/>
              <a:gd name="T56" fmla="*/ 2147483646 w 2312"/>
              <a:gd name="T57" fmla="*/ 2147483646 h 2313"/>
              <a:gd name="T58" fmla="*/ 2147483646 w 2312"/>
              <a:gd name="T59" fmla="*/ 2147483646 h 2313"/>
              <a:gd name="T60" fmla="*/ 2147483646 w 2312"/>
              <a:gd name="T61" fmla="*/ 2147483646 h 2313"/>
              <a:gd name="T62" fmla="*/ 2147483646 w 2312"/>
              <a:gd name="T63" fmla="*/ 2147483646 h 2313"/>
              <a:gd name="T64" fmla="*/ 2147483646 w 2312"/>
              <a:gd name="T65" fmla="*/ 2147483646 h 2313"/>
              <a:gd name="T66" fmla="*/ 2147483646 w 2312"/>
              <a:gd name="T67" fmla="*/ 2147483646 h 2313"/>
              <a:gd name="T68" fmla="*/ 2147483646 w 2312"/>
              <a:gd name="T69" fmla="*/ 2147483646 h 2313"/>
              <a:gd name="T70" fmla="*/ 2147483646 w 2312"/>
              <a:gd name="T71" fmla="*/ 2147483646 h 2313"/>
              <a:gd name="T72" fmla="*/ 2147483646 w 2312"/>
              <a:gd name="T73" fmla="*/ 2147483646 h 2313"/>
              <a:gd name="T74" fmla="*/ 2147483646 w 2312"/>
              <a:gd name="T75" fmla="*/ 2147483646 h 2313"/>
              <a:gd name="T76" fmla="*/ 2147483646 w 2312"/>
              <a:gd name="T77" fmla="*/ 2147483646 h 2313"/>
              <a:gd name="T78" fmla="*/ 2147483646 w 2312"/>
              <a:gd name="T79" fmla="*/ 2147483646 h 2313"/>
              <a:gd name="T80" fmla="*/ 2147483646 w 2312"/>
              <a:gd name="T81" fmla="*/ 2147483646 h 2313"/>
              <a:gd name="T82" fmla="*/ 2147483646 w 2312"/>
              <a:gd name="T83" fmla="*/ 2147483646 h 2313"/>
              <a:gd name="T84" fmla="*/ 2147483646 w 2312"/>
              <a:gd name="T85" fmla="*/ 2147483646 h 2313"/>
              <a:gd name="T86" fmla="*/ 2147483646 w 2312"/>
              <a:gd name="T87" fmla="*/ 2147483646 h 2313"/>
              <a:gd name="T88" fmla="*/ 2147483646 w 2312"/>
              <a:gd name="T89" fmla="*/ 2147483646 h 2313"/>
              <a:gd name="T90" fmla="*/ 2147483646 w 2312"/>
              <a:gd name="T91" fmla="*/ 2147483646 h 2313"/>
              <a:gd name="T92" fmla="*/ 2147483646 w 2312"/>
              <a:gd name="T93" fmla="*/ 2147483646 h 2313"/>
              <a:gd name="T94" fmla="*/ 2147483646 w 2312"/>
              <a:gd name="T95" fmla="*/ 2147483646 h 2313"/>
              <a:gd name="T96" fmla="*/ 2147483646 w 2312"/>
              <a:gd name="T97" fmla="*/ 2147483646 h 23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xmlns="" id="{7A9F8D4F-796F-4C51-85F8-E862BB6340A3}"/>
              </a:ext>
            </a:extLst>
          </p:cNvPr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>
              <a:gd name="T0" fmla="*/ 2147483646 w 1265"/>
              <a:gd name="T1" fmla="*/ 0 h 2518"/>
              <a:gd name="T2" fmla="*/ 2147483646 w 1265"/>
              <a:gd name="T3" fmla="*/ 2147483646 h 2518"/>
              <a:gd name="T4" fmla="*/ 2147483646 w 1265"/>
              <a:gd name="T5" fmla="*/ 2147483646 h 2518"/>
              <a:gd name="T6" fmla="*/ 2147483646 w 1265"/>
              <a:gd name="T7" fmla="*/ 2147483646 h 2518"/>
              <a:gd name="T8" fmla="*/ 2147483646 w 1265"/>
              <a:gd name="T9" fmla="*/ 2147483646 h 2518"/>
              <a:gd name="T10" fmla="*/ 2147483646 w 1265"/>
              <a:gd name="T11" fmla="*/ 2147483646 h 2518"/>
              <a:gd name="T12" fmla="*/ 2147483646 w 1265"/>
              <a:gd name="T13" fmla="*/ 2147483646 h 2518"/>
              <a:gd name="T14" fmla="*/ 2147483646 w 1265"/>
              <a:gd name="T15" fmla="*/ 2147483646 h 2518"/>
              <a:gd name="T16" fmla="*/ 2147483646 w 1265"/>
              <a:gd name="T17" fmla="*/ 2147483646 h 2518"/>
              <a:gd name="T18" fmla="*/ 2147483646 w 1265"/>
              <a:gd name="T19" fmla="*/ 2147483646 h 2518"/>
              <a:gd name="T20" fmla="*/ 2147483646 w 1265"/>
              <a:gd name="T21" fmla="*/ 2147483646 h 2518"/>
              <a:gd name="T22" fmla="*/ 2147483646 w 1265"/>
              <a:gd name="T23" fmla="*/ 2147483646 h 2518"/>
              <a:gd name="T24" fmla="*/ 2147483646 w 1265"/>
              <a:gd name="T25" fmla="*/ 2147483646 h 2518"/>
              <a:gd name="T26" fmla="*/ 0 w 1265"/>
              <a:gd name="T27" fmla="*/ 2147483646 h 2518"/>
              <a:gd name="T28" fmla="*/ 2147483646 w 1265"/>
              <a:gd name="T29" fmla="*/ 2147483646 h 2518"/>
              <a:gd name="T30" fmla="*/ 2147483646 w 1265"/>
              <a:gd name="T31" fmla="*/ 2147483646 h 2518"/>
              <a:gd name="T32" fmla="*/ 2147483646 w 1265"/>
              <a:gd name="T33" fmla="*/ 2147483646 h 2518"/>
              <a:gd name="T34" fmla="*/ 2147483646 w 1265"/>
              <a:gd name="T35" fmla="*/ 2147483646 h 2518"/>
              <a:gd name="T36" fmla="*/ 2147483646 w 1265"/>
              <a:gd name="T37" fmla="*/ 2147483646 h 2518"/>
              <a:gd name="T38" fmla="*/ 2147483646 w 1265"/>
              <a:gd name="T39" fmla="*/ 2147483646 h 2518"/>
              <a:gd name="T40" fmla="*/ 2147483646 w 1265"/>
              <a:gd name="T41" fmla="*/ 2147483646 h 2518"/>
              <a:gd name="T42" fmla="*/ 2147483646 w 1265"/>
              <a:gd name="T43" fmla="*/ 2147483646 h 2518"/>
              <a:gd name="T44" fmla="*/ 2147483646 w 1265"/>
              <a:gd name="T45" fmla="*/ 2147483646 h 2518"/>
              <a:gd name="T46" fmla="*/ 2147483646 w 1265"/>
              <a:gd name="T47" fmla="*/ 2147483646 h 2518"/>
              <a:gd name="T48" fmla="*/ 2147483646 w 1265"/>
              <a:gd name="T49" fmla="*/ 2147483646 h 2518"/>
              <a:gd name="T50" fmla="*/ 2147483646 w 1265"/>
              <a:gd name="T51" fmla="*/ 2147483646 h 2518"/>
              <a:gd name="T52" fmla="*/ 2147483646 w 1265"/>
              <a:gd name="T53" fmla="*/ 0 h 2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34" name="Picture 10" descr="Facbanna">
            <a:extLst>
              <a:ext uri="{FF2B5EF4-FFF2-40B4-BE49-F238E27FC236}">
                <a16:creationId xmlns:a16="http://schemas.microsoft.com/office/drawing/2014/main" xmlns="" id="{B241EA14-0279-4351-B727-EFDAC264C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>
            <a:extLst>
              <a:ext uri="{FF2B5EF4-FFF2-40B4-BE49-F238E27FC236}">
                <a16:creationId xmlns:a16="http://schemas.microsoft.com/office/drawing/2014/main" xmlns="" id="{398C2266-5C62-4F71-B117-F0EE85D58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xmlns="" id="{30131CF7-DFD4-49ED-8E2D-8D0B6C54E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xmlns="" id="{DF3BAE7A-9630-4C2F-9791-D5AC375595F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86" name="Rectangle 14">
            <a:extLst>
              <a:ext uri="{FF2B5EF4-FFF2-40B4-BE49-F238E27FC236}">
                <a16:creationId xmlns:a16="http://schemas.microsoft.com/office/drawing/2014/main" xmlns="" id="{66B1CEE0-4FA2-418C-925A-8A3A294EC0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87" name="Rectangle 15">
            <a:extLst>
              <a:ext uri="{FF2B5EF4-FFF2-40B4-BE49-F238E27FC236}">
                <a16:creationId xmlns:a16="http://schemas.microsoft.com/office/drawing/2014/main" xmlns="" id="{74BECB0A-DB32-4FFB-A8CE-AA7E77FDCE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68D144-7E14-47B4-909F-22D52FEDBB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73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anose="05000000000000000000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anose="05000000000000000000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ocscimed.2019.06.00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orcid.org/0000-0003-2019-3391" TargetMode="External"/><Relationship Id="rId4" Type="http://schemas.openxmlformats.org/officeDocument/2006/relationships/hyperlink" Target="https://www.cbr.cam.ac.uk/research/research-projects/the-employment-dosage-how-much-work-is-needed-for-health-and-wellbei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8D277E91-984E-41D7-8F0D-E383D53F4B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20889212">
            <a:off x="152759" y="2687031"/>
            <a:ext cx="9029998" cy="1189588"/>
          </a:xfrm>
        </p:spPr>
        <p:txBody>
          <a:bodyPr/>
          <a:lstStyle/>
          <a:p>
            <a:pPr algn="ctr"/>
            <a:r>
              <a:rPr lang="lv-LV" sz="4000" dirty="0" smtClean="0"/>
              <a:t> </a:t>
            </a:r>
            <a:r>
              <a:rPr lang="en-GB" sz="2400" dirty="0" smtClean="0"/>
              <a:t>A Shorter Working Week for Everyone? Possible Implications for Wellbeing, Mental Health and Quality of </a:t>
            </a:r>
            <a:r>
              <a:rPr lang="en-GB" sz="2400" dirty="0" smtClean="0"/>
              <a:t>Life</a:t>
            </a:r>
            <a:r>
              <a:rPr lang="lv-LV" sz="2400" dirty="0" smtClean="0"/>
              <a:t> </a:t>
            </a:r>
            <a:r>
              <a:rPr lang="en-GB" sz="2400" dirty="0" smtClean="0"/>
              <a:t>?</a:t>
            </a:r>
            <a:r>
              <a:rPr lang="en-GB" dirty="0"/>
              <a:t/>
            </a:r>
            <a:br>
              <a:rPr lang="en-GB" dirty="0"/>
            </a:br>
            <a:r>
              <a:rPr lang="en-GB" altLang="en-US" sz="4000" dirty="0">
                <a:solidFill>
                  <a:schemeClr val="accent1">
                    <a:lumMod val="75000"/>
                  </a:schemeClr>
                </a:solidFill>
              </a:rPr>
              <a:t>SASE </a:t>
            </a:r>
            <a:r>
              <a:rPr lang="en-GB" altLang="en-US" sz="4000" dirty="0">
                <a:solidFill>
                  <a:schemeClr val="accent1">
                    <a:lumMod val="75000"/>
                  </a:schemeClr>
                </a:solidFill>
              </a:rPr>
              <a:t>2019</a:t>
            </a:r>
            <a:r>
              <a:rPr lang="en-GB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sz="2800" dirty="0">
              <a:solidFill>
                <a:srgbClr val="FF0000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8F7E3216-0082-4833-8277-092169222EA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99592" y="4365104"/>
            <a:ext cx="7534275" cy="1752600"/>
          </a:xfrm>
        </p:spPr>
        <p:txBody>
          <a:bodyPr/>
          <a:lstStyle/>
          <a:p>
            <a:pPr eaLnBrk="1" hangingPunct="1"/>
            <a:r>
              <a:rPr lang="en-GB" altLang="en-US" sz="2000" dirty="0"/>
              <a:t>Dr Daiga </a:t>
            </a:r>
            <a:r>
              <a:rPr lang="en-GB" altLang="en-US" sz="2000" dirty="0" smtClean="0"/>
              <a:t>Kamer</a:t>
            </a:r>
            <a:r>
              <a:rPr lang="lv-LV" altLang="en-US" sz="2000" dirty="0" smtClean="0"/>
              <a:t>ā</a:t>
            </a:r>
            <a:r>
              <a:rPr lang="en-GB" altLang="en-US" sz="2000" dirty="0" smtClean="0"/>
              <a:t>de</a:t>
            </a:r>
          </a:p>
          <a:p>
            <a:pPr eaLnBrk="1" hangingPunct="1"/>
            <a:r>
              <a:rPr lang="en-GB" altLang="en-US" sz="2000" dirty="0" smtClean="0"/>
              <a:t>(University of Salford)</a:t>
            </a:r>
            <a:endParaRPr lang="en-GB" altLang="en-US" sz="2000" dirty="0"/>
          </a:p>
          <a:p>
            <a:pPr eaLnBrk="1" hangingPunct="1"/>
            <a:r>
              <a:rPr lang="en-GB" altLang="en-US" sz="2000" dirty="0"/>
              <a:t>Senhu Wang</a:t>
            </a:r>
          </a:p>
          <a:p>
            <a:pPr eaLnBrk="1" hangingPunct="1"/>
            <a:r>
              <a:rPr lang="en-GB" altLang="en-US" sz="2000" dirty="0"/>
              <a:t>Dr Brendan Burchell</a:t>
            </a:r>
          </a:p>
          <a:p>
            <a:pPr eaLnBrk="1" hangingPunct="1"/>
            <a:r>
              <a:rPr lang="en-GB" altLang="en-US" sz="2000" dirty="0"/>
              <a:t>Dr Ursula </a:t>
            </a:r>
            <a:r>
              <a:rPr lang="en-GB" altLang="en-US" sz="2000" dirty="0" err="1"/>
              <a:t>Balderson</a:t>
            </a:r>
            <a:endParaRPr lang="en-GB" altLang="en-US" sz="2000" dirty="0"/>
          </a:p>
          <a:p>
            <a:pPr eaLnBrk="1" hangingPunct="1"/>
            <a:r>
              <a:rPr lang="en-GB" altLang="en-US" sz="2000" dirty="0"/>
              <a:t>Dr Adam Coutts</a:t>
            </a:r>
          </a:p>
          <a:p>
            <a:pPr eaLnBrk="1" hangingPunct="1"/>
            <a:r>
              <a:rPr lang="en-GB" altLang="en-US" sz="2000" dirty="0" smtClean="0"/>
              <a:t>(University </a:t>
            </a:r>
            <a:r>
              <a:rPr lang="en-GB" altLang="en-US" sz="2000" dirty="0"/>
              <a:t>of </a:t>
            </a:r>
            <a:r>
              <a:rPr lang="en-GB" altLang="en-US" sz="2000" dirty="0" smtClean="0"/>
              <a:t>Cambridge)</a:t>
            </a:r>
            <a:endParaRPr lang="en-GB" altLang="en-US" sz="2000" dirty="0"/>
          </a:p>
        </p:txBody>
      </p:sp>
      <p:pic>
        <p:nvPicPr>
          <p:cNvPr id="4" name="Picture 4" descr="https://i.amz.mshcdn.com/BX1L-1puW2cV-6pFtVMWNrG3rs8=/950x534/filters:quality(90)/2014%2F12%2F16%2Fc3%2FRobotWorker.a21d3.jpg">
            <a:extLst>
              <a:ext uri="{FF2B5EF4-FFF2-40B4-BE49-F238E27FC236}">
                <a16:creationId xmlns:a16="http://schemas.microsoft.com/office/drawing/2014/main" xmlns="" id="{337BEE94-35E7-4DF6-B960-80085D99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7106" y="3717032"/>
            <a:ext cx="5096894" cy="31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93641-84C8-4D43-BE09-4FB24C70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8839200" cy="1756048"/>
          </a:xfrm>
        </p:spPr>
        <p:txBody>
          <a:bodyPr/>
          <a:lstStyle/>
          <a:p>
            <a:r>
              <a:rPr lang="en-GB" sz="4000" dirty="0">
                <a:solidFill>
                  <a:schemeClr val="bg2"/>
                </a:solidFill>
              </a:rPr>
              <a:t>Initial results, May 2019 Fixed Effects.</a:t>
            </a:r>
            <a:r>
              <a:rPr lang="en-GB" dirty="0">
                <a:solidFill>
                  <a:schemeClr val="bg2"/>
                </a:solidFill>
              </a:rPr>
              <a:t/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Life </a:t>
            </a:r>
            <a:r>
              <a:rPr lang="en-GB" sz="2000" dirty="0">
                <a:solidFill>
                  <a:srgbClr val="FF0000"/>
                </a:solidFill>
              </a:rPr>
              <a:t>Satisfaction</a:t>
            </a:r>
            <a:r>
              <a:rPr lang="en-GB" sz="2000" dirty="0">
                <a:solidFill>
                  <a:schemeClr val="bg2"/>
                </a:solidFill>
              </a:rPr>
              <a:t/>
            </a:r>
            <a:br>
              <a:rPr lang="en-GB" sz="2000" dirty="0">
                <a:solidFill>
                  <a:schemeClr val="bg2"/>
                </a:solidFill>
              </a:rPr>
            </a:br>
            <a:endParaRPr lang="en-GB" sz="2000" dirty="0">
              <a:solidFill>
                <a:schemeClr val="bg2"/>
              </a:solidFill>
            </a:endParaRPr>
          </a:p>
        </p:txBody>
      </p:sp>
      <p:pic>
        <p:nvPicPr>
          <p:cNvPr id="7" name="Content Placeholder 6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F7837DB8-C560-4726-8441-E910858BF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24" y="1790700"/>
            <a:ext cx="9181256" cy="4590628"/>
          </a:xfrm>
        </p:spPr>
      </p:pic>
    </p:spTree>
    <p:extLst>
      <p:ext uri="{BB962C8B-B14F-4D97-AF65-F5344CB8AC3E}">
        <p14:creationId xmlns:p14="http://schemas.microsoft.com/office/powerpoint/2010/main" xmlns="" val="63893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Ongoing study: research question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What is the relationship between quantity and quality of job?</a:t>
            </a: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4BAB57-3E3E-407D-A5E3-030EE295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Analyses with EWCS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9B615-7966-4FE5-A0EE-6A280644C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Cross-Sectional analyses using WHO5</a:t>
            </a:r>
          </a:p>
          <a:p>
            <a:r>
              <a:rPr lang="en-GB" dirty="0"/>
              <a:t>Same effects of hours of work</a:t>
            </a:r>
          </a:p>
          <a:p>
            <a:r>
              <a:rPr lang="en-GB" dirty="0"/>
              <a:t>Job Quality is much more important than hours of work.</a:t>
            </a:r>
          </a:p>
        </p:txBody>
      </p:sp>
    </p:spTree>
    <p:extLst>
      <p:ext uri="{BB962C8B-B14F-4D97-AF65-F5344CB8AC3E}">
        <p14:creationId xmlns:p14="http://schemas.microsoft.com/office/powerpoint/2010/main" xmlns="" val="84142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Ongoing study: ALMPs and wellbeing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Me</a:t>
            </a:r>
            <a:r>
              <a:rPr lang="en-GB" dirty="0" smtClean="0"/>
              <a:t>n </a:t>
            </a:r>
            <a:r>
              <a:rPr lang="en-GB" dirty="0" smtClean="0"/>
              <a:t>in paid employment (independently on the nr of hrs) have lower levels of mental distress than the men involved in ALMPs. </a:t>
            </a:r>
            <a:endParaRPr lang="lv-LV" dirty="0" smtClean="0"/>
          </a:p>
          <a:p>
            <a:r>
              <a:rPr lang="lv-LV" dirty="0" smtClean="0"/>
              <a:t>A</a:t>
            </a:r>
            <a:r>
              <a:rPr lang="en-GB" dirty="0" err="1" smtClean="0"/>
              <a:t>mong</a:t>
            </a:r>
            <a:r>
              <a:rPr lang="en-GB" dirty="0" smtClean="0"/>
              <a:t> </a:t>
            </a:r>
            <a:r>
              <a:rPr lang="en-GB" dirty="0" smtClean="0"/>
              <a:t>women, those who are in ALMPs have the same levels of mental health than those who are in paid employment.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66898-BE1B-41C5-AFCE-DEBDE6C3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Ongoing study: </a:t>
            </a:r>
            <a:r>
              <a:rPr lang="en-GB" dirty="0" smtClean="0"/>
              <a:t>Qualitative </a:t>
            </a:r>
            <a:r>
              <a:rPr lang="en-GB" dirty="0"/>
              <a:t>Analyses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350FD1-0A6A-4CA6-BE61-3DB30D92D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Individuals who work substantially less than “Full Time” (N=35 so far, unanalysed)</a:t>
            </a:r>
          </a:p>
          <a:p>
            <a:r>
              <a:rPr lang="en-GB" dirty="0"/>
              <a:t>Many who have some other collective purpose – climbing, music …</a:t>
            </a:r>
          </a:p>
          <a:p>
            <a:r>
              <a:rPr lang="en-GB" dirty="0"/>
              <a:t>Some work for money, some for wellbeing</a:t>
            </a:r>
          </a:p>
          <a:p>
            <a:r>
              <a:rPr lang="en-GB" dirty="0"/>
              <a:t>Optimal?  2-3 days per week.</a:t>
            </a:r>
          </a:p>
        </p:txBody>
      </p:sp>
    </p:spTree>
    <p:extLst>
      <p:ext uri="{BB962C8B-B14F-4D97-AF65-F5344CB8AC3E}">
        <p14:creationId xmlns:p14="http://schemas.microsoft.com/office/powerpoint/2010/main" xmlns="" val="291727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B97B93-7CDE-4915-ABF0-C4CE882C5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</a:t>
            </a:r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6AB45E-250E-4F00-8F04-47152480E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Why haven’t we reduced hours as productivity increased over the past 100 years (or why was Keynes wrong about 15 hours)?</a:t>
            </a:r>
          </a:p>
          <a:p>
            <a:r>
              <a:rPr lang="en-GB" sz="2400" dirty="0" smtClean="0"/>
              <a:t>What </a:t>
            </a:r>
            <a:r>
              <a:rPr lang="en-GB" sz="2400" dirty="0"/>
              <a:t>new working time patterns would best suit individuals/society?</a:t>
            </a:r>
          </a:p>
          <a:p>
            <a:pPr lvl="1"/>
            <a:r>
              <a:rPr lang="en-GB" sz="2000" dirty="0"/>
              <a:t>Five hour days?</a:t>
            </a:r>
          </a:p>
          <a:p>
            <a:pPr lvl="1"/>
            <a:r>
              <a:rPr lang="en-GB" sz="2000" dirty="0"/>
              <a:t>Five day weekends?</a:t>
            </a:r>
          </a:p>
          <a:p>
            <a:pPr lvl="1"/>
            <a:r>
              <a:rPr lang="en-GB" sz="2000" dirty="0"/>
              <a:t>One months on, two months off?</a:t>
            </a:r>
          </a:p>
          <a:p>
            <a:r>
              <a:rPr lang="en-GB" sz="2000" dirty="0"/>
              <a:t>Changing nature of leisure in a short-hours society?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1413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xmlns="" id="{CFBBA0E7-2E19-4409-ABFB-8A9354514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xmlns="" id="{0D1D7607-63D7-4792-909A-727C015B26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xmlns="" id="{E6190319-21F5-41EB-A765-BC78C3E55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676400"/>
            <a:ext cx="602548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SzPct val="70000"/>
              <a:buFont typeface="Wingdings" panose="05000000000000000000" pitchFamily="2" charset="2"/>
              <a:buChar char="®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00"/>
              </a:buClr>
              <a:buSzPct val="60000"/>
              <a:buFont typeface="Wingdings" panose="05000000000000000000" pitchFamily="2" charset="2"/>
              <a:buChar char="®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i="1" dirty="0">
                <a:solidFill>
                  <a:srgbClr val="FFFF00"/>
                </a:solidFill>
              </a:rPr>
              <a:t>(one thing alone can we predict with confidence: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3600" b="1" i="1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i="1" dirty="0">
                <a:solidFill>
                  <a:srgbClr val="FFFF00"/>
                </a:solidFill>
              </a:rPr>
              <a:t>that those who predict the future are invariably wrong)</a:t>
            </a:r>
            <a:endParaRPr lang="en-GB" altLang="en-US" sz="36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64DF1-78E1-4701-A55A-A50038F2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more details see: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885A9F-BAC7-4C8B-8941-4470B94B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4876800"/>
          </a:xfrm>
        </p:spPr>
        <p:txBody>
          <a:bodyPr/>
          <a:lstStyle/>
          <a:p>
            <a:r>
              <a:rPr lang="en-GB" sz="2400" dirty="0"/>
              <a:t>This presentation:</a:t>
            </a:r>
          </a:p>
          <a:p>
            <a:r>
              <a:rPr lang="en-GB" sz="2400" dirty="0"/>
              <a:t> </a:t>
            </a:r>
            <a:r>
              <a:rPr lang="en-GB" sz="2400" dirty="0" err="1"/>
              <a:t>Kamerāde</a:t>
            </a:r>
            <a:r>
              <a:rPr lang="en-GB" sz="2400" dirty="0"/>
              <a:t>, D, Wang, S, </a:t>
            </a:r>
            <a:r>
              <a:rPr lang="en-GB" sz="2400" dirty="0" err="1"/>
              <a:t>Buchell</a:t>
            </a:r>
            <a:r>
              <a:rPr lang="en-GB" sz="2400" dirty="0"/>
              <a:t>, B, </a:t>
            </a:r>
            <a:r>
              <a:rPr lang="en-GB" sz="2400" dirty="0" err="1"/>
              <a:t>Balderson</a:t>
            </a:r>
            <a:r>
              <a:rPr lang="en-GB" sz="2400" dirty="0"/>
              <a:t>, U and Coutts, A 2019, 'A shorter working week for everyone : how much paid work is needed for mental health and well-being?' , Social Science and Medicine . (Online first) </a:t>
            </a:r>
            <a:r>
              <a:rPr lang="en-GB" sz="2400" dirty="0" smtClean="0">
                <a:hlinkClick r:id="rId3"/>
              </a:rPr>
              <a:t>https</a:t>
            </a:r>
            <a:r>
              <a:rPr lang="en-GB" sz="2400" dirty="0" smtClean="0">
                <a:hlinkClick r:id="rId3"/>
              </a:rPr>
              <a:t>://</a:t>
            </a:r>
            <a:r>
              <a:rPr lang="en-GB" sz="2400" dirty="0" smtClean="0">
                <a:hlinkClick r:id="rId3"/>
              </a:rPr>
              <a:t>doi.org/10.1016/j.socscimed.2019.06.006</a:t>
            </a:r>
            <a:r>
              <a:rPr lang="lv-LV" sz="2400" dirty="0" smtClean="0"/>
              <a:t> </a:t>
            </a:r>
            <a:endParaRPr lang="en-GB" sz="2400" dirty="0"/>
          </a:p>
          <a:p>
            <a:r>
              <a:rPr lang="en-GB" sz="2400" dirty="0"/>
              <a:t>Project website: </a:t>
            </a:r>
            <a:r>
              <a:rPr lang="en-GB" sz="2400" dirty="0">
                <a:hlinkClick r:id="rId4"/>
              </a:rPr>
              <a:t>https://www.cbr.cam.ac.uk/research/research-projects/the-employment-dosage-how-much-work-is-needed-for-health-and-wellbeing</a:t>
            </a:r>
            <a:r>
              <a:rPr lang="en-GB" sz="2400" dirty="0" smtClean="0">
                <a:hlinkClick r:id="rId4"/>
              </a:rPr>
              <a:t>/</a:t>
            </a:r>
            <a:endParaRPr lang="lv-LV" sz="2400" dirty="0" smtClean="0"/>
          </a:p>
          <a:p>
            <a:r>
              <a:rPr lang="lv-LV" sz="2400" dirty="0" smtClean="0"/>
              <a:t>Follow us @DosageProject</a:t>
            </a:r>
            <a:endParaRPr lang="en-GB" sz="2400" dirty="0"/>
          </a:p>
          <a:p>
            <a:endParaRPr lang="en-GB" dirty="0"/>
          </a:p>
        </p:txBody>
      </p:sp>
      <p:pic>
        <p:nvPicPr>
          <p:cNvPr id="1026" name="Picture 2" descr="http://usir.salford.ac.uk/images/orcid_16x16.png">
            <a:hlinkClick r:id="rId5"/>
            <a:extLst>
              <a:ext uri="{FF2B5EF4-FFF2-40B4-BE49-F238E27FC236}">
                <a16:creationId xmlns:a16="http://schemas.microsoft.com/office/drawing/2014/main" xmlns="" id="{B285F8C6-0941-4376-A0CA-0486BB78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512A5E8A-D823-47A5-8551-8DD6A6C98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5856"/>
            <a:ext cx="0" cy="356512"/>
          </a:xfrm>
          <a:prstGeom prst="rect">
            <a:avLst/>
          </a:prstGeom>
          <a:solidFill>
            <a:srgbClr val="A6CE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6348" rIns="-9522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entro Slab Pro Regular"/>
            </a:endParaRPr>
          </a:p>
        </p:txBody>
      </p:sp>
      <p:pic>
        <p:nvPicPr>
          <p:cNvPr id="1028" name="Picture 4" descr="http://usir.salford.ac.uk/images/orcid_16x16.png">
            <a:hlinkClick r:id="rId5"/>
            <a:extLst>
              <a:ext uri="{FF2B5EF4-FFF2-40B4-BE49-F238E27FC236}">
                <a16:creationId xmlns:a16="http://schemas.microsoft.com/office/drawing/2014/main" xmlns="" id="{D8F076CF-EC03-47C9-A72C-D3887FC0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000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894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174566D5-2104-444A-A6F2-76B3CDE7E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Overview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xmlns="" id="{C146D1C5-6C69-4F64-BDE2-3EBF43175F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/>
              <a:t>The benefits of employment</a:t>
            </a:r>
          </a:p>
          <a:p>
            <a:pPr lvl="1"/>
            <a:r>
              <a:rPr lang="en-GB" altLang="en-US" dirty="0"/>
              <a:t>economic, social, psychological.</a:t>
            </a:r>
          </a:p>
          <a:p>
            <a:pPr lvl="1"/>
            <a:r>
              <a:rPr lang="en-GB" altLang="en-US" dirty="0"/>
              <a:t>WHY is paid work important? </a:t>
            </a:r>
          </a:p>
          <a:p>
            <a:r>
              <a:rPr lang="en-GB" altLang="en-US" dirty="0"/>
              <a:t>What are the options IF 15% or 50% of jobs disappear?</a:t>
            </a:r>
          </a:p>
          <a:p>
            <a:pPr lvl="1"/>
            <a:r>
              <a:rPr lang="en-GB" altLang="en-US" dirty="0"/>
              <a:t>Redistribution of work and income</a:t>
            </a:r>
          </a:p>
          <a:p>
            <a:pPr lvl="1"/>
            <a:r>
              <a:rPr lang="lv-LV" altLang="en-US" dirty="0" smtClean="0"/>
              <a:t>Minimal and </a:t>
            </a:r>
            <a:r>
              <a:rPr lang="en-GB" altLang="en-US" dirty="0" smtClean="0"/>
              <a:t>Optimal </a:t>
            </a:r>
            <a:r>
              <a:rPr lang="en-GB" altLang="en-US" dirty="0"/>
              <a:t>Dose of Work</a:t>
            </a:r>
          </a:p>
          <a:p>
            <a:pPr lvl="1"/>
            <a:endParaRPr lang="en-GB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xmlns="" id="{C7D9BD30-DD73-4B17-9CF1-EAC9CB366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/>
              <a:t>Theory: Jahoda (1907-2001)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xmlns="" id="{435B04A9-300A-4634-A52A-BE1954ACA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676400"/>
            <a:ext cx="7772400" cy="6289675"/>
          </a:xfrm>
        </p:spPr>
        <p:txBody>
          <a:bodyPr/>
          <a:lstStyle/>
          <a:p>
            <a:pPr eaLnBrk="1" hangingPunct="1"/>
            <a:r>
              <a:rPr lang="de-DE" altLang="en-US" sz="2800"/>
              <a:t>Marie Jahoda‘s </a:t>
            </a:r>
            <a:r>
              <a:rPr lang="de-DE" altLang="en-US" sz="2800" b="1"/>
              <a:t>latent functions</a:t>
            </a:r>
            <a:r>
              <a:rPr lang="de-DE" altLang="en-US" sz="2800"/>
              <a:t> theory</a:t>
            </a:r>
          </a:p>
          <a:p>
            <a:pPr eaLnBrk="1" hangingPunct="1"/>
            <a:endParaRPr lang="de-DE" altLang="en-US" sz="2800"/>
          </a:p>
          <a:p>
            <a:pPr eaLnBrk="1" hangingPunct="1"/>
            <a:r>
              <a:rPr lang="de-DE" altLang="en-US" sz="2800"/>
              <a:t>Employment is a social institution which fulfils </a:t>
            </a:r>
            <a:r>
              <a:rPr lang="de-DE" altLang="en-US" sz="2800" b="1" i="1"/>
              <a:t>intended manifest functions</a:t>
            </a:r>
            <a:r>
              <a:rPr lang="de-DE" altLang="en-US" sz="2800"/>
              <a:t> (income) and </a:t>
            </a:r>
            <a:r>
              <a:rPr lang="de-DE" altLang="en-US" sz="2800" b="1" i="1"/>
              <a:t>unintended latent functions</a:t>
            </a:r>
            <a:r>
              <a:rPr lang="de-DE" altLang="en-US" sz="2800"/>
              <a:t> (psychological requirements). </a:t>
            </a:r>
          </a:p>
          <a:p>
            <a:pPr eaLnBrk="1" hangingPunct="1"/>
            <a:endParaRPr lang="de-DE" altLang="en-US" sz="2800"/>
          </a:p>
          <a:p>
            <a:pPr eaLnBrk="1" hangingPunct="1"/>
            <a:r>
              <a:rPr lang="de-DE" altLang="en-US" sz="2800"/>
              <a:t>The loss of these characteristics of paid work has an impact on the individual‘s well-being</a:t>
            </a:r>
          </a:p>
          <a:p>
            <a:pPr eaLnBrk="1" hangingPunct="1"/>
            <a:endParaRPr lang="de-DE" altLang="en-US"/>
          </a:p>
          <a:p>
            <a:pPr eaLnBrk="1" hangingPunct="1"/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xmlns="" val="15083540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xmlns="" id="{61B07E95-3FE9-46E9-BB1E-B3ADC12A7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819944"/>
          </a:xfrm>
        </p:spPr>
        <p:txBody>
          <a:bodyPr/>
          <a:lstStyle/>
          <a:p>
            <a:r>
              <a:rPr lang="en-GB" altLang="en-US" sz="2400" dirty="0"/>
              <a:t>Robots and Machine Learning taking over our jobs before 2035.                 </a:t>
            </a:r>
            <a:r>
              <a:rPr lang="en-GB" altLang="en-US" sz="2400" i="1" dirty="0"/>
              <a:t>Job losses 50% or 15% or 0%?</a:t>
            </a:r>
            <a:endParaRPr lang="en-US" altLang="en-US" sz="2400" i="1" dirty="0"/>
          </a:p>
        </p:txBody>
      </p:sp>
      <p:pic>
        <p:nvPicPr>
          <p:cNvPr id="21507" name="Picture 2" descr="http://www.turkishamericannews.com/images/tan/stories134/authors/1604-1robot.jpg">
            <a:extLst>
              <a:ext uri="{FF2B5EF4-FFF2-40B4-BE49-F238E27FC236}">
                <a16:creationId xmlns:a16="http://schemas.microsoft.com/office/drawing/2014/main" xmlns="" id="{90C15D2E-6F77-48B2-8630-5B015B2AFB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340768"/>
            <a:ext cx="5475288" cy="3176588"/>
          </a:xfrm>
          <a:noFill/>
        </p:spPr>
      </p:pic>
      <p:pic>
        <p:nvPicPr>
          <p:cNvPr id="21508" name="Picture 4" descr="https://i.amz.mshcdn.com/BX1L-1puW2cV-6pFtVMWNrG3rs8=/950x534/filters:quality(90)/2014%2F12%2F16%2Fc3%2FRobotWorker.a21d3.jpg">
            <a:extLst>
              <a:ext uri="{FF2B5EF4-FFF2-40B4-BE49-F238E27FC236}">
                <a16:creationId xmlns:a16="http://schemas.microsoft.com/office/drawing/2014/main" xmlns="" id="{1F1DBC00-3460-4694-88AE-CC371E6E0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249737"/>
            <a:ext cx="463867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BAB5E0-9CA2-4CE8-AB7B-F7D6A318683C}"/>
              </a:ext>
            </a:extLst>
          </p:cNvPr>
          <p:cNvSpPr txBox="1"/>
          <p:nvPr/>
        </p:nvSpPr>
        <p:spPr>
          <a:xfrm>
            <a:off x="107505" y="508518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Policy response?</a:t>
            </a:r>
          </a:p>
          <a:p>
            <a:pPr algn="r"/>
            <a:r>
              <a:rPr lang="en-GB" dirty="0"/>
              <a:t>                        Invent new jobs?</a:t>
            </a:r>
          </a:p>
          <a:p>
            <a:pPr algn="r"/>
            <a:r>
              <a:rPr lang="en-GB" dirty="0"/>
              <a:t>    Mass Unemployment (With UBI)?</a:t>
            </a:r>
          </a:p>
          <a:p>
            <a:pPr algn="r"/>
            <a:r>
              <a:rPr lang="en-GB" dirty="0"/>
              <a:t> Radical reduction of working hours?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E51401-E750-482B-855E-749E595DE2FE}"/>
              </a:ext>
            </a:extLst>
          </p:cNvPr>
          <p:cNvSpPr txBox="1"/>
          <p:nvPr/>
        </p:nvSpPr>
        <p:spPr>
          <a:xfrm>
            <a:off x="5796136" y="2492896"/>
            <a:ext cx="2404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Rapid</a:t>
            </a:r>
            <a:r>
              <a:rPr lang="en-GB" dirty="0"/>
              <a:t> change</a:t>
            </a:r>
          </a:p>
        </p:txBody>
      </p:sp>
    </p:spTree>
    <p:extLst>
      <p:ext uri="{BB962C8B-B14F-4D97-AF65-F5344CB8AC3E}">
        <p14:creationId xmlns:p14="http://schemas.microsoft.com/office/powerpoint/2010/main" xmlns="" val="3451769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xmlns="" id="{03CA871B-E58E-4A3C-B200-81F229708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dirty="0"/>
              <a:t>Psychological consequences of unemployment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xmlns="" id="{98D04348-AB30-4E43-B120-5332ABAB08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anose="05000000000000000000" pitchFamily="2" charset="2"/>
              <a:buNone/>
            </a:pPr>
            <a:r>
              <a:rPr lang="de-DE" altLang="en-US" sz="2400" dirty="0" smtClean="0"/>
              <a:t> </a:t>
            </a:r>
            <a:r>
              <a:rPr lang="de-DE" altLang="en-US" sz="2400" dirty="0"/>
              <a:t>Loss of Latent Consequences of Employment:</a:t>
            </a:r>
          </a:p>
          <a:p>
            <a:pPr marL="533400" indent="-533400" eaLnBrk="1" hangingPunct="1">
              <a:buFont typeface="Wingdings" panose="05000000000000000000" pitchFamily="2" charset="2"/>
              <a:buNone/>
            </a:pPr>
            <a:endParaRPr lang="de-DE" altLang="en-US" dirty="0"/>
          </a:p>
          <a:p>
            <a:pPr marL="914400" lvl="1" indent="-457200" eaLnBrk="1" hangingPunct="1"/>
            <a:r>
              <a:rPr lang="de-DE" altLang="en-US" dirty="0"/>
              <a:t>Time structure</a:t>
            </a:r>
          </a:p>
          <a:p>
            <a:pPr marL="914400" lvl="1" indent="-457200" eaLnBrk="1" hangingPunct="1"/>
            <a:r>
              <a:rPr lang="de-DE" altLang="en-US" dirty="0"/>
              <a:t>Social contact outside of Family</a:t>
            </a:r>
          </a:p>
          <a:p>
            <a:pPr marL="914400" lvl="1" indent="-457200" eaLnBrk="1" hangingPunct="1"/>
            <a:r>
              <a:rPr lang="de-DE" altLang="en-US" dirty="0"/>
              <a:t>Collective Purpose</a:t>
            </a:r>
          </a:p>
          <a:p>
            <a:pPr marL="914400" lvl="1" indent="-457200" eaLnBrk="1" hangingPunct="1"/>
            <a:r>
              <a:rPr lang="de-DE" altLang="en-US" dirty="0"/>
              <a:t>Status &amp; Identity </a:t>
            </a:r>
          </a:p>
          <a:p>
            <a:pPr marL="914400" lvl="1" indent="-457200" eaLnBrk="1" hangingPunct="1"/>
            <a:r>
              <a:rPr lang="de-DE" altLang="en-US" dirty="0"/>
              <a:t>Regular enforced activity</a:t>
            </a:r>
          </a:p>
          <a:p>
            <a:pPr marL="533400" indent="-533400" eaLnBrk="1" hangingPunct="1"/>
            <a:endParaRPr lang="de-DE" altLang="en-US" dirty="0"/>
          </a:p>
        </p:txBody>
      </p:sp>
      <p:sp>
        <p:nvSpPr>
          <p:cNvPr id="33796" name="Text Box 4">
            <a:extLst>
              <a:ext uri="{FF2B5EF4-FFF2-40B4-BE49-F238E27FC236}">
                <a16:creationId xmlns:a16="http://schemas.microsoft.com/office/drawing/2014/main" xmlns="" id="{4D9285E2-2808-4FE4-8F75-17F5C7703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4740275"/>
            <a:ext cx="3332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SzPct val="80000"/>
              <a:buFont typeface="Wingdings" panose="05000000000000000000" pitchFamily="2" charset="2"/>
              <a:buChar char="®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SzPct val="70000"/>
              <a:buFont typeface="Wingdings" panose="05000000000000000000" pitchFamily="2" charset="2"/>
              <a:buChar char="®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9900"/>
              </a:buClr>
              <a:buSzPct val="60000"/>
              <a:buFont typeface="Wingdings" panose="05000000000000000000" pitchFamily="2" charset="2"/>
              <a:buChar char="®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764474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291E4-6E83-430C-B8A0-343B4CD5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447821-4167-41FA-9D39-71D237576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56792"/>
            <a:ext cx="7772400" cy="4234408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 What is the </a:t>
            </a:r>
            <a:r>
              <a:rPr lang="en-GB" b="1" u="sng" dirty="0"/>
              <a:t>minimum</a:t>
            </a:r>
            <a:r>
              <a:rPr lang="en-GB" dirty="0"/>
              <a:t> amount of paid employment needed to deliver some or all of the well-being and mental health benefits that employment has been shown to bring? </a:t>
            </a:r>
          </a:p>
          <a:p>
            <a:r>
              <a:rPr lang="en-GB" dirty="0"/>
              <a:t>What is the </a:t>
            </a:r>
            <a:r>
              <a:rPr lang="en-GB" b="1" u="sng" dirty="0"/>
              <a:t>optimum</a:t>
            </a:r>
            <a:r>
              <a:rPr lang="en-GB" dirty="0"/>
              <a:t> number of working hours at which the mental health of workers is at its highest? </a:t>
            </a:r>
          </a:p>
        </p:txBody>
      </p:sp>
    </p:spTree>
    <p:extLst>
      <p:ext uri="{BB962C8B-B14F-4D97-AF65-F5344CB8AC3E}">
        <p14:creationId xmlns:p14="http://schemas.microsoft.com/office/powerpoint/2010/main" xmlns="" val="226546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Data: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kern="1200" dirty="0" smtClean="0">
                <a:latin typeface="Times New Roman" pitchFamily="18" charset="0"/>
              </a:rPr>
              <a:t>UK </a:t>
            </a:r>
            <a:r>
              <a:rPr lang="en-GB" kern="1200" dirty="0" smtClean="0">
                <a:latin typeface="Times New Roman" pitchFamily="18" charset="0"/>
              </a:rPr>
              <a:t>Household Longitudinal Study (2009-2018) data from individuals aged between 16 and 64. </a:t>
            </a:r>
            <a:endParaRPr lang="lv-LV" kern="1200" dirty="0" smtClean="0">
              <a:latin typeface="Times New Roman" pitchFamily="18" charset="0"/>
            </a:endParaRPr>
          </a:p>
          <a:p>
            <a:r>
              <a:rPr lang="en-GB" kern="1200" dirty="0" smtClean="0">
                <a:latin typeface="Times New Roman" pitchFamily="18" charset="0"/>
              </a:rPr>
              <a:t>The </a:t>
            </a:r>
            <a:r>
              <a:rPr lang="en-GB" kern="1200" dirty="0" smtClean="0">
                <a:latin typeface="Times New Roman" pitchFamily="18" charset="0"/>
              </a:rPr>
              <a:t>analytical sample was 156,734 person-wave observations from 84,993 unique persons of whom 71,113 had two or more measurement times </a:t>
            </a:r>
            <a:endParaRPr lang="lv-LV" kern="1200" dirty="0" smtClean="0">
              <a:latin typeface="Times New Roman" pitchFamily="18" charset="0"/>
            </a:endParaRPr>
          </a:p>
          <a:p>
            <a:r>
              <a:rPr lang="lv-LV" kern="1200" dirty="0" smtClean="0">
                <a:latin typeface="Times New Roman" pitchFamily="18" charset="0"/>
              </a:rPr>
              <a:t>Weekly working hours one is expected to work</a:t>
            </a:r>
          </a:p>
          <a:p>
            <a:r>
              <a:rPr lang="lv-LV" kern="1200" dirty="0" smtClean="0">
                <a:latin typeface="Times New Roman" pitchFamily="18" charset="0"/>
              </a:rPr>
              <a:t>GHQ-12, SF-12 and life satisfaction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93641-84C8-4D43-BE09-4FB24C70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8839200" cy="1324000"/>
          </a:xfrm>
        </p:spPr>
        <p:txBody>
          <a:bodyPr/>
          <a:lstStyle/>
          <a:p>
            <a:r>
              <a:rPr lang="lv-LV" sz="4000" dirty="0" smtClean="0">
                <a:solidFill>
                  <a:schemeClr val="bg2"/>
                </a:solidFill>
              </a:rPr>
              <a:t>Results: </a:t>
            </a:r>
            <a:r>
              <a:rPr lang="en-GB" sz="4000" dirty="0" smtClean="0">
                <a:solidFill>
                  <a:schemeClr val="bg2"/>
                </a:solidFill>
              </a:rPr>
              <a:t>Fixed </a:t>
            </a:r>
            <a:r>
              <a:rPr lang="en-GB" sz="4000" dirty="0">
                <a:solidFill>
                  <a:schemeClr val="bg2"/>
                </a:solidFill>
              </a:rPr>
              <a:t>Effects.</a:t>
            </a:r>
            <a:r>
              <a:rPr lang="en-GB" dirty="0">
                <a:solidFill>
                  <a:schemeClr val="bg2"/>
                </a:solidFill>
              </a:rPr>
              <a:t/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Mental </a:t>
            </a:r>
            <a:r>
              <a:rPr lang="en-GB" sz="2000" dirty="0">
                <a:solidFill>
                  <a:srgbClr val="FF0000"/>
                </a:solidFill>
              </a:rPr>
              <a:t>Health (GHQ-12)</a:t>
            </a:r>
          </a:p>
        </p:txBody>
      </p:sp>
      <p:pic>
        <p:nvPicPr>
          <p:cNvPr id="11" name="Content Placeholder 10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A043417C-D57F-4BF6-A182-EE9FA30DC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4024" y="1790700"/>
            <a:ext cx="9198024" cy="4599012"/>
          </a:xfrm>
        </p:spPr>
      </p:pic>
    </p:spTree>
    <p:extLst>
      <p:ext uri="{BB962C8B-B14F-4D97-AF65-F5344CB8AC3E}">
        <p14:creationId xmlns:p14="http://schemas.microsoft.com/office/powerpoint/2010/main" xmlns="" val="3415404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293641-84C8-4D43-BE09-4FB24C70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8839200" cy="1756048"/>
          </a:xfrm>
        </p:spPr>
        <p:txBody>
          <a:bodyPr/>
          <a:lstStyle/>
          <a:p>
            <a:r>
              <a:rPr lang="lv-LV" sz="4000" dirty="0" smtClean="0">
                <a:solidFill>
                  <a:schemeClr val="bg2"/>
                </a:solidFill>
              </a:rPr>
              <a:t>Results: </a:t>
            </a:r>
            <a:r>
              <a:rPr lang="en-GB" sz="4000" dirty="0" smtClean="0">
                <a:solidFill>
                  <a:schemeClr val="bg2"/>
                </a:solidFill>
              </a:rPr>
              <a:t>Fixed </a:t>
            </a:r>
            <a:r>
              <a:rPr lang="en-GB" sz="4000" dirty="0">
                <a:solidFill>
                  <a:schemeClr val="bg2"/>
                </a:solidFill>
              </a:rPr>
              <a:t>Effects.</a:t>
            </a:r>
            <a:r>
              <a:rPr lang="en-GB" dirty="0">
                <a:solidFill>
                  <a:schemeClr val="bg2"/>
                </a:solidFill>
              </a:rPr>
              <a:t/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Mental </a:t>
            </a:r>
            <a:r>
              <a:rPr lang="en-GB" sz="2000" dirty="0">
                <a:solidFill>
                  <a:srgbClr val="FF0000"/>
                </a:solidFill>
              </a:rPr>
              <a:t>Functioning (SF-12)</a:t>
            </a:r>
            <a:r>
              <a:rPr lang="en-GB" sz="2000" dirty="0">
                <a:solidFill>
                  <a:schemeClr val="bg2"/>
                </a:solidFill>
              </a:rPr>
              <a:t/>
            </a:r>
            <a:br>
              <a:rPr lang="en-GB" sz="2000" dirty="0">
                <a:solidFill>
                  <a:schemeClr val="bg2"/>
                </a:solidFill>
              </a:rPr>
            </a:br>
            <a:endParaRPr lang="en-GB" sz="2000" dirty="0">
              <a:solidFill>
                <a:schemeClr val="bg2"/>
              </a:solidFill>
            </a:endParaRPr>
          </a:p>
        </p:txBody>
      </p:sp>
      <p:pic>
        <p:nvPicPr>
          <p:cNvPr id="6" name="Content Placeholder 5" descr="A close up of a map&#10;&#10;Description generated with very high confidence">
            <a:extLst>
              <a:ext uri="{FF2B5EF4-FFF2-40B4-BE49-F238E27FC236}">
                <a16:creationId xmlns:a16="http://schemas.microsoft.com/office/drawing/2014/main" xmlns="" id="{649EAE10-9FBC-4287-829A-D6D6DF25A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4" y="2267372"/>
            <a:ext cx="9181256" cy="4590628"/>
          </a:xfrm>
        </p:spPr>
      </p:pic>
    </p:spTree>
    <p:extLst>
      <p:ext uri="{BB962C8B-B14F-4D97-AF65-F5344CB8AC3E}">
        <p14:creationId xmlns:p14="http://schemas.microsoft.com/office/powerpoint/2010/main" xmlns="" val="1880927609"/>
      </p:ext>
    </p:extLst>
  </p:cSld>
  <p:clrMapOvr>
    <a:masterClrMapping/>
  </p:clrMapOvr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Designs\Factory.pot</Template>
  <TotalTime>0</TotalTime>
  <Words>644</Words>
  <Application>Microsoft Office PowerPoint</Application>
  <PresentationFormat>On-screen Show (4:3)</PresentationFormat>
  <Paragraphs>93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Factory</vt:lpstr>
      <vt:lpstr> A Shorter Working Week for Everyone? Possible Implications for Wellbeing, Mental Health and Quality of Life ? SASE 2019 </vt:lpstr>
      <vt:lpstr>Overview</vt:lpstr>
      <vt:lpstr>Theory: Jahoda (1907-2001)</vt:lpstr>
      <vt:lpstr>Robots and Machine Learning taking over our jobs before 2035.                 Job losses 50% or 15% or 0%?</vt:lpstr>
      <vt:lpstr>Psychological consequences of unemployment</vt:lpstr>
      <vt:lpstr>Research questions</vt:lpstr>
      <vt:lpstr>Data:</vt:lpstr>
      <vt:lpstr>Results: Fixed Effects. Mental Health (GHQ-12)</vt:lpstr>
      <vt:lpstr>Results: Fixed Effects. Mental Functioning (SF-12) </vt:lpstr>
      <vt:lpstr>Initial results, May 2019 Fixed Effects. Life Satisfaction </vt:lpstr>
      <vt:lpstr>Ongoing study: research question</vt:lpstr>
      <vt:lpstr>Analyses with EWCS</vt:lpstr>
      <vt:lpstr>Ongoing study: ALMPs and wellbeing</vt:lpstr>
      <vt:lpstr>Ongoing study: Qualitative Analyses</vt:lpstr>
      <vt:lpstr>Ongoing questions</vt:lpstr>
      <vt:lpstr>Slide 16</vt:lpstr>
      <vt:lpstr>For more details see: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2019-06-20T13:34:01Z</dcterms:created>
  <dcterms:modified xsi:type="dcterms:W3CDTF">2019-06-20T13:34:03Z</dcterms:modified>
</cp:coreProperties>
</file>