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9" r:id="rId3"/>
    <p:sldMasterId id="2147483696" r:id="rId4"/>
  </p:sldMasterIdLst>
  <p:notesMasterIdLst>
    <p:notesMasterId r:id="rId20"/>
  </p:notesMasterIdLst>
  <p:sldIdLst>
    <p:sldId id="268" r:id="rId5"/>
    <p:sldId id="258" r:id="rId6"/>
    <p:sldId id="269" r:id="rId7"/>
    <p:sldId id="267" r:id="rId8"/>
    <p:sldId id="260" r:id="rId9"/>
    <p:sldId id="259" r:id="rId10"/>
    <p:sldId id="264" r:id="rId11"/>
    <p:sldId id="266" r:id="rId12"/>
    <p:sldId id="270" r:id="rId13"/>
    <p:sldId id="271" r:id="rId14"/>
    <p:sldId id="272" r:id="rId15"/>
    <p:sldId id="261"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A45"/>
    <a:srgbClr val="579F99"/>
    <a:srgbClr val="91CAA7"/>
    <a:srgbClr val="E8B81F"/>
    <a:srgbClr val="F1EFE8"/>
    <a:srgbClr val="DEDCCD"/>
    <a:srgbClr val="C1BCA7"/>
    <a:srgbClr val="0A2A31"/>
    <a:srgbClr val="B50E20"/>
    <a:srgbClr val="283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p:restoredLeft sz="15620"/>
    <p:restoredTop sz="94660"/>
  </p:normalViewPr>
  <p:slideViewPr>
    <p:cSldViewPr snapToGrid="0" snapToObjects="1">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38100" dist="25400" dir="2340000" algn="tl" rotWithShape="0">
                <a:srgbClr val="000000">
                  <a:alpha val="84000"/>
                </a:srgbClr>
              </a:outerShdw>
            </a:effectLst>
          </c:spPr>
          <c:explosion val="9"/>
          <c:dPt>
            <c:idx val="0"/>
            <c:bubble3D val="0"/>
            <c:spPr>
              <a:solidFill>
                <a:srgbClr val="B50E20"/>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1-1465-49DF-A2DC-5B606F9CC67C}"/>
              </c:ext>
            </c:extLst>
          </c:dPt>
          <c:dPt>
            <c:idx val="1"/>
            <c:bubble3D val="0"/>
            <c:spPr>
              <a:solidFill>
                <a:srgbClr val="E8B81F"/>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3-1465-49DF-A2DC-5B606F9CC67C}"/>
              </c:ext>
            </c:extLst>
          </c:dPt>
          <c:dPt>
            <c:idx val="2"/>
            <c:bubble3D val="0"/>
            <c:explosion val="20"/>
            <c:spPr>
              <a:solidFill>
                <a:srgbClr val="579F99"/>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5-1465-49DF-A2DC-5B606F9CC67C}"/>
              </c:ext>
            </c:extLst>
          </c:dPt>
          <c:dPt>
            <c:idx val="3"/>
            <c:bubble3D val="0"/>
            <c:spPr>
              <a:solidFill>
                <a:srgbClr val="0A2A31"/>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7-1465-49DF-A2DC-5B606F9CC67C}"/>
              </c:ext>
            </c:extLst>
          </c:dPt>
          <c:dPt>
            <c:idx val="4"/>
            <c:bubble3D val="0"/>
            <c:explosion val="28"/>
            <c:spPr>
              <a:solidFill>
                <a:srgbClr val="D84A45"/>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9-1465-49DF-A2DC-5B606F9CC67C}"/>
              </c:ext>
            </c:extLst>
          </c:dPt>
          <c:dPt>
            <c:idx val="5"/>
            <c:bubble3D val="0"/>
            <c:spPr>
              <a:solidFill>
                <a:srgbClr val="91CAA7"/>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B-1465-49DF-A2DC-5B606F9CC67C}"/>
              </c:ext>
            </c:extLst>
          </c:dPt>
          <c:cat>
            <c:strRef>
              <c:f>Sheet1!$A$2:$A$7</c:f>
              <c:strCache>
                <c:ptCount val="6"/>
                <c:pt idx="0">
                  <c:v>UG Students</c:v>
                </c:pt>
                <c:pt idx="1">
                  <c:v>PG Students</c:v>
                </c:pt>
                <c:pt idx="2">
                  <c:v>UG International</c:v>
                </c:pt>
                <c:pt idx="3">
                  <c:v>PG International</c:v>
                </c:pt>
                <c:pt idx="4">
                  <c:v>Other</c:v>
                </c:pt>
                <c:pt idx="5">
                  <c:v>Staff</c:v>
                </c:pt>
              </c:strCache>
            </c:strRef>
          </c:cat>
          <c:val>
            <c:numRef>
              <c:f>Sheet1!$B$2:$B$7</c:f>
              <c:numCache>
                <c:formatCode>General</c:formatCode>
                <c:ptCount val="6"/>
                <c:pt idx="0">
                  <c:v>8.1999999999999993</c:v>
                </c:pt>
                <c:pt idx="1">
                  <c:v>3.2</c:v>
                </c:pt>
                <c:pt idx="2">
                  <c:v>1.4</c:v>
                </c:pt>
                <c:pt idx="3">
                  <c:v>1.2</c:v>
                </c:pt>
                <c:pt idx="4">
                  <c:v>0.9</c:v>
                </c:pt>
                <c:pt idx="5">
                  <c:v>1.3</c:v>
                </c:pt>
              </c:numCache>
            </c:numRef>
          </c:val>
          <c:extLst>
            <c:ext xmlns:c16="http://schemas.microsoft.com/office/drawing/2014/chart" uri="{C3380CC4-5D6E-409C-BE32-E72D297353CC}">
              <c16:uniqueId val="{0000000C-1465-49DF-A2DC-5B606F9CC67C}"/>
            </c:ext>
          </c:extLst>
        </c:ser>
        <c:dLbls>
          <c:showLegendKey val="0"/>
          <c:showVal val="0"/>
          <c:showCatName val="0"/>
          <c:showSerName val="0"/>
          <c:showPercent val="0"/>
          <c:showBubbleSize val="0"/>
          <c:showLeaderLines val="1"/>
        </c:dLbls>
        <c:firstSliceAng val="32"/>
        <c:holeSize val="35"/>
      </c:doughnutChart>
    </c:plotArea>
    <c:legend>
      <c:legendPos val="b"/>
      <c:overlay val="0"/>
      <c:txPr>
        <a:bodyPr/>
        <a:lstStyle/>
        <a:p>
          <a:pPr>
            <a:defRPr sz="1200" cap="none" baseline="0">
              <a:solidFill>
                <a:srgbClr val="0A2A31"/>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38100" dist="25400" dir="2340000" algn="tl" rotWithShape="0">
                <a:srgbClr val="000000">
                  <a:alpha val="84000"/>
                </a:srgbClr>
              </a:outerShdw>
            </a:effectLst>
          </c:spPr>
          <c:explosion val="9"/>
          <c:dPt>
            <c:idx val="0"/>
            <c:bubble3D val="0"/>
            <c:spPr>
              <a:solidFill>
                <a:srgbClr val="B50E20"/>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1-2B94-42D0-A587-5EB3DE46055A}"/>
              </c:ext>
            </c:extLst>
          </c:dPt>
          <c:dPt>
            <c:idx val="1"/>
            <c:bubble3D val="0"/>
            <c:spPr>
              <a:solidFill>
                <a:srgbClr val="E8B81F"/>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3-2B94-42D0-A587-5EB3DE46055A}"/>
              </c:ext>
            </c:extLst>
          </c:dPt>
          <c:dPt>
            <c:idx val="2"/>
            <c:bubble3D val="0"/>
            <c:explosion val="20"/>
            <c:spPr>
              <a:solidFill>
                <a:srgbClr val="579F99"/>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5-2B94-42D0-A587-5EB3DE46055A}"/>
              </c:ext>
            </c:extLst>
          </c:dPt>
          <c:dPt>
            <c:idx val="3"/>
            <c:bubble3D val="0"/>
            <c:spPr>
              <a:solidFill>
                <a:srgbClr val="DEDCCD"/>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7-2B94-42D0-A587-5EB3DE46055A}"/>
              </c:ext>
            </c:extLst>
          </c:dPt>
          <c:dPt>
            <c:idx val="4"/>
            <c:bubble3D val="0"/>
            <c:explosion val="28"/>
            <c:spPr>
              <a:solidFill>
                <a:srgbClr val="D84A45"/>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9-2B94-42D0-A587-5EB3DE46055A}"/>
              </c:ext>
            </c:extLst>
          </c:dPt>
          <c:dPt>
            <c:idx val="5"/>
            <c:bubble3D val="0"/>
            <c:spPr>
              <a:solidFill>
                <a:srgbClr val="91CAA7"/>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B-2B94-42D0-A587-5EB3DE46055A}"/>
              </c:ext>
            </c:extLst>
          </c:dPt>
          <c:cat>
            <c:strRef>
              <c:f>Sheet1!$A$2:$A$7</c:f>
              <c:strCache>
                <c:ptCount val="6"/>
                <c:pt idx="0">
                  <c:v>UG Students</c:v>
                </c:pt>
                <c:pt idx="1">
                  <c:v>PG Students</c:v>
                </c:pt>
                <c:pt idx="2">
                  <c:v>UG International</c:v>
                </c:pt>
                <c:pt idx="3">
                  <c:v>PG International</c:v>
                </c:pt>
                <c:pt idx="4">
                  <c:v>Other</c:v>
                </c:pt>
                <c:pt idx="5">
                  <c:v>Staff</c:v>
                </c:pt>
              </c:strCache>
            </c:strRef>
          </c:cat>
          <c:val>
            <c:numRef>
              <c:f>Sheet1!$B$2:$B$7</c:f>
              <c:numCache>
                <c:formatCode>General</c:formatCode>
                <c:ptCount val="6"/>
                <c:pt idx="0">
                  <c:v>8.1999999999999993</c:v>
                </c:pt>
                <c:pt idx="1">
                  <c:v>3.2</c:v>
                </c:pt>
                <c:pt idx="2">
                  <c:v>1.4</c:v>
                </c:pt>
                <c:pt idx="3">
                  <c:v>1.2</c:v>
                </c:pt>
                <c:pt idx="4">
                  <c:v>0.9</c:v>
                </c:pt>
                <c:pt idx="5">
                  <c:v>1.3</c:v>
                </c:pt>
              </c:numCache>
            </c:numRef>
          </c:val>
          <c:extLst>
            <c:ext xmlns:c16="http://schemas.microsoft.com/office/drawing/2014/chart" uri="{C3380CC4-5D6E-409C-BE32-E72D297353CC}">
              <c16:uniqueId val="{0000000C-2B94-42D0-A587-5EB3DE46055A}"/>
            </c:ext>
          </c:extLst>
        </c:ser>
        <c:dLbls>
          <c:showLegendKey val="0"/>
          <c:showVal val="0"/>
          <c:showCatName val="0"/>
          <c:showSerName val="0"/>
          <c:showPercent val="0"/>
          <c:showBubbleSize val="0"/>
          <c:showLeaderLines val="1"/>
        </c:dLbls>
        <c:firstSliceAng val="32"/>
        <c:holeSize val="35"/>
      </c:doughnutChart>
    </c:plotArea>
    <c:legend>
      <c:legendPos val="b"/>
      <c:overlay val="0"/>
      <c:txPr>
        <a:bodyPr/>
        <a:lstStyle/>
        <a:p>
          <a:pPr>
            <a:defRPr sz="1200" cap="none" baseline="0">
              <a:solidFill>
                <a:schemeClr val="bg1"/>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A5F16-8B29-4FA4-B617-F4220FF87C0E}" type="datetimeFigureOut">
              <a:rPr lang="en-GB" smtClean="0"/>
              <a:t>17/06/2019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F629B-C716-443E-8170-1A9BE3C35C07}" type="slidenum">
              <a:rPr lang="en-GB" smtClean="0"/>
              <a:t>‹#›</a:t>
            </a:fld>
            <a:endParaRPr lang="en-GB"/>
          </a:p>
        </p:txBody>
      </p:sp>
    </p:spTree>
    <p:extLst>
      <p:ext uri="{BB962C8B-B14F-4D97-AF65-F5344CB8AC3E}">
        <p14:creationId xmlns:p14="http://schemas.microsoft.com/office/powerpoint/2010/main" val="354019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growing body of evidence showing the effectiveness and impact of coaching both within and outside of academia. Coaching is highly valued in the corporate sector with 90% of organisations in the UK and 93% in the USA using coaching interventions resulting in improved performance, confidence, motivation and effective leadership. Although less commonly adopted within HE, a rising number of examples of Universities offer one to one coaching using internal coaches with varying degrees of internal and external training (Vitae review 2012). Early evaluation of HE coaching programmes for postgraduate students and staff at all stages of their academic careers shows increased self-awareness and self discovery, confidence, communication skills, increased project completion, lower stress and improved working relationships. Little longer term or higher level evaluation has been carried out in HE beyond Kirkpatrick’s level 1 ‘reaction’ and level 2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Definition of a personal tutor</a:t>
            </a:r>
            <a:r>
              <a:rPr lang="en-GB" sz="1200" kern="1200" baseline="0" dirty="0">
                <a:solidFill>
                  <a:schemeClr val="tx1"/>
                </a:solidFill>
                <a:effectLst/>
                <a:latin typeface="+mn-lt"/>
                <a:ea typeface="+mn-ea"/>
                <a:cs typeface="+mn-cs"/>
              </a:rPr>
              <a:t>: Each student shall have Personal Tutor support to provide general guidance on academic and non-academic issues and problems and to suggest other sources of help. That support shall accommodate the needs of students whatever their mode of study. For example, for Distance Learning students only, attendance at a meeting may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mean virtual attendance. In some instances the Personal Tutor shall also provide specific guidance and signpost specific services or sources of help where that need is urgent and apparent.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BDC39EB-5BE0-47F8-9F43-AE3405D6428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5091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631825"/>
            <a:ext cx="4213225" cy="3159125"/>
          </a:xfrm>
        </p:spPr>
      </p:sp>
      <p:sp>
        <p:nvSpPr>
          <p:cNvPr id="3" name="Notes Placeholder 2"/>
          <p:cNvSpPr>
            <a:spLocks noGrp="1"/>
          </p:cNvSpPr>
          <p:nvPr>
            <p:ph type="body" idx="1"/>
          </p:nvPr>
        </p:nvSpPr>
        <p:spPr>
          <a:xfrm>
            <a:off x="305178" y="4306721"/>
            <a:ext cx="6172507" cy="3518588"/>
          </a:xfrm>
        </p:spPr>
        <p:txBody>
          <a:bodyPr/>
          <a:lstStyle/>
          <a:p>
            <a:endParaRPr lang="en-GB" dirty="0"/>
          </a:p>
        </p:txBody>
      </p:sp>
    </p:spTree>
    <p:extLst>
      <p:ext uri="{BB962C8B-B14F-4D97-AF65-F5344CB8AC3E}">
        <p14:creationId xmlns:p14="http://schemas.microsoft.com/office/powerpoint/2010/main" val="16199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Bored – No impact</a:t>
            </a:r>
          </a:p>
          <a:p>
            <a:r>
              <a:rPr lang="en-GB" dirty="0"/>
              <a:t>Comforted – Feels cosy, builds dependence, unpredictable</a:t>
            </a:r>
            <a:r>
              <a:rPr lang="en-GB" baseline="0" dirty="0"/>
              <a:t> results</a:t>
            </a:r>
          </a:p>
          <a:p>
            <a:r>
              <a:rPr lang="en-GB" baseline="0" dirty="0"/>
              <a:t>Stressed – Focused on short term results, erodes self confidence, Alienates leader</a:t>
            </a:r>
          </a:p>
          <a:p>
            <a:r>
              <a:rPr lang="en-GB" baseline="0" dirty="0"/>
              <a:t>Empowered – Delivers high quality results, builds self esteem, increases productivity</a:t>
            </a:r>
            <a:endParaRPr lang="en-GB" dirty="0"/>
          </a:p>
        </p:txBody>
      </p:sp>
      <p:sp>
        <p:nvSpPr>
          <p:cNvPr id="4" name="Slide Number Placeholder 3"/>
          <p:cNvSpPr>
            <a:spLocks noGrp="1"/>
          </p:cNvSpPr>
          <p:nvPr>
            <p:ph type="sldNum" sz="quarter" idx="10"/>
          </p:nvPr>
        </p:nvSpPr>
        <p:spPr/>
        <p:txBody>
          <a:bodyPr/>
          <a:lstStyle/>
          <a:p>
            <a:fld id="{94D2E600-33C7-4136-915D-C0289C629D9F}" type="slidenum">
              <a:rPr lang="en-GB" smtClean="0"/>
              <a:pPr/>
              <a:t>11</a:t>
            </a:fld>
            <a:endParaRPr lang="en-GB" dirty="0"/>
          </a:p>
        </p:txBody>
      </p:sp>
    </p:spTree>
    <p:extLst>
      <p:ext uri="{BB962C8B-B14F-4D97-AF65-F5344CB8AC3E}">
        <p14:creationId xmlns:p14="http://schemas.microsoft.com/office/powerpoint/2010/main" val="224980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skill/will matrix was introduced by Max </a:t>
            </a:r>
            <a:r>
              <a:rPr lang="en-GB" sz="1200" b="0" i="0" u="none" strike="noStrike" kern="1200" baseline="0" dirty="0" err="1">
                <a:solidFill>
                  <a:schemeClr val="tx1"/>
                </a:solidFill>
                <a:latin typeface="+mn-lt"/>
                <a:ea typeface="+mn-ea"/>
                <a:cs typeface="+mn-cs"/>
              </a:rPr>
              <a:t>Landsberg</a:t>
            </a:r>
            <a:r>
              <a:rPr lang="en-GB" sz="1200" b="0" i="0" u="none" strike="noStrike" kern="1200" baseline="0" dirty="0">
                <a:solidFill>
                  <a:schemeClr val="tx1"/>
                </a:solidFill>
                <a:latin typeface="+mn-lt"/>
                <a:ea typeface="+mn-ea"/>
                <a:cs typeface="+mn-cs"/>
              </a:rPr>
              <a:t> in his book, The Tao of Coaching. Since then it has been widely adopted and is a useful method of ensuring that a coach’s style of interaction is matched to a coachee’s readiness for a particular task. Whilst more appropriate for managers, it can also be used by both internal and external coaches with no line management responsibility for the coachee. Coaching takes place when there is a particular situation, issue or task that the coachee needs help with. The skill/will matrix requires a coach to assess the coachee’s level of skill for dealing with that situation, issue or task and also their level of will.  Skill depends on experience, training and understanding.  Will depends on desire to achieve, incentives, security and confidence. The matrix works by plotting the level of the coachee’s skill against their will, either high or low, in order to determine the appropriate style of interaction for the coach to adopt: </a:t>
            </a:r>
          </a:p>
          <a:p>
            <a:endParaRPr lang="en-GB" dirty="0"/>
          </a:p>
        </p:txBody>
      </p:sp>
      <p:sp>
        <p:nvSpPr>
          <p:cNvPr id="4" name="Slide Number Placeholder 3"/>
          <p:cNvSpPr>
            <a:spLocks noGrp="1"/>
          </p:cNvSpPr>
          <p:nvPr>
            <p:ph type="sldNum" sz="quarter" idx="10"/>
          </p:nvPr>
        </p:nvSpPr>
        <p:spPr/>
        <p:txBody>
          <a:bodyPr/>
          <a:lstStyle/>
          <a:p>
            <a:fld id="{00F2408B-407C-4E2E-B30C-62C5109AB143}" type="slidenum">
              <a:rPr lang="en-US" smtClean="0"/>
              <a:pPr/>
              <a:t>13</a:t>
            </a:fld>
            <a:endParaRPr lang="en-US"/>
          </a:p>
        </p:txBody>
      </p:sp>
    </p:spTree>
    <p:extLst>
      <p:ext uri="{BB962C8B-B14F-4D97-AF65-F5344CB8AC3E}">
        <p14:creationId xmlns:p14="http://schemas.microsoft.com/office/powerpoint/2010/main" val="145796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F2408B-407C-4E2E-B30C-62C5109AB14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69313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653401"/>
            <a:ext cx="3542054" cy="3542054"/>
          </a:xfrm>
          <a:prstGeom prst="rect">
            <a:avLst/>
          </a:prstGeom>
        </p:spPr>
      </p:pic>
    </p:spTree>
    <p:extLst>
      <p:ext uri="{BB962C8B-B14F-4D97-AF65-F5344CB8AC3E}">
        <p14:creationId xmlns:p14="http://schemas.microsoft.com/office/powerpoint/2010/main" val="99417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98" y="2911475"/>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0998" y="3705225"/>
            <a:ext cx="3986390" cy="24209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9114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705225"/>
            <a:ext cx="4041775" cy="24209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6/17/2019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961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Freeform 7"/>
          <p:cNvSpPr/>
          <p:nvPr userDrawn="1"/>
        </p:nvSpPr>
        <p:spPr>
          <a:xfrm>
            <a:off x="2744920" y="573778"/>
            <a:ext cx="3655928" cy="5686846"/>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ffectLst/>
            </a:endParaRPr>
          </a:p>
        </p:txBody>
      </p:sp>
      <p:pic>
        <p:nvPicPr>
          <p:cNvPr id="7" name="Picture 6" descr="SalUni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9033" y="1686033"/>
            <a:ext cx="3476790" cy="3476790"/>
          </a:xfrm>
          <a:prstGeom prst="rect">
            <a:avLst/>
          </a:prstGeom>
        </p:spPr>
      </p:pic>
    </p:spTree>
    <p:extLst>
      <p:ext uri="{BB962C8B-B14F-4D97-AF65-F5344CB8AC3E}">
        <p14:creationId xmlns:p14="http://schemas.microsoft.com/office/powerpoint/2010/main" val="350419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715819" y="1212273"/>
            <a:ext cx="5091546" cy="4013406"/>
          </a:xfrm>
          <a:prstGeom prst="rect">
            <a:avLst/>
          </a:prstGeom>
          <a:noFill/>
        </p:spPr>
        <p:txBody>
          <a:bodyPr wrap="square" rtlCol="0">
            <a:spAutoFit/>
          </a:bodyPr>
          <a:lstStyle/>
          <a:p>
            <a:pPr>
              <a:lnSpc>
                <a:spcPct val="120000"/>
              </a:lnSpc>
            </a:pPr>
            <a:r>
              <a:rPr lang="en-US" sz="1200" kern="1200" dirty="0">
                <a:solidFill>
                  <a:schemeClr val="bg1"/>
                </a:solidFill>
                <a:latin typeface="Arial"/>
                <a:ea typeface="+mn-ea"/>
                <a:cs typeface="Arial"/>
              </a:rPr>
              <a:t>Australia created more than 54,000 jobs in one month, which was more than three times higher than what was expected by most economists. </a:t>
            </a:r>
            <a:r>
              <a:rPr lang="en-US" sz="1200" b="1" kern="1200" dirty="0">
                <a:solidFill>
                  <a:schemeClr val="bg1"/>
                </a:solidFill>
                <a:latin typeface="Arial"/>
                <a:ea typeface="+mn-ea"/>
                <a:cs typeface="Arial"/>
              </a:rPr>
              <a:t>"Employment growth has been phenomenal"</a:t>
            </a:r>
            <a:r>
              <a:rPr lang="en-US" sz="1200" b="0" kern="1200" dirty="0">
                <a:solidFill>
                  <a:schemeClr val="bg1"/>
                </a:solidFill>
                <a:latin typeface="Arial"/>
                <a:ea typeface="+mn-ea"/>
                <a:cs typeface="Arial"/>
              </a:rPr>
              <a:t>, noted Commonwealth Bank economist Gareth </a:t>
            </a:r>
            <a:r>
              <a:rPr lang="en-US" sz="1200" b="0" kern="1200" dirty="0" err="1">
                <a:solidFill>
                  <a:schemeClr val="bg1"/>
                </a:solidFill>
                <a:latin typeface="Arial"/>
                <a:ea typeface="+mn-ea"/>
                <a:cs typeface="Arial"/>
              </a:rPr>
              <a:t>Aird</a:t>
            </a:r>
            <a:r>
              <a:rPr lang="en-US" sz="1200" b="0" kern="1200" dirty="0">
                <a:solidFill>
                  <a:schemeClr val="bg1"/>
                </a:solidFill>
                <a:latin typeface="Arial"/>
                <a:ea typeface="+mn-ea"/>
                <a:cs typeface="Arial"/>
              </a:rPr>
              <a:t>. </a:t>
            </a:r>
          </a:p>
          <a:p>
            <a:pPr>
              <a:lnSpc>
                <a:spcPct val="120000"/>
              </a:lnSpc>
            </a:pPr>
            <a:endParaRPr lang="en-US" sz="1200" b="0" kern="1200" dirty="0">
              <a:solidFill>
                <a:schemeClr val="bg1"/>
              </a:solidFill>
              <a:latin typeface="Arial"/>
              <a:ea typeface="+mn-ea"/>
              <a:cs typeface="Arial"/>
            </a:endParaRPr>
          </a:p>
          <a:p>
            <a:pPr>
              <a:lnSpc>
                <a:spcPct val="120000"/>
              </a:lnSpc>
            </a:pPr>
            <a:r>
              <a:rPr lang="en-US" sz="1200" b="1" kern="1200" dirty="0">
                <a:solidFill>
                  <a:schemeClr val="bg1"/>
                </a:solidFill>
                <a:latin typeface="Arial"/>
                <a:ea typeface="+mn-ea"/>
                <a:cs typeface="Arial"/>
              </a:rPr>
              <a:t>"Full-time employment has now increased by around 253,000 since August 2016, and makes up the majority of the 307,000 person increase in employment over the period,"</a:t>
            </a:r>
            <a:r>
              <a:rPr lang="en-US" sz="1200" b="0" kern="1200" dirty="0">
                <a:solidFill>
                  <a:schemeClr val="bg1"/>
                </a:solidFill>
                <a:latin typeface="Arial"/>
                <a:ea typeface="+mn-ea"/>
                <a:cs typeface="Arial"/>
              </a:rPr>
              <a:t> he wrote. The employment-to-population ratio has also risen to a four-and-a-half-year high, as job creation exceeded population growth. </a:t>
            </a:r>
          </a:p>
          <a:p>
            <a:pPr>
              <a:lnSpc>
                <a:spcPct val="120000"/>
              </a:lnSpc>
            </a:pPr>
            <a:endParaRPr lang="en-US" sz="1200" b="0" kern="1200" dirty="0">
              <a:solidFill>
                <a:schemeClr val="bg1"/>
              </a:solidFill>
              <a:latin typeface="Arial"/>
              <a:ea typeface="+mn-ea"/>
              <a:cs typeface="Arial"/>
            </a:endParaRPr>
          </a:p>
          <a:p>
            <a:pPr>
              <a:lnSpc>
                <a:spcPct val="120000"/>
              </a:lnSpc>
            </a:pPr>
            <a:r>
              <a:rPr lang="en-US" sz="1200" b="0" kern="1200" dirty="0">
                <a:solidFill>
                  <a:schemeClr val="bg1"/>
                </a:solidFill>
                <a:latin typeface="Arial"/>
                <a:ea typeface="+mn-ea"/>
                <a:cs typeface="Arial"/>
              </a:rPr>
              <a:t>Looking ahead, the five industries that are currently experiencing skill shortages, and are poised to undergo huge growth in coming years are: Healthcare Education; Construction; Tourism and Agriculture, but as the economy continues to grow skill shortages across most sectors are also expected to increase, so whatever your occupation now is the ideal time to find out if you’re eligible to move down under. </a:t>
            </a:r>
            <a:r>
              <a:rPr lang="en-US" sz="1000" b="0" kern="1200" dirty="0">
                <a:solidFill>
                  <a:schemeClr val="bg1"/>
                </a:solidFill>
                <a:latin typeface="Arial"/>
                <a:ea typeface="+mn-ea"/>
                <a:cs typeface="Arial"/>
              </a:rPr>
              <a:t>	</a:t>
            </a:r>
          </a:p>
          <a:p>
            <a:endParaRPr lang="en-US" sz="1000" dirty="0"/>
          </a:p>
        </p:txBody>
      </p:sp>
      <p:sp>
        <p:nvSpPr>
          <p:cNvPr id="10" name="TextBox 9"/>
          <p:cNvSpPr txBox="1"/>
          <p:nvPr userDrawn="1"/>
        </p:nvSpPr>
        <p:spPr>
          <a:xfrm>
            <a:off x="6130636" y="1200728"/>
            <a:ext cx="2563092" cy="2281651"/>
          </a:xfrm>
          <a:prstGeom prst="rect">
            <a:avLst/>
          </a:prstGeom>
          <a:noFill/>
        </p:spPr>
        <p:txBody>
          <a:bodyPr wrap="square" rtlCol="0">
            <a:spAutoFit/>
          </a:bodyPr>
          <a:lstStyle/>
          <a:p>
            <a:pPr>
              <a:lnSpc>
                <a:spcPct val="80000"/>
              </a:lnSpc>
            </a:pPr>
            <a:r>
              <a:rPr lang="en-US" sz="4400" b="1" i="0" spc="-150" dirty="0">
                <a:solidFill>
                  <a:srgbClr val="DEDCCD"/>
                </a:solidFill>
                <a:latin typeface="Arial Black"/>
                <a:cs typeface="Arial Black"/>
              </a:rPr>
              <a:t>54,000</a:t>
            </a:r>
            <a:r>
              <a:rPr lang="en-US" sz="4400" b="1" i="0" spc="-150" baseline="0" dirty="0">
                <a:solidFill>
                  <a:srgbClr val="DEDCCD"/>
                </a:solidFill>
                <a:latin typeface="Arial Black"/>
                <a:cs typeface="Arial Black"/>
              </a:rPr>
              <a:t> JOBS IN ONE MONTH</a:t>
            </a:r>
            <a:endParaRPr lang="en-US" sz="4400" b="1" i="0" spc="-150" dirty="0">
              <a:solidFill>
                <a:srgbClr val="DEDCCD"/>
              </a:solidFill>
              <a:latin typeface="Arial Black"/>
              <a:cs typeface="Arial Black"/>
            </a:endParaRPr>
          </a:p>
        </p:txBody>
      </p:sp>
    </p:spTree>
    <p:extLst>
      <p:ext uri="{BB962C8B-B14F-4D97-AF65-F5344CB8AC3E}">
        <p14:creationId xmlns:p14="http://schemas.microsoft.com/office/powerpoint/2010/main" val="182847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p:cNvSpPr txBox="1"/>
          <p:nvPr userDrawn="1"/>
        </p:nvSpPr>
        <p:spPr>
          <a:xfrm>
            <a:off x="2837316" y="2441178"/>
            <a:ext cx="2316226" cy="2930545"/>
          </a:xfrm>
          <a:prstGeom prst="rect">
            <a:avLst/>
          </a:prstGeom>
          <a:noFill/>
        </p:spPr>
        <p:txBody>
          <a:bodyPr wrap="square" rtlCol="0">
            <a:spAutoFit/>
          </a:bodyPr>
          <a:lstStyle/>
          <a:p>
            <a:pPr>
              <a:lnSpc>
                <a:spcPct val="120000"/>
              </a:lnSpc>
            </a:pPr>
            <a:r>
              <a:rPr lang="en-US" sz="1100" kern="1200" dirty="0">
                <a:solidFill>
                  <a:schemeClr val="bg1"/>
                </a:solidFill>
                <a:latin typeface="Arial"/>
                <a:ea typeface="+mn-ea"/>
                <a:cs typeface="Arial"/>
              </a:rPr>
              <a:t>Architects &amp; surveyors; Engineering; Agricultural Professionals; Accounting; Information Technology; Business &amp; Information; Health; Education; </a:t>
            </a:r>
            <a:r>
              <a:rPr lang="en-US" sz="1100" kern="1200" dirty="0" err="1">
                <a:solidFill>
                  <a:schemeClr val="bg1"/>
                </a:solidFill>
                <a:latin typeface="Arial"/>
                <a:ea typeface="+mn-ea"/>
                <a:cs typeface="Arial"/>
              </a:rPr>
              <a:t>Counselling</a:t>
            </a:r>
            <a:r>
              <a:rPr lang="en-US" sz="1100" kern="1200" dirty="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100" dirty="0">
              <a:solidFill>
                <a:schemeClr val="bg1"/>
              </a:solidFill>
              <a:latin typeface="Arial"/>
              <a:cs typeface="Arial"/>
            </a:endParaRPr>
          </a:p>
        </p:txBody>
      </p:sp>
      <p:sp>
        <p:nvSpPr>
          <p:cNvPr id="14" name="TextBox 13"/>
          <p:cNvSpPr txBox="1"/>
          <p:nvPr userDrawn="1"/>
        </p:nvSpPr>
        <p:spPr>
          <a:xfrm>
            <a:off x="5427443" y="2441178"/>
            <a:ext cx="2316226" cy="2727413"/>
          </a:xfrm>
          <a:prstGeom prst="rect">
            <a:avLst/>
          </a:prstGeom>
          <a:noFill/>
        </p:spPr>
        <p:txBody>
          <a:bodyPr wrap="square" rtlCol="0">
            <a:spAutoFit/>
          </a:bodyPr>
          <a:lstStyle/>
          <a:p>
            <a:pPr>
              <a:lnSpc>
                <a:spcPct val="120000"/>
              </a:lnSpc>
            </a:pPr>
            <a:r>
              <a:rPr lang="en-US" sz="1100" kern="1200" dirty="0">
                <a:solidFill>
                  <a:srgbClr val="FFFFFF"/>
                </a:solidFill>
                <a:latin typeface="Arial"/>
                <a:ea typeface="+mn-ea"/>
                <a:cs typeface="Arial"/>
              </a:rPr>
              <a:t>Online employment site ‘Indeed‘ has </a:t>
            </a:r>
            <a:r>
              <a:rPr lang="en-US" sz="1100" kern="1200" dirty="0" err="1">
                <a:solidFill>
                  <a:srgbClr val="FFFFFF"/>
                </a:solidFill>
                <a:latin typeface="Arial"/>
                <a:ea typeface="+mn-ea"/>
                <a:cs typeface="Arial"/>
              </a:rPr>
              <a:t>analysed</a:t>
            </a:r>
            <a:r>
              <a:rPr lang="en-US" sz="1100" kern="1200" dirty="0">
                <a:solidFill>
                  <a:srgbClr val="FFFFFF"/>
                </a:solidFill>
                <a:latin typeface="Arial"/>
                <a:ea typeface="+mn-ea"/>
                <a:cs typeface="Arial"/>
              </a:rPr>
              <a:t> its database of more than 170,000 Australian job listings and identified the postings that have remained unfilled for 60 days or more. Amongst the most difficult to fill jobs are: </a:t>
            </a:r>
            <a:r>
              <a:rPr lang="en-US" sz="1100" b="1" kern="1200" dirty="0">
                <a:solidFill>
                  <a:srgbClr val="FFFFFF"/>
                </a:solidFill>
                <a:latin typeface="Arial"/>
                <a:ea typeface="+mn-ea"/>
                <a:cs typeface="Arial"/>
              </a:rPr>
              <a:t>Electrician; Glazier; Plasterer; Carpenter; Hair stylist; Panel beater; Veterinarian; Cabinet maker’ Plumber; Maintenance electrician and Air conditioning engineer.</a:t>
            </a:r>
            <a:r>
              <a:rPr lang="en-US" sz="1100" b="0" kern="1200" dirty="0">
                <a:solidFill>
                  <a:srgbClr val="FFFFFF"/>
                </a:solidFill>
                <a:latin typeface="Arial"/>
                <a:ea typeface="+mn-ea"/>
                <a:cs typeface="Arial"/>
              </a:rPr>
              <a:t> 	</a:t>
            </a:r>
          </a:p>
        </p:txBody>
      </p:sp>
      <p:sp>
        <p:nvSpPr>
          <p:cNvPr id="15" name="TextBox 14"/>
          <p:cNvSpPr txBox="1"/>
          <p:nvPr userDrawn="1"/>
        </p:nvSpPr>
        <p:spPr>
          <a:xfrm>
            <a:off x="103908" y="2441178"/>
            <a:ext cx="2563092" cy="1485535"/>
          </a:xfrm>
          <a:prstGeom prst="rect">
            <a:avLst/>
          </a:prstGeom>
          <a:noFill/>
        </p:spPr>
        <p:txBody>
          <a:bodyPr wrap="square" rtlCol="0">
            <a:spAutoFit/>
          </a:bodyPr>
          <a:lstStyle/>
          <a:p>
            <a:pPr algn="r">
              <a:lnSpc>
                <a:spcPct val="80000"/>
              </a:lnSpc>
            </a:pPr>
            <a:r>
              <a:rPr lang="en-US" sz="2800" b="1" i="0" spc="-150" dirty="0">
                <a:solidFill>
                  <a:srgbClr val="DEDCCD"/>
                </a:solidFill>
                <a:latin typeface="Arial Black"/>
                <a:cs typeface="Arial Black"/>
              </a:rPr>
              <a:t>LOOKING FOR AN AMAZING LIFESTYLE</a:t>
            </a:r>
          </a:p>
        </p:txBody>
      </p:sp>
    </p:spTree>
    <p:extLst>
      <p:ext uri="{BB962C8B-B14F-4D97-AF65-F5344CB8AC3E}">
        <p14:creationId xmlns:p14="http://schemas.microsoft.com/office/powerpoint/2010/main" val="272924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352414" y="986561"/>
            <a:ext cx="4276039" cy="2281651"/>
          </a:xfrm>
          <a:prstGeom prst="rect">
            <a:avLst/>
          </a:prstGeom>
          <a:noFill/>
        </p:spPr>
        <p:txBody>
          <a:bodyPr wrap="square" rtlCol="0">
            <a:spAutoFit/>
          </a:bodyPr>
          <a:lstStyle/>
          <a:p>
            <a:pPr>
              <a:lnSpc>
                <a:spcPct val="80000"/>
              </a:lnSpc>
              <a:spcBef>
                <a:spcPts val="0"/>
              </a:spcBef>
            </a:pPr>
            <a:r>
              <a:rPr lang="en-US" sz="4400" b="1" i="0" kern="1200" spc="-150" dirty="0">
                <a:solidFill>
                  <a:srgbClr val="DEDCCD"/>
                </a:solidFill>
                <a:latin typeface="Arial Black"/>
                <a:cs typeface="Arial Black"/>
              </a:rPr>
              <a:t>ANOTHER</a:t>
            </a:r>
            <a:r>
              <a:rPr lang="en-US" sz="4400" b="1" i="0" kern="1200" spc="-150" baseline="0" dirty="0">
                <a:solidFill>
                  <a:srgbClr val="DEDCCD"/>
                </a:solidFill>
                <a:latin typeface="Arial Black"/>
                <a:cs typeface="Arial Black"/>
              </a:rPr>
              <a:t> INTRESTING TITLE TO GO IN HERE</a:t>
            </a:r>
            <a:endParaRPr lang="en-US" sz="4400" b="1" i="0" kern="1200" spc="-150" dirty="0">
              <a:solidFill>
                <a:srgbClr val="DEDCCD"/>
              </a:solidFill>
              <a:latin typeface="Arial Black"/>
              <a:cs typeface="Arial Black"/>
            </a:endParaRPr>
          </a:p>
        </p:txBody>
      </p:sp>
      <p:sp>
        <p:nvSpPr>
          <p:cNvPr id="3" name="TextBox 2"/>
          <p:cNvSpPr txBox="1"/>
          <p:nvPr userDrawn="1"/>
        </p:nvSpPr>
        <p:spPr>
          <a:xfrm>
            <a:off x="352415" y="3527409"/>
            <a:ext cx="3272858" cy="2929007"/>
          </a:xfrm>
          <a:prstGeom prst="rect">
            <a:avLst/>
          </a:prstGeom>
          <a:noFill/>
        </p:spPr>
        <p:txBody>
          <a:bodyPr wrap="square" rtlCol="0">
            <a:spAutoFit/>
          </a:bodyPr>
          <a:lstStyle/>
          <a:p>
            <a:pPr>
              <a:lnSpc>
                <a:spcPct val="120000"/>
              </a:lnSpc>
            </a:pPr>
            <a:r>
              <a:rPr lang="en-US" sz="1400" kern="1200" dirty="0">
                <a:solidFill>
                  <a:schemeClr val="bg1"/>
                </a:solidFill>
                <a:latin typeface="Arial"/>
                <a:ea typeface="+mn-ea"/>
                <a:cs typeface="Arial"/>
              </a:rPr>
              <a:t>Architects &amp; surveyors; Engineering; Agricultural Professionals; Accounting; Information Technology; Business &amp; Information; Health; Education; </a:t>
            </a:r>
            <a:r>
              <a:rPr lang="en-US" sz="1400" kern="1200" dirty="0" err="1">
                <a:solidFill>
                  <a:schemeClr val="bg1"/>
                </a:solidFill>
                <a:latin typeface="Arial"/>
                <a:ea typeface="+mn-ea"/>
                <a:cs typeface="Arial"/>
              </a:rPr>
              <a:t>Counselling</a:t>
            </a:r>
            <a:r>
              <a:rPr lang="en-US" sz="1400" kern="1200" dirty="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400" dirty="0">
              <a:solidFill>
                <a:schemeClr val="bg1"/>
              </a:solidFill>
              <a:latin typeface="Arial"/>
              <a:cs typeface="Arial"/>
            </a:endParaRPr>
          </a:p>
        </p:txBody>
      </p:sp>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5158" r="-41278"/>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eeform 4"/>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38487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hart 9"/>
          <p:cNvGraphicFramePr/>
          <p:nvPr userDrawn="1">
            <p:extLst>
              <p:ext uri="{D42A27DB-BD31-4B8C-83A1-F6EECF244321}">
                <p14:modId xmlns:p14="http://schemas.microsoft.com/office/powerpoint/2010/main" val="1930406450"/>
              </p:ext>
            </p:extLst>
          </p:nvPr>
        </p:nvGraphicFramePr>
        <p:xfrm>
          <a:off x="2840182" y="895621"/>
          <a:ext cx="6096000" cy="43526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352414" y="1217471"/>
            <a:ext cx="3446041" cy="3365024"/>
          </a:xfrm>
          <a:prstGeom prst="rect">
            <a:avLst/>
          </a:prstGeom>
          <a:noFill/>
        </p:spPr>
        <p:txBody>
          <a:bodyPr wrap="square" rtlCol="0">
            <a:spAutoFit/>
          </a:bodyPr>
          <a:lstStyle/>
          <a:p>
            <a:pPr>
              <a:lnSpc>
                <a:spcPct val="80000"/>
              </a:lnSpc>
              <a:spcBef>
                <a:spcPts val="0"/>
              </a:spcBef>
            </a:pPr>
            <a:r>
              <a:rPr lang="en-US" sz="4400" b="1" i="0" kern="1200" spc="-150" dirty="0">
                <a:solidFill>
                  <a:srgbClr val="DEDCCD"/>
                </a:solidFill>
                <a:latin typeface="Arial Black"/>
                <a:cs typeface="Arial Black"/>
              </a:rPr>
              <a:t>WORKING FROM HOME IS ALWAYS </a:t>
            </a:r>
            <a:br>
              <a:rPr lang="en-US" sz="4400" b="1" i="0" kern="1200" spc="-150" dirty="0">
                <a:solidFill>
                  <a:srgbClr val="DEDCCD"/>
                </a:solidFill>
                <a:latin typeface="Arial Black"/>
                <a:cs typeface="Arial Black"/>
              </a:rPr>
            </a:br>
            <a:r>
              <a:rPr lang="en-US" sz="4400" b="1" i="0" kern="1200" spc="-150" dirty="0">
                <a:solidFill>
                  <a:srgbClr val="DEDCCD"/>
                </a:solidFill>
                <a:latin typeface="Arial Black"/>
                <a:cs typeface="Arial Black"/>
              </a:rPr>
              <a:t>AN OPTION</a:t>
            </a:r>
          </a:p>
        </p:txBody>
      </p:sp>
    </p:spTree>
    <p:extLst>
      <p:ext uri="{BB962C8B-B14F-4D97-AF65-F5344CB8AC3E}">
        <p14:creationId xmlns:p14="http://schemas.microsoft.com/office/powerpoint/2010/main" val="245440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47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ctrTitle"/>
          </p:nvPr>
        </p:nvSpPr>
        <p:spPr>
          <a:xfrm>
            <a:off x="819150" y="2130425"/>
            <a:ext cx="7772400" cy="1470025"/>
          </a:xfrm>
          <a:prstGeom prst="rect">
            <a:avLst/>
          </a:prstGeom>
        </p:spPr>
        <p:txBody>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823912"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77549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2905124"/>
            <a:ext cx="8175801"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7633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39430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715819" y="1212273"/>
            <a:ext cx="5091546" cy="4013406"/>
          </a:xfrm>
          <a:prstGeom prst="rect">
            <a:avLst/>
          </a:prstGeom>
          <a:noFill/>
        </p:spPr>
        <p:txBody>
          <a:bodyPr wrap="square" rtlCol="0">
            <a:spAutoFit/>
          </a:bodyPr>
          <a:lstStyle/>
          <a:p>
            <a:pPr>
              <a:lnSpc>
                <a:spcPct val="120000"/>
              </a:lnSpc>
            </a:pPr>
            <a:r>
              <a:rPr lang="en-US" sz="1200" kern="1200" dirty="0">
                <a:solidFill>
                  <a:schemeClr val="tx1"/>
                </a:solidFill>
                <a:latin typeface="Arial"/>
                <a:ea typeface="+mn-ea"/>
                <a:cs typeface="Arial"/>
              </a:rPr>
              <a:t>Australia created more than 54,000 jobs in one month, which was more than three times higher than what was expected by most economists. </a:t>
            </a:r>
            <a:r>
              <a:rPr lang="en-US" sz="1200" b="1" kern="1200" dirty="0">
                <a:solidFill>
                  <a:schemeClr val="tx1"/>
                </a:solidFill>
                <a:latin typeface="Arial"/>
                <a:ea typeface="+mn-ea"/>
                <a:cs typeface="Arial"/>
              </a:rPr>
              <a:t>"Employment growth has been phenomenal"</a:t>
            </a:r>
            <a:r>
              <a:rPr lang="en-US" sz="1200" b="0" kern="1200" dirty="0">
                <a:solidFill>
                  <a:schemeClr val="tx1"/>
                </a:solidFill>
                <a:latin typeface="Arial"/>
                <a:ea typeface="+mn-ea"/>
                <a:cs typeface="Arial"/>
              </a:rPr>
              <a:t>, noted Commonwealth Bank economist Gareth </a:t>
            </a:r>
            <a:r>
              <a:rPr lang="en-US" sz="1200" b="0" kern="1200" dirty="0" err="1">
                <a:solidFill>
                  <a:schemeClr val="tx1"/>
                </a:solidFill>
                <a:latin typeface="Arial"/>
                <a:ea typeface="+mn-ea"/>
                <a:cs typeface="Arial"/>
              </a:rPr>
              <a:t>Aird</a:t>
            </a:r>
            <a:r>
              <a:rPr lang="en-US" sz="1200" b="0" kern="1200" dirty="0">
                <a:solidFill>
                  <a:schemeClr val="tx1"/>
                </a:solidFill>
                <a:latin typeface="Arial"/>
                <a:ea typeface="+mn-ea"/>
                <a:cs typeface="Arial"/>
              </a:rPr>
              <a:t>. </a:t>
            </a:r>
          </a:p>
          <a:p>
            <a:pPr>
              <a:lnSpc>
                <a:spcPct val="120000"/>
              </a:lnSpc>
            </a:pPr>
            <a:endParaRPr lang="en-US" sz="1200" b="0" kern="1200" dirty="0">
              <a:solidFill>
                <a:schemeClr val="tx1"/>
              </a:solidFill>
              <a:latin typeface="Arial"/>
              <a:ea typeface="+mn-ea"/>
              <a:cs typeface="Arial"/>
            </a:endParaRPr>
          </a:p>
          <a:p>
            <a:pPr>
              <a:lnSpc>
                <a:spcPct val="120000"/>
              </a:lnSpc>
            </a:pPr>
            <a:r>
              <a:rPr lang="en-US" sz="1200" b="1" kern="1200" dirty="0">
                <a:solidFill>
                  <a:schemeClr val="tx1"/>
                </a:solidFill>
                <a:latin typeface="Arial"/>
                <a:ea typeface="+mn-ea"/>
                <a:cs typeface="Arial"/>
              </a:rPr>
              <a:t>"Full-time employment has now increased by around 253,000 since August 2016, and makes up the majority of the 307,000 person increase in employment over the period,"</a:t>
            </a:r>
            <a:r>
              <a:rPr lang="en-US" sz="1200" b="0" kern="1200" dirty="0">
                <a:solidFill>
                  <a:schemeClr val="tx1"/>
                </a:solidFill>
                <a:latin typeface="Arial"/>
                <a:ea typeface="+mn-ea"/>
                <a:cs typeface="Arial"/>
              </a:rPr>
              <a:t> he wrote. The employment-to-population ratio has also risen to a four-and-a-half-year high, as job creation exceeded population growth. </a:t>
            </a:r>
          </a:p>
          <a:p>
            <a:pPr>
              <a:lnSpc>
                <a:spcPct val="120000"/>
              </a:lnSpc>
            </a:pPr>
            <a:endParaRPr lang="en-US" sz="1200" b="0" kern="1200" dirty="0">
              <a:solidFill>
                <a:schemeClr val="tx1"/>
              </a:solidFill>
              <a:latin typeface="Arial"/>
              <a:ea typeface="+mn-ea"/>
              <a:cs typeface="Arial"/>
            </a:endParaRPr>
          </a:p>
          <a:p>
            <a:pPr>
              <a:lnSpc>
                <a:spcPct val="120000"/>
              </a:lnSpc>
            </a:pPr>
            <a:r>
              <a:rPr lang="en-US" sz="1200" b="0" kern="1200" dirty="0">
                <a:solidFill>
                  <a:schemeClr val="tx1"/>
                </a:solidFill>
                <a:latin typeface="Arial"/>
                <a:ea typeface="+mn-ea"/>
                <a:cs typeface="Arial"/>
              </a:rPr>
              <a:t>Looking ahead, the five industries that are currently experiencing skill shortages, and are poised to undergo huge growth in coming years are: Healthcare Education; Construction; Tourism and Agriculture, but as the economy continues to grow skill shortages across most sectors are also expected to increase, so whatever your occupation now is the ideal time to find out if you’re eligible to move down under. </a:t>
            </a:r>
            <a:r>
              <a:rPr lang="en-US" sz="1000" b="0" kern="1200" dirty="0">
                <a:solidFill>
                  <a:schemeClr val="tx1"/>
                </a:solidFill>
                <a:latin typeface="Arial"/>
                <a:ea typeface="+mn-ea"/>
                <a:cs typeface="Arial"/>
              </a:rPr>
              <a:t>	</a:t>
            </a:r>
          </a:p>
          <a:p>
            <a:endParaRPr lang="en-US" sz="1000" dirty="0"/>
          </a:p>
        </p:txBody>
      </p:sp>
      <p:sp>
        <p:nvSpPr>
          <p:cNvPr id="10" name="TextBox 9"/>
          <p:cNvSpPr txBox="1"/>
          <p:nvPr userDrawn="1"/>
        </p:nvSpPr>
        <p:spPr>
          <a:xfrm>
            <a:off x="6130636" y="1200728"/>
            <a:ext cx="2563092" cy="2281651"/>
          </a:xfrm>
          <a:prstGeom prst="rect">
            <a:avLst/>
          </a:prstGeom>
          <a:noFill/>
        </p:spPr>
        <p:txBody>
          <a:bodyPr wrap="square" rtlCol="0">
            <a:spAutoFit/>
          </a:bodyPr>
          <a:lstStyle/>
          <a:p>
            <a:pPr>
              <a:lnSpc>
                <a:spcPct val="80000"/>
              </a:lnSpc>
            </a:pPr>
            <a:r>
              <a:rPr lang="en-US" sz="4400" b="1" i="0" spc="-150" dirty="0">
                <a:latin typeface="Arial Black"/>
                <a:cs typeface="Arial Black"/>
              </a:rPr>
              <a:t>54,000</a:t>
            </a:r>
            <a:r>
              <a:rPr lang="en-US" sz="4400" b="1" i="0" spc="-150" baseline="0" dirty="0">
                <a:latin typeface="Arial Black"/>
                <a:cs typeface="Arial Black"/>
              </a:rPr>
              <a:t> JOBS IN ONE MONTH</a:t>
            </a:r>
            <a:endParaRPr lang="en-US" sz="4400" b="1" i="0" spc="-150" dirty="0">
              <a:latin typeface="Arial Black"/>
              <a:cs typeface="Arial Black"/>
            </a:endParaRPr>
          </a:p>
        </p:txBody>
      </p:sp>
    </p:spTree>
    <p:extLst>
      <p:ext uri="{BB962C8B-B14F-4D97-AF65-F5344CB8AC3E}">
        <p14:creationId xmlns:p14="http://schemas.microsoft.com/office/powerpoint/2010/main" val="2838572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998" y="2905125"/>
            <a:ext cx="3984801"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62500" y="2905125"/>
            <a:ext cx="3924300"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73234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98" y="2911475"/>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0998" y="3705225"/>
            <a:ext cx="3986390" cy="24209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9114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705225"/>
            <a:ext cx="4041775" cy="24209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20418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510998" y="2905125"/>
            <a:ext cx="8175801" cy="10096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3"/>
          <p:cNvSpPr>
            <a:spLocks noGrp="1"/>
          </p:cNvSpPr>
          <p:nvPr>
            <p:ph sz="half" idx="13"/>
          </p:nvPr>
        </p:nvSpPr>
        <p:spPr>
          <a:xfrm>
            <a:off x="510998" y="4533900"/>
            <a:ext cx="8175802" cy="1592262"/>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half" idx="14"/>
          </p:nvPr>
        </p:nvSpPr>
        <p:spPr>
          <a:xfrm>
            <a:off x="510998" y="4095750"/>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6"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7"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8"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9107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63775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93389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8"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40462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3008313" cy="8382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133475"/>
            <a:ext cx="3008313" cy="4992689"/>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228038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4034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730074" y="342900"/>
            <a:ext cx="7956725" cy="1476375"/>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552315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057400" cy="585152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30555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79172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p:cNvSpPr txBox="1"/>
          <p:nvPr userDrawn="1"/>
        </p:nvSpPr>
        <p:spPr>
          <a:xfrm>
            <a:off x="2837316" y="2441178"/>
            <a:ext cx="2316226" cy="2930545"/>
          </a:xfrm>
          <a:prstGeom prst="rect">
            <a:avLst/>
          </a:prstGeom>
          <a:noFill/>
        </p:spPr>
        <p:txBody>
          <a:bodyPr wrap="square" rtlCol="0">
            <a:spAutoFit/>
          </a:bodyPr>
          <a:lstStyle/>
          <a:p>
            <a:pPr>
              <a:lnSpc>
                <a:spcPct val="120000"/>
              </a:lnSpc>
            </a:pPr>
            <a:r>
              <a:rPr lang="en-US" sz="1100" kern="1200" dirty="0">
                <a:solidFill>
                  <a:schemeClr val="tx1"/>
                </a:solidFill>
                <a:latin typeface="Arial"/>
                <a:ea typeface="+mn-ea"/>
                <a:cs typeface="Arial"/>
              </a:rPr>
              <a:t>Architects &amp; surveyors; Engineering; Agricultural Professionals; Accounting; Information Technology; Business &amp; Information; Health; Education; </a:t>
            </a:r>
            <a:r>
              <a:rPr lang="en-US" sz="1100" kern="1200" dirty="0" err="1">
                <a:solidFill>
                  <a:schemeClr val="tx1"/>
                </a:solidFill>
                <a:latin typeface="Arial"/>
                <a:ea typeface="+mn-ea"/>
                <a:cs typeface="Arial"/>
              </a:rPr>
              <a:t>Counselling</a:t>
            </a:r>
            <a:r>
              <a:rPr lang="en-US" sz="1100" kern="1200" dirty="0">
                <a:solidFill>
                  <a:schemeClr val="tx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100" dirty="0">
              <a:latin typeface="Arial"/>
              <a:cs typeface="Arial"/>
            </a:endParaRPr>
          </a:p>
        </p:txBody>
      </p:sp>
      <p:sp>
        <p:nvSpPr>
          <p:cNvPr id="14" name="TextBox 13"/>
          <p:cNvSpPr txBox="1"/>
          <p:nvPr userDrawn="1"/>
        </p:nvSpPr>
        <p:spPr>
          <a:xfrm>
            <a:off x="5427443" y="2441178"/>
            <a:ext cx="2316226" cy="2727413"/>
          </a:xfrm>
          <a:prstGeom prst="rect">
            <a:avLst/>
          </a:prstGeom>
          <a:noFill/>
        </p:spPr>
        <p:txBody>
          <a:bodyPr wrap="square" rtlCol="0">
            <a:spAutoFit/>
          </a:bodyPr>
          <a:lstStyle/>
          <a:p>
            <a:pPr>
              <a:lnSpc>
                <a:spcPct val="120000"/>
              </a:lnSpc>
            </a:pPr>
            <a:r>
              <a:rPr lang="en-US" sz="1100" kern="1200" dirty="0">
                <a:solidFill>
                  <a:schemeClr val="tx1"/>
                </a:solidFill>
                <a:latin typeface="Arial"/>
                <a:ea typeface="+mn-ea"/>
                <a:cs typeface="Arial"/>
              </a:rPr>
              <a:t>Online employment site ‘Indeed‘ has </a:t>
            </a:r>
            <a:r>
              <a:rPr lang="en-US" sz="1100" kern="1200" dirty="0" err="1">
                <a:solidFill>
                  <a:schemeClr val="tx1"/>
                </a:solidFill>
                <a:latin typeface="Arial"/>
                <a:ea typeface="+mn-ea"/>
                <a:cs typeface="Arial"/>
              </a:rPr>
              <a:t>analysed</a:t>
            </a:r>
            <a:r>
              <a:rPr lang="en-US" sz="1100" kern="1200" dirty="0">
                <a:solidFill>
                  <a:schemeClr val="tx1"/>
                </a:solidFill>
                <a:latin typeface="Arial"/>
                <a:ea typeface="+mn-ea"/>
                <a:cs typeface="Arial"/>
              </a:rPr>
              <a:t> its database of more than 170,000 Australian job listings and identified the postings that have remained unfilled for 60 days or more. Amongst the most difficult to fill jobs are: </a:t>
            </a:r>
            <a:r>
              <a:rPr lang="en-US" sz="1100" b="1" kern="1200" dirty="0">
                <a:solidFill>
                  <a:schemeClr val="tx1"/>
                </a:solidFill>
                <a:latin typeface="Arial"/>
                <a:ea typeface="+mn-ea"/>
                <a:cs typeface="Arial"/>
              </a:rPr>
              <a:t>Electrician; Glazier; Plasterer; Carpenter; Hair stylist; Panel beater; Veterinarian; Cabinet maker’ Plumber; Maintenance electrician and Air conditioning engineer.</a:t>
            </a:r>
            <a:r>
              <a:rPr lang="en-US" sz="1100" b="0" kern="1200" dirty="0">
                <a:solidFill>
                  <a:schemeClr val="tx1"/>
                </a:solidFill>
                <a:latin typeface="Arial"/>
                <a:ea typeface="+mn-ea"/>
                <a:cs typeface="Arial"/>
              </a:rPr>
              <a:t> 	</a:t>
            </a:r>
          </a:p>
        </p:txBody>
      </p:sp>
      <p:sp>
        <p:nvSpPr>
          <p:cNvPr id="15" name="TextBox 14"/>
          <p:cNvSpPr txBox="1"/>
          <p:nvPr userDrawn="1"/>
        </p:nvSpPr>
        <p:spPr>
          <a:xfrm>
            <a:off x="103908" y="2441178"/>
            <a:ext cx="2563092" cy="1485535"/>
          </a:xfrm>
          <a:prstGeom prst="rect">
            <a:avLst/>
          </a:prstGeom>
          <a:noFill/>
        </p:spPr>
        <p:txBody>
          <a:bodyPr wrap="square" rtlCol="0">
            <a:spAutoFit/>
          </a:bodyPr>
          <a:lstStyle/>
          <a:p>
            <a:pPr algn="r">
              <a:lnSpc>
                <a:spcPct val="80000"/>
              </a:lnSpc>
            </a:pPr>
            <a:r>
              <a:rPr lang="en-US" sz="2800" b="1" i="0" spc="-150" dirty="0">
                <a:latin typeface="Arial Black"/>
                <a:cs typeface="Arial Black"/>
              </a:rPr>
              <a:t>LOOKING FOR AN AMAZING LIFESTYLE</a:t>
            </a:r>
          </a:p>
        </p:txBody>
      </p:sp>
    </p:spTree>
    <p:extLst>
      <p:ext uri="{BB962C8B-B14F-4D97-AF65-F5344CB8AC3E}">
        <p14:creationId xmlns:p14="http://schemas.microsoft.com/office/powerpoint/2010/main" val="971561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1413" y="414338"/>
            <a:ext cx="5915025"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411413" y="2124075"/>
            <a:ext cx="2881312" cy="400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5125" y="2124075"/>
            <a:ext cx="2881313" cy="400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449513" cy="476250"/>
          </a:xfrm>
          <a:prstGeom prst="rect">
            <a:avLst/>
          </a:prstGeom>
        </p:spPr>
        <p:txBody>
          <a:bodyPr/>
          <a:lstStyle>
            <a:lvl1pPr>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591842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ctrTitle"/>
          </p:nvPr>
        </p:nvSpPr>
        <p:spPr>
          <a:xfrm>
            <a:off x="819150" y="2130425"/>
            <a:ext cx="7772400" cy="1470025"/>
          </a:xfrm>
          <a:prstGeom prst="rect">
            <a:avLst/>
          </a:prstGeom>
        </p:spPr>
        <p:txBody>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823912"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426145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2905124"/>
            <a:ext cx="8175801"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117513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470338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998" y="2905125"/>
            <a:ext cx="3984801"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62500" y="2905125"/>
            <a:ext cx="3924300"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360867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98" y="2911475"/>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0998" y="3705225"/>
            <a:ext cx="3986390" cy="24209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9114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705225"/>
            <a:ext cx="4041775" cy="24209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63925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510998" y="2905125"/>
            <a:ext cx="8175801" cy="10096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3"/>
          <p:cNvSpPr>
            <a:spLocks noGrp="1"/>
          </p:cNvSpPr>
          <p:nvPr>
            <p:ph sz="half" idx="13"/>
          </p:nvPr>
        </p:nvSpPr>
        <p:spPr>
          <a:xfrm>
            <a:off x="510998" y="4533900"/>
            <a:ext cx="8175802" cy="1592262"/>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half" idx="14"/>
          </p:nvPr>
        </p:nvSpPr>
        <p:spPr>
          <a:xfrm>
            <a:off x="510998" y="4095750"/>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6"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7"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8"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126742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548604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987853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8"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8172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352414" y="986561"/>
            <a:ext cx="4276039" cy="2281651"/>
          </a:xfrm>
          <a:prstGeom prst="rect">
            <a:avLst/>
          </a:prstGeom>
          <a:noFill/>
        </p:spPr>
        <p:txBody>
          <a:bodyPr wrap="square" rtlCol="0">
            <a:spAutoFit/>
          </a:bodyPr>
          <a:lstStyle/>
          <a:p>
            <a:pPr>
              <a:lnSpc>
                <a:spcPct val="80000"/>
              </a:lnSpc>
              <a:spcBef>
                <a:spcPts val="0"/>
              </a:spcBef>
            </a:pPr>
            <a:r>
              <a:rPr lang="en-US" sz="4400" b="1" i="0" kern="1200" spc="-150" dirty="0">
                <a:latin typeface="Arial Black"/>
                <a:cs typeface="Arial Black"/>
              </a:rPr>
              <a:t>ANOTHER</a:t>
            </a:r>
            <a:r>
              <a:rPr lang="en-US" sz="4400" b="1" i="0" kern="1200" spc="-150" baseline="0" dirty="0">
                <a:latin typeface="Arial Black"/>
                <a:cs typeface="Arial Black"/>
              </a:rPr>
              <a:t> INTRESTING TITLE TO GO IN HERE</a:t>
            </a:r>
            <a:endParaRPr lang="en-US" sz="4400" b="1" i="0" kern="1200" spc="-150" dirty="0">
              <a:latin typeface="Arial Black"/>
              <a:cs typeface="Arial Black"/>
            </a:endParaRPr>
          </a:p>
        </p:txBody>
      </p:sp>
      <p:sp>
        <p:nvSpPr>
          <p:cNvPr id="3" name="TextBox 2"/>
          <p:cNvSpPr txBox="1"/>
          <p:nvPr userDrawn="1"/>
        </p:nvSpPr>
        <p:spPr>
          <a:xfrm>
            <a:off x="352415" y="3527409"/>
            <a:ext cx="3272858" cy="2929007"/>
          </a:xfrm>
          <a:prstGeom prst="rect">
            <a:avLst/>
          </a:prstGeom>
          <a:noFill/>
        </p:spPr>
        <p:txBody>
          <a:bodyPr wrap="square" rtlCol="0">
            <a:spAutoFit/>
          </a:bodyPr>
          <a:lstStyle/>
          <a:p>
            <a:pPr>
              <a:lnSpc>
                <a:spcPct val="120000"/>
              </a:lnSpc>
            </a:pPr>
            <a:r>
              <a:rPr lang="en-US" sz="1400" kern="1200" dirty="0">
                <a:solidFill>
                  <a:schemeClr val="tx1"/>
                </a:solidFill>
                <a:latin typeface="Arial"/>
                <a:ea typeface="+mn-ea"/>
                <a:cs typeface="Arial"/>
              </a:rPr>
              <a:t>Architects &amp; surveyors; Engineering; Agricultural Professionals; Accounting; Information Technology; Business &amp; Information; Health; Education; </a:t>
            </a:r>
            <a:r>
              <a:rPr lang="en-US" sz="1400" kern="1200" dirty="0" err="1">
                <a:solidFill>
                  <a:schemeClr val="tx1"/>
                </a:solidFill>
                <a:latin typeface="Arial"/>
                <a:ea typeface="+mn-ea"/>
                <a:cs typeface="Arial"/>
              </a:rPr>
              <a:t>Counselling</a:t>
            </a:r>
            <a:r>
              <a:rPr lang="en-US" sz="1400" kern="1200" dirty="0">
                <a:solidFill>
                  <a:schemeClr val="tx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400" dirty="0">
              <a:latin typeface="Arial"/>
              <a:cs typeface="Arial"/>
            </a:endParaRPr>
          </a:p>
        </p:txBody>
      </p:sp>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1987" r="-44449"/>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eeform 4"/>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2056828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3008313" cy="8382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133475"/>
            <a:ext cx="3008313" cy="4992689"/>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78737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228391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730074" y="342900"/>
            <a:ext cx="7956725" cy="1476375"/>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719857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057400" cy="585152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30555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33324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1413" y="414338"/>
            <a:ext cx="5915025"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411413" y="2124075"/>
            <a:ext cx="2881312" cy="400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5125" y="2124075"/>
            <a:ext cx="2881313" cy="400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449513" cy="476250"/>
          </a:xfrm>
          <a:prstGeom prst="rect">
            <a:avLst/>
          </a:prstGeom>
        </p:spPr>
        <p:txBody>
          <a:bodyPr/>
          <a:lstStyle>
            <a:lvl1pPr>
              <a:defRPr/>
            </a:lvl1pPr>
          </a:lstStyle>
          <a:p>
            <a:pPr defTabSz="914400"/>
            <a:fld id="{1D8BD707-D9CF-40AE-B4C6-C98DA3205C09}" type="datetimeFigureOut">
              <a:rPr lang="en-US" smtClean="0">
                <a:solidFill>
                  <a:prstClr val="black"/>
                </a:solidFill>
              </a:rPr>
              <a:pPr defTabSz="914400"/>
              <a:t>6/17/2019</a:t>
            </a:fld>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defTabSz="914400"/>
            <a:fld id="{B6F15528-21DE-4FAA-801E-634DDDAF4B2B}"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95918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hart 9"/>
          <p:cNvGraphicFramePr/>
          <p:nvPr userDrawn="1">
            <p:extLst>
              <p:ext uri="{D42A27DB-BD31-4B8C-83A1-F6EECF244321}">
                <p14:modId xmlns:p14="http://schemas.microsoft.com/office/powerpoint/2010/main" val="278329552"/>
              </p:ext>
            </p:extLst>
          </p:nvPr>
        </p:nvGraphicFramePr>
        <p:xfrm>
          <a:off x="2840182" y="895621"/>
          <a:ext cx="6096000" cy="43526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352414" y="1217471"/>
            <a:ext cx="3446041" cy="3365024"/>
          </a:xfrm>
          <a:prstGeom prst="rect">
            <a:avLst/>
          </a:prstGeom>
          <a:noFill/>
        </p:spPr>
        <p:txBody>
          <a:bodyPr wrap="square" rtlCol="0">
            <a:spAutoFit/>
          </a:bodyPr>
          <a:lstStyle/>
          <a:p>
            <a:pPr>
              <a:lnSpc>
                <a:spcPct val="80000"/>
              </a:lnSpc>
              <a:spcBef>
                <a:spcPts val="0"/>
              </a:spcBef>
            </a:pPr>
            <a:r>
              <a:rPr lang="en-US" sz="4400" b="1" i="0" kern="1200" spc="-150" dirty="0">
                <a:latin typeface="Arial Black"/>
                <a:cs typeface="Arial Black"/>
              </a:rPr>
              <a:t>WORKING FROM HOME IS ALWAYS </a:t>
            </a:r>
            <a:br>
              <a:rPr lang="en-US" sz="4400" b="1" i="0" kern="1200" spc="-150" dirty="0">
                <a:latin typeface="Arial Black"/>
                <a:cs typeface="Arial Black"/>
              </a:rPr>
            </a:br>
            <a:r>
              <a:rPr lang="en-US" sz="4400" b="1" i="0" kern="1200" spc="-150" dirty="0">
                <a:latin typeface="Arial Black"/>
                <a:cs typeface="Arial Black"/>
              </a:rPr>
              <a:t>AN OPTION</a:t>
            </a:r>
          </a:p>
        </p:txBody>
      </p:sp>
    </p:spTree>
    <p:extLst>
      <p:ext uri="{BB962C8B-B14F-4D97-AF65-F5344CB8AC3E}">
        <p14:creationId xmlns:p14="http://schemas.microsoft.com/office/powerpoint/2010/main" val="114085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81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7267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4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2905124"/>
            <a:ext cx="8175801"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171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967182"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solidFill>
            <a:srgbClr val="F1EF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 name="Freeform 5"/>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76046525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3" r:id="rId5"/>
    <p:sldLayoutId id="2147483654" r:id="rId6"/>
    <p:sldLayoutId id="2147483677" r:id="rId7"/>
    <p:sldLayoutId id="2147483678" r:id="rId8"/>
    <p:sldLayoutId id="2147483694" r:id="rId9"/>
    <p:sldLayoutId id="2147483695" r:id="rId10"/>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8333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18506918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defTabSz="914400">
              <a:defRPr/>
            </a:pPr>
            <a:endParaRPr lang="en-US">
              <a:solidFill>
                <a:prstClr val="white"/>
              </a:solidFill>
            </a:endParaRPr>
          </a:p>
        </p:txBody>
      </p:sp>
    </p:spTree>
    <p:extLst>
      <p:ext uri="{BB962C8B-B14F-4D97-AF65-F5344CB8AC3E}">
        <p14:creationId xmlns:p14="http://schemas.microsoft.com/office/powerpoint/2010/main" val="12540268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defTabSz="914400">
              <a:defRPr/>
            </a:pPr>
            <a:endParaRPr lang="en-US">
              <a:solidFill>
                <a:prstClr val="white"/>
              </a:solidFill>
            </a:endParaRPr>
          </a:p>
        </p:txBody>
      </p:sp>
    </p:spTree>
    <p:extLst>
      <p:ext uri="{BB962C8B-B14F-4D97-AF65-F5344CB8AC3E}">
        <p14:creationId xmlns:p14="http://schemas.microsoft.com/office/powerpoint/2010/main" val="868933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hyperlink" Target="http://aspirekc.com/Blog/2015/01/05/need-more-focus-try-the-grow-mod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314" y="5159829"/>
            <a:ext cx="6335486" cy="1200329"/>
          </a:xfrm>
          <a:prstGeom prst="rect">
            <a:avLst/>
          </a:prstGeom>
          <a:noFill/>
        </p:spPr>
        <p:txBody>
          <a:bodyPr wrap="square" rtlCol="0">
            <a:spAutoFit/>
          </a:bodyPr>
          <a:lstStyle/>
          <a:p>
            <a:pPr lvl="0"/>
            <a:r>
              <a:rPr lang="en-GB" sz="2400" b="1" dirty="0">
                <a:solidFill>
                  <a:srgbClr val="C00000"/>
                </a:solidFill>
              </a:rPr>
              <a:t>Transforming Cultures- Implementing a coaching framework for undergraduate nursing students</a:t>
            </a:r>
          </a:p>
          <a:p>
            <a:pPr lvl="0"/>
            <a:r>
              <a:rPr lang="en-GB" sz="2400" b="1" dirty="0">
                <a:solidFill>
                  <a:srgbClr val="C00000"/>
                </a:solidFill>
              </a:rPr>
              <a:t>Dr Jacqueline Leigh, March 2018 </a:t>
            </a:r>
          </a:p>
        </p:txBody>
      </p:sp>
    </p:spTree>
    <p:extLst>
      <p:ext uri="{BB962C8B-B14F-4D97-AF65-F5344CB8AC3E}">
        <p14:creationId xmlns:p14="http://schemas.microsoft.com/office/powerpoint/2010/main" val="289079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673334"/>
            <a:ext cx="8839200" cy="184666"/>
          </a:xfrm>
          <a:prstGeom prst="rect">
            <a:avLst/>
          </a:prstGeom>
          <a:solidFill>
            <a:srgbClr val="FFFFFF"/>
          </a:solidFill>
        </p:spPr>
        <p:txBody>
          <a:bodyPr wrap="square" lIns="0" tIns="0" rIns="0" bIns="0" rtlCol="0">
            <a:spAutoFit/>
          </a:bodyPr>
          <a:lstStyle/>
          <a:p>
            <a:pPr algn="ctr"/>
            <a:r>
              <a:rPr lang="en-GB" sz="1200" dirty="0"/>
              <a:t>Taken from: Downey, M. (1999). </a:t>
            </a:r>
            <a:r>
              <a:rPr lang="en-GB" sz="1200" i="1" dirty="0"/>
              <a:t>Effective coaching</a:t>
            </a:r>
            <a:r>
              <a:rPr lang="en-GB" sz="1200" dirty="0"/>
              <a:t> (Orion business toolkit). London: Orion Business</a:t>
            </a:r>
            <a:endParaRPr lang="en-GB" sz="1400" b="1" dirty="0">
              <a:latin typeface="Bodoni MT" panose="02070603080606020203" pitchFamily="18" charset="0"/>
            </a:endParaRPr>
          </a:p>
        </p:txBody>
      </p:sp>
      <p:sp>
        <p:nvSpPr>
          <p:cNvPr id="5" name="Title 2"/>
          <p:cNvSpPr txBox="1">
            <a:spLocks/>
          </p:cNvSpPr>
          <p:nvPr/>
        </p:nvSpPr>
        <p:spPr>
          <a:xfrm>
            <a:off x="358085" y="228600"/>
            <a:ext cx="8175801" cy="838200"/>
          </a:xfrm>
          <a:prstGeom prst="rect">
            <a:avLst/>
          </a:prstGeom>
        </p:spPr>
        <p:txBody>
          <a:bodyPr/>
          <a:lst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r>
              <a:rPr lang="en-GB" sz="2400" dirty="0"/>
              <a:t>Spectrum of Coaching Skills</a:t>
            </a:r>
          </a:p>
        </p:txBody>
      </p:sp>
      <p:pic>
        <p:nvPicPr>
          <p:cNvPr id="6" name="Picture 5" descr="spectrum-of-coaching-skills.jpg"/>
          <p:cNvPicPr/>
          <p:nvPr/>
        </p:nvPicPr>
        <p:blipFill rotWithShape="1">
          <a:blip r:embed="rId3" cstate="print"/>
          <a:srcRect l="8561" t="20986" r="5644" b="25000"/>
          <a:stretch/>
        </p:blipFill>
        <p:spPr bwMode="auto">
          <a:xfrm>
            <a:off x="304800" y="1066800"/>
            <a:ext cx="88392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468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216"/>
            <a:ext cx="4547120" cy="1017984"/>
          </a:xfrm>
        </p:spPr>
        <p:txBody>
          <a:bodyPr/>
          <a:lstStyle/>
          <a:p>
            <a:pPr algn="ctr"/>
            <a:r>
              <a:rPr lang="en-GB" sz="2800" dirty="0">
                <a:latin typeface="Arial Bold" panose="020B0704020202020204" pitchFamily="34" charset="0"/>
                <a:cs typeface="Arial Bold" panose="020B0704020202020204" pitchFamily="34" charset="0"/>
              </a:rPr>
              <a:t>Challenge and support</a:t>
            </a:r>
          </a:p>
        </p:txBody>
      </p:sp>
      <p:grpSp>
        <p:nvGrpSpPr>
          <p:cNvPr id="6" name="Group 5"/>
          <p:cNvGrpSpPr/>
          <p:nvPr/>
        </p:nvGrpSpPr>
        <p:grpSpPr>
          <a:xfrm>
            <a:off x="1331640" y="685800"/>
            <a:ext cx="6696744" cy="5485889"/>
            <a:chOff x="1331640" y="1124744"/>
            <a:chExt cx="6696744" cy="5485889"/>
          </a:xfrm>
        </p:grpSpPr>
        <p:pic>
          <p:nvPicPr>
            <p:cNvPr id="13" name="Picture 12" descr="comfortable by Xerones.jpg"/>
            <p:cNvPicPr>
              <a:picLocks noChangeAspect="1"/>
            </p:cNvPicPr>
            <p:nvPr/>
          </p:nvPicPr>
          <p:blipFill>
            <a:blip r:embed="rId3" cstate="print"/>
            <a:stretch>
              <a:fillRect/>
            </a:stretch>
          </p:blipFill>
          <p:spPr>
            <a:xfrm>
              <a:off x="2155616" y="1709576"/>
              <a:ext cx="2448988" cy="1800000"/>
            </a:xfrm>
            <a:prstGeom prst="rect">
              <a:avLst/>
            </a:prstGeom>
          </p:spPr>
        </p:pic>
        <p:pic>
          <p:nvPicPr>
            <p:cNvPr id="11" name="Picture 10" descr="boredom-005.jpg"/>
            <p:cNvPicPr>
              <a:picLocks/>
            </p:cNvPicPr>
            <p:nvPr/>
          </p:nvPicPr>
          <p:blipFill>
            <a:blip r:embed="rId4" cstate="print"/>
            <a:srcRect l="16435" r="11253" b="15088"/>
            <a:stretch>
              <a:fillRect/>
            </a:stretch>
          </p:blipFill>
          <p:spPr>
            <a:xfrm>
              <a:off x="2175030" y="4005063"/>
              <a:ext cx="2448000" cy="1800000"/>
            </a:xfrm>
            <a:prstGeom prst="rect">
              <a:avLst/>
            </a:prstGeom>
          </p:spPr>
        </p:pic>
        <p:cxnSp>
          <p:nvCxnSpPr>
            <p:cNvPr id="1030" name="AutoShape 6"/>
            <p:cNvCxnSpPr>
              <a:cxnSpLocks noChangeShapeType="1"/>
            </p:cNvCxnSpPr>
            <p:nvPr/>
          </p:nvCxnSpPr>
          <p:spPr bwMode="auto">
            <a:xfrm>
              <a:off x="1789404" y="6265362"/>
              <a:ext cx="5950947" cy="0"/>
            </a:xfrm>
            <a:prstGeom prst="straightConnector1">
              <a:avLst/>
            </a:prstGeom>
            <a:noFill/>
            <a:ln w="76200">
              <a:solidFill>
                <a:srgbClr val="D20A11"/>
              </a:solidFill>
              <a:round/>
              <a:headEnd/>
              <a:tailEnd type="triangle" w="med" len="med"/>
            </a:ln>
            <a:effectLst/>
          </p:spPr>
        </p:cxnSp>
        <p:sp>
          <p:nvSpPr>
            <p:cNvPr id="1031" name="Text Box 7"/>
            <p:cNvSpPr txBox="1">
              <a:spLocks noChangeArrowheads="1"/>
            </p:cNvSpPr>
            <p:nvPr/>
          </p:nvSpPr>
          <p:spPr bwMode="auto">
            <a:xfrm>
              <a:off x="5905382" y="6309320"/>
              <a:ext cx="2123002" cy="301313"/>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tx1"/>
                  </a:solidFill>
                  <a:effectLst/>
                  <a:latin typeface="Calibri" pitchFamily="34" charset="0"/>
                  <a:cs typeface="Arial" pitchFamily="34" charset="0"/>
                </a:rPr>
                <a:t>CHALLENGE</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cxnSp>
          <p:nvCxnSpPr>
            <p:cNvPr id="10" name="AutoShape 6"/>
            <p:cNvCxnSpPr>
              <a:cxnSpLocks noChangeShapeType="1"/>
            </p:cNvCxnSpPr>
            <p:nvPr/>
          </p:nvCxnSpPr>
          <p:spPr bwMode="auto">
            <a:xfrm flipV="1">
              <a:off x="1789404" y="1302809"/>
              <a:ext cx="0" cy="4962553"/>
            </a:xfrm>
            <a:prstGeom prst="straightConnector1">
              <a:avLst/>
            </a:prstGeom>
            <a:noFill/>
            <a:ln w="76200">
              <a:solidFill>
                <a:srgbClr val="D20A11"/>
              </a:solidFill>
              <a:round/>
              <a:headEnd/>
              <a:tailEnd type="triangle" w="med" len="med"/>
            </a:ln>
            <a:effectLst/>
          </p:spPr>
        </p:cxnSp>
        <p:sp>
          <p:nvSpPr>
            <p:cNvPr id="12" name="Text Box 7"/>
            <p:cNvSpPr txBox="1">
              <a:spLocks noChangeArrowheads="1"/>
            </p:cNvSpPr>
            <p:nvPr/>
          </p:nvSpPr>
          <p:spPr bwMode="auto">
            <a:xfrm rot="16200000">
              <a:off x="557943" y="1898441"/>
              <a:ext cx="1886484" cy="33909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tx1"/>
                  </a:solidFill>
                  <a:effectLst/>
                  <a:latin typeface="Calibri" pitchFamily="34" charset="0"/>
                  <a:cs typeface="Arial" pitchFamily="34" charset="0"/>
                </a:rPr>
                <a:t>SUPPORT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6" name="TextBox 15"/>
            <p:cNvSpPr txBox="1"/>
            <p:nvPr/>
          </p:nvSpPr>
          <p:spPr>
            <a:xfrm>
              <a:off x="2110485" y="3481019"/>
              <a:ext cx="2608616" cy="400110"/>
            </a:xfrm>
            <a:prstGeom prst="rect">
              <a:avLst/>
            </a:prstGeom>
            <a:noFill/>
          </p:spPr>
          <p:txBody>
            <a:bodyPr wrap="square" rtlCol="0">
              <a:spAutoFit/>
            </a:bodyPr>
            <a:lstStyle/>
            <a:p>
              <a:pPr algn="ctr"/>
              <a:r>
                <a:rPr lang="en-GB" sz="2000" b="1" dirty="0">
                  <a:solidFill>
                    <a:srgbClr val="FF0000"/>
                  </a:solidFill>
                </a:rPr>
                <a:t>COMFORTED</a:t>
              </a:r>
            </a:p>
          </p:txBody>
        </p:sp>
        <p:sp>
          <p:nvSpPr>
            <p:cNvPr id="17" name="TextBox 16"/>
            <p:cNvSpPr txBox="1"/>
            <p:nvPr/>
          </p:nvSpPr>
          <p:spPr>
            <a:xfrm>
              <a:off x="4902207" y="3481019"/>
              <a:ext cx="2608616" cy="400110"/>
            </a:xfrm>
            <a:prstGeom prst="rect">
              <a:avLst/>
            </a:prstGeom>
            <a:noFill/>
          </p:spPr>
          <p:txBody>
            <a:bodyPr wrap="square" rtlCol="0">
              <a:spAutoFit/>
            </a:bodyPr>
            <a:lstStyle/>
            <a:p>
              <a:pPr algn="ctr"/>
              <a:r>
                <a:rPr lang="en-GB" sz="2000" b="1" dirty="0">
                  <a:solidFill>
                    <a:srgbClr val="00B050"/>
                  </a:solidFill>
                </a:rPr>
                <a:t>EMPOWERED</a:t>
              </a:r>
            </a:p>
          </p:txBody>
        </p:sp>
        <p:sp>
          <p:nvSpPr>
            <p:cNvPr id="18" name="TextBox 17"/>
            <p:cNvSpPr txBox="1"/>
            <p:nvPr/>
          </p:nvSpPr>
          <p:spPr>
            <a:xfrm>
              <a:off x="2110485" y="5765194"/>
              <a:ext cx="2608616" cy="400110"/>
            </a:xfrm>
            <a:prstGeom prst="rect">
              <a:avLst/>
            </a:prstGeom>
            <a:noFill/>
          </p:spPr>
          <p:txBody>
            <a:bodyPr wrap="square" rtlCol="0">
              <a:spAutoFit/>
            </a:bodyPr>
            <a:lstStyle/>
            <a:p>
              <a:pPr algn="ctr"/>
              <a:r>
                <a:rPr lang="en-GB" sz="2000" b="1" dirty="0">
                  <a:solidFill>
                    <a:srgbClr val="FF0000"/>
                  </a:solidFill>
                </a:rPr>
                <a:t>BORED</a:t>
              </a:r>
            </a:p>
          </p:txBody>
        </p:sp>
        <p:sp>
          <p:nvSpPr>
            <p:cNvPr id="19" name="TextBox 18"/>
            <p:cNvSpPr txBox="1"/>
            <p:nvPr/>
          </p:nvSpPr>
          <p:spPr>
            <a:xfrm>
              <a:off x="4948629" y="5765194"/>
              <a:ext cx="2608616" cy="400110"/>
            </a:xfrm>
            <a:prstGeom prst="rect">
              <a:avLst/>
            </a:prstGeom>
            <a:noFill/>
          </p:spPr>
          <p:txBody>
            <a:bodyPr wrap="square" rtlCol="0">
              <a:spAutoFit/>
            </a:bodyPr>
            <a:lstStyle/>
            <a:p>
              <a:pPr algn="ctr"/>
              <a:r>
                <a:rPr lang="en-GB" sz="2000" b="1" dirty="0">
                  <a:solidFill>
                    <a:srgbClr val="FF0000"/>
                  </a:solidFill>
                </a:rPr>
                <a:t>STRESSED</a:t>
              </a:r>
            </a:p>
          </p:txBody>
        </p:sp>
        <p:grpSp>
          <p:nvGrpSpPr>
            <p:cNvPr id="3" name="Group 23"/>
            <p:cNvGrpSpPr/>
            <p:nvPr/>
          </p:nvGrpSpPr>
          <p:grpSpPr>
            <a:xfrm>
              <a:off x="5004320" y="4005064"/>
              <a:ext cx="2448000" cy="1800200"/>
              <a:chOff x="5004320" y="4005064"/>
              <a:chExt cx="2448000" cy="1800200"/>
            </a:xfrm>
          </p:grpSpPr>
          <p:sp>
            <p:nvSpPr>
              <p:cNvPr id="23" name="Rectangle 22"/>
              <p:cNvSpPr/>
              <p:nvPr/>
            </p:nvSpPr>
            <p:spPr>
              <a:xfrm>
                <a:off x="5004320" y="4005064"/>
                <a:ext cx="2448000" cy="18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stressed-out-child.jpg"/>
              <p:cNvPicPr>
                <a:picLocks/>
              </p:cNvPicPr>
              <p:nvPr/>
            </p:nvPicPr>
            <p:blipFill>
              <a:blip r:embed="rId5" cstate="print"/>
              <a:stretch>
                <a:fillRect/>
              </a:stretch>
            </p:blipFill>
            <p:spPr>
              <a:xfrm>
                <a:off x="5220072" y="4005264"/>
                <a:ext cx="2016224" cy="1800000"/>
              </a:xfrm>
              <a:prstGeom prst="rect">
                <a:avLst/>
              </a:prstGeom>
            </p:spPr>
          </p:pic>
        </p:gr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4411" t="-487" r="11260" b="487"/>
            <a:stretch/>
          </p:blipFill>
          <p:spPr>
            <a:xfrm>
              <a:off x="4932040" y="1700808"/>
              <a:ext cx="2467816" cy="1800000"/>
            </a:xfrm>
            <a:prstGeom prst="rect">
              <a:avLst/>
            </a:prstGeom>
          </p:spPr>
        </p:pic>
      </p:grpSp>
      <p:sp>
        <p:nvSpPr>
          <p:cNvPr id="5" name="Rectangle 4"/>
          <p:cNvSpPr/>
          <p:nvPr/>
        </p:nvSpPr>
        <p:spPr>
          <a:xfrm>
            <a:off x="228600" y="6358953"/>
            <a:ext cx="8915400" cy="499047"/>
          </a:xfrm>
          <a:prstGeom prst="rect">
            <a:avLst/>
          </a:prstGeom>
        </p:spPr>
        <p:txBody>
          <a:bodyPr wrap="square">
            <a:spAutoFit/>
          </a:bodyPr>
          <a:lstStyle/>
          <a:p>
            <a:pPr algn="ctr">
              <a:lnSpc>
                <a:spcPct val="115000"/>
              </a:lnSpc>
              <a:spcAft>
                <a:spcPts val="0"/>
              </a:spcAft>
            </a:pPr>
            <a:r>
              <a:rPr lang="en-GB" sz="1200" dirty="0">
                <a:solidFill>
                  <a:srgbClr val="000000"/>
                </a:solidFill>
                <a:ea typeface="Times New Roman" panose="02020603050405020304" pitchFamily="18" charset="0"/>
                <a:cs typeface="Calibri" panose="020F0502020204030204" pitchFamily="34" charset="0"/>
              </a:rPr>
              <a:t>Adapted from: Blakey, J., Day, Ian, CIPD, &amp; </a:t>
            </a:r>
            <a:r>
              <a:rPr lang="en-GB" sz="1200" dirty="0" err="1">
                <a:solidFill>
                  <a:srgbClr val="000000"/>
                </a:solidFill>
                <a:ea typeface="Times New Roman" panose="02020603050405020304" pitchFamily="18" charset="0"/>
                <a:cs typeface="Calibri" panose="020F0502020204030204" pitchFamily="34" charset="0"/>
              </a:rPr>
              <a:t>Ebrary</a:t>
            </a:r>
            <a:r>
              <a:rPr lang="en-GB" sz="1200" dirty="0">
                <a:solidFill>
                  <a:srgbClr val="000000"/>
                </a:solidFill>
                <a:ea typeface="Times New Roman" panose="02020603050405020304" pitchFamily="18" charset="0"/>
                <a:cs typeface="Calibri" panose="020F0502020204030204" pitchFamily="34" charset="0"/>
              </a:rPr>
              <a:t>, Inc. (2012). </a:t>
            </a:r>
            <a:r>
              <a:rPr lang="en-GB" sz="1200" i="1" dirty="0">
                <a:solidFill>
                  <a:srgbClr val="000000"/>
                </a:solidFill>
                <a:ea typeface="Times New Roman" panose="02020603050405020304" pitchFamily="18" charset="0"/>
                <a:cs typeface="Calibri" panose="020F0502020204030204" pitchFamily="34" charset="0"/>
              </a:rPr>
              <a:t>Challenging coaching: </a:t>
            </a:r>
          </a:p>
          <a:p>
            <a:pPr algn="ctr">
              <a:lnSpc>
                <a:spcPct val="115000"/>
              </a:lnSpc>
              <a:spcAft>
                <a:spcPts val="0"/>
              </a:spcAft>
            </a:pPr>
            <a:r>
              <a:rPr lang="en-GB" sz="1200" i="1" dirty="0">
                <a:solidFill>
                  <a:srgbClr val="000000"/>
                </a:solidFill>
                <a:ea typeface="Times New Roman" panose="02020603050405020304" pitchFamily="18" charset="0"/>
                <a:cs typeface="Calibri" panose="020F0502020204030204" pitchFamily="34" charset="0"/>
              </a:rPr>
              <a:t>Going beyond traditional coaching to face the facts</a:t>
            </a:r>
            <a:r>
              <a:rPr lang="en-GB" sz="1200" dirty="0">
                <a:solidFill>
                  <a:srgbClr val="000000"/>
                </a:solidFill>
                <a:ea typeface="Times New Roman" panose="02020603050405020304" pitchFamily="18" charset="0"/>
                <a:cs typeface="Calibri" panose="020F0502020204030204" pitchFamily="34" charset="0"/>
              </a:rPr>
              <a:t>. London ; Boston: Nicholas </a:t>
            </a:r>
            <a:r>
              <a:rPr lang="en-GB" sz="1200" dirty="0" err="1">
                <a:solidFill>
                  <a:srgbClr val="000000"/>
                </a:solidFill>
                <a:ea typeface="Times New Roman" panose="02020603050405020304" pitchFamily="18" charset="0"/>
                <a:cs typeface="Calibri" panose="020F0502020204030204" pitchFamily="34" charset="0"/>
              </a:rPr>
              <a:t>Brealey</a:t>
            </a:r>
            <a:r>
              <a:rPr lang="en-GB" sz="1200" dirty="0">
                <a:solidFill>
                  <a:srgbClr val="000000"/>
                </a:solidFill>
                <a:ea typeface="Times New Roman" panose="02020603050405020304" pitchFamily="18" charset="0"/>
                <a:cs typeface="Calibri" panose="020F0502020204030204" pitchFamily="34" charset="0"/>
              </a:rPr>
              <a:t> Pub.</a:t>
            </a:r>
            <a:endParaRPr lang="en-GB"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11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339953" y="745364"/>
            <a:ext cx="6675111" cy="5283200"/>
          </a:xfrm>
          <a:prstGeom prst="triangle">
            <a:avLst/>
          </a:prstGeom>
          <a:solidFill>
            <a:srgbClr val="C00000"/>
          </a:solidFill>
          <a:ln>
            <a:solidFill>
              <a:srgbClr val="C00000"/>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2"/>
          <p:cNvGrpSpPr/>
          <p:nvPr/>
        </p:nvGrpSpPr>
        <p:grpSpPr>
          <a:xfrm>
            <a:off x="4955509" y="1297569"/>
            <a:ext cx="3960009" cy="939006"/>
            <a:chOff x="4879177" y="768648"/>
            <a:chExt cx="3960009" cy="939006"/>
          </a:xfrm>
          <a:scene3d>
            <a:camera prst="orthographicFront">
              <a:rot lat="0" lon="0" rev="0"/>
            </a:camera>
            <a:lightRig rig="contrasting" dir="t">
              <a:rot lat="0" lon="0" rev="1200000"/>
            </a:lightRig>
          </a:scene3d>
        </p:grpSpPr>
        <p:sp>
          <p:nvSpPr>
            <p:cNvPr id="4" name="Rounded Rectangle 3"/>
            <p:cNvSpPr/>
            <p:nvPr/>
          </p:nvSpPr>
          <p:spPr>
            <a:xfrm>
              <a:off x="4879177" y="768648"/>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ed Rectangle 4"/>
            <p:cNvSpPr txBox="1"/>
            <p:nvPr/>
          </p:nvSpPr>
          <p:spPr>
            <a:xfrm>
              <a:off x="4925016" y="814486"/>
              <a:ext cx="3701420"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3 – Global</a:t>
              </a:r>
            </a:p>
            <a:p>
              <a:pPr lvl="0" algn="ctr" defTabSz="711200">
                <a:lnSpc>
                  <a:spcPct val="90000"/>
                </a:lnSpc>
                <a:spcBef>
                  <a:spcPct val="0"/>
                </a:spcBef>
                <a:spcAft>
                  <a:spcPct val="35000"/>
                </a:spcAft>
              </a:pPr>
              <a:r>
                <a:rPr lang="en-GB" sz="1400" kern="1200" dirty="0"/>
                <a:t>Picking up emotions, tone body language, environment and self talk</a:t>
              </a:r>
            </a:p>
          </p:txBody>
        </p:sp>
      </p:grpSp>
      <p:grpSp>
        <p:nvGrpSpPr>
          <p:cNvPr id="6" name="Group 5"/>
          <p:cNvGrpSpPr/>
          <p:nvPr/>
        </p:nvGrpSpPr>
        <p:grpSpPr>
          <a:xfrm>
            <a:off x="4955508" y="2400150"/>
            <a:ext cx="3960009" cy="939006"/>
            <a:chOff x="4879177" y="1825030"/>
            <a:chExt cx="3960009" cy="939006"/>
          </a:xfrm>
          <a:scene3d>
            <a:camera prst="orthographicFront">
              <a:rot lat="0" lon="0" rev="0"/>
            </a:camera>
            <a:lightRig rig="contrasting" dir="t">
              <a:rot lat="0" lon="0" rev="1200000"/>
            </a:lightRig>
          </a:scene3d>
        </p:grpSpPr>
        <p:sp>
          <p:nvSpPr>
            <p:cNvPr id="7" name="Rounded Rectangle 6"/>
            <p:cNvSpPr/>
            <p:nvPr/>
          </p:nvSpPr>
          <p:spPr>
            <a:xfrm>
              <a:off x="4879177" y="1825030"/>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txBox="1"/>
            <p:nvPr/>
          </p:nvSpPr>
          <p:spPr>
            <a:xfrm>
              <a:off x="4925015" y="1870868"/>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2 – Focused</a:t>
              </a:r>
            </a:p>
            <a:p>
              <a:pPr lvl="0" algn="ctr" defTabSz="711200">
                <a:lnSpc>
                  <a:spcPct val="90000"/>
                </a:lnSpc>
                <a:spcBef>
                  <a:spcPct val="0"/>
                </a:spcBef>
                <a:spcAft>
                  <a:spcPct val="35000"/>
                </a:spcAft>
              </a:pPr>
              <a:r>
                <a:rPr lang="en-GB" sz="1400" kern="1200" dirty="0"/>
                <a:t>The focus is with the </a:t>
              </a:r>
              <a:r>
                <a:rPr lang="en-GB" sz="1400" kern="1200" dirty="0" err="1"/>
                <a:t>coachee</a:t>
              </a:r>
              <a:r>
                <a:rPr lang="en-GB" sz="1400" kern="1200" dirty="0"/>
                <a:t>, listening to every word and conversational nuance</a:t>
              </a:r>
            </a:p>
          </p:txBody>
        </p:sp>
      </p:grpSp>
      <p:grpSp>
        <p:nvGrpSpPr>
          <p:cNvPr id="11" name="Group 10"/>
          <p:cNvGrpSpPr/>
          <p:nvPr/>
        </p:nvGrpSpPr>
        <p:grpSpPr>
          <a:xfrm>
            <a:off x="4955509" y="4609232"/>
            <a:ext cx="3960009" cy="939006"/>
            <a:chOff x="4879177" y="3937794"/>
            <a:chExt cx="3960009" cy="939006"/>
          </a:xfrm>
          <a:scene3d>
            <a:camera prst="orthographicFront">
              <a:rot lat="0" lon="0" rev="0"/>
            </a:camera>
            <a:lightRig rig="contrasting" dir="t">
              <a:rot lat="0" lon="0" rev="1200000"/>
            </a:lightRig>
          </a:scene3d>
        </p:grpSpPr>
        <p:sp>
          <p:nvSpPr>
            <p:cNvPr id="12" name="Rounded Rectangle 11"/>
            <p:cNvSpPr/>
            <p:nvPr/>
          </p:nvSpPr>
          <p:spPr>
            <a:xfrm>
              <a:off x="4879177" y="3937794"/>
              <a:ext cx="3960009" cy="939006"/>
            </a:xfrm>
            <a:prstGeom prst="roundRect">
              <a:avLst/>
            </a:prstGeom>
            <a:solidFill>
              <a:sysClr val="window" lastClr="FFFFFF">
                <a:alpha val="90000"/>
                <a:hueOff val="0"/>
                <a:satOff val="0"/>
                <a:lumOff val="0"/>
                <a:alphaOff val="0"/>
              </a:sysClr>
            </a:solidFill>
            <a:ln>
              <a:noFill/>
            </a:ln>
            <a:effectLst/>
            <a:sp3d z="300000" contourW="19050" prstMaterial="metal">
              <a:bevelT w="88900" h="203200"/>
              <a:bevelB w="165100" h="254000"/>
            </a:sp3d>
          </p:spPr>
        </p:sp>
        <p:sp>
          <p:nvSpPr>
            <p:cNvPr id="13" name="Rounded Rectangle 4"/>
            <p:cNvSpPr txBox="1"/>
            <p:nvPr/>
          </p:nvSpPr>
          <p:spPr>
            <a:xfrm>
              <a:off x="4925015" y="3983632"/>
              <a:ext cx="3868333" cy="847330"/>
            </a:xfrm>
            <a:prstGeom prst="rect">
              <a:avLst/>
            </a:prstGeom>
            <a:noFill/>
            <a:ln>
              <a:noFill/>
            </a:ln>
            <a:effectLst/>
            <a:sp3d z="300000"/>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D20A11"/>
                  </a:solidFill>
                  <a:effectLst/>
                  <a:uLnTx/>
                  <a:uFillTx/>
                  <a:latin typeface="Calibri"/>
                  <a:ea typeface="+mn-ea"/>
                  <a:cs typeface="+mn-cs"/>
                </a:rPr>
                <a:t>Level 0 – Tuned out</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Not listening</a:t>
              </a:r>
            </a:p>
          </p:txBody>
        </p:sp>
      </p:grpSp>
      <p:grpSp>
        <p:nvGrpSpPr>
          <p:cNvPr id="14" name="Group 13"/>
          <p:cNvGrpSpPr/>
          <p:nvPr/>
        </p:nvGrpSpPr>
        <p:grpSpPr>
          <a:xfrm>
            <a:off x="4955509" y="3506651"/>
            <a:ext cx="3960009" cy="939006"/>
            <a:chOff x="4879177" y="2881412"/>
            <a:chExt cx="3960009" cy="939006"/>
          </a:xfrm>
          <a:scene3d>
            <a:camera prst="orthographicFront">
              <a:rot lat="0" lon="0" rev="0"/>
            </a:camera>
            <a:lightRig rig="contrasting" dir="t">
              <a:rot lat="0" lon="0" rev="1200000"/>
            </a:lightRig>
          </a:scene3d>
        </p:grpSpPr>
        <p:sp>
          <p:nvSpPr>
            <p:cNvPr id="15" name="Rounded Rectangle 14"/>
            <p:cNvSpPr/>
            <p:nvPr/>
          </p:nvSpPr>
          <p:spPr>
            <a:xfrm>
              <a:off x="4879177" y="2881412"/>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4925015" y="2927250"/>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rgbClr val="D20A11"/>
                  </a:solidFill>
                </a:rPr>
                <a:t>Level 1 – Internal</a:t>
              </a:r>
            </a:p>
            <a:p>
              <a:pPr lvl="0" algn="ctr" defTabSz="711200">
                <a:lnSpc>
                  <a:spcPct val="90000"/>
                </a:lnSpc>
                <a:spcBef>
                  <a:spcPct val="0"/>
                </a:spcBef>
                <a:spcAft>
                  <a:spcPct val="35000"/>
                </a:spcAft>
              </a:pPr>
              <a:r>
                <a:rPr lang="en-GB" sz="1400" kern="1200" dirty="0"/>
                <a:t>Hear the words but primarily aware of own opinions, feelings and needs</a:t>
              </a:r>
            </a:p>
          </p:txBody>
        </p:sp>
      </p:grpSp>
      <p:sp>
        <p:nvSpPr>
          <p:cNvPr id="17" name="Rectangle 16"/>
          <p:cNvSpPr/>
          <p:nvPr/>
        </p:nvSpPr>
        <p:spPr>
          <a:xfrm>
            <a:off x="1339953" y="6090304"/>
            <a:ext cx="6740178" cy="573298"/>
          </a:xfrm>
          <a:prstGeom prst="rect">
            <a:avLst/>
          </a:prstGeom>
        </p:spPr>
        <p:txBody>
          <a:bodyPr wrap="square">
            <a:spAutoFit/>
          </a:bodyPr>
          <a:lstStyle/>
          <a:p>
            <a:pPr algn="ctr">
              <a:lnSpc>
                <a:spcPct val="115000"/>
              </a:lnSpc>
              <a:spcAft>
                <a:spcPts val="0"/>
              </a:spcAft>
            </a:pPr>
            <a:r>
              <a:rPr lang="en-GB" sz="1400" dirty="0">
                <a:solidFill>
                  <a:srgbClr val="000000"/>
                </a:solidFill>
                <a:ea typeface="Times New Roman" panose="02020603050405020304" pitchFamily="18" charset="0"/>
                <a:cs typeface="Calibri" panose="020F0502020204030204" pitchFamily="34" charset="0"/>
              </a:rPr>
              <a:t>Adapted from: </a:t>
            </a:r>
            <a:r>
              <a:rPr lang="en-US" sz="1400" dirty="0" err="1"/>
              <a:t>Kimsey</a:t>
            </a:r>
            <a:r>
              <a:rPr lang="en-US" sz="1400" dirty="0"/>
              <a:t>-House, K., </a:t>
            </a:r>
            <a:r>
              <a:rPr lang="en-US" sz="1400" dirty="0" err="1"/>
              <a:t>Kimsey</a:t>
            </a:r>
            <a:r>
              <a:rPr lang="en-US" sz="1400" dirty="0"/>
              <a:t>-House, H., </a:t>
            </a:r>
            <a:r>
              <a:rPr lang="en-US" sz="1400" dirty="0" err="1"/>
              <a:t>Sandahl</a:t>
            </a:r>
            <a:r>
              <a:rPr lang="en-US" sz="1400" dirty="0"/>
              <a:t>, P., &amp; Whitworth, L. (2011). </a:t>
            </a:r>
          </a:p>
          <a:p>
            <a:pPr algn="ctr">
              <a:lnSpc>
                <a:spcPct val="115000"/>
              </a:lnSpc>
              <a:spcAft>
                <a:spcPts val="0"/>
              </a:spcAft>
            </a:pPr>
            <a:r>
              <a:rPr lang="en-US" sz="1400" i="1" dirty="0"/>
              <a:t>Co-Active Coaching</a:t>
            </a:r>
            <a:r>
              <a:rPr lang="en-US" sz="1400" dirty="0"/>
              <a:t> (3rd ed.). London: Nicholas </a:t>
            </a:r>
            <a:r>
              <a:rPr lang="en-US" sz="1400" dirty="0" err="1"/>
              <a:t>Brealey</a:t>
            </a:r>
            <a:r>
              <a:rPr lang="en-US" sz="1400" dirty="0"/>
              <a:t> Publishing.</a:t>
            </a:r>
            <a:endParaRPr lang="en-GB" sz="1400" dirty="0">
              <a:ea typeface="Times New Roman" panose="02020603050405020304" pitchFamily="18" charset="0"/>
              <a:cs typeface="Times New Roman" panose="02020603050405020304" pitchFamily="18" charset="0"/>
            </a:endParaRPr>
          </a:p>
        </p:txBody>
      </p:sp>
      <p:sp>
        <p:nvSpPr>
          <p:cNvPr id="19" name="Rectangle 18"/>
          <p:cNvSpPr/>
          <p:nvPr/>
        </p:nvSpPr>
        <p:spPr>
          <a:xfrm>
            <a:off x="3024554" y="93738"/>
            <a:ext cx="368081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C00000"/>
                </a:solidFill>
                <a:effectLst/>
                <a:uLnTx/>
                <a:uFillTx/>
                <a:ea typeface="+mj-ea"/>
                <a:cs typeface="+mj-cs"/>
              </a:rPr>
              <a:t>Levels of Listening</a:t>
            </a:r>
            <a:endParaRPr kumimoji="0" lang="en-GB" sz="36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426517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175801" cy="1476375"/>
          </a:xfrm>
        </p:spPr>
        <p:txBody>
          <a:bodyPr/>
          <a:lstStyle/>
          <a:p>
            <a:r>
              <a:rPr lang="en-GB" sz="2800" dirty="0"/>
              <a:t>Skill and Will</a:t>
            </a:r>
          </a:p>
        </p:txBody>
      </p:sp>
      <p:grpSp>
        <p:nvGrpSpPr>
          <p:cNvPr id="8" name="Group 7"/>
          <p:cNvGrpSpPr/>
          <p:nvPr/>
        </p:nvGrpSpPr>
        <p:grpSpPr>
          <a:xfrm>
            <a:off x="533400" y="914400"/>
            <a:ext cx="7239000" cy="5465359"/>
            <a:chOff x="457200" y="685800"/>
            <a:chExt cx="7283151" cy="5927221"/>
          </a:xfrm>
        </p:grpSpPr>
        <p:cxnSp>
          <p:nvCxnSpPr>
            <p:cNvPr id="5" name="AutoShape 6"/>
            <p:cNvCxnSpPr>
              <a:cxnSpLocks noChangeShapeType="1"/>
            </p:cNvCxnSpPr>
            <p:nvPr/>
          </p:nvCxnSpPr>
          <p:spPr bwMode="auto">
            <a:xfrm>
              <a:off x="1789404" y="5648353"/>
              <a:ext cx="5950947" cy="0"/>
            </a:xfrm>
            <a:prstGeom prst="straightConnector1">
              <a:avLst/>
            </a:prstGeom>
            <a:noFill/>
            <a:ln w="76200">
              <a:solidFill>
                <a:srgbClr val="D20A11"/>
              </a:solidFill>
              <a:round/>
              <a:headEnd/>
              <a:tailEnd type="triangle" w="med" len="med"/>
            </a:ln>
            <a:effectLst/>
          </p:spPr>
        </p:cxnSp>
        <p:cxnSp>
          <p:nvCxnSpPr>
            <p:cNvPr id="6" name="AutoShape 6"/>
            <p:cNvCxnSpPr>
              <a:cxnSpLocks noChangeShapeType="1"/>
            </p:cNvCxnSpPr>
            <p:nvPr/>
          </p:nvCxnSpPr>
          <p:spPr bwMode="auto">
            <a:xfrm flipV="1">
              <a:off x="1789404" y="685800"/>
              <a:ext cx="0" cy="4962553"/>
            </a:xfrm>
            <a:prstGeom prst="straightConnector1">
              <a:avLst/>
            </a:prstGeom>
            <a:noFill/>
            <a:ln w="76200">
              <a:solidFill>
                <a:srgbClr val="D20A11"/>
              </a:solidFill>
              <a:round/>
              <a:headEnd/>
              <a:tailEnd type="triangle" w="med" len="med"/>
            </a:ln>
            <a:effectLst/>
          </p:spPr>
        </p:cxnSp>
        <p:sp>
          <p:nvSpPr>
            <p:cNvPr id="4" name="TextBox 3"/>
            <p:cNvSpPr txBox="1"/>
            <p:nvPr/>
          </p:nvSpPr>
          <p:spPr>
            <a:xfrm>
              <a:off x="457200" y="1828800"/>
              <a:ext cx="1219200" cy="767707"/>
            </a:xfrm>
            <a:prstGeom prst="rect">
              <a:avLst/>
            </a:prstGeom>
            <a:noFill/>
          </p:spPr>
          <p:txBody>
            <a:bodyPr wrap="square" rtlCol="0">
              <a:spAutoFit/>
            </a:bodyPr>
            <a:lstStyle/>
            <a:p>
              <a:pPr algn="ctr"/>
              <a:r>
                <a:rPr lang="en-GB" sz="2000" b="1" dirty="0">
                  <a:solidFill>
                    <a:srgbClr val="D20A11"/>
                  </a:solidFill>
                </a:rPr>
                <a:t>High Will</a:t>
              </a:r>
            </a:p>
          </p:txBody>
        </p:sp>
        <p:sp>
          <p:nvSpPr>
            <p:cNvPr id="10" name="TextBox 9"/>
            <p:cNvSpPr txBox="1"/>
            <p:nvPr/>
          </p:nvSpPr>
          <p:spPr>
            <a:xfrm>
              <a:off x="457200" y="4191001"/>
              <a:ext cx="1219200" cy="767707"/>
            </a:xfrm>
            <a:prstGeom prst="rect">
              <a:avLst/>
            </a:prstGeom>
            <a:noFill/>
          </p:spPr>
          <p:txBody>
            <a:bodyPr wrap="square" rtlCol="0">
              <a:spAutoFit/>
            </a:bodyPr>
            <a:lstStyle/>
            <a:p>
              <a:pPr algn="ctr"/>
              <a:r>
                <a:rPr lang="en-GB" sz="2000" b="1" dirty="0">
                  <a:solidFill>
                    <a:srgbClr val="D20A11"/>
                  </a:solidFill>
                </a:rPr>
                <a:t>Low</a:t>
              </a:r>
            </a:p>
            <a:p>
              <a:pPr algn="ctr"/>
              <a:r>
                <a:rPr lang="en-GB" sz="2000" b="1" dirty="0">
                  <a:solidFill>
                    <a:srgbClr val="D20A11"/>
                  </a:solidFill>
                </a:rPr>
                <a:t>Will</a:t>
              </a:r>
            </a:p>
          </p:txBody>
        </p:sp>
        <p:sp>
          <p:nvSpPr>
            <p:cNvPr id="11" name="TextBox 10"/>
            <p:cNvSpPr txBox="1"/>
            <p:nvPr/>
          </p:nvSpPr>
          <p:spPr>
            <a:xfrm>
              <a:off x="5410200" y="5845314"/>
              <a:ext cx="1219200" cy="767707"/>
            </a:xfrm>
            <a:prstGeom prst="rect">
              <a:avLst/>
            </a:prstGeom>
            <a:noFill/>
          </p:spPr>
          <p:txBody>
            <a:bodyPr wrap="square" rtlCol="0">
              <a:spAutoFit/>
            </a:bodyPr>
            <a:lstStyle/>
            <a:p>
              <a:pPr algn="ctr"/>
              <a:r>
                <a:rPr lang="en-GB" sz="2000" b="1" dirty="0">
                  <a:solidFill>
                    <a:srgbClr val="D20A11"/>
                  </a:solidFill>
                </a:rPr>
                <a:t>High Skill</a:t>
              </a:r>
            </a:p>
          </p:txBody>
        </p:sp>
        <p:sp>
          <p:nvSpPr>
            <p:cNvPr id="12" name="TextBox 11"/>
            <p:cNvSpPr txBox="1"/>
            <p:nvPr/>
          </p:nvSpPr>
          <p:spPr>
            <a:xfrm>
              <a:off x="2590800" y="5835219"/>
              <a:ext cx="1219200" cy="767707"/>
            </a:xfrm>
            <a:prstGeom prst="rect">
              <a:avLst/>
            </a:prstGeom>
            <a:noFill/>
          </p:spPr>
          <p:txBody>
            <a:bodyPr wrap="square" rtlCol="0">
              <a:spAutoFit/>
            </a:bodyPr>
            <a:lstStyle/>
            <a:p>
              <a:pPr algn="ctr"/>
              <a:r>
                <a:rPr lang="en-GB" sz="2000" b="1" dirty="0">
                  <a:solidFill>
                    <a:srgbClr val="D20A11"/>
                  </a:solidFill>
                </a:rPr>
                <a:t>Low Skill</a:t>
              </a:r>
            </a:p>
          </p:txBody>
        </p:sp>
        <p:sp>
          <p:nvSpPr>
            <p:cNvPr id="7" name="Rounded Rectangle 6"/>
            <p:cNvSpPr/>
            <p:nvPr/>
          </p:nvSpPr>
          <p:spPr>
            <a:xfrm>
              <a:off x="1981200" y="3276600"/>
              <a:ext cx="2590800" cy="2209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 name="Rounded Rectangle 14"/>
            <p:cNvSpPr/>
            <p:nvPr/>
          </p:nvSpPr>
          <p:spPr>
            <a:xfrm>
              <a:off x="4724400" y="3256128"/>
              <a:ext cx="2590800" cy="2209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6" name="Rounded Rectangle 15"/>
            <p:cNvSpPr/>
            <p:nvPr/>
          </p:nvSpPr>
          <p:spPr>
            <a:xfrm>
              <a:off x="1981200" y="914058"/>
              <a:ext cx="2590800" cy="2209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ounded Rectangle 16"/>
            <p:cNvSpPr/>
            <p:nvPr/>
          </p:nvSpPr>
          <p:spPr>
            <a:xfrm>
              <a:off x="4724400" y="907234"/>
              <a:ext cx="2590800" cy="22098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3" name="TextBox 12"/>
            <p:cNvSpPr txBox="1"/>
            <p:nvPr/>
          </p:nvSpPr>
          <p:spPr>
            <a:xfrm>
              <a:off x="2438400" y="1676400"/>
              <a:ext cx="1676400" cy="523220"/>
            </a:xfrm>
            <a:prstGeom prst="rect">
              <a:avLst/>
            </a:prstGeom>
            <a:noFill/>
          </p:spPr>
          <p:txBody>
            <a:bodyPr wrap="square" rtlCol="0">
              <a:spAutoFit/>
            </a:bodyPr>
            <a:lstStyle/>
            <a:p>
              <a:pPr algn="ctr"/>
              <a:r>
                <a:rPr lang="en-GB" sz="2800" b="1" dirty="0"/>
                <a:t>GUIDE</a:t>
              </a:r>
            </a:p>
          </p:txBody>
        </p:sp>
        <p:sp>
          <p:nvSpPr>
            <p:cNvPr id="19" name="TextBox 18"/>
            <p:cNvSpPr txBox="1"/>
            <p:nvPr/>
          </p:nvSpPr>
          <p:spPr>
            <a:xfrm>
              <a:off x="2438400" y="4119890"/>
              <a:ext cx="1676400" cy="523220"/>
            </a:xfrm>
            <a:prstGeom prst="rect">
              <a:avLst/>
            </a:prstGeom>
            <a:noFill/>
          </p:spPr>
          <p:txBody>
            <a:bodyPr wrap="square" rtlCol="0">
              <a:spAutoFit/>
            </a:bodyPr>
            <a:lstStyle/>
            <a:p>
              <a:pPr algn="ctr"/>
              <a:r>
                <a:rPr lang="en-GB" sz="2800" b="1" dirty="0"/>
                <a:t>DIRECT</a:t>
              </a:r>
            </a:p>
          </p:txBody>
        </p:sp>
        <p:sp>
          <p:nvSpPr>
            <p:cNvPr id="20" name="TextBox 19"/>
            <p:cNvSpPr txBox="1"/>
            <p:nvPr/>
          </p:nvSpPr>
          <p:spPr>
            <a:xfrm>
              <a:off x="4953000" y="1676400"/>
              <a:ext cx="2133600" cy="523220"/>
            </a:xfrm>
            <a:prstGeom prst="rect">
              <a:avLst/>
            </a:prstGeom>
            <a:noFill/>
          </p:spPr>
          <p:txBody>
            <a:bodyPr wrap="square" rtlCol="0">
              <a:spAutoFit/>
            </a:bodyPr>
            <a:lstStyle/>
            <a:p>
              <a:pPr algn="ctr"/>
              <a:r>
                <a:rPr lang="en-GB" sz="2800" b="1" dirty="0"/>
                <a:t>DELEGATE</a:t>
              </a:r>
            </a:p>
          </p:txBody>
        </p:sp>
        <p:sp>
          <p:nvSpPr>
            <p:cNvPr id="21" name="TextBox 20"/>
            <p:cNvSpPr txBox="1"/>
            <p:nvPr/>
          </p:nvSpPr>
          <p:spPr>
            <a:xfrm>
              <a:off x="4983707" y="4119890"/>
              <a:ext cx="2133600" cy="523220"/>
            </a:xfrm>
            <a:prstGeom prst="rect">
              <a:avLst/>
            </a:prstGeom>
            <a:noFill/>
          </p:spPr>
          <p:txBody>
            <a:bodyPr wrap="square" rtlCol="0">
              <a:spAutoFit/>
            </a:bodyPr>
            <a:lstStyle/>
            <a:p>
              <a:pPr algn="ctr"/>
              <a:r>
                <a:rPr lang="en-GB" sz="2800" b="1" dirty="0"/>
                <a:t>EXCITE</a:t>
              </a:r>
            </a:p>
          </p:txBody>
        </p:sp>
      </p:grpSp>
      <p:sp>
        <p:nvSpPr>
          <p:cNvPr id="2" name="Rectangle 1"/>
          <p:cNvSpPr/>
          <p:nvPr/>
        </p:nvSpPr>
        <p:spPr>
          <a:xfrm>
            <a:off x="228600" y="6396335"/>
            <a:ext cx="8915400" cy="461665"/>
          </a:xfrm>
          <a:prstGeom prst="rect">
            <a:avLst/>
          </a:prstGeom>
        </p:spPr>
        <p:txBody>
          <a:bodyPr wrap="square">
            <a:spAutoFit/>
          </a:bodyPr>
          <a:lstStyle/>
          <a:p>
            <a:pPr algn="ctr"/>
            <a:r>
              <a:rPr lang="en-GB" sz="1200" dirty="0" err="1"/>
              <a:t>Landsberg</a:t>
            </a:r>
            <a:r>
              <a:rPr lang="en-GB" sz="1200" dirty="0"/>
              <a:t>, M. (2003). </a:t>
            </a:r>
            <a:r>
              <a:rPr lang="en-GB" sz="1200" i="1" dirty="0"/>
              <a:t>The Tao of Coaching: Boost Your Effectiveness at Work by </a:t>
            </a:r>
          </a:p>
          <a:p>
            <a:pPr algn="ctr"/>
            <a:r>
              <a:rPr lang="en-GB" sz="1200" i="1" dirty="0"/>
              <a:t>Inspiring and Developing Those Around You</a:t>
            </a:r>
            <a:r>
              <a:rPr lang="en-GB" sz="1200" dirty="0"/>
              <a:t>. Profile Books.</a:t>
            </a:r>
          </a:p>
        </p:txBody>
      </p:sp>
    </p:spTree>
    <p:extLst>
      <p:ext uri="{BB962C8B-B14F-4D97-AF65-F5344CB8AC3E}">
        <p14:creationId xmlns:p14="http://schemas.microsoft.com/office/powerpoint/2010/main" val="424752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54" y="152400"/>
            <a:ext cx="8175801" cy="1476375"/>
          </a:xfrm>
        </p:spPr>
        <p:txBody>
          <a:bodyPr/>
          <a:lstStyle/>
          <a:p>
            <a:r>
              <a:rPr lang="en-GB" sz="2800" dirty="0">
                <a:latin typeface="Arial Bold" panose="020B0704020202020204" pitchFamily="34" charset="0"/>
                <a:cs typeface="Arial Bold" panose="020B0704020202020204" pitchFamily="34" charset="0"/>
              </a:rPr>
              <a:t>Questioning Skills</a:t>
            </a:r>
            <a:endParaRPr lang="en-US" sz="2800" dirty="0">
              <a:latin typeface="Arial Bold" panose="020B0704020202020204" pitchFamily="34" charset="0"/>
              <a:cs typeface="Arial Bold" panose="020B0704020202020204" pitchFamily="34" charset="0"/>
            </a:endParaRPr>
          </a:p>
        </p:txBody>
      </p:sp>
      <p:sp>
        <p:nvSpPr>
          <p:cNvPr id="15" name="Text Placeholder 2"/>
          <p:cNvSpPr>
            <a:spLocks noGrp="1"/>
          </p:cNvSpPr>
          <p:nvPr>
            <p:ph type="body" idx="1"/>
          </p:nvPr>
        </p:nvSpPr>
        <p:spPr>
          <a:xfrm>
            <a:off x="457200" y="1404541"/>
            <a:ext cx="4040188" cy="639762"/>
          </a:xfrm>
        </p:spPr>
        <p:txBody>
          <a:bodyPr/>
          <a:lstStyle/>
          <a:p>
            <a:r>
              <a:rPr lang="en-US" dirty="0"/>
              <a:t>Effective Coaching Questions</a:t>
            </a:r>
          </a:p>
        </p:txBody>
      </p:sp>
      <p:sp>
        <p:nvSpPr>
          <p:cNvPr id="16" name="Content Placeholder 4"/>
          <p:cNvSpPr>
            <a:spLocks noGrp="1"/>
          </p:cNvSpPr>
          <p:nvPr>
            <p:ph idx="4294967295"/>
          </p:nvPr>
        </p:nvSpPr>
        <p:spPr>
          <a:xfrm>
            <a:off x="457200" y="2342443"/>
            <a:ext cx="4040188" cy="3783719"/>
          </a:xfrm>
          <a:prstGeom prst="rect">
            <a:avLst/>
          </a:prstGeom>
        </p:spPr>
        <p:txBody>
          <a:bodyPr>
            <a:normAutofit fontScale="62500" lnSpcReduction="20000"/>
          </a:bodyPr>
          <a:lstStyle/>
          <a:p>
            <a:r>
              <a:rPr lang="en-GB" b="1" dirty="0"/>
              <a:t>Open </a:t>
            </a:r>
          </a:p>
          <a:p>
            <a:pPr lvl="1"/>
            <a:r>
              <a:rPr lang="en-GB" dirty="0">
                <a:solidFill>
                  <a:srgbClr val="818A8F"/>
                </a:solidFill>
                <a:cs typeface="Tahoma" charset="0"/>
              </a:rPr>
              <a:t>(to promote discussion)</a:t>
            </a:r>
          </a:p>
          <a:p>
            <a:endParaRPr lang="en-GB" dirty="0"/>
          </a:p>
          <a:p>
            <a:pPr>
              <a:lnSpc>
                <a:spcPct val="120000"/>
              </a:lnSpc>
            </a:pPr>
            <a:r>
              <a:rPr lang="en-GB" b="1" dirty="0"/>
              <a:t>Probing </a:t>
            </a:r>
          </a:p>
          <a:p>
            <a:pPr lvl="1"/>
            <a:r>
              <a:rPr lang="en-GB" dirty="0">
                <a:solidFill>
                  <a:srgbClr val="818A8F"/>
                </a:solidFill>
                <a:cs typeface="Tahoma" charset="0"/>
              </a:rPr>
              <a:t>(to follow up on what has been said)</a:t>
            </a:r>
          </a:p>
          <a:p>
            <a:pPr marL="0" indent="0">
              <a:buNone/>
            </a:pPr>
            <a:endParaRPr lang="en-GB" dirty="0"/>
          </a:p>
          <a:p>
            <a:pPr>
              <a:lnSpc>
                <a:spcPct val="90000"/>
              </a:lnSpc>
            </a:pPr>
            <a:r>
              <a:rPr lang="en-GB" b="1" dirty="0"/>
              <a:t>Focussed </a:t>
            </a:r>
          </a:p>
          <a:p>
            <a:pPr lvl="1"/>
            <a:r>
              <a:rPr lang="en-GB" dirty="0">
                <a:solidFill>
                  <a:srgbClr val="818A8F"/>
                </a:solidFill>
                <a:cs typeface="Tahoma" charset="0"/>
              </a:rPr>
              <a:t>(to establish the real situation and real actions to be taken)</a:t>
            </a:r>
          </a:p>
          <a:p>
            <a:pPr lvl="1"/>
            <a:endParaRPr lang="en-GB" dirty="0"/>
          </a:p>
          <a:p>
            <a:pPr>
              <a:lnSpc>
                <a:spcPct val="90000"/>
              </a:lnSpc>
            </a:pPr>
            <a:r>
              <a:rPr lang="en-GB" b="1" dirty="0"/>
              <a:t>Leading Questions </a:t>
            </a:r>
          </a:p>
          <a:p>
            <a:pPr lvl="1"/>
            <a:r>
              <a:rPr lang="en-GB" dirty="0">
                <a:solidFill>
                  <a:srgbClr val="818A8F"/>
                </a:solidFill>
                <a:cs typeface="Tahoma" charset="0"/>
              </a:rPr>
              <a:t>(to be avoided!)</a:t>
            </a:r>
          </a:p>
          <a:p>
            <a:endParaRPr lang="en-GB" dirty="0"/>
          </a:p>
          <a:p>
            <a:endParaRPr lang="en-US" dirty="0"/>
          </a:p>
        </p:txBody>
      </p:sp>
      <p:sp>
        <p:nvSpPr>
          <p:cNvPr id="17" name="Content Placeholder 5"/>
          <p:cNvSpPr>
            <a:spLocks noGrp="1"/>
          </p:cNvSpPr>
          <p:nvPr>
            <p:ph idx="4294967295"/>
          </p:nvPr>
        </p:nvSpPr>
        <p:spPr>
          <a:xfrm>
            <a:off x="4645025" y="2290947"/>
            <a:ext cx="4041775" cy="3835216"/>
          </a:xfrm>
          <a:prstGeom prst="rect">
            <a:avLst/>
          </a:prstGeom>
        </p:spPr>
        <p:txBody>
          <a:bodyPr>
            <a:normAutofit/>
          </a:bodyPr>
          <a:lstStyle/>
          <a:p>
            <a:r>
              <a:rPr lang="en-GB" sz="1700" dirty="0"/>
              <a:t>What, Where, When, How (Why needs to be used carefully to avoid appearing judgemental)</a:t>
            </a:r>
          </a:p>
          <a:p>
            <a:endParaRPr lang="en-GB" sz="1700" dirty="0"/>
          </a:p>
          <a:p>
            <a:pPr>
              <a:lnSpc>
                <a:spcPct val="70000"/>
              </a:lnSpc>
            </a:pPr>
            <a:r>
              <a:rPr lang="en-GB" sz="1700" dirty="0"/>
              <a:t>Can you tell me more about…?</a:t>
            </a:r>
          </a:p>
          <a:p>
            <a:endParaRPr lang="en-GB" sz="1700" dirty="0"/>
          </a:p>
          <a:p>
            <a:endParaRPr lang="en-GB" sz="1700" dirty="0"/>
          </a:p>
          <a:p>
            <a:r>
              <a:rPr lang="en-GB" sz="1700" dirty="0"/>
              <a:t>What were your feelings at the time?</a:t>
            </a:r>
          </a:p>
          <a:p>
            <a:r>
              <a:rPr lang="en-GB" sz="1700" dirty="0"/>
              <a:t>What action will you take?</a:t>
            </a:r>
          </a:p>
          <a:p>
            <a:endParaRPr lang="en-GB" sz="1700" dirty="0"/>
          </a:p>
          <a:p>
            <a:pPr>
              <a:lnSpc>
                <a:spcPct val="140000"/>
              </a:lnSpc>
            </a:pPr>
            <a:r>
              <a:rPr lang="en-GB" sz="1700" dirty="0"/>
              <a:t>Don</a:t>
            </a:r>
            <a:r>
              <a:rPr lang="en-GB" altLang="ja-JP" sz="1700" dirty="0"/>
              <a:t>’</a:t>
            </a:r>
            <a:r>
              <a:rPr lang="en-GB" sz="1700" dirty="0"/>
              <a:t>t you think it would be better if…?</a:t>
            </a:r>
          </a:p>
          <a:p>
            <a:r>
              <a:rPr lang="en-GB" sz="1700" dirty="0"/>
              <a:t>Why don</a:t>
            </a:r>
            <a:r>
              <a:rPr lang="en-GB" altLang="ja-JP" sz="1700" dirty="0"/>
              <a:t>’</a:t>
            </a:r>
            <a:r>
              <a:rPr lang="en-GB" sz="1700" dirty="0"/>
              <a:t>t you do the following…?</a:t>
            </a:r>
          </a:p>
        </p:txBody>
      </p:sp>
      <p:cxnSp>
        <p:nvCxnSpPr>
          <p:cNvPr id="18" name="Straight Connector 17"/>
          <p:cNvCxnSpPr/>
          <p:nvPr/>
        </p:nvCxnSpPr>
        <p:spPr>
          <a:xfrm>
            <a:off x="534129" y="3230930"/>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4129" y="4143145"/>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4129" y="5225506"/>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4129" y="2276872"/>
            <a:ext cx="805942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92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1"/>
            <a:ext cx="8175801" cy="838200"/>
          </a:xfrm>
        </p:spPr>
        <p:txBody>
          <a:bodyPr/>
          <a:lstStyle/>
          <a:p>
            <a:r>
              <a:rPr lang="en-GB" sz="2800" dirty="0"/>
              <a:t>The G.R.O.W 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228" y="878093"/>
            <a:ext cx="4643772" cy="5083709"/>
          </a:xfrm>
          <a:prstGeom prst="rect">
            <a:avLst/>
          </a:prstGeom>
        </p:spPr>
      </p:pic>
      <p:sp>
        <p:nvSpPr>
          <p:cNvPr id="5" name="Rectangle 4"/>
          <p:cNvSpPr/>
          <p:nvPr/>
        </p:nvSpPr>
        <p:spPr>
          <a:xfrm>
            <a:off x="228600" y="5943600"/>
            <a:ext cx="8915400" cy="246221"/>
          </a:xfrm>
          <a:prstGeom prst="rect">
            <a:avLst/>
          </a:prstGeom>
        </p:spPr>
        <p:txBody>
          <a:bodyPr wrap="square">
            <a:spAutoFit/>
          </a:bodyPr>
          <a:lstStyle/>
          <a:p>
            <a:pPr algn="ctr" defTabSz="914400"/>
            <a:r>
              <a:rPr lang="en-GB" sz="1000" dirty="0">
                <a:solidFill>
                  <a:prstClr val="black"/>
                </a:solidFill>
              </a:rPr>
              <a:t>Image from </a:t>
            </a:r>
            <a:r>
              <a:rPr lang="en-GB" sz="1000" dirty="0">
                <a:solidFill>
                  <a:prstClr val="black"/>
                </a:solidFill>
                <a:hlinkClick r:id="rId4"/>
              </a:rPr>
              <a:t>http://aspirekc.com/Blog/2015/01/05/need-more-focus-try-the-grow-model/</a:t>
            </a:r>
            <a:r>
              <a:rPr lang="en-GB" sz="1000" dirty="0">
                <a:solidFill>
                  <a:prstClr val="black"/>
                </a:solidFill>
              </a:rPr>
              <a:t> </a:t>
            </a:r>
          </a:p>
        </p:txBody>
      </p:sp>
      <p:sp>
        <p:nvSpPr>
          <p:cNvPr id="6" name="Title 1"/>
          <p:cNvSpPr txBox="1">
            <a:spLocks/>
          </p:cNvSpPr>
          <p:nvPr/>
        </p:nvSpPr>
        <p:spPr>
          <a:xfrm>
            <a:off x="5334000" y="381000"/>
            <a:ext cx="3095836" cy="680864"/>
          </a:xfrm>
          <a:prstGeom prst="rect">
            <a:avLst/>
          </a:prstGeom>
        </p:spPr>
        <p:txBody>
          <a:bodyPr>
            <a:normAutofit fontScale="62500" lnSpcReduction="20000"/>
          </a:bodyPr>
          <a:lstStyle>
            <a:lvl1pPr algn="l" defTabSz="457200" rtl="0" eaLnBrk="1" fontAlgn="base" hangingPunct="1">
              <a:spcBef>
                <a:spcPct val="0"/>
              </a:spcBef>
              <a:spcAft>
                <a:spcPct val="0"/>
              </a:spcAft>
              <a:defRPr sz="44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r>
              <a:rPr lang="en-GB" dirty="0">
                <a:solidFill>
                  <a:srgbClr val="00CC99"/>
                </a:solidFill>
              </a:rPr>
              <a:t>S.M.A.R.T. Goals</a:t>
            </a:r>
          </a:p>
        </p:txBody>
      </p:sp>
      <p:sp>
        <p:nvSpPr>
          <p:cNvPr id="7" name="Content Placeholder 2"/>
          <p:cNvSpPr>
            <a:spLocks noGrp="1"/>
          </p:cNvSpPr>
          <p:nvPr>
            <p:ph sz="half" idx="1"/>
          </p:nvPr>
        </p:nvSpPr>
        <p:spPr>
          <a:xfrm>
            <a:off x="5638800" y="797632"/>
            <a:ext cx="3276600" cy="2121602"/>
          </a:xfrm>
        </p:spPr>
        <p:txBody>
          <a:bodyPr>
            <a:normAutofit/>
          </a:bodyPr>
          <a:lstStyle/>
          <a:p>
            <a:pPr marL="252000">
              <a:spcAft>
                <a:spcPts val="600"/>
              </a:spcAft>
              <a:buClr>
                <a:srgbClr val="00CC99"/>
              </a:buClr>
              <a:buFont typeface="Wingdings" panose="05000000000000000000" pitchFamily="2" charset="2"/>
              <a:buChar char="§"/>
            </a:pPr>
            <a:r>
              <a:rPr lang="en-GB" sz="1800" dirty="0">
                <a:solidFill>
                  <a:srgbClr val="00CC99"/>
                </a:solidFill>
              </a:rPr>
              <a:t>S</a:t>
            </a:r>
            <a:r>
              <a:rPr lang="en-GB" sz="1800" dirty="0"/>
              <a:t>pecific </a:t>
            </a:r>
          </a:p>
          <a:p>
            <a:pPr marL="252000">
              <a:spcAft>
                <a:spcPts val="600"/>
              </a:spcAft>
              <a:buClr>
                <a:srgbClr val="00CC99"/>
              </a:buClr>
              <a:buFont typeface="Wingdings" panose="05000000000000000000" pitchFamily="2" charset="2"/>
              <a:buChar char="§"/>
            </a:pPr>
            <a:r>
              <a:rPr lang="en-GB" sz="1800" dirty="0">
                <a:solidFill>
                  <a:srgbClr val="00CC99"/>
                </a:solidFill>
              </a:rPr>
              <a:t>M</a:t>
            </a:r>
            <a:r>
              <a:rPr lang="en-GB" sz="1800" dirty="0"/>
              <a:t>easurable</a:t>
            </a:r>
          </a:p>
          <a:p>
            <a:pPr marL="252000">
              <a:spcAft>
                <a:spcPts val="600"/>
              </a:spcAft>
              <a:buClr>
                <a:srgbClr val="00CC99"/>
              </a:buClr>
              <a:buFont typeface="Wingdings" panose="05000000000000000000" pitchFamily="2" charset="2"/>
              <a:buChar char="§"/>
            </a:pPr>
            <a:r>
              <a:rPr lang="en-GB" sz="1800" dirty="0">
                <a:solidFill>
                  <a:srgbClr val="00CC99"/>
                </a:solidFill>
              </a:rPr>
              <a:t>A</a:t>
            </a:r>
            <a:r>
              <a:rPr lang="en-GB" sz="1800" dirty="0"/>
              <a:t>chievable/</a:t>
            </a:r>
            <a:r>
              <a:rPr lang="en-GB" sz="1800" dirty="0">
                <a:solidFill>
                  <a:srgbClr val="00CC99"/>
                </a:solidFill>
              </a:rPr>
              <a:t>A</a:t>
            </a:r>
            <a:r>
              <a:rPr lang="en-GB" sz="1800" dirty="0"/>
              <a:t>ction-oriented </a:t>
            </a:r>
          </a:p>
          <a:p>
            <a:pPr marL="252000">
              <a:spcAft>
                <a:spcPts val="600"/>
              </a:spcAft>
              <a:buClr>
                <a:srgbClr val="00CC99"/>
              </a:buClr>
              <a:buFont typeface="Wingdings" panose="05000000000000000000" pitchFamily="2" charset="2"/>
              <a:buChar char="§"/>
            </a:pPr>
            <a:r>
              <a:rPr lang="en-GB" sz="1800" dirty="0">
                <a:solidFill>
                  <a:srgbClr val="00CC99"/>
                </a:solidFill>
              </a:rPr>
              <a:t>R</a:t>
            </a:r>
            <a:r>
              <a:rPr lang="en-GB" sz="1800" dirty="0"/>
              <a:t>ealistic</a:t>
            </a:r>
          </a:p>
          <a:p>
            <a:pPr marL="252000">
              <a:spcAft>
                <a:spcPts val="600"/>
              </a:spcAft>
              <a:buClr>
                <a:srgbClr val="00CC99"/>
              </a:buClr>
              <a:buFont typeface="Wingdings" panose="05000000000000000000" pitchFamily="2" charset="2"/>
              <a:buChar char="§"/>
            </a:pPr>
            <a:r>
              <a:rPr lang="en-GB" sz="1800" dirty="0">
                <a:solidFill>
                  <a:srgbClr val="00CC99"/>
                </a:solidFill>
              </a:rPr>
              <a:t>T</a:t>
            </a:r>
            <a:r>
              <a:rPr lang="en-GB" sz="1800" dirty="0"/>
              <a:t>ime-bound</a:t>
            </a:r>
          </a:p>
        </p:txBody>
      </p:sp>
      <p:sp>
        <p:nvSpPr>
          <p:cNvPr id="2" name="Rectangle 1"/>
          <p:cNvSpPr/>
          <p:nvPr/>
        </p:nvSpPr>
        <p:spPr>
          <a:xfrm>
            <a:off x="228600" y="6340935"/>
            <a:ext cx="8915400" cy="517065"/>
          </a:xfrm>
          <a:prstGeom prst="rect">
            <a:avLst/>
          </a:prstGeom>
        </p:spPr>
        <p:txBody>
          <a:bodyPr wrap="square">
            <a:spAutoFit/>
          </a:bodyPr>
          <a:lstStyle/>
          <a:p>
            <a:pPr algn="ctr" defTabSz="914400">
              <a:lnSpc>
                <a:spcPct val="115000"/>
              </a:lnSpc>
              <a:tabLst>
                <a:tab pos="457200" algn="l"/>
              </a:tabLst>
            </a:pPr>
            <a:r>
              <a:rPr lang="en-GB" sz="1200" dirty="0">
                <a:solidFill>
                  <a:srgbClr val="000000"/>
                </a:solidFill>
                <a:ea typeface="Times New Roman" panose="02020603050405020304" pitchFamily="18" charset="0"/>
                <a:cs typeface="Calibri" panose="020F0502020204030204" pitchFamily="34" charset="0"/>
              </a:rPr>
              <a:t>Whitmore, J. (2009). Coaching for performance: </a:t>
            </a:r>
            <a:r>
              <a:rPr lang="en-GB" sz="1200" dirty="0" err="1">
                <a:solidFill>
                  <a:srgbClr val="000000"/>
                </a:solidFill>
                <a:ea typeface="Times New Roman" panose="02020603050405020304" pitchFamily="18" charset="0"/>
                <a:cs typeface="Calibri" panose="020F0502020204030204" pitchFamily="34" charset="0"/>
              </a:rPr>
              <a:t>GROWing</a:t>
            </a:r>
            <a:r>
              <a:rPr lang="en-GB" sz="1200" dirty="0">
                <a:solidFill>
                  <a:srgbClr val="000000"/>
                </a:solidFill>
                <a:ea typeface="Times New Roman" panose="02020603050405020304" pitchFamily="18" charset="0"/>
                <a:cs typeface="Calibri" panose="020F0502020204030204" pitchFamily="34" charset="0"/>
              </a:rPr>
              <a:t> human potential and purpose: </a:t>
            </a:r>
          </a:p>
          <a:p>
            <a:pPr algn="ctr" defTabSz="914400">
              <a:lnSpc>
                <a:spcPct val="115000"/>
              </a:lnSpc>
              <a:tabLst>
                <a:tab pos="457200" algn="l"/>
              </a:tabLst>
            </a:pPr>
            <a:r>
              <a:rPr lang="en-GB" sz="1200" dirty="0">
                <a:solidFill>
                  <a:srgbClr val="000000"/>
                </a:solidFill>
                <a:ea typeface="Times New Roman" panose="02020603050405020304" pitchFamily="18" charset="0"/>
                <a:cs typeface="Calibri" panose="020F0502020204030204" pitchFamily="34" charset="0"/>
              </a:rPr>
              <a:t>The principles and practice of coaching and leadership (4th ed.). London: Nicholas </a:t>
            </a:r>
            <a:r>
              <a:rPr lang="en-GB" sz="1200" dirty="0" err="1">
                <a:solidFill>
                  <a:srgbClr val="000000"/>
                </a:solidFill>
                <a:ea typeface="Times New Roman" panose="02020603050405020304" pitchFamily="18" charset="0"/>
                <a:cs typeface="Calibri" panose="020F0502020204030204" pitchFamily="34" charset="0"/>
              </a:rPr>
              <a:t>Brealey</a:t>
            </a:r>
            <a:r>
              <a:rPr lang="en-GB" sz="1200" dirty="0">
                <a:solidFill>
                  <a:srgbClr val="000000"/>
                </a:solidFill>
                <a:ea typeface="Times New Roman" panose="02020603050405020304" pitchFamily="18" charset="0"/>
                <a:cs typeface="Calibri" panose="020F0502020204030204" pitchFamily="34" charset="0"/>
              </a:rPr>
              <a:t>.</a:t>
            </a:r>
            <a:endParaRPr lang="en-GB" sz="12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7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646331"/>
          </a:xfrm>
          <a:prstGeom prst="rect">
            <a:avLst/>
          </a:prstGeom>
        </p:spPr>
        <p:txBody>
          <a:bodyPr wrap="square">
            <a:spAutoFit/>
          </a:bodyPr>
          <a:lstStyle/>
          <a:p>
            <a:r>
              <a:rPr lang="en-US" sz="3600" b="1" dirty="0">
                <a:solidFill>
                  <a:srgbClr val="C00000"/>
                </a:solidFill>
              </a:rPr>
              <a:t>Aim </a:t>
            </a:r>
            <a:endParaRPr lang="en-GB" sz="3600" b="1" dirty="0">
              <a:solidFill>
                <a:srgbClr val="C00000"/>
              </a:solidFill>
            </a:endParaRPr>
          </a:p>
        </p:txBody>
      </p:sp>
      <p:sp>
        <p:nvSpPr>
          <p:cNvPr id="3" name="TextBox 2"/>
          <p:cNvSpPr txBox="1"/>
          <p:nvPr/>
        </p:nvSpPr>
        <p:spPr>
          <a:xfrm>
            <a:off x="509954" y="1855177"/>
            <a:ext cx="8396654" cy="3416320"/>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n-GB" sz="3600" dirty="0"/>
              <a:t>Why coaching? </a:t>
            </a:r>
          </a:p>
          <a:p>
            <a:pPr marL="342900" indent="-342900">
              <a:buClr>
                <a:srgbClr val="C00000"/>
              </a:buClr>
              <a:buFont typeface="Wingdings" panose="05000000000000000000" pitchFamily="2" charset="2"/>
              <a:buChar char="v"/>
            </a:pPr>
            <a:r>
              <a:rPr lang="en-GB" sz="3600" dirty="0"/>
              <a:t>Listening</a:t>
            </a:r>
          </a:p>
          <a:p>
            <a:pPr marL="342900" indent="-342900">
              <a:buClr>
                <a:srgbClr val="C00000"/>
              </a:buClr>
              <a:buFont typeface="Wingdings" panose="05000000000000000000" pitchFamily="2" charset="2"/>
              <a:buChar char="v"/>
            </a:pPr>
            <a:r>
              <a:rPr lang="en-GB" sz="3600" dirty="0"/>
              <a:t>Questioning</a:t>
            </a:r>
          </a:p>
          <a:p>
            <a:pPr marL="342900" indent="-342900">
              <a:buClr>
                <a:srgbClr val="C00000"/>
              </a:buClr>
              <a:buFont typeface="Wingdings" panose="05000000000000000000" pitchFamily="2" charset="2"/>
              <a:buChar char="v"/>
            </a:pPr>
            <a:r>
              <a:rPr lang="en-GB" sz="3600" dirty="0"/>
              <a:t>Coaching models</a:t>
            </a:r>
          </a:p>
          <a:p>
            <a:pPr marL="342900" indent="-342900">
              <a:buClr>
                <a:srgbClr val="C00000"/>
              </a:buClr>
              <a:buFont typeface="Wingdings" panose="05000000000000000000" pitchFamily="2" charset="2"/>
              <a:buChar char="v"/>
            </a:pPr>
            <a:r>
              <a:rPr lang="en-GB" sz="3600" dirty="0"/>
              <a:t>G.R.O.W.</a:t>
            </a:r>
          </a:p>
          <a:p>
            <a:pPr marL="342900" indent="-342900">
              <a:buClr>
                <a:srgbClr val="C00000"/>
              </a:buClr>
              <a:buFont typeface="Wingdings" panose="05000000000000000000" pitchFamily="2" charset="2"/>
              <a:buChar char="v"/>
            </a:pPr>
            <a:r>
              <a:rPr lang="en-GB" sz="3600" dirty="0"/>
              <a:t>Difficult Conversations</a:t>
            </a:r>
          </a:p>
        </p:txBody>
      </p:sp>
    </p:spTree>
    <p:extLst>
      <p:ext uri="{BB962C8B-B14F-4D97-AF65-F5344CB8AC3E}">
        <p14:creationId xmlns:p14="http://schemas.microsoft.com/office/powerpoint/2010/main" val="19352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1200329"/>
          </a:xfrm>
          <a:prstGeom prst="rect">
            <a:avLst/>
          </a:prstGeom>
        </p:spPr>
        <p:txBody>
          <a:bodyPr wrap="square">
            <a:spAutoFit/>
          </a:bodyPr>
          <a:lstStyle/>
          <a:p>
            <a:r>
              <a:rPr lang="en-US" sz="3600" b="1" dirty="0">
                <a:solidFill>
                  <a:srgbClr val="C00000"/>
                </a:solidFill>
              </a:rPr>
              <a:t>Challenging our assumptions about existing student support- stakeholder issues </a:t>
            </a:r>
            <a:endParaRPr lang="en-GB" sz="3600" b="1" dirty="0">
              <a:solidFill>
                <a:srgbClr val="C00000"/>
              </a:solidFill>
            </a:endParaRPr>
          </a:p>
        </p:txBody>
      </p:sp>
      <p:sp>
        <p:nvSpPr>
          <p:cNvPr id="3" name="TextBox 2"/>
          <p:cNvSpPr txBox="1"/>
          <p:nvPr/>
        </p:nvSpPr>
        <p:spPr>
          <a:xfrm>
            <a:off x="509954" y="1855177"/>
            <a:ext cx="8396654" cy="4616648"/>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n-GB" sz="2400" dirty="0"/>
              <a:t>Personal tutoring policy/practices not delivering vision for student experience transformation </a:t>
            </a:r>
          </a:p>
          <a:p>
            <a:endParaRPr lang="en-GB" dirty="0"/>
          </a:p>
          <a:p>
            <a:pPr marL="342900" indent="-342900">
              <a:buClr>
                <a:srgbClr val="C00000"/>
              </a:buClr>
              <a:buFont typeface="Wingdings" panose="05000000000000000000" pitchFamily="2" charset="2"/>
              <a:buChar char="v"/>
            </a:pPr>
            <a:r>
              <a:rPr lang="en-GB" sz="2400" dirty="0"/>
              <a:t>Variable support in clinical practice for undergraduate student nurses, most of whom were not consistently encouraged to take ownership of their learning needs (unlock potential for learning) </a:t>
            </a:r>
          </a:p>
          <a:p>
            <a:endParaRPr lang="en-GB" dirty="0"/>
          </a:p>
          <a:p>
            <a:pPr marL="342900" indent="-342900">
              <a:buClr>
                <a:srgbClr val="C00000"/>
              </a:buClr>
              <a:buFont typeface="Wingdings" panose="05000000000000000000" pitchFamily="2" charset="2"/>
              <a:buChar char="v"/>
            </a:pPr>
            <a:r>
              <a:rPr lang="en-GB" sz="2400" dirty="0"/>
              <a:t>NHS Trusts increased undergraduate student numbers by 100 but without growing the practice placement capacity </a:t>
            </a:r>
          </a:p>
          <a:p>
            <a:endParaRPr lang="en-GB" dirty="0"/>
          </a:p>
          <a:p>
            <a:pPr marL="342900" indent="-342900">
              <a:buClr>
                <a:srgbClr val="C00000"/>
              </a:buClr>
              <a:buFont typeface="Wingdings" panose="05000000000000000000" pitchFamily="2" charset="2"/>
              <a:buChar char="v"/>
            </a:pPr>
            <a:r>
              <a:rPr lang="en-GB" sz="2400" dirty="0"/>
              <a:t>Strategies for smooth role transition from student to qualified nurse</a:t>
            </a:r>
          </a:p>
        </p:txBody>
      </p:sp>
    </p:spTree>
    <p:extLst>
      <p:ext uri="{BB962C8B-B14F-4D97-AF65-F5344CB8AC3E}">
        <p14:creationId xmlns:p14="http://schemas.microsoft.com/office/powerpoint/2010/main" val="17661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8971" y="1122363"/>
            <a:ext cx="8325395" cy="3510598"/>
          </a:xfrm>
        </p:spPr>
        <p:txBody>
          <a:bodyPr/>
          <a:lstStyle/>
          <a:p>
            <a:r>
              <a:rPr lang="en-GB" sz="6600" dirty="0"/>
              <a:t>What does coaching mean to you?</a:t>
            </a:r>
          </a:p>
        </p:txBody>
      </p:sp>
    </p:spTree>
    <p:extLst>
      <p:ext uri="{BB962C8B-B14F-4D97-AF65-F5344CB8AC3E}">
        <p14:creationId xmlns:p14="http://schemas.microsoft.com/office/powerpoint/2010/main" val="332024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29750" y="512096"/>
            <a:ext cx="2440092"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C00000"/>
                </a:solidFill>
                <a:effectLst/>
                <a:uLnTx/>
                <a:uFillTx/>
                <a:ea typeface="+mj-ea"/>
                <a:cs typeface="+mj-cs"/>
              </a:rPr>
              <a:t>Coaching </a:t>
            </a:r>
            <a:endParaRPr kumimoji="0" lang="en-GB" sz="1800" b="1" i="0" u="none" strike="noStrike" kern="0" cap="none" spc="0" normalizeH="0" baseline="0" noProof="0" dirty="0">
              <a:ln>
                <a:noFill/>
              </a:ln>
              <a:solidFill>
                <a:srgbClr val="C00000"/>
              </a:solidFill>
              <a:effectLst/>
              <a:uLnTx/>
              <a:uFillTx/>
            </a:endParaRPr>
          </a:p>
        </p:txBody>
      </p:sp>
      <p:sp>
        <p:nvSpPr>
          <p:cNvPr id="3" name="TextBox 2"/>
          <p:cNvSpPr txBox="1"/>
          <p:nvPr/>
        </p:nvSpPr>
        <p:spPr>
          <a:xfrm>
            <a:off x="633046" y="1758462"/>
            <a:ext cx="6981092" cy="4007251"/>
          </a:xfrm>
          <a:prstGeom prst="rect">
            <a:avLst/>
          </a:prstGeom>
          <a:noFill/>
        </p:spPr>
        <p:txBody>
          <a:bodyPr wrap="square" rtlCol="0">
            <a:spAutoFit/>
          </a:bodyPr>
          <a:lstStyle/>
          <a:p>
            <a:pPr lvl="0" defTabSz="914400">
              <a:spcBef>
                <a:spcPct val="20000"/>
              </a:spcBef>
            </a:pPr>
            <a:r>
              <a:rPr lang="en-GB" sz="3200" dirty="0">
                <a:solidFill>
                  <a:prstClr val="black"/>
                </a:solidFill>
              </a:rPr>
              <a:t>Intervention aimed at performance improvement or developing a particular competence. It is an ongoing process that consists of facilitating another person’s learning, development and performance </a:t>
            </a:r>
          </a:p>
          <a:p>
            <a:pPr lvl="0" defTabSz="914400">
              <a:spcBef>
                <a:spcPct val="20000"/>
              </a:spcBef>
            </a:pPr>
            <a:endParaRPr lang="en-GB" sz="3200" dirty="0">
              <a:solidFill>
                <a:prstClr val="black"/>
              </a:solidFill>
            </a:endParaRPr>
          </a:p>
          <a:p>
            <a:pPr lvl="0" defTabSz="914400">
              <a:spcBef>
                <a:spcPct val="20000"/>
              </a:spcBef>
            </a:pPr>
            <a:r>
              <a:rPr lang="en-GB" sz="2000" dirty="0" err="1">
                <a:solidFill>
                  <a:prstClr val="black"/>
                </a:solidFill>
              </a:rPr>
              <a:t>Dembkowski</a:t>
            </a:r>
            <a:r>
              <a:rPr lang="en-GB" sz="2000" dirty="0">
                <a:solidFill>
                  <a:prstClr val="black"/>
                </a:solidFill>
              </a:rPr>
              <a:t> et al. (2006)</a:t>
            </a:r>
          </a:p>
        </p:txBody>
      </p:sp>
    </p:spTree>
    <p:extLst>
      <p:ext uri="{BB962C8B-B14F-4D97-AF65-F5344CB8AC3E}">
        <p14:creationId xmlns:p14="http://schemas.microsoft.com/office/powerpoint/2010/main" val="423399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99"/>
          <a:stretch/>
        </p:blipFill>
        <p:spPr bwMode="auto">
          <a:xfrm>
            <a:off x="1423347" y="0"/>
            <a:ext cx="6564722" cy="673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50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392" y="611479"/>
            <a:ext cx="8625254" cy="312803"/>
          </a:xfrm>
        </p:spPr>
        <p:txBody>
          <a:bodyPr>
            <a:noAutofit/>
          </a:bodyPr>
          <a:lstStyle/>
          <a:p>
            <a:pPr algn="l"/>
            <a:r>
              <a:rPr lang="en-US" sz="3600" b="1" dirty="0">
                <a:solidFill>
                  <a:srgbClr val="C00000"/>
                </a:solidFill>
              </a:rPr>
              <a:t>Benefits from a student perspective </a:t>
            </a:r>
          </a:p>
        </p:txBody>
      </p:sp>
      <p:sp>
        <p:nvSpPr>
          <p:cNvPr id="5" name="Subtitle 4"/>
          <p:cNvSpPr>
            <a:spLocks noGrp="1"/>
          </p:cNvSpPr>
          <p:nvPr>
            <p:ph type="subTitle" idx="1"/>
          </p:nvPr>
        </p:nvSpPr>
        <p:spPr>
          <a:xfrm>
            <a:off x="4747846" y="1090246"/>
            <a:ext cx="4211516" cy="5461741"/>
          </a:xfrm>
        </p:spPr>
        <p:txBody>
          <a:bodyPr/>
          <a:lstStyle/>
          <a:p>
            <a:pPr marL="457200" indent="-457200" algn="l">
              <a:buClr>
                <a:srgbClr val="C00000"/>
              </a:buClr>
              <a:buFont typeface="Wingdings" panose="05000000000000000000" pitchFamily="2" charset="2"/>
              <a:buChar char="v"/>
            </a:pPr>
            <a:r>
              <a:rPr lang="en-US" sz="2000" dirty="0"/>
              <a:t>Gains respect from other members of the MDT as student nurses are valued and seen as part of the team not just a student following a nurse</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Identifies weaknesses to improve on </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Helps to get the student ready for role transition upon qualification</a:t>
            </a:r>
          </a:p>
          <a:p>
            <a:pPr marL="457200" indent="-457200" algn="l">
              <a:buClr>
                <a:srgbClr val="C00000"/>
              </a:buClr>
              <a:buFont typeface="Wingdings" panose="05000000000000000000" pitchFamily="2" charset="2"/>
              <a:buChar char="v"/>
            </a:pPr>
            <a:endParaRPr lang="en-US" sz="2000" dirty="0"/>
          </a:p>
          <a:p>
            <a:pPr marL="457200" indent="-457200" algn="l">
              <a:buClr>
                <a:srgbClr val="C00000"/>
              </a:buClr>
              <a:buFont typeface="Wingdings" panose="05000000000000000000" pitchFamily="2" charset="2"/>
              <a:buChar char="v"/>
            </a:pPr>
            <a:r>
              <a:rPr lang="en-US" sz="2000" dirty="0"/>
              <a:t>Supernumerary status is upheld enabling more self directed learning</a:t>
            </a:r>
          </a:p>
          <a:p>
            <a:endParaRPr lang="en-GB" dirty="0"/>
          </a:p>
        </p:txBody>
      </p:sp>
      <p:sp>
        <p:nvSpPr>
          <p:cNvPr id="7" name="Rectangle 6"/>
          <p:cNvSpPr/>
          <p:nvPr/>
        </p:nvSpPr>
        <p:spPr>
          <a:xfrm>
            <a:off x="360485" y="1087794"/>
            <a:ext cx="4299438" cy="5601533"/>
          </a:xfrm>
          <a:prstGeom prst="rect">
            <a:avLst/>
          </a:prstGeom>
        </p:spPr>
        <p:txBody>
          <a:bodyPr wrap="square">
            <a:spAutoFit/>
          </a:bodyPr>
          <a:lstStyle/>
          <a:p>
            <a:pPr marL="457200" indent="-457200">
              <a:buClr>
                <a:srgbClr val="C00000"/>
              </a:buClr>
              <a:buFont typeface="Wingdings" panose="05000000000000000000" pitchFamily="2" charset="2"/>
              <a:buChar char="v"/>
            </a:pPr>
            <a:r>
              <a:rPr lang="en-US" sz="2000" dirty="0"/>
              <a:t>Ownership of own learning journey</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Builds confidence in asking/seeking help</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Builds knowledge base as applying skills to practice which have previously been taught in university</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Feel part of the team </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Reinforces existing knowledge and enhances skills as you teach others</a:t>
            </a:r>
          </a:p>
          <a:p>
            <a:pPr marL="457200" indent="-457200">
              <a:buClr>
                <a:srgbClr val="C00000"/>
              </a:buClr>
              <a:buFont typeface="Wingdings" panose="05000000000000000000" pitchFamily="2" charset="2"/>
              <a:buChar char="v"/>
            </a:pPr>
            <a:endParaRPr lang="en-US" sz="2000" dirty="0"/>
          </a:p>
          <a:p>
            <a:pPr marL="457200" indent="-457200">
              <a:buClr>
                <a:srgbClr val="C00000"/>
              </a:buClr>
              <a:buFont typeface="Wingdings" panose="05000000000000000000" pitchFamily="2" charset="2"/>
              <a:buChar char="v"/>
            </a:pPr>
            <a:r>
              <a:rPr lang="en-US" sz="2000" dirty="0"/>
              <a:t>Increases opportunities to learn as peers explain </a:t>
            </a:r>
          </a:p>
          <a:p>
            <a:pPr marL="457200" indent="-457200">
              <a:buClr>
                <a:srgbClr val="C00000"/>
              </a:buClr>
              <a:buFont typeface="Wingdings" panose="05000000000000000000" pitchFamily="2" charset="2"/>
              <a:buChar char="v"/>
            </a:pPr>
            <a:endParaRPr lang="en-US" dirty="0"/>
          </a:p>
        </p:txBody>
      </p:sp>
    </p:spTree>
    <p:extLst>
      <p:ext uri="{BB962C8B-B14F-4D97-AF65-F5344CB8AC3E}">
        <p14:creationId xmlns:p14="http://schemas.microsoft.com/office/powerpoint/2010/main" val="14176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C00000"/>
                </a:solidFill>
                <a:latin typeface="+mn-lt"/>
              </a:rPr>
              <a:t>Observation from the coaching model </a:t>
            </a:r>
            <a:br>
              <a:rPr lang="en-US" sz="3600" b="1" dirty="0">
                <a:solidFill>
                  <a:srgbClr val="C00000"/>
                </a:solidFill>
                <a:latin typeface="+mn-lt"/>
              </a:rPr>
            </a:br>
            <a:r>
              <a:rPr lang="en-US" sz="3600" b="1" dirty="0">
                <a:solidFill>
                  <a:srgbClr val="C00000"/>
                </a:solidFill>
                <a:latin typeface="+mn-lt"/>
              </a:rPr>
              <a:t>in practice</a:t>
            </a:r>
          </a:p>
        </p:txBody>
      </p:sp>
      <p:sp>
        <p:nvSpPr>
          <p:cNvPr id="3" name="Content Placeholder 2"/>
          <p:cNvSpPr>
            <a:spLocks noGrp="1"/>
          </p:cNvSpPr>
          <p:nvPr>
            <p:ph idx="1"/>
          </p:nvPr>
        </p:nvSpPr>
        <p:spPr>
          <a:xfrm>
            <a:off x="628650" y="2045433"/>
            <a:ext cx="7886700" cy="4351338"/>
          </a:xfrm>
        </p:spPr>
        <p:txBody>
          <a:bodyPr>
            <a:normAutofit fontScale="70000" lnSpcReduction="20000"/>
          </a:bodyPr>
          <a:lstStyle/>
          <a:p>
            <a:pPr>
              <a:spcBef>
                <a:spcPts val="0"/>
              </a:spcBef>
              <a:buClr>
                <a:srgbClr val="C00000"/>
              </a:buClr>
              <a:buFont typeface="Wingdings" panose="05000000000000000000" pitchFamily="2" charset="2"/>
              <a:buChar char="v"/>
            </a:pPr>
            <a:r>
              <a:rPr lang="en-US" dirty="0"/>
              <a:t>Witnessed first year students flourish with confidence from starting placement and looking to the second years for guidance.  They worked alongside them eventually gaining the skills and confidence to enable them to take the lead for their own patients and plan </a:t>
            </a:r>
            <a:r>
              <a:rPr lang="en-US" dirty="0" err="1"/>
              <a:t>individualised</a:t>
            </a:r>
            <a:r>
              <a:rPr lang="en-US" dirty="0"/>
              <a:t> care.  This gave them skills and confidence to take with them throughout their training to develop further along the way.</a:t>
            </a:r>
          </a:p>
          <a:p>
            <a:pPr>
              <a:spcBef>
                <a:spcPts val="0"/>
              </a:spcBef>
              <a:buClr>
                <a:srgbClr val="C00000"/>
              </a:buClr>
              <a:buFont typeface="Wingdings" panose="05000000000000000000" pitchFamily="2" charset="2"/>
              <a:buChar char="v"/>
            </a:pPr>
            <a:endParaRPr lang="en-US" dirty="0"/>
          </a:p>
          <a:p>
            <a:pPr marL="0" indent="0">
              <a:spcBef>
                <a:spcPts val="0"/>
              </a:spcBef>
              <a:buNone/>
            </a:pPr>
            <a:endParaRPr lang="en-US" dirty="0"/>
          </a:p>
          <a:p>
            <a:pPr>
              <a:spcBef>
                <a:spcPts val="0"/>
              </a:spcBef>
              <a:buClr>
                <a:srgbClr val="C00000"/>
              </a:buClr>
              <a:buFont typeface="Wingdings" panose="05000000000000000000" pitchFamily="2" charset="2"/>
              <a:buChar char="v"/>
            </a:pPr>
            <a:r>
              <a:rPr lang="en-US" dirty="0"/>
              <a:t>The variation in student skills and knowledge helped the coach to safely monitor the bay which enabled a smooth transition from mentoring to coaching.  Whilst not losing the intimacy of the one to one learning with a qualified nurse when and where applicable.</a:t>
            </a:r>
          </a:p>
        </p:txBody>
      </p:sp>
    </p:spTree>
    <p:extLst>
      <p:ext uri="{BB962C8B-B14F-4D97-AF65-F5344CB8AC3E}">
        <p14:creationId xmlns:p14="http://schemas.microsoft.com/office/powerpoint/2010/main" val="24456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sz="2800" dirty="0"/>
              <a:t>Coaching Benefits……</a:t>
            </a:r>
          </a:p>
        </p:txBody>
      </p:sp>
      <p:sp>
        <p:nvSpPr>
          <p:cNvPr id="4" name="Content Placeholder 3"/>
          <p:cNvSpPr>
            <a:spLocks noGrp="1"/>
          </p:cNvSpPr>
          <p:nvPr>
            <p:ph sz="half" idx="1"/>
          </p:nvPr>
        </p:nvSpPr>
        <p:spPr>
          <a:xfrm>
            <a:off x="457200" y="1196752"/>
            <a:ext cx="4038600" cy="5661248"/>
          </a:xfrm>
        </p:spPr>
        <p:txBody>
          <a:bodyPr>
            <a:normAutofit/>
          </a:bodyPr>
          <a:lstStyle/>
          <a:p>
            <a:pPr lvl="0">
              <a:buNone/>
            </a:pPr>
            <a:r>
              <a:rPr lang="en-GB" sz="2400" b="1" dirty="0"/>
              <a:t>Coachee:</a:t>
            </a:r>
          </a:p>
          <a:p>
            <a:pPr lvl="0"/>
            <a:r>
              <a:rPr lang="en-GB" sz="2400" dirty="0"/>
              <a:t>Increased performance</a:t>
            </a:r>
          </a:p>
          <a:p>
            <a:pPr lvl="0"/>
            <a:r>
              <a:rPr lang="en-GB" sz="2400" dirty="0"/>
              <a:t>Higher motivation and commitment</a:t>
            </a:r>
          </a:p>
          <a:p>
            <a:pPr lvl="0"/>
            <a:r>
              <a:rPr lang="en-GB" sz="2400" dirty="0"/>
              <a:t>Rapid personal growth</a:t>
            </a:r>
          </a:p>
          <a:p>
            <a:pPr lvl="0"/>
            <a:r>
              <a:rPr lang="en-GB" sz="2400" dirty="0"/>
              <a:t>Higher quality of life</a:t>
            </a:r>
          </a:p>
          <a:p>
            <a:pPr lvl="0"/>
            <a:r>
              <a:rPr lang="en-GB" sz="2400" dirty="0"/>
              <a:t>Greater work/life balance</a:t>
            </a:r>
          </a:p>
          <a:p>
            <a:pPr lvl="0"/>
            <a:r>
              <a:rPr lang="en-GB" sz="2400" dirty="0"/>
              <a:t>Greater sense of purpose and satisfaction</a:t>
            </a:r>
          </a:p>
          <a:p>
            <a:pPr lvl="0"/>
            <a:r>
              <a:rPr lang="en-GB" sz="2400" dirty="0"/>
              <a:t>Improved communication and relationships</a:t>
            </a:r>
          </a:p>
        </p:txBody>
      </p:sp>
      <p:sp>
        <p:nvSpPr>
          <p:cNvPr id="5" name="Content Placeholder 4"/>
          <p:cNvSpPr>
            <a:spLocks noGrp="1"/>
          </p:cNvSpPr>
          <p:nvPr>
            <p:ph sz="half" idx="2"/>
          </p:nvPr>
        </p:nvSpPr>
        <p:spPr>
          <a:xfrm>
            <a:off x="4495800" y="1196752"/>
            <a:ext cx="4419600" cy="5661248"/>
          </a:xfrm>
        </p:spPr>
        <p:txBody>
          <a:bodyPr>
            <a:normAutofit/>
          </a:bodyPr>
          <a:lstStyle/>
          <a:p>
            <a:pPr>
              <a:buNone/>
            </a:pPr>
            <a:r>
              <a:rPr lang="en-GB" sz="2400" b="1" dirty="0"/>
              <a:t>Coach:</a:t>
            </a:r>
          </a:p>
          <a:p>
            <a:r>
              <a:rPr lang="en-GB" sz="2400" dirty="0"/>
              <a:t>Increased self-awareness</a:t>
            </a:r>
          </a:p>
          <a:p>
            <a:r>
              <a:rPr lang="en-GB" sz="2400" dirty="0"/>
              <a:t>Learning by listening to others</a:t>
            </a:r>
          </a:p>
          <a:p>
            <a:r>
              <a:rPr lang="en-GB" sz="2400" dirty="0"/>
              <a:t>A sense of satisfaction due to making a difference</a:t>
            </a:r>
          </a:p>
          <a:p>
            <a:r>
              <a:rPr lang="en-GB" sz="2400" dirty="0"/>
              <a:t>Intellectual challenge</a:t>
            </a:r>
          </a:p>
          <a:p>
            <a:r>
              <a:rPr lang="en-GB" sz="2400" dirty="0"/>
              <a:t>Improved skills e.g. listening, questioning</a:t>
            </a:r>
          </a:p>
          <a:p>
            <a:r>
              <a:rPr lang="en-GB" sz="2400" dirty="0"/>
              <a:t>Increased awareness of issues</a:t>
            </a:r>
          </a:p>
          <a:p>
            <a:r>
              <a:rPr lang="en-GB" sz="2400" dirty="0"/>
              <a:t>Enhanced ability to manage people and teams</a:t>
            </a:r>
          </a:p>
        </p:txBody>
      </p:sp>
      <p:sp>
        <p:nvSpPr>
          <p:cNvPr id="6" name="TextBox 5"/>
          <p:cNvSpPr txBox="1"/>
          <p:nvPr/>
        </p:nvSpPr>
        <p:spPr>
          <a:xfrm>
            <a:off x="8382000" y="6389152"/>
            <a:ext cx="736099" cy="369332"/>
          </a:xfrm>
          <a:prstGeom prst="rect">
            <a:avLst/>
          </a:prstGeom>
          <a:noFill/>
        </p:spPr>
        <p:txBody>
          <a:bodyPr wrap="none" rtlCol="0">
            <a:spAutoFit/>
          </a:bodyPr>
          <a:lstStyle/>
          <a:p>
            <a:pPr defTabSz="914400"/>
            <a:r>
              <a:rPr lang="en-GB" b="1" dirty="0">
                <a:solidFill>
                  <a:prstClr val="black"/>
                </a:solidFill>
              </a:rPr>
              <a:t>CIPD</a:t>
            </a:r>
          </a:p>
        </p:txBody>
      </p:sp>
    </p:spTree>
    <p:extLst>
      <p:ext uri="{BB962C8B-B14F-4D97-AF65-F5344CB8AC3E}">
        <p14:creationId xmlns:p14="http://schemas.microsoft.com/office/powerpoint/2010/main" val="344619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dirty="0">
            <a:solidFill>
              <a:schemeClr val="tx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eme1">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1253</Words>
  <Application>Microsoft Office PowerPoint</Application>
  <PresentationFormat>On-screen Show (4:3)</PresentationFormat>
  <Paragraphs>144</Paragraphs>
  <Slides>15</Slides>
  <Notes>5</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 Black</vt:lpstr>
      <vt:lpstr>Arial Bold</vt:lpstr>
      <vt:lpstr>Bodoni MT</vt:lpstr>
      <vt:lpstr>Calibri</vt:lpstr>
      <vt:lpstr>Wingdings</vt:lpstr>
      <vt:lpstr>Office Theme</vt:lpstr>
      <vt:lpstr>Custom Design</vt:lpstr>
      <vt:lpstr>Theme1</vt:lpstr>
      <vt:lpstr>1_Theme1</vt:lpstr>
      <vt:lpstr>PowerPoint Presentation</vt:lpstr>
      <vt:lpstr>PowerPoint Presentation</vt:lpstr>
      <vt:lpstr>PowerPoint Presentation</vt:lpstr>
      <vt:lpstr>What does coaching mean to you?</vt:lpstr>
      <vt:lpstr>PowerPoint Presentation</vt:lpstr>
      <vt:lpstr>PowerPoint Presentation</vt:lpstr>
      <vt:lpstr>Benefits from a student perspective </vt:lpstr>
      <vt:lpstr>Observation from the coaching model  in practice</vt:lpstr>
      <vt:lpstr>Coaching Benefits……</vt:lpstr>
      <vt:lpstr>PowerPoint Presentation</vt:lpstr>
      <vt:lpstr>Challenge and support</vt:lpstr>
      <vt:lpstr>PowerPoint Presentation</vt:lpstr>
      <vt:lpstr>Skill and Will</vt:lpstr>
      <vt:lpstr>Questioning Skills</vt:lpstr>
      <vt:lpstr>The G.R.O.W model</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Leigh Jacqueline</cp:lastModifiedBy>
  <cp:revision>42</cp:revision>
  <dcterms:created xsi:type="dcterms:W3CDTF">2017-04-07T10:08:55Z</dcterms:created>
  <dcterms:modified xsi:type="dcterms:W3CDTF">2019-06-17T13:12:46Z</dcterms:modified>
</cp:coreProperties>
</file>