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7" r:id="rId2"/>
    <p:sldId id="258" r:id="rId3"/>
    <p:sldId id="277" r:id="rId4"/>
    <p:sldId id="275" r:id="rId5"/>
    <p:sldId id="269" r:id="rId6"/>
    <p:sldId id="281" r:id="rId7"/>
    <p:sldId id="290" r:id="rId8"/>
    <p:sldId id="278" r:id="rId9"/>
    <p:sldId id="291" r:id="rId10"/>
    <p:sldId id="292" r:id="rId11"/>
    <p:sldId id="259" r:id="rId12"/>
    <p:sldId id="261" r:id="rId13"/>
    <p:sldId id="282" r:id="rId14"/>
    <p:sldId id="283" r:id="rId15"/>
    <p:sldId id="284" r:id="rId16"/>
    <p:sldId id="285" r:id="rId17"/>
    <p:sldId id="286" r:id="rId18"/>
    <p:sldId id="287" r:id="rId19"/>
    <p:sldId id="288" r:id="rId2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4A45"/>
    <a:srgbClr val="579F99"/>
    <a:srgbClr val="91CAA7"/>
    <a:srgbClr val="E8B81F"/>
    <a:srgbClr val="F1EFE8"/>
    <a:srgbClr val="DEDCCD"/>
    <a:srgbClr val="C1BCA7"/>
    <a:srgbClr val="0A2A31"/>
    <a:srgbClr val="B50E20"/>
    <a:srgbClr val="2833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486" autoAdjust="0"/>
  </p:normalViewPr>
  <p:slideViewPr>
    <p:cSldViewPr snapToGrid="0" snapToObjects="1">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effectLst>
              <a:outerShdw blurRad="38100" dist="25400" dir="2340000" algn="tl" rotWithShape="0">
                <a:srgbClr val="000000">
                  <a:alpha val="84000"/>
                </a:srgbClr>
              </a:outerShdw>
            </a:effectLst>
          </c:spPr>
          <c:explosion val="9"/>
          <c:dPt>
            <c:idx val="0"/>
            <c:bubble3D val="0"/>
            <c:spPr>
              <a:solidFill>
                <a:srgbClr val="B50E20"/>
              </a:solidFill>
              <a:effectLst>
                <a:outerShdw blurRad="38100" dist="25400" dir="2340000" algn="tl" rotWithShape="0">
                  <a:srgbClr val="000000">
                    <a:alpha val="84000"/>
                  </a:srgbClr>
                </a:outerShdw>
              </a:effectLst>
            </c:spPr>
            <c:extLst>
              <c:ext xmlns:c16="http://schemas.microsoft.com/office/drawing/2014/chart" uri="{C3380CC4-5D6E-409C-BE32-E72D297353CC}">
                <c16:uniqueId val="{00000001-2B94-42D0-A587-5EB3DE46055A}"/>
              </c:ext>
            </c:extLst>
          </c:dPt>
          <c:dPt>
            <c:idx val="1"/>
            <c:bubble3D val="0"/>
            <c:spPr>
              <a:solidFill>
                <a:srgbClr val="E8B81F"/>
              </a:solidFill>
              <a:effectLst>
                <a:outerShdw blurRad="38100" dist="25400" dir="2340000" algn="tl" rotWithShape="0">
                  <a:srgbClr val="000000">
                    <a:alpha val="84000"/>
                  </a:srgbClr>
                </a:outerShdw>
              </a:effectLst>
            </c:spPr>
            <c:extLst>
              <c:ext xmlns:c16="http://schemas.microsoft.com/office/drawing/2014/chart" uri="{C3380CC4-5D6E-409C-BE32-E72D297353CC}">
                <c16:uniqueId val="{00000003-2B94-42D0-A587-5EB3DE46055A}"/>
              </c:ext>
            </c:extLst>
          </c:dPt>
          <c:dPt>
            <c:idx val="2"/>
            <c:bubble3D val="0"/>
            <c:explosion val="20"/>
            <c:spPr>
              <a:solidFill>
                <a:srgbClr val="579F99"/>
              </a:solidFill>
              <a:effectLst>
                <a:outerShdw blurRad="38100" dist="25400" dir="2340000" algn="tl" rotWithShape="0">
                  <a:srgbClr val="000000">
                    <a:alpha val="84000"/>
                  </a:srgbClr>
                </a:outerShdw>
              </a:effectLst>
            </c:spPr>
            <c:extLst>
              <c:ext xmlns:c16="http://schemas.microsoft.com/office/drawing/2014/chart" uri="{C3380CC4-5D6E-409C-BE32-E72D297353CC}">
                <c16:uniqueId val="{00000005-2B94-42D0-A587-5EB3DE46055A}"/>
              </c:ext>
            </c:extLst>
          </c:dPt>
          <c:dPt>
            <c:idx val="3"/>
            <c:bubble3D val="0"/>
            <c:spPr>
              <a:solidFill>
                <a:srgbClr val="DEDCCD"/>
              </a:solidFill>
              <a:effectLst>
                <a:outerShdw blurRad="38100" dist="25400" dir="2340000" algn="tl" rotWithShape="0">
                  <a:srgbClr val="000000">
                    <a:alpha val="84000"/>
                  </a:srgbClr>
                </a:outerShdw>
              </a:effectLst>
            </c:spPr>
            <c:extLst>
              <c:ext xmlns:c16="http://schemas.microsoft.com/office/drawing/2014/chart" uri="{C3380CC4-5D6E-409C-BE32-E72D297353CC}">
                <c16:uniqueId val="{00000007-2B94-42D0-A587-5EB3DE46055A}"/>
              </c:ext>
            </c:extLst>
          </c:dPt>
          <c:dPt>
            <c:idx val="4"/>
            <c:bubble3D val="0"/>
            <c:explosion val="28"/>
            <c:spPr>
              <a:solidFill>
                <a:srgbClr val="D84A45"/>
              </a:solidFill>
              <a:effectLst>
                <a:outerShdw blurRad="38100" dist="25400" dir="2340000" algn="tl" rotWithShape="0">
                  <a:srgbClr val="000000">
                    <a:alpha val="84000"/>
                  </a:srgbClr>
                </a:outerShdw>
              </a:effectLst>
            </c:spPr>
            <c:extLst>
              <c:ext xmlns:c16="http://schemas.microsoft.com/office/drawing/2014/chart" uri="{C3380CC4-5D6E-409C-BE32-E72D297353CC}">
                <c16:uniqueId val="{00000009-2B94-42D0-A587-5EB3DE46055A}"/>
              </c:ext>
            </c:extLst>
          </c:dPt>
          <c:dPt>
            <c:idx val="5"/>
            <c:bubble3D val="0"/>
            <c:spPr>
              <a:solidFill>
                <a:srgbClr val="91CAA7"/>
              </a:solidFill>
              <a:effectLst>
                <a:outerShdw blurRad="38100" dist="25400" dir="2340000" algn="tl" rotWithShape="0">
                  <a:srgbClr val="000000">
                    <a:alpha val="84000"/>
                  </a:srgbClr>
                </a:outerShdw>
              </a:effectLst>
            </c:spPr>
            <c:extLst>
              <c:ext xmlns:c16="http://schemas.microsoft.com/office/drawing/2014/chart" uri="{C3380CC4-5D6E-409C-BE32-E72D297353CC}">
                <c16:uniqueId val="{0000000B-2B94-42D0-A587-5EB3DE46055A}"/>
              </c:ext>
            </c:extLst>
          </c:dPt>
          <c:cat>
            <c:strRef>
              <c:f>Sheet1!$A$2:$A$7</c:f>
              <c:strCache>
                <c:ptCount val="6"/>
                <c:pt idx="0">
                  <c:v>UG Students</c:v>
                </c:pt>
                <c:pt idx="1">
                  <c:v>PG Students</c:v>
                </c:pt>
                <c:pt idx="2">
                  <c:v>UG International</c:v>
                </c:pt>
                <c:pt idx="3">
                  <c:v>PG International</c:v>
                </c:pt>
                <c:pt idx="4">
                  <c:v>Other</c:v>
                </c:pt>
                <c:pt idx="5">
                  <c:v>Staff</c:v>
                </c:pt>
              </c:strCache>
            </c:strRef>
          </c:cat>
          <c:val>
            <c:numRef>
              <c:f>Sheet1!$B$2:$B$7</c:f>
              <c:numCache>
                <c:formatCode>General</c:formatCode>
                <c:ptCount val="6"/>
                <c:pt idx="0">
                  <c:v>8.1999999999999993</c:v>
                </c:pt>
                <c:pt idx="1">
                  <c:v>3.2</c:v>
                </c:pt>
                <c:pt idx="2">
                  <c:v>1.4</c:v>
                </c:pt>
                <c:pt idx="3">
                  <c:v>1.2</c:v>
                </c:pt>
                <c:pt idx="4">
                  <c:v>0.9</c:v>
                </c:pt>
                <c:pt idx="5">
                  <c:v>1.3</c:v>
                </c:pt>
              </c:numCache>
            </c:numRef>
          </c:val>
          <c:extLst>
            <c:ext xmlns:c16="http://schemas.microsoft.com/office/drawing/2014/chart" uri="{C3380CC4-5D6E-409C-BE32-E72D297353CC}">
              <c16:uniqueId val="{0000000C-2B94-42D0-A587-5EB3DE46055A}"/>
            </c:ext>
          </c:extLst>
        </c:ser>
        <c:dLbls>
          <c:showLegendKey val="0"/>
          <c:showVal val="0"/>
          <c:showCatName val="0"/>
          <c:showSerName val="0"/>
          <c:showPercent val="0"/>
          <c:showBubbleSize val="0"/>
          <c:showLeaderLines val="1"/>
        </c:dLbls>
        <c:firstSliceAng val="32"/>
        <c:holeSize val="35"/>
      </c:doughnutChart>
    </c:plotArea>
    <c:legend>
      <c:legendPos val="b"/>
      <c:overlay val="0"/>
      <c:txPr>
        <a:bodyPr/>
        <a:lstStyle/>
        <a:p>
          <a:pPr>
            <a:defRPr sz="1200" cap="none" baseline="0">
              <a:solidFill>
                <a:schemeClr val="bg1"/>
              </a:solidFill>
              <a:latin typeface="Aria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9F0F5C9-B16B-4725-8A3C-83493B39D9F0}" type="datetimeFigureOut">
              <a:rPr lang="en-GB" smtClean="0"/>
              <a:t>17/06/2019</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589DDBE-D10C-4809-A839-8B2F1D5539DE}" type="slidenum">
              <a:rPr lang="en-GB" smtClean="0"/>
              <a:t>‹#›</a:t>
            </a:fld>
            <a:endParaRPr lang="en-GB"/>
          </a:p>
        </p:txBody>
      </p:sp>
    </p:spTree>
    <p:extLst>
      <p:ext uri="{BB962C8B-B14F-4D97-AF65-F5344CB8AC3E}">
        <p14:creationId xmlns:p14="http://schemas.microsoft.com/office/powerpoint/2010/main" val="1529804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89DDBE-D10C-4809-A839-8B2F1D5539DE}" type="slidenum">
              <a:rPr lang="en-GB" smtClean="0"/>
              <a:t>1</a:t>
            </a:fld>
            <a:endParaRPr lang="en-GB"/>
          </a:p>
        </p:txBody>
      </p:sp>
    </p:spTree>
    <p:extLst>
      <p:ext uri="{BB962C8B-B14F-4D97-AF65-F5344CB8AC3E}">
        <p14:creationId xmlns:p14="http://schemas.microsoft.com/office/powerpoint/2010/main" val="1285712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latin typeface="+mn-lt"/>
                <a:ea typeface="+mn-ea"/>
                <a:cs typeface="+mn-cs"/>
              </a:rPr>
              <a:t>UoS</a:t>
            </a:r>
            <a:r>
              <a:rPr lang="en-GB" sz="1200" kern="1200" dirty="0">
                <a:solidFill>
                  <a:schemeClr val="tx1"/>
                </a:solidFill>
                <a:effectLst/>
                <a:latin typeface="+mn-lt"/>
                <a:ea typeface="+mn-ea"/>
                <a:cs typeface="+mn-cs"/>
              </a:rPr>
              <a:t> team members noted that undergraduate nursing personal tutors seemed to lack experience and expertise in coaching techniques. Collaborating with key personnel working as consultants to the GM Synergy team, they set out to understand the problem; put in place a teaching and learning intervention; evaluate impact; and make recommendations for change. </a:t>
            </a:r>
          </a:p>
          <a:p>
            <a:r>
              <a:rPr lang="en-GB" sz="1200" kern="1200" dirty="0">
                <a:solidFill>
                  <a:schemeClr val="tx1"/>
                </a:solidFill>
                <a:effectLst/>
                <a:latin typeface="+mn-lt"/>
                <a:ea typeface="+mn-ea"/>
                <a:cs typeface="+mn-cs"/>
              </a:rPr>
              <a:t>Key to understanding the problem was finding out, through a survey (N=39), that around a quarter of personal tutors used a “telling” approach to student support, with 73% offering “guidance” and 32% “instructing” students. The team’s evaluation was that this approach tends to mitigate against unlocking student potential. As a result, a Coaching for Personal Tutoring Experiential Education Workshop was developed and implemented (N=39). Three months post workshop, attendees reported that their three preferred and applied coaching techniques were: listening, summarising and asking questions (N=21). 57% felt that adopting a coaching approach would enhance personal tutoring, representing a significant shift from the starting position of “telling”. Recommendations from this work culminated in the further development of systems and strategies including the implementation of the Academic-Clinical Coaching Framework that places equal emphasis on coaching in the academic and clinical environment. This is achieved through systematically using learning needs analyses in undergraduate nursing programmes alongside continuing staff development and robust evaluation.</a:t>
            </a:r>
          </a:p>
          <a:p>
            <a:endParaRPr lang="en-GB" dirty="0"/>
          </a:p>
        </p:txBody>
      </p:sp>
      <p:sp>
        <p:nvSpPr>
          <p:cNvPr id="4" name="Slide Number Placeholder 3"/>
          <p:cNvSpPr>
            <a:spLocks noGrp="1"/>
          </p:cNvSpPr>
          <p:nvPr>
            <p:ph type="sldNum" sz="quarter" idx="5"/>
          </p:nvPr>
        </p:nvSpPr>
        <p:spPr/>
        <p:txBody>
          <a:bodyPr/>
          <a:lstStyle/>
          <a:p>
            <a:fld id="{3589DDBE-D10C-4809-A839-8B2F1D5539DE}" type="slidenum">
              <a:rPr lang="en-GB" smtClean="0"/>
              <a:t>10</a:t>
            </a:fld>
            <a:endParaRPr lang="en-GB"/>
          </a:p>
        </p:txBody>
      </p:sp>
    </p:spTree>
    <p:extLst>
      <p:ext uri="{BB962C8B-B14F-4D97-AF65-F5344CB8AC3E}">
        <p14:creationId xmlns:p14="http://schemas.microsoft.com/office/powerpoint/2010/main" val="1675579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you want to get out of the session?</a:t>
            </a:r>
          </a:p>
        </p:txBody>
      </p:sp>
      <p:sp>
        <p:nvSpPr>
          <p:cNvPr id="4" name="Slide Number Placeholder 3"/>
          <p:cNvSpPr>
            <a:spLocks noGrp="1"/>
          </p:cNvSpPr>
          <p:nvPr>
            <p:ph type="sldNum" sz="quarter" idx="10"/>
          </p:nvPr>
        </p:nvSpPr>
        <p:spPr/>
        <p:txBody>
          <a:bodyPr/>
          <a:lstStyle/>
          <a:p>
            <a:fld id="{00F2408B-407C-4E2E-B30C-62C5109AB143}" type="slidenum">
              <a:rPr lang="en-US" smtClean="0"/>
              <a:pPr/>
              <a:t>12</a:t>
            </a:fld>
            <a:endParaRPr lang="en-US"/>
          </a:p>
        </p:txBody>
      </p:sp>
    </p:spTree>
    <p:extLst>
      <p:ext uri="{BB962C8B-B14F-4D97-AF65-F5344CB8AC3E}">
        <p14:creationId xmlns:p14="http://schemas.microsoft.com/office/powerpoint/2010/main" val="1767253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is a growing body of evidence showing the effectiveness and impact of coaching both within and outside of academia. Coaching is highly valued in the corporate sector with 90% of organisations in the UK and 93% in the USA using coaching interventions resulting in improved performance, confidence, motivation and effective leadership. Although less commonly adopted within HE, a rising number of examples of Universities offer one to one coaching using internal coaches with varying degrees of internal and external training (Vitae review 2012). Early evaluation of HE coaching programmes for postgraduate students and staff at all stages of their academic careers shows increased self-awareness and self discovery, confidence, communication skills, increased project completion, lower stress and improved working relationships. Little longer term or higher level evaluation has been carried out in HE beyond Kirkpatrick’s level 1 ‘reaction’ and level 2 ‘learning’.</a:t>
            </a:r>
          </a:p>
          <a:p>
            <a:endParaRPr lang="en-GB" dirty="0"/>
          </a:p>
        </p:txBody>
      </p:sp>
      <p:sp>
        <p:nvSpPr>
          <p:cNvPr id="4" name="Slide Number Placeholder 3"/>
          <p:cNvSpPr>
            <a:spLocks noGrp="1"/>
          </p:cNvSpPr>
          <p:nvPr>
            <p:ph type="sldNum" sz="quarter" idx="5"/>
          </p:nvPr>
        </p:nvSpPr>
        <p:spPr/>
        <p:txBody>
          <a:bodyPr/>
          <a:lstStyle/>
          <a:p>
            <a:fld id="{3589DDBE-D10C-4809-A839-8B2F1D5539DE}" type="slidenum">
              <a:rPr lang="en-GB" smtClean="0"/>
              <a:t>13</a:t>
            </a:fld>
            <a:endParaRPr lang="en-GB"/>
          </a:p>
        </p:txBody>
      </p:sp>
    </p:spTree>
    <p:extLst>
      <p:ext uri="{BB962C8B-B14F-4D97-AF65-F5344CB8AC3E}">
        <p14:creationId xmlns:p14="http://schemas.microsoft.com/office/powerpoint/2010/main" val="1478684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Bored – No impact</a:t>
            </a:r>
          </a:p>
          <a:p>
            <a:r>
              <a:rPr lang="en-GB" dirty="0"/>
              <a:t>Comforted – Feels cosy, builds dependence, unpredictable</a:t>
            </a:r>
            <a:r>
              <a:rPr lang="en-GB" baseline="0" dirty="0"/>
              <a:t> results</a:t>
            </a:r>
          </a:p>
          <a:p>
            <a:r>
              <a:rPr lang="en-GB" baseline="0" dirty="0"/>
              <a:t>Stressed – Focused on short term results, erodes self confidence, Alienates leader</a:t>
            </a:r>
          </a:p>
          <a:p>
            <a:r>
              <a:rPr lang="en-GB" baseline="0" dirty="0"/>
              <a:t>Empowered – Delivers high quality results, builds self esteem, increases productivity</a:t>
            </a:r>
            <a:endParaRPr lang="en-GB" dirty="0"/>
          </a:p>
          <a:p>
            <a:endParaRPr lang="en-GB" dirty="0"/>
          </a:p>
        </p:txBody>
      </p:sp>
      <p:sp>
        <p:nvSpPr>
          <p:cNvPr id="4" name="Slide Number Placeholder 3"/>
          <p:cNvSpPr>
            <a:spLocks noGrp="1"/>
          </p:cNvSpPr>
          <p:nvPr>
            <p:ph type="sldNum" sz="quarter" idx="5"/>
          </p:nvPr>
        </p:nvSpPr>
        <p:spPr/>
        <p:txBody>
          <a:bodyPr/>
          <a:lstStyle/>
          <a:p>
            <a:fld id="{3589DDBE-D10C-4809-A839-8B2F1D5539DE}" type="slidenum">
              <a:rPr lang="en-GB" smtClean="0"/>
              <a:t>15</a:t>
            </a:fld>
            <a:endParaRPr lang="en-GB"/>
          </a:p>
        </p:txBody>
      </p:sp>
    </p:spTree>
    <p:extLst>
      <p:ext uri="{BB962C8B-B14F-4D97-AF65-F5344CB8AC3E}">
        <p14:creationId xmlns:p14="http://schemas.microsoft.com/office/powerpoint/2010/main" val="386166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The skill/will matrix was introduced by Max Landsberg in his book, The Tao of Coaching. Since then it has been widely adopted and is a useful method of ensuring that a coach’s style of interaction is matched to a </a:t>
            </a:r>
            <a:r>
              <a:rPr lang="en-GB" sz="1200" b="0" i="0" u="none" strike="noStrike" kern="1200" baseline="0" dirty="0" err="1">
                <a:solidFill>
                  <a:schemeClr val="tx1"/>
                </a:solidFill>
                <a:latin typeface="+mn-lt"/>
                <a:ea typeface="+mn-ea"/>
                <a:cs typeface="+mn-cs"/>
              </a:rPr>
              <a:t>coachee’s</a:t>
            </a:r>
            <a:r>
              <a:rPr lang="en-GB" sz="1200" b="0" i="0" u="none" strike="noStrike" kern="1200" baseline="0" dirty="0">
                <a:solidFill>
                  <a:schemeClr val="tx1"/>
                </a:solidFill>
                <a:latin typeface="+mn-lt"/>
                <a:ea typeface="+mn-ea"/>
                <a:cs typeface="+mn-cs"/>
              </a:rPr>
              <a:t> readiness for a particular task. Whilst more appropriate for managers, it can also be used by both internal and external coaches with no line management responsibility for the </a:t>
            </a:r>
            <a:r>
              <a:rPr lang="en-GB" sz="1200" b="0" i="0" u="none" strike="noStrike" kern="1200" baseline="0" dirty="0" err="1">
                <a:solidFill>
                  <a:schemeClr val="tx1"/>
                </a:solidFill>
                <a:latin typeface="+mn-lt"/>
                <a:ea typeface="+mn-ea"/>
                <a:cs typeface="+mn-cs"/>
              </a:rPr>
              <a:t>coachee</a:t>
            </a:r>
            <a:r>
              <a:rPr lang="en-GB" sz="1200" b="0" i="0" u="none" strike="noStrike" kern="1200" baseline="0" dirty="0">
                <a:solidFill>
                  <a:schemeClr val="tx1"/>
                </a:solidFill>
                <a:latin typeface="+mn-lt"/>
                <a:ea typeface="+mn-ea"/>
                <a:cs typeface="+mn-cs"/>
              </a:rPr>
              <a:t>. Coaching takes place when there is a particular situation, issue or task that the </a:t>
            </a:r>
            <a:r>
              <a:rPr lang="en-GB" sz="1200" b="0" i="0" u="none" strike="noStrike" kern="1200" baseline="0" dirty="0" err="1">
                <a:solidFill>
                  <a:schemeClr val="tx1"/>
                </a:solidFill>
                <a:latin typeface="+mn-lt"/>
                <a:ea typeface="+mn-ea"/>
                <a:cs typeface="+mn-cs"/>
              </a:rPr>
              <a:t>coachee</a:t>
            </a:r>
            <a:r>
              <a:rPr lang="en-GB" sz="1200" b="0" i="0" u="none" strike="noStrike" kern="1200" baseline="0" dirty="0">
                <a:solidFill>
                  <a:schemeClr val="tx1"/>
                </a:solidFill>
                <a:latin typeface="+mn-lt"/>
                <a:ea typeface="+mn-ea"/>
                <a:cs typeface="+mn-cs"/>
              </a:rPr>
              <a:t> needs help with. The skill/will matrix requires a coach to assess the </a:t>
            </a:r>
            <a:r>
              <a:rPr lang="en-GB" sz="1200" b="0" i="0" u="none" strike="noStrike" kern="1200" baseline="0" dirty="0" err="1">
                <a:solidFill>
                  <a:schemeClr val="tx1"/>
                </a:solidFill>
                <a:latin typeface="+mn-lt"/>
                <a:ea typeface="+mn-ea"/>
                <a:cs typeface="+mn-cs"/>
              </a:rPr>
              <a:t>coachee’s</a:t>
            </a:r>
            <a:r>
              <a:rPr lang="en-GB" sz="1200" b="0" i="0" u="none" strike="noStrike" kern="1200" baseline="0" dirty="0">
                <a:solidFill>
                  <a:schemeClr val="tx1"/>
                </a:solidFill>
                <a:latin typeface="+mn-lt"/>
                <a:ea typeface="+mn-ea"/>
                <a:cs typeface="+mn-cs"/>
              </a:rPr>
              <a:t> level of skill for dealing with that situation, issue or task and also their level of will.  Skill depends on experience, training and understanding.  Will depends on desire to achieve, incentives, security and confidence. The matrix works by plotting the level of the </a:t>
            </a:r>
            <a:r>
              <a:rPr lang="en-GB" sz="1200" b="0" i="0" u="none" strike="noStrike" kern="1200" baseline="0" dirty="0" err="1">
                <a:solidFill>
                  <a:schemeClr val="tx1"/>
                </a:solidFill>
                <a:latin typeface="+mn-lt"/>
                <a:ea typeface="+mn-ea"/>
                <a:cs typeface="+mn-cs"/>
              </a:rPr>
              <a:t>coachee’s</a:t>
            </a:r>
            <a:r>
              <a:rPr lang="en-GB" sz="1200" b="0" i="0" u="none" strike="noStrike" kern="1200" baseline="0" dirty="0">
                <a:solidFill>
                  <a:schemeClr val="tx1"/>
                </a:solidFill>
                <a:latin typeface="+mn-lt"/>
                <a:ea typeface="+mn-ea"/>
                <a:cs typeface="+mn-cs"/>
              </a:rPr>
              <a:t> skill against their will, either high or low, in order to determine the appropriate style of interaction for the coach to adopt: </a:t>
            </a:r>
          </a:p>
          <a:p>
            <a:endParaRPr lang="en-GB" dirty="0"/>
          </a:p>
        </p:txBody>
      </p:sp>
      <p:sp>
        <p:nvSpPr>
          <p:cNvPr id="4" name="Slide Number Placeholder 3"/>
          <p:cNvSpPr>
            <a:spLocks noGrp="1"/>
          </p:cNvSpPr>
          <p:nvPr>
            <p:ph type="sldNum" sz="quarter" idx="5"/>
          </p:nvPr>
        </p:nvSpPr>
        <p:spPr/>
        <p:txBody>
          <a:bodyPr/>
          <a:lstStyle/>
          <a:p>
            <a:fld id="{3589DDBE-D10C-4809-A839-8B2F1D5539DE}" type="slidenum">
              <a:rPr lang="en-GB" smtClean="0"/>
              <a:t>17</a:t>
            </a:fld>
            <a:endParaRPr lang="en-GB"/>
          </a:p>
        </p:txBody>
      </p:sp>
    </p:spTree>
    <p:extLst>
      <p:ext uri="{BB962C8B-B14F-4D97-AF65-F5344CB8AC3E}">
        <p14:creationId xmlns:p14="http://schemas.microsoft.com/office/powerpoint/2010/main" val="3911969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89DDBE-D10C-4809-A839-8B2F1D5539DE}" type="slidenum">
              <a:rPr lang="en-GB" smtClean="0"/>
              <a:t>2</a:t>
            </a:fld>
            <a:endParaRPr lang="en-GB"/>
          </a:p>
        </p:txBody>
      </p:sp>
    </p:spTree>
    <p:extLst>
      <p:ext uri="{BB962C8B-B14F-4D97-AF65-F5344CB8AC3E}">
        <p14:creationId xmlns:p14="http://schemas.microsoft.com/office/powerpoint/2010/main" val="374986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89DDBE-D10C-4809-A839-8B2F1D5539DE}" type="slidenum">
              <a:rPr lang="en-GB" smtClean="0"/>
              <a:t>3</a:t>
            </a:fld>
            <a:endParaRPr lang="en-GB"/>
          </a:p>
        </p:txBody>
      </p:sp>
    </p:spTree>
    <p:extLst>
      <p:ext uri="{BB962C8B-B14F-4D97-AF65-F5344CB8AC3E}">
        <p14:creationId xmlns:p14="http://schemas.microsoft.com/office/powerpoint/2010/main" val="2500390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89DDBE-D10C-4809-A839-8B2F1D5539DE}" type="slidenum">
              <a:rPr lang="en-GB" smtClean="0"/>
              <a:t>4</a:t>
            </a:fld>
            <a:endParaRPr lang="en-GB"/>
          </a:p>
        </p:txBody>
      </p:sp>
    </p:spTree>
    <p:extLst>
      <p:ext uri="{BB962C8B-B14F-4D97-AF65-F5344CB8AC3E}">
        <p14:creationId xmlns:p14="http://schemas.microsoft.com/office/powerpoint/2010/main" val="490587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89DDBE-D10C-4809-A839-8B2F1D5539DE}" type="slidenum">
              <a:rPr lang="en-GB" smtClean="0"/>
              <a:t>5</a:t>
            </a:fld>
            <a:endParaRPr lang="en-GB"/>
          </a:p>
        </p:txBody>
      </p:sp>
    </p:spTree>
    <p:extLst>
      <p:ext uri="{BB962C8B-B14F-4D97-AF65-F5344CB8AC3E}">
        <p14:creationId xmlns:p14="http://schemas.microsoft.com/office/powerpoint/2010/main" val="343922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89DDBE-D10C-4809-A839-8B2F1D5539DE}" type="slidenum">
              <a:rPr lang="en-GB" smtClean="0"/>
              <a:t>6</a:t>
            </a:fld>
            <a:endParaRPr lang="en-GB"/>
          </a:p>
        </p:txBody>
      </p:sp>
    </p:spTree>
    <p:extLst>
      <p:ext uri="{BB962C8B-B14F-4D97-AF65-F5344CB8AC3E}">
        <p14:creationId xmlns:p14="http://schemas.microsoft.com/office/powerpoint/2010/main" val="12922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89DDBE-D10C-4809-A839-8B2F1D5539DE}" type="slidenum">
              <a:rPr lang="en-GB" smtClean="0"/>
              <a:t>7</a:t>
            </a:fld>
            <a:endParaRPr lang="en-GB"/>
          </a:p>
        </p:txBody>
      </p:sp>
    </p:spTree>
    <p:extLst>
      <p:ext uri="{BB962C8B-B14F-4D97-AF65-F5344CB8AC3E}">
        <p14:creationId xmlns:p14="http://schemas.microsoft.com/office/powerpoint/2010/main" val="1827189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89DDBE-D10C-4809-A839-8B2F1D5539DE}" type="slidenum">
              <a:rPr lang="en-GB" smtClean="0"/>
              <a:t>8</a:t>
            </a:fld>
            <a:endParaRPr lang="en-GB"/>
          </a:p>
        </p:txBody>
      </p:sp>
    </p:spTree>
    <p:extLst>
      <p:ext uri="{BB962C8B-B14F-4D97-AF65-F5344CB8AC3E}">
        <p14:creationId xmlns:p14="http://schemas.microsoft.com/office/powerpoint/2010/main" val="2070272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latin typeface="+mn-lt"/>
                <a:ea typeface="+mn-ea"/>
                <a:cs typeface="+mn-cs"/>
              </a:rPr>
              <a:t>UoS</a:t>
            </a:r>
            <a:r>
              <a:rPr lang="en-GB" sz="1200" kern="1200" dirty="0">
                <a:solidFill>
                  <a:schemeClr val="tx1"/>
                </a:solidFill>
                <a:effectLst/>
                <a:latin typeface="+mn-lt"/>
                <a:ea typeface="+mn-ea"/>
                <a:cs typeface="+mn-cs"/>
              </a:rPr>
              <a:t> team members noted that undergraduate nursing personal tutors seemed to lack experience and expertise in coaching techniques. Collaborating with key personnel working as consultants to the GM Synergy team, they set out to understand the problem; put in place a teaching and learning intervention; evaluate impact; and make recommendations for change. </a:t>
            </a:r>
          </a:p>
          <a:p>
            <a:r>
              <a:rPr lang="en-GB" sz="1200" kern="1200" dirty="0">
                <a:solidFill>
                  <a:schemeClr val="tx1"/>
                </a:solidFill>
                <a:effectLst/>
                <a:latin typeface="+mn-lt"/>
                <a:ea typeface="+mn-ea"/>
                <a:cs typeface="+mn-cs"/>
              </a:rPr>
              <a:t>Key to understanding the problem was finding out, through a survey (N=39), that around a quarter of personal tutors used a “telling” approach to student support, with 73% offering “guidance” and 32% “instructing” students. The team’s evaluation was that this approach tends to mitigate against unlocking student potential. As a result, a Coaching for Personal Tutoring Experiential Education Workshop was developed and implemented (N=39). Three months post workshop, attendees reported that their three preferred and applied coaching techniques were: listening, summarising and asking questions (N=21). 57% felt that adopting a coaching approach would enhance personal tutoring, representing a significant shift from the starting position of “telling”. Recommendations from this work culminated in the further development of systems and strategies including the implementation of the Academic-Clinical Coaching Framework that places equal emphasis on coaching in the academic and clinical environment. This is achieved through systematically using learning needs analyses in undergraduate nursing programmes alongside continuing staff development and robust evaluation.</a:t>
            </a:r>
          </a:p>
          <a:p>
            <a:endParaRPr lang="en-GB" dirty="0"/>
          </a:p>
        </p:txBody>
      </p:sp>
      <p:sp>
        <p:nvSpPr>
          <p:cNvPr id="4" name="Slide Number Placeholder 3"/>
          <p:cNvSpPr>
            <a:spLocks noGrp="1"/>
          </p:cNvSpPr>
          <p:nvPr>
            <p:ph type="sldNum" sz="quarter" idx="5"/>
          </p:nvPr>
        </p:nvSpPr>
        <p:spPr/>
        <p:txBody>
          <a:bodyPr/>
          <a:lstStyle/>
          <a:p>
            <a:fld id="{3589DDBE-D10C-4809-A839-8B2F1D5539DE}" type="slidenum">
              <a:rPr lang="en-GB" smtClean="0"/>
              <a:t>9</a:t>
            </a:fld>
            <a:endParaRPr lang="en-GB"/>
          </a:p>
        </p:txBody>
      </p:sp>
    </p:spTree>
    <p:extLst>
      <p:ext uri="{BB962C8B-B14F-4D97-AF65-F5344CB8AC3E}">
        <p14:creationId xmlns:p14="http://schemas.microsoft.com/office/powerpoint/2010/main" val="1744985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Freeform 7"/>
          <p:cNvSpPr/>
          <p:nvPr userDrawn="1"/>
        </p:nvSpPr>
        <p:spPr>
          <a:xfrm>
            <a:off x="2744920" y="573778"/>
            <a:ext cx="3655928" cy="5686846"/>
          </a:xfrm>
          <a:custGeom>
            <a:avLst/>
            <a:gdLst>
              <a:gd name="connsiteX0" fmla="*/ 4257384 w 4263964"/>
              <a:gd name="connsiteY0" fmla="*/ 92120 h 6632635"/>
              <a:gd name="connsiteX1" fmla="*/ 4158681 w 4263964"/>
              <a:gd name="connsiteY1" fmla="*/ 0 h 6632635"/>
              <a:gd name="connsiteX2" fmla="*/ 3217714 w 4263964"/>
              <a:gd name="connsiteY2" fmla="*/ 0 h 6632635"/>
              <a:gd name="connsiteX3" fmla="*/ 3112431 w 4263964"/>
              <a:gd name="connsiteY3" fmla="*/ 105280 h 6632635"/>
              <a:gd name="connsiteX4" fmla="*/ 0 w 4263964"/>
              <a:gd name="connsiteY4" fmla="*/ 5283736 h 6632635"/>
              <a:gd name="connsiteX5" fmla="*/ 0 w 4263964"/>
              <a:gd name="connsiteY5" fmla="*/ 6540515 h 6632635"/>
              <a:gd name="connsiteX6" fmla="*/ 78962 w 4263964"/>
              <a:gd name="connsiteY6" fmla="*/ 6626055 h 6632635"/>
              <a:gd name="connsiteX7" fmla="*/ 1052830 w 4263964"/>
              <a:gd name="connsiteY7" fmla="*/ 6632635 h 6632635"/>
              <a:gd name="connsiteX8" fmla="*/ 1171274 w 4263964"/>
              <a:gd name="connsiteY8" fmla="*/ 6514195 h 6632635"/>
              <a:gd name="connsiteX9" fmla="*/ 4263964 w 4263964"/>
              <a:gd name="connsiteY9" fmla="*/ 1355479 h 6632635"/>
              <a:gd name="connsiteX10" fmla="*/ 4257384 w 4263964"/>
              <a:gd name="connsiteY10" fmla="*/ 92120 h 663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3964" h="6632635">
                <a:moveTo>
                  <a:pt x="4257384" y="92120"/>
                </a:moveTo>
                <a:lnTo>
                  <a:pt x="4158681" y="0"/>
                </a:lnTo>
                <a:lnTo>
                  <a:pt x="3217714" y="0"/>
                </a:lnTo>
                <a:lnTo>
                  <a:pt x="3112431" y="105280"/>
                </a:lnTo>
                <a:lnTo>
                  <a:pt x="0" y="5283736"/>
                </a:lnTo>
                <a:lnTo>
                  <a:pt x="0" y="6540515"/>
                </a:lnTo>
                <a:lnTo>
                  <a:pt x="78962" y="6626055"/>
                </a:lnTo>
                <a:lnTo>
                  <a:pt x="1052830" y="6632635"/>
                </a:lnTo>
                <a:lnTo>
                  <a:pt x="1171274" y="6514195"/>
                </a:lnTo>
                <a:lnTo>
                  <a:pt x="4263964" y="1355479"/>
                </a:lnTo>
                <a:cubicBezTo>
                  <a:pt x="4261771" y="934359"/>
                  <a:pt x="4259577" y="513240"/>
                  <a:pt x="4257384" y="92120"/>
                </a:cubicBezTo>
                <a:close/>
              </a:path>
            </a:pathLst>
          </a:custGeom>
          <a:solidFill>
            <a:srgbClr val="B60E2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0000"/>
              </a:solidFill>
              <a:effectLst/>
            </a:endParaRPr>
          </a:p>
        </p:txBody>
      </p:sp>
      <p:pic>
        <p:nvPicPr>
          <p:cNvPr id="7" name="Picture 6" descr="SalUniLogo-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9033" y="1686033"/>
            <a:ext cx="3476790" cy="3476790"/>
          </a:xfrm>
          <a:prstGeom prst="rect">
            <a:avLst/>
          </a:prstGeom>
        </p:spPr>
      </p:pic>
    </p:spTree>
    <p:extLst>
      <p:ext uri="{BB962C8B-B14F-4D97-AF65-F5344CB8AC3E}">
        <p14:creationId xmlns:p14="http://schemas.microsoft.com/office/powerpoint/2010/main" val="3504199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Box 8"/>
          <p:cNvSpPr txBox="1"/>
          <p:nvPr userDrawn="1"/>
        </p:nvSpPr>
        <p:spPr>
          <a:xfrm>
            <a:off x="715819" y="1212273"/>
            <a:ext cx="5091546" cy="4013406"/>
          </a:xfrm>
          <a:prstGeom prst="rect">
            <a:avLst/>
          </a:prstGeom>
          <a:noFill/>
        </p:spPr>
        <p:txBody>
          <a:bodyPr wrap="square" rtlCol="0">
            <a:spAutoFit/>
          </a:bodyPr>
          <a:lstStyle/>
          <a:p>
            <a:pPr>
              <a:lnSpc>
                <a:spcPct val="120000"/>
              </a:lnSpc>
            </a:pPr>
            <a:r>
              <a:rPr lang="en-US" sz="1200" kern="1200" dirty="0">
                <a:solidFill>
                  <a:schemeClr val="bg1"/>
                </a:solidFill>
                <a:latin typeface="Arial"/>
                <a:ea typeface="+mn-ea"/>
                <a:cs typeface="Arial"/>
              </a:rPr>
              <a:t>Australia created more than 54,000 jobs in one month, which was more than three times higher than what was expected by most economists. </a:t>
            </a:r>
            <a:r>
              <a:rPr lang="en-US" sz="1200" b="1" kern="1200" dirty="0">
                <a:solidFill>
                  <a:schemeClr val="bg1"/>
                </a:solidFill>
                <a:latin typeface="Arial"/>
                <a:ea typeface="+mn-ea"/>
                <a:cs typeface="Arial"/>
              </a:rPr>
              <a:t>"Employment growth has been phenomenal"</a:t>
            </a:r>
            <a:r>
              <a:rPr lang="en-US" sz="1200" b="0" kern="1200" dirty="0">
                <a:solidFill>
                  <a:schemeClr val="bg1"/>
                </a:solidFill>
                <a:latin typeface="Arial"/>
                <a:ea typeface="+mn-ea"/>
                <a:cs typeface="Arial"/>
              </a:rPr>
              <a:t>, noted Commonwealth Bank economist Gareth </a:t>
            </a:r>
            <a:r>
              <a:rPr lang="en-US" sz="1200" b="0" kern="1200" dirty="0" err="1">
                <a:solidFill>
                  <a:schemeClr val="bg1"/>
                </a:solidFill>
                <a:latin typeface="Arial"/>
                <a:ea typeface="+mn-ea"/>
                <a:cs typeface="Arial"/>
              </a:rPr>
              <a:t>Aird</a:t>
            </a:r>
            <a:r>
              <a:rPr lang="en-US" sz="1200" b="0" kern="1200" dirty="0">
                <a:solidFill>
                  <a:schemeClr val="bg1"/>
                </a:solidFill>
                <a:latin typeface="Arial"/>
                <a:ea typeface="+mn-ea"/>
                <a:cs typeface="Arial"/>
              </a:rPr>
              <a:t>. </a:t>
            </a:r>
          </a:p>
          <a:p>
            <a:pPr>
              <a:lnSpc>
                <a:spcPct val="120000"/>
              </a:lnSpc>
            </a:pPr>
            <a:endParaRPr lang="en-US" sz="1200" b="0" kern="1200" dirty="0">
              <a:solidFill>
                <a:schemeClr val="bg1"/>
              </a:solidFill>
              <a:latin typeface="Arial"/>
              <a:ea typeface="+mn-ea"/>
              <a:cs typeface="Arial"/>
            </a:endParaRPr>
          </a:p>
          <a:p>
            <a:pPr>
              <a:lnSpc>
                <a:spcPct val="120000"/>
              </a:lnSpc>
            </a:pPr>
            <a:r>
              <a:rPr lang="en-US" sz="1200" b="1" kern="1200" dirty="0">
                <a:solidFill>
                  <a:schemeClr val="bg1"/>
                </a:solidFill>
                <a:latin typeface="Arial"/>
                <a:ea typeface="+mn-ea"/>
                <a:cs typeface="Arial"/>
              </a:rPr>
              <a:t>"Full-time employment has now increased by around 253,000 since August 2016, and makes up the majority of the 307,000 person increase in employment over the period,"</a:t>
            </a:r>
            <a:r>
              <a:rPr lang="en-US" sz="1200" b="0" kern="1200" dirty="0">
                <a:solidFill>
                  <a:schemeClr val="bg1"/>
                </a:solidFill>
                <a:latin typeface="Arial"/>
                <a:ea typeface="+mn-ea"/>
                <a:cs typeface="Arial"/>
              </a:rPr>
              <a:t> he wrote. The employment-to-population ratio has also risen to a four-and-a-half-year high, as job creation exceeded population growth. </a:t>
            </a:r>
          </a:p>
          <a:p>
            <a:pPr>
              <a:lnSpc>
                <a:spcPct val="120000"/>
              </a:lnSpc>
            </a:pPr>
            <a:endParaRPr lang="en-US" sz="1200" b="0" kern="1200" dirty="0">
              <a:solidFill>
                <a:schemeClr val="bg1"/>
              </a:solidFill>
              <a:latin typeface="Arial"/>
              <a:ea typeface="+mn-ea"/>
              <a:cs typeface="Arial"/>
            </a:endParaRPr>
          </a:p>
          <a:p>
            <a:pPr>
              <a:lnSpc>
                <a:spcPct val="120000"/>
              </a:lnSpc>
            </a:pPr>
            <a:r>
              <a:rPr lang="en-US" sz="1200" b="0" kern="1200" dirty="0">
                <a:solidFill>
                  <a:schemeClr val="bg1"/>
                </a:solidFill>
                <a:latin typeface="Arial"/>
                <a:ea typeface="+mn-ea"/>
                <a:cs typeface="Arial"/>
              </a:rPr>
              <a:t>Looking ahead, the five industries that are currently experiencing skill shortages, and are poised to undergo huge growth in coming years are: Healthcare Education; Construction; Tourism and Agriculture, but as the economy continues to grow skill shortages across most sectors are also expected to increase, so whatever your occupation now is the ideal time to find out if you’re eligible to move down under. </a:t>
            </a:r>
            <a:r>
              <a:rPr lang="en-US" sz="1000" b="0" kern="1200" dirty="0">
                <a:solidFill>
                  <a:schemeClr val="bg1"/>
                </a:solidFill>
                <a:latin typeface="Arial"/>
                <a:ea typeface="+mn-ea"/>
                <a:cs typeface="Arial"/>
              </a:rPr>
              <a:t>	</a:t>
            </a:r>
          </a:p>
          <a:p>
            <a:endParaRPr lang="en-US" sz="1000" dirty="0"/>
          </a:p>
        </p:txBody>
      </p:sp>
      <p:sp>
        <p:nvSpPr>
          <p:cNvPr id="10" name="TextBox 9"/>
          <p:cNvSpPr txBox="1"/>
          <p:nvPr userDrawn="1"/>
        </p:nvSpPr>
        <p:spPr>
          <a:xfrm>
            <a:off x="6130636" y="1200728"/>
            <a:ext cx="2563092" cy="2281651"/>
          </a:xfrm>
          <a:prstGeom prst="rect">
            <a:avLst/>
          </a:prstGeom>
          <a:noFill/>
        </p:spPr>
        <p:txBody>
          <a:bodyPr wrap="square" rtlCol="0">
            <a:spAutoFit/>
          </a:bodyPr>
          <a:lstStyle/>
          <a:p>
            <a:pPr>
              <a:lnSpc>
                <a:spcPct val="80000"/>
              </a:lnSpc>
            </a:pPr>
            <a:r>
              <a:rPr lang="en-US" sz="4400" b="1" i="0" spc="-150" dirty="0">
                <a:solidFill>
                  <a:srgbClr val="DEDCCD"/>
                </a:solidFill>
                <a:latin typeface="Arial Black"/>
                <a:cs typeface="Arial Black"/>
              </a:rPr>
              <a:t>54,000</a:t>
            </a:r>
            <a:r>
              <a:rPr lang="en-US" sz="4400" b="1" i="0" spc="-150" baseline="0" dirty="0">
                <a:solidFill>
                  <a:srgbClr val="DEDCCD"/>
                </a:solidFill>
                <a:latin typeface="Arial Black"/>
                <a:cs typeface="Arial Black"/>
              </a:rPr>
              <a:t> JOBS IN ONE MONTH</a:t>
            </a:r>
            <a:endParaRPr lang="en-US" sz="4400" b="1" i="0" spc="-150" dirty="0">
              <a:solidFill>
                <a:srgbClr val="DEDCCD"/>
              </a:solidFill>
              <a:latin typeface="Arial Black"/>
              <a:cs typeface="Arial Black"/>
            </a:endParaRPr>
          </a:p>
        </p:txBody>
      </p:sp>
    </p:spTree>
    <p:extLst>
      <p:ext uri="{BB962C8B-B14F-4D97-AF65-F5344CB8AC3E}">
        <p14:creationId xmlns:p14="http://schemas.microsoft.com/office/powerpoint/2010/main" val="1828478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Freeform 9"/>
          <p:cNvSpPr/>
          <p:nvPr userDrawn="1"/>
        </p:nvSpPr>
        <p:spPr>
          <a:xfrm>
            <a:off x="2837316" y="-13160"/>
            <a:ext cx="2467572" cy="2296418"/>
          </a:xfrm>
          <a:custGeom>
            <a:avLst/>
            <a:gdLst>
              <a:gd name="connsiteX0" fmla="*/ 2467572 w 2467572"/>
              <a:gd name="connsiteY0" fmla="*/ 13160 h 2296418"/>
              <a:gd name="connsiteX1" fmla="*/ 559316 w 2467572"/>
              <a:gd name="connsiteY1" fmla="*/ 0 h 2296418"/>
              <a:gd name="connsiteX2" fmla="*/ 0 w 2467572"/>
              <a:gd name="connsiteY2" fmla="*/ 927779 h 2296418"/>
              <a:gd name="connsiteX3" fmla="*/ 0 w 2467572"/>
              <a:gd name="connsiteY3" fmla="*/ 2204298 h 2296418"/>
              <a:gd name="connsiteX4" fmla="*/ 98703 w 2467572"/>
              <a:gd name="connsiteY4" fmla="*/ 2289838 h 2296418"/>
              <a:gd name="connsiteX5" fmla="*/ 1072571 w 2467572"/>
              <a:gd name="connsiteY5" fmla="*/ 2296418 h 2296418"/>
              <a:gd name="connsiteX6" fmla="*/ 1204175 w 2467572"/>
              <a:gd name="connsiteY6" fmla="*/ 2158238 h 2296418"/>
              <a:gd name="connsiteX7" fmla="*/ 2467572 w 2467572"/>
              <a:gd name="connsiteY7" fmla="*/ 13160 h 229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7572" h="2296418">
                <a:moveTo>
                  <a:pt x="2467572" y="13160"/>
                </a:moveTo>
                <a:lnTo>
                  <a:pt x="559316" y="0"/>
                </a:lnTo>
                <a:lnTo>
                  <a:pt x="0" y="927779"/>
                </a:lnTo>
                <a:lnTo>
                  <a:pt x="0" y="2204298"/>
                </a:lnTo>
                <a:lnTo>
                  <a:pt x="98703" y="2289838"/>
                </a:lnTo>
                <a:lnTo>
                  <a:pt x="1072571" y="2296418"/>
                </a:lnTo>
                <a:lnTo>
                  <a:pt x="1204175" y="2158238"/>
                </a:lnTo>
                <a:lnTo>
                  <a:pt x="2467572" y="13160"/>
                </a:lnTo>
                <a:close/>
              </a:path>
            </a:pathLst>
          </a:custGeom>
          <a:blipFill rotWithShape="1">
            <a:blip r:embed="rId2"/>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1" name="Freeform 10"/>
          <p:cNvSpPr/>
          <p:nvPr userDrawn="1"/>
        </p:nvSpPr>
        <p:spPr>
          <a:xfrm>
            <a:off x="5427443" y="-13160"/>
            <a:ext cx="2467572" cy="2296418"/>
          </a:xfrm>
          <a:custGeom>
            <a:avLst/>
            <a:gdLst>
              <a:gd name="connsiteX0" fmla="*/ 2467572 w 2467572"/>
              <a:gd name="connsiteY0" fmla="*/ 13160 h 2296418"/>
              <a:gd name="connsiteX1" fmla="*/ 559316 w 2467572"/>
              <a:gd name="connsiteY1" fmla="*/ 0 h 2296418"/>
              <a:gd name="connsiteX2" fmla="*/ 0 w 2467572"/>
              <a:gd name="connsiteY2" fmla="*/ 927779 h 2296418"/>
              <a:gd name="connsiteX3" fmla="*/ 0 w 2467572"/>
              <a:gd name="connsiteY3" fmla="*/ 2204298 h 2296418"/>
              <a:gd name="connsiteX4" fmla="*/ 98703 w 2467572"/>
              <a:gd name="connsiteY4" fmla="*/ 2289838 h 2296418"/>
              <a:gd name="connsiteX5" fmla="*/ 1072571 w 2467572"/>
              <a:gd name="connsiteY5" fmla="*/ 2296418 h 2296418"/>
              <a:gd name="connsiteX6" fmla="*/ 1204175 w 2467572"/>
              <a:gd name="connsiteY6" fmla="*/ 2158238 h 2296418"/>
              <a:gd name="connsiteX7" fmla="*/ 2467572 w 2467572"/>
              <a:gd name="connsiteY7" fmla="*/ 13160 h 229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7572" h="2296418">
                <a:moveTo>
                  <a:pt x="2467572" y="13160"/>
                </a:moveTo>
                <a:lnTo>
                  <a:pt x="559316" y="0"/>
                </a:lnTo>
                <a:lnTo>
                  <a:pt x="0" y="927779"/>
                </a:lnTo>
                <a:lnTo>
                  <a:pt x="0" y="2204298"/>
                </a:lnTo>
                <a:lnTo>
                  <a:pt x="98703" y="2289838"/>
                </a:lnTo>
                <a:lnTo>
                  <a:pt x="1072571" y="2296418"/>
                </a:lnTo>
                <a:lnTo>
                  <a:pt x="1204175" y="2158238"/>
                </a:lnTo>
                <a:lnTo>
                  <a:pt x="2467572" y="13160"/>
                </a:lnTo>
                <a:close/>
              </a:path>
            </a:pathLst>
          </a:custGeom>
          <a:blipFill rotWithShape="1">
            <a:blip r:embed="rId3"/>
            <a:stretch>
              <a:fillRect/>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3" name="TextBox 12"/>
          <p:cNvSpPr txBox="1"/>
          <p:nvPr userDrawn="1"/>
        </p:nvSpPr>
        <p:spPr>
          <a:xfrm>
            <a:off x="2837316" y="2441178"/>
            <a:ext cx="2316226" cy="2930545"/>
          </a:xfrm>
          <a:prstGeom prst="rect">
            <a:avLst/>
          </a:prstGeom>
          <a:noFill/>
        </p:spPr>
        <p:txBody>
          <a:bodyPr wrap="square" rtlCol="0">
            <a:spAutoFit/>
          </a:bodyPr>
          <a:lstStyle/>
          <a:p>
            <a:pPr>
              <a:lnSpc>
                <a:spcPct val="120000"/>
              </a:lnSpc>
            </a:pPr>
            <a:r>
              <a:rPr lang="en-US" sz="1100" kern="1200" dirty="0">
                <a:solidFill>
                  <a:schemeClr val="bg1"/>
                </a:solidFill>
                <a:latin typeface="Arial"/>
                <a:ea typeface="+mn-ea"/>
                <a:cs typeface="Arial"/>
              </a:rPr>
              <a:t>Architects &amp; surveyors; Engineering; Agricultural Professionals; Accounting; Information Technology; Business &amp; Information; Health; Education; </a:t>
            </a:r>
            <a:r>
              <a:rPr lang="en-US" sz="1100" kern="1200" dirty="0" err="1">
                <a:solidFill>
                  <a:schemeClr val="bg1"/>
                </a:solidFill>
                <a:latin typeface="Arial"/>
                <a:ea typeface="+mn-ea"/>
                <a:cs typeface="Arial"/>
              </a:rPr>
              <a:t>Counselling</a:t>
            </a:r>
            <a:r>
              <a:rPr lang="en-US" sz="1100" kern="1200" dirty="0">
                <a:solidFill>
                  <a:schemeClr val="bg1"/>
                </a:solidFill>
                <a:latin typeface="Arial"/>
                <a:ea typeface="+mn-ea"/>
                <a:cs typeface="Arial"/>
              </a:rPr>
              <a:t>; Social &amp; Legal; Design &amp; Illustration; Media; Aviation &amp; Nautical Professionals; Tradespeople in: Automotive; Electrical; Electronic &amp; Refrigeration; Building &amp; Plumbing; Food Preparation; Printing; Wood Tradespersons to name but a few. </a:t>
            </a:r>
            <a:endParaRPr lang="en-US" sz="1100" dirty="0">
              <a:solidFill>
                <a:schemeClr val="bg1"/>
              </a:solidFill>
              <a:latin typeface="Arial"/>
              <a:cs typeface="Arial"/>
            </a:endParaRPr>
          </a:p>
        </p:txBody>
      </p:sp>
      <p:sp>
        <p:nvSpPr>
          <p:cNvPr id="14" name="TextBox 13"/>
          <p:cNvSpPr txBox="1"/>
          <p:nvPr userDrawn="1"/>
        </p:nvSpPr>
        <p:spPr>
          <a:xfrm>
            <a:off x="5427443" y="2441178"/>
            <a:ext cx="2316226" cy="2727413"/>
          </a:xfrm>
          <a:prstGeom prst="rect">
            <a:avLst/>
          </a:prstGeom>
          <a:noFill/>
        </p:spPr>
        <p:txBody>
          <a:bodyPr wrap="square" rtlCol="0">
            <a:spAutoFit/>
          </a:bodyPr>
          <a:lstStyle/>
          <a:p>
            <a:pPr>
              <a:lnSpc>
                <a:spcPct val="120000"/>
              </a:lnSpc>
            </a:pPr>
            <a:r>
              <a:rPr lang="en-US" sz="1100" kern="1200" dirty="0">
                <a:solidFill>
                  <a:srgbClr val="FFFFFF"/>
                </a:solidFill>
                <a:latin typeface="Arial"/>
                <a:ea typeface="+mn-ea"/>
                <a:cs typeface="Arial"/>
              </a:rPr>
              <a:t>Online employment site ‘Indeed‘ has </a:t>
            </a:r>
            <a:r>
              <a:rPr lang="en-US" sz="1100" kern="1200" dirty="0" err="1">
                <a:solidFill>
                  <a:srgbClr val="FFFFFF"/>
                </a:solidFill>
                <a:latin typeface="Arial"/>
                <a:ea typeface="+mn-ea"/>
                <a:cs typeface="Arial"/>
              </a:rPr>
              <a:t>analysed</a:t>
            </a:r>
            <a:r>
              <a:rPr lang="en-US" sz="1100" kern="1200" dirty="0">
                <a:solidFill>
                  <a:srgbClr val="FFFFFF"/>
                </a:solidFill>
                <a:latin typeface="Arial"/>
                <a:ea typeface="+mn-ea"/>
                <a:cs typeface="Arial"/>
              </a:rPr>
              <a:t> its database of more than 170,000 Australian job listings and identified the postings that have remained unfilled for 60 days or more. Amongst the most difficult to fill jobs are: </a:t>
            </a:r>
            <a:r>
              <a:rPr lang="en-US" sz="1100" b="1" kern="1200" dirty="0">
                <a:solidFill>
                  <a:srgbClr val="FFFFFF"/>
                </a:solidFill>
                <a:latin typeface="Arial"/>
                <a:ea typeface="+mn-ea"/>
                <a:cs typeface="Arial"/>
              </a:rPr>
              <a:t>Electrician; Glazier; Plasterer; Carpenter; Hair stylist; Panel beater; Veterinarian; Cabinet maker’ Plumber; Maintenance electrician and Air conditioning engineer.</a:t>
            </a:r>
            <a:r>
              <a:rPr lang="en-US" sz="1100" b="0" kern="1200" dirty="0">
                <a:solidFill>
                  <a:srgbClr val="FFFFFF"/>
                </a:solidFill>
                <a:latin typeface="Arial"/>
                <a:ea typeface="+mn-ea"/>
                <a:cs typeface="Arial"/>
              </a:rPr>
              <a:t> 	</a:t>
            </a:r>
          </a:p>
        </p:txBody>
      </p:sp>
      <p:sp>
        <p:nvSpPr>
          <p:cNvPr id="15" name="TextBox 14"/>
          <p:cNvSpPr txBox="1"/>
          <p:nvPr userDrawn="1"/>
        </p:nvSpPr>
        <p:spPr>
          <a:xfrm>
            <a:off x="103908" y="2441178"/>
            <a:ext cx="2563092" cy="1485535"/>
          </a:xfrm>
          <a:prstGeom prst="rect">
            <a:avLst/>
          </a:prstGeom>
          <a:noFill/>
        </p:spPr>
        <p:txBody>
          <a:bodyPr wrap="square" rtlCol="0">
            <a:spAutoFit/>
          </a:bodyPr>
          <a:lstStyle/>
          <a:p>
            <a:pPr algn="r">
              <a:lnSpc>
                <a:spcPct val="80000"/>
              </a:lnSpc>
            </a:pPr>
            <a:r>
              <a:rPr lang="en-US" sz="2800" b="1" i="0" spc="-150" dirty="0">
                <a:solidFill>
                  <a:srgbClr val="DEDCCD"/>
                </a:solidFill>
                <a:latin typeface="Arial Black"/>
                <a:cs typeface="Arial Black"/>
              </a:rPr>
              <a:t>LOOKING FOR AN AMAZING LIFESTYLE</a:t>
            </a:r>
          </a:p>
        </p:txBody>
      </p:sp>
    </p:spTree>
    <p:extLst>
      <p:ext uri="{BB962C8B-B14F-4D97-AF65-F5344CB8AC3E}">
        <p14:creationId xmlns:p14="http://schemas.microsoft.com/office/powerpoint/2010/main" val="2729240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Box 1"/>
          <p:cNvSpPr txBox="1"/>
          <p:nvPr userDrawn="1"/>
        </p:nvSpPr>
        <p:spPr>
          <a:xfrm>
            <a:off x="352414" y="986561"/>
            <a:ext cx="4276039" cy="2281651"/>
          </a:xfrm>
          <a:prstGeom prst="rect">
            <a:avLst/>
          </a:prstGeom>
          <a:noFill/>
        </p:spPr>
        <p:txBody>
          <a:bodyPr wrap="square" rtlCol="0">
            <a:spAutoFit/>
          </a:bodyPr>
          <a:lstStyle/>
          <a:p>
            <a:pPr>
              <a:lnSpc>
                <a:spcPct val="80000"/>
              </a:lnSpc>
              <a:spcBef>
                <a:spcPts val="0"/>
              </a:spcBef>
            </a:pPr>
            <a:r>
              <a:rPr lang="en-US" sz="4400" b="1" i="0" kern="1200" spc="-150" dirty="0">
                <a:solidFill>
                  <a:srgbClr val="DEDCCD"/>
                </a:solidFill>
                <a:latin typeface="Arial Black"/>
                <a:cs typeface="Arial Black"/>
              </a:rPr>
              <a:t>ANOTHER</a:t>
            </a:r>
            <a:r>
              <a:rPr lang="en-US" sz="4400" b="1" i="0" kern="1200" spc="-150" baseline="0" dirty="0">
                <a:solidFill>
                  <a:srgbClr val="DEDCCD"/>
                </a:solidFill>
                <a:latin typeface="Arial Black"/>
                <a:cs typeface="Arial Black"/>
              </a:rPr>
              <a:t> INTRESTING TITLE TO GO IN HERE</a:t>
            </a:r>
            <a:endParaRPr lang="en-US" sz="4400" b="1" i="0" kern="1200" spc="-150" dirty="0">
              <a:solidFill>
                <a:srgbClr val="DEDCCD"/>
              </a:solidFill>
              <a:latin typeface="Arial Black"/>
              <a:cs typeface="Arial Black"/>
            </a:endParaRPr>
          </a:p>
        </p:txBody>
      </p:sp>
      <p:sp>
        <p:nvSpPr>
          <p:cNvPr id="3" name="TextBox 2"/>
          <p:cNvSpPr txBox="1"/>
          <p:nvPr userDrawn="1"/>
        </p:nvSpPr>
        <p:spPr>
          <a:xfrm>
            <a:off x="352415" y="3527409"/>
            <a:ext cx="3272858" cy="2929007"/>
          </a:xfrm>
          <a:prstGeom prst="rect">
            <a:avLst/>
          </a:prstGeom>
          <a:noFill/>
        </p:spPr>
        <p:txBody>
          <a:bodyPr wrap="square" rtlCol="0">
            <a:spAutoFit/>
          </a:bodyPr>
          <a:lstStyle/>
          <a:p>
            <a:pPr>
              <a:lnSpc>
                <a:spcPct val="120000"/>
              </a:lnSpc>
            </a:pPr>
            <a:r>
              <a:rPr lang="en-US" sz="1400" kern="1200" dirty="0">
                <a:solidFill>
                  <a:schemeClr val="bg1"/>
                </a:solidFill>
                <a:latin typeface="Arial"/>
                <a:ea typeface="+mn-ea"/>
                <a:cs typeface="Arial"/>
              </a:rPr>
              <a:t>Architects &amp; surveyors; Engineering; Agricultural Professionals; Accounting; Information Technology; Business &amp; Information; Health; Education; </a:t>
            </a:r>
            <a:r>
              <a:rPr lang="en-US" sz="1400" kern="1200" dirty="0" err="1">
                <a:solidFill>
                  <a:schemeClr val="bg1"/>
                </a:solidFill>
                <a:latin typeface="Arial"/>
                <a:ea typeface="+mn-ea"/>
                <a:cs typeface="Arial"/>
              </a:rPr>
              <a:t>Counselling</a:t>
            </a:r>
            <a:r>
              <a:rPr lang="en-US" sz="1400" kern="1200" dirty="0">
                <a:solidFill>
                  <a:schemeClr val="bg1"/>
                </a:solidFill>
                <a:latin typeface="Arial"/>
                <a:ea typeface="+mn-ea"/>
                <a:cs typeface="Arial"/>
              </a:rPr>
              <a:t>; Social &amp; Legal; Design &amp; Illustration; Media; Aviation &amp; Nautical Professionals; Tradespeople in: Automotive; Electrical; Electronic &amp; Refrigeration; Building &amp; Plumbing; Food Preparation; Printing; Wood Tradespersons to name but a few. </a:t>
            </a:r>
            <a:endParaRPr lang="en-US" sz="1400" dirty="0">
              <a:solidFill>
                <a:schemeClr val="bg1"/>
              </a:solidFill>
              <a:latin typeface="Arial"/>
              <a:cs typeface="Arial"/>
            </a:endParaRPr>
          </a:p>
        </p:txBody>
      </p:sp>
      <p:sp>
        <p:nvSpPr>
          <p:cNvPr id="4" name="Freeform 3"/>
          <p:cNvSpPr>
            <a:spLocks noChangeAspect="1"/>
          </p:cNvSpPr>
          <p:nvPr userDrawn="1"/>
        </p:nvSpPr>
        <p:spPr>
          <a:xfrm>
            <a:off x="2955637" y="0"/>
            <a:ext cx="6188363" cy="6869545"/>
          </a:xfrm>
          <a:custGeom>
            <a:avLst/>
            <a:gdLst>
              <a:gd name="connsiteX0" fmla="*/ 6188363 w 6188363"/>
              <a:gd name="connsiteY0" fmla="*/ 0 h 6869545"/>
              <a:gd name="connsiteX1" fmla="*/ 4133273 w 6188363"/>
              <a:gd name="connsiteY1" fmla="*/ 0 h 6869545"/>
              <a:gd name="connsiteX2" fmla="*/ 0 w 6188363"/>
              <a:gd name="connsiteY2" fmla="*/ 6858000 h 6869545"/>
              <a:gd name="connsiteX3" fmla="*/ 6188363 w 6188363"/>
              <a:gd name="connsiteY3" fmla="*/ 6869545 h 6869545"/>
              <a:gd name="connsiteX4" fmla="*/ 6188363 w 6188363"/>
              <a:gd name="connsiteY4" fmla="*/ 0 h 6869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8363" h="6869545">
                <a:moveTo>
                  <a:pt x="6188363" y="0"/>
                </a:moveTo>
                <a:lnTo>
                  <a:pt x="4133273" y="0"/>
                </a:lnTo>
                <a:lnTo>
                  <a:pt x="0" y="6858000"/>
                </a:lnTo>
                <a:lnTo>
                  <a:pt x="6188363" y="6869545"/>
                </a:lnTo>
                <a:lnTo>
                  <a:pt x="6188363" y="0"/>
                </a:lnTo>
                <a:close/>
              </a:path>
            </a:pathLst>
          </a:custGeom>
          <a:blipFill rotWithShape="1">
            <a:blip r:embed="rId2"/>
            <a:srcRect/>
            <a:stretch>
              <a:fillRect l="-15158" r="-41278"/>
            </a:stretch>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5" name="Freeform 4"/>
          <p:cNvSpPr/>
          <p:nvPr userDrawn="1"/>
        </p:nvSpPr>
        <p:spPr>
          <a:xfrm>
            <a:off x="8168166" y="3960089"/>
            <a:ext cx="1870410" cy="2909455"/>
          </a:xfrm>
          <a:custGeom>
            <a:avLst/>
            <a:gdLst>
              <a:gd name="connsiteX0" fmla="*/ 4257384 w 4263964"/>
              <a:gd name="connsiteY0" fmla="*/ 92120 h 6632635"/>
              <a:gd name="connsiteX1" fmla="*/ 4158681 w 4263964"/>
              <a:gd name="connsiteY1" fmla="*/ 0 h 6632635"/>
              <a:gd name="connsiteX2" fmla="*/ 3217714 w 4263964"/>
              <a:gd name="connsiteY2" fmla="*/ 0 h 6632635"/>
              <a:gd name="connsiteX3" fmla="*/ 3112431 w 4263964"/>
              <a:gd name="connsiteY3" fmla="*/ 105280 h 6632635"/>
              <a:gd name="connsiteX4" fmla="*/ 0 w 4263964"/>
              <a:gd name="connsiteY4" fmla="*/ 5283736 h 6632635"/>
              <a:gd name="connsiteX5" fmla="*/ 0 w 4263964"/>
              <a:gd name="connsiteY5" fmla="*/ 6540515 h 6632635"/>
              <a:gd name="connsiteX6" fmla="*/ 78962 w 4263964"/>
              <a:gd name="connsiteY6" fmla="*/ 6626055 h 6632635"/>
              <a:gd name="connsiteX7" fmla="*/ 1052830 w 4263964"/>
              <a:gd name="connsiteY7" fmla="*/ 6632635 h 6632635"/>
              <a:gd name="connsiteX8" fmla="*/ 1171274 w 4263964"/>
              <a:gd name="connsiteY8" fmla="*/ 6514195 h 6632635"/>
              <a:gd name="connsiteX9" fmla="*/ 4263964 w 4263964"/>
              <a:gd name="connsiteY9" fmla="*/ 1355479 h 6632635"/>
              <a:gd name="connsiteX10" fmla="*/ 4257384 w 4263964"/>
              <a:gd name="connsiteY10" fmla="*/ 92120 h 663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3964" h="6632635">
                <a:moveTo>
                  <a:pt x="4257384" y="92120"/>
                </a:moveTo>
                <a:lnTo>
                  <a:pt x="4158681" y="0"/>
                </a:lnTo>
                <a:lnTo>
                  <a:pt x="3217714" y="0"/>
                </a:lnTo>
                <a:lnTo>
                  <a:pt x="3112431" y="105280"/>
                </a:lnTo>
                <a:lnTo>
                  <a:pt x="0" y="5283736"/>
                </a:lnTo>
                <a:lnTo>
                  <a:pt x="0" y="6540515"/>
                </a:lnTo>
                <a:lnTo>
                  <a:pt x="78962" y="6626055"/>
                </a:lnTo>
                <a:lnTo>
                  <a:pt x="1052830" y="6632635"/>
                </a:lnTo>
                <a:lnTo>
                  <a:pt x="1171274" y="6514195"/>
                </a:lnTo>
                <a:lnTo>
                  <a:pt x="4263964" y="1355479"/>
                </a:lnTo>
                <a:cubicBezTo>
                  <a:pt x="4261771" y="934359"/>
                  <a:pt x="4259577" y="513240"/>
                  <a:pt x="4257384" y="92120"/>
                </a:cubicBezTo>
                <a:close/>
              </a:path>
            </a:pathLst>
          </a:custGeom>
          <a:solidFill>
            <a:srgbClr val="B60E2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0000"/>
              </a:solidFill>
              <a:effectLst/>
            </a:endParaRPr>
          </a:p>
        </p:txBody>
      </p:sp>
    </p:spTree>
    <p:extLst>
      <p:ext uri="{BB962C8B-B14F-4D97-AF65-F5344CB8AC3E}">
        <p14:creationId xmlns:p14="http://schemas.microsoft.com/office/powerpoint/2010/main" val="384875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0" name="Chart 9"/>
          <p:cNvGraphicFramePr/>
          <p:nvPr userDrawn="1">
            <p:extLst>
              <p:ext uri="{D42A27DB-BD31-4B8C-83A1-F6EECF244321}">
                <p14:modId xmlns:p14="http://schemas.microsoft.com/office/powerpoint/2010/main" val="1930406450"/>
              </p:ext>
            </p:extLst>
          </p:nvPr>
        </p:nvGraphicFramePr>
        <p:xfrm>
          <a:off x="2840182" y="895621"/>
          <a:ext cx="6096000" cy="435263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userDrawn="1"/>
        </p:nvSpPr>
        <p:spPr>
          <a:xfrm>
            <a:off x="352414" y="1217471"/>
            <a:ext cx="3446041" cy="3365024"/>
          </a:xfrm>
          <a:prstGeom prst="rect">
            <a:avLst/>
          </a:prstGeom>
          <a:noFill/>
        </p:spPr>
        <p:txBody>
          <a:bodyPr wrap="square" rtlCol="0">
            <a:spAutoFit/>
          </a:bodyPr>
          <a:lstStyle/>
          <a:p>
            <a:pPr>
              <a:lnSpc>
                <a:spcPct val="80000"/>
              </a:lnSpc>
              <a:spcBef>
                <a:spcPts val="0"/>
              </a:spcBef>
            </a:pPr>
            <a:r>
              <a:rPr lang="en-US" sz="4400" b="1" i="0" kern="1200" spc="-150" dirty="0">
                <a:solidFill>
                  <a:srgbClr val="DEDCCD"/>
                </a:solidFill>
                <a:latin typeface="Arial Black"/>
                <a:cs typeface="Arial Black"/>
              </a:rPr>
              <a:t>WORKING FROM HOME IS ALWAYS </a:t>
            </a:r>
            <a:br>
              <a:rPr lang="en-US" sz="4400" b="1" i="0" kern="1200" spc="-150" dirty="0">
                <a:solidFill>
                  <a:srgbClr val="DEDCCD"/>
                </a:solidFill>
                <a:latin typeface="Arial Black"/>
                <a:cs typeface="Arial Black"/>
              </a:rPr>
            </a:br>
            <a:r>
              <a:rPr lang="en-US" sz="4400" b="1" i="0" kern="1200" spc="-150" dirty="0">
                <a:solidFill>
                  <a:srgbClr val="DEDCCD"/>
                </a:solidFill>
                <a:latin typeface="Arial Black"/>
                <a:cs typeface="Arial Black"/>
              </a:rPr>
              <a:t>AN OPTION</a:t>
            </a:r>
          </a:p>
        </p:txBody>
      </p:sp>
    </p:spTree>
    <p:extLst>
      <p:ext uri="{BB962C8B-B14F-4D97-AF65-F5344CB8AC3E}">
        <p14:creationId xmlns:p14="http://schemas.microsoft.com/office/powerpoint/2010/main" val="2454403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904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DAD36-6F65-49B6-BEDB-8F4E40C60FB8}" type="datetime1">
              <a:rPr lang="en-GB" smtClean="0"/>
              <a:t>17/06/2019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C9A882-B825-44F7-B966-DB979E2930FC}" type="slidenum">
              <a:rPr lang="en-GB" smtClean="0"/>
              <a:t>‹#›</a:t>
            </a:fld>
            <a:endParaRPr lang="en-GB"/>
          </a:p>
        </p:txBody>
      </p:sp>
    </p:spTree>
    <p:extLst>
      <p:ext uri="{BB962C8B-B14F-4D97-AF65-F5344CB8AC3E}">
        <p14:creationId xmlns:p14="http://schemas.microsoft.com/office/powerpoint/2010/main" val="1704632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998" y="2905124"/>
            <a:ext cx="8175801" cy="3221040"/>
          </a:xfrm>
          <a:prstGeom prst="rect">
            <a:avLst/>
          </a:prstGeom>
        </p:spPr>
        <p:txBody>
          <a:bodyPr/>
          <a:lstStyle>
            <a:lvl1pPr>
              <a:buClr>
                <a:srgbClr val="C60C30"/>
              </a:buClr>
              <a:buFont typeface="Arial" pitchFamily="34" charset="0"/>
              <a:buChar char="•"/>
              <a:defRPr sz="2800"/>
            </a:lvl1pPr>
            <a:lvl2pPr>
              <a:buClr>
                <a:srgbClr val="C60C30"/>
              </a:buClr>
              <a:defRPr sz="2400"/>
            </a:lvl2pPr>
            <a:lvl3pPr>
              <a:buClr>
                <a:srgbClr val="C60C30"/>
              </a:buClr>
              <a:defRPr sz="2000"/>
            </a:lvl3pPr>
            <a:lvl4pPr>
              <a:buClr>
                <a:srgbClr val="C60C30"/>
              </a:buClr>
              <a:defRPr sz="1800"/>
            </a:lvl4pPr>
            <a:lvl5pPr>
              <a:buClr>
                <a:srgbClr val="C60C30"/>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510999" y="1428749"/>
            <a:ext cx="8175801" cy="1476375"/>
          </a:xfrm>
          <a:prstGeom prst="rect">
            <a:avLst/>
          </a:prstGeom>
        </p:spPr>
        <p:txBody>
          <a:bodyPr/>
          <a:lstStyle>
            <a:lvl1pPr>
              <a:defRPr sz="4400"/>
            </a:lvl1pPr>
          </a:lstStyle>
          <a:p>
            <a:r>
              <a:rPr lang="en-US"/>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1D8BD707-D9CF-40AE-B4C6-C98DA3205C09}" type="datetimeFigureOut">
              <a:rPr lang="en-US" smtClean="0"/>
              <a:pPr/>
              <a:t>6/17/2019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732982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28333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10" name="Freeform 9"/>
          <p:cNvSpPr/>
          <p:nvPr userDrawn="1"/>
        </p:nvSpPr>
        <p:spPr>
          <a:xfrm>
            <a:off x="8168166" y="3960089"/>
            <a:ext cx="1870410" cy="2909455"/>
          </a:xfrm>
          <a:custGeom>
            <a:avLst/>
            <a:gdLst>
              <a:gd name="connsiteX0" fmla="*/ 4257384 w 4263964"/>
              <a:gd name="connsiteY0" fmla="*/ 92120 h 6632635"/>
              <a:gd name="connsiteX1" fmla="*/ 4158681 w 4263964"/>
              <a:gd name="connsiteY1" fmla="*/ 0 h 6632635"/>
              <a:gd name="connsiteX2" fmla="*/ 3217714 w 4263964"/>
              <a:gd name="connsiteY2" fmla="*/ 0 h 6632635"/>
              <a:gd name="connsiteX3" fmla="*/ 3112431 w 4263964"/>
              <a:gd name="connsiteY3" fmla="*/ 105280 h 6632635"/>
              <a:gd name="connsiteX4" fmla="*/ 0 w 4263964"/>
              <a:gd name="connsiteY4" fmla="*/ 5283736 h 6632635"/>
              <a:gd name="connsiteX5" fmla="*/ 0 w 4263964"/>
              <a:gd name="connsiteY5" fmla="*/ 6540515 h 6632635"/>
              <a:gd name="connsiteX6" fmla="*/ 78962 w 4263964"/>
              <a:gd name="connsiteY6" fmla="*/ 6626055 h 6632635"/>
              <a:gd name="connsiteX7" fmla="*/ 1052830 w 4263964"/>
              <a:gd name="connsiteY7" fmla="*/ 6632635 h 6632635"/>
              <a:gd name="connsiteX8" fmla="*/ 1171274 w 4263964"/>
              <a:gd name="connsiteY8" fmla="*/ 6514195 h 6632635"/>
              <a:gd name="connsiteX9" fmla="*/ 4263964 w 4263964"/>
              <a:gd name="connsiteY9" fmla="*/ 1355479 h 6632635"/>
              <a:gd name="connsiteX10" fmla="*/ 4257384 w 4263964"/>
              <a:gd name="connsiteY10" fmla="*/ 92120 h 663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3964" h="6632635">
                <a:moveTo>
                  <a:pt x="4257384" y="92120"/>
                </a:moveTo>
                <a:lnTo>
                  <a:pt x="4158681" y="0"/>
                </a:lnTo>
                <a:lnTo>
                  <a:pt x="3217714" y="0"/>
                </a:lnTo>
                <a:lnTo>
                  <a:pt x="3112431" y="105280"/>
                </a:lnTo>
                <a:lnTo>
                  <a:pt x="0" y="5283736"/>
                </a:lnTo>
                <a:lnTo>
                  <a:pt x="0" y="6540515"/>
                </a:lnTo>
                <a:lnTo>
                  <a:pt x="78962" y="6626055"/>
                </a:lnTo>
                <a:lnTo>
                  <a:pt x="1052830" y="6632635"/>
                </a:lnTo>
                <a:lnTo>
                  <a:pt x="1171274" y="6514195"/>
                </a:lnTo>
                <a:lnTo>
                  <a:pt x="4263964" y="1355479"/>
                </a:lnTo>
                <a:cubicBezTo>
                  <a:pt x="4261771" y="934359"/>
                  <a:pt x="4259577" y="513240"/>
                  <a:pt x="4257384" y="92120"/>
                </a:cubicBezTo>
                <a:close/>
              </a:path>
            </a:pathLst>
          </a:custGeom>
          <a:solidFill>
            <a:srgbClr val="B60E2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0000"/>
              </a:solidFill>
              <a:effectLst/>
            </a:endParaRPr>
          </a:p>
        </p:txBody>
      </p:sp>
    </p:spTree>
    <p:extLst>
      <p:ext uri="{BB962C8B-B14F-4D97-AF65-F5344CB8AC3E}">
        <p14:creationId xmlns:p14="http://schemas.microsoft.com/office/powerpoint/2010/main" val="185069182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www.cipd.co.uk/NR/rdonlyres/C31A728E-7411-4754-9644-46A84EC9CFEE/0/2995coachbuyingservs.pdf"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aspirekc.com/Blog/2015/01/05/need-more-focus-try-the-grow-model/"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3379" y="407854"/>
            <a:ext cx="8271875" cy="5693866"/>
          </a:xfrm>
          <a:prstGeom prst="rect">
            <a:avLst/>
          </a:prstGeom>
          <a:noFill/>
        </p:spPr>
        <p:txBody>
          <a:bodyPr wrap="square" rtlCol="0">
            <a:spAutoFit/>
          </a:bodyPr>
          <a:lstStyle/>
          <a:p>
            <a:r>
              <a:rPr lang="en-GB" sz="2800" b="1" dirty="0">
                <a:solidFill>
                  <a:schemeClr val="bg1"/>
                </a:solidFill>
                <a:latin typeface="Arial"/>
                <a:cs typeface="Arial"/>
              </a:rPr>
              <a:t>Personal Tutoring at the University of Salford</a:t>
            </a:r>
          </a:p>
          <a:p>
            <a:endParaRPr lang="en-GB" sz="3600" b="1" dirty="0">
              <a:solidFill>
                <a:srgbClr val="C00000"/>
              </a:solidFill>
              <a:latin typeface="Arial"/>
              <a:cs typeface="Arial"/>
            </a:endParaRPr>
          </a:p>
          <a:p>
            <a:endParaRPr lang="en-GB" sz="3600" b="1" dirty="0">
              <a:solidFill>
                <a:srgbClr val="C00000"/>
              </a:solidFill>
              <a:latin typeface="Arial"/>
              <a:cs typeface="Arial"/>
            </a:endParaRPr>
          </a:p>
          <a:p>
            <a:endParaRPr lang="en-GB" sz="3600" b="1" dirty="0">
              <a:solidFill>
                <a:srgbClr val="C00000"/>
              </a:solidFill>
              <a:latin typeface="Arial"/>
              <a:cs typeface="Arial"/>
            </a:endParaRPr>
          </a:p>
          <a:p>
            <a:endParaRPr lang="en-GB" sz="3600" b="1" dirty="0">
              <a:solidFill>
                <a:srgbClr val="C00000"/>
              </a:solidFill>
              <a:latin typeface="Arial"/>
              <a:cs typeface="Arial"/>
            </a:endParaRPr>
          </a:p>
          <a:p>
            <a:endParaRPr lang="en-GB" sz="3600" b="1" dirty="0">
              <a:solidFill>
                <a:srgbClr val="C00000"/>
              </a:solidFill>
              <a:latin typeface="Arial"/>
              <a:cs typeface="Arial"/>
            </a:endParaRPr>
          </a:p>
          <a:p>
            <a:endParaRPr lang="en-GB" sz="3600" b="1" dirty="0">
              <a:solidFill>
                <a:srgbClr val="C00000"/>
              </a:solidFill>
              <a:latin typeface="Arial"/>
              <a:cs typeface="Arial"/>
            </a:endParaRPr>
          </a:p>
          <a:p>
            <a:endParaRPr lang="en-GB" sz="3600" b="1" dirty="0">
              <a:solidFill>
                <a:srgbClr val="C00000"/>
              </a:solidFill>
              <a:latin typeface="Arial"/>
              <a:cs typeface="Arial"/>
            </a:endParaRPr>
          </a:p>
          <a:p>
            <a:endParaRPr lang="en-GB" sz="3600" b="1" dirty="0">
              <a:solidFill>
                <a:srgbClr val="C00000"/>
              </a:solidFill>
              <a:latin typeface="Arial"/>
              <a:cs typeface="Arial"/>
            </a:endParaRPr>
          </a:p>
          <a:p>
            <a:r>
              <a:rPr lang="en-GB" dirty="0">
                <a:solidFill>
                  <a:schemeClr val="bg1"/>
                </a:solidFill>
              </a:rPr>
              <a:t>Dr Jacqueline Leigh</a:t>
            </a:r>
          </a:p>
          <a:p>
            <a:r>
              <a:rPr lang="en-GB" sz="1200" dirty="0">
                <a:solidFill>
                  <a:schemeClr val="bg1"/>
                </a:solidFill>
              </a:rPr>
              <a:t>Acknowledgements:  Helen Parker, Dr Emma </a:t>
            </a:r>
            <a:r>
              <a:rPr lang="en-GB" sz="1200" dirty="0" err="1">
                <a:solidFill>
                  <a:schemeClr val="bg1"/>
                </a:solidFill>
              </a:rPr>
              <a:t>Gillaspy</a:t>
            </a:r>
            <a:r>
              <a:rPr lang="en-GB" sz="1200" dirty="0">
                <a:solidFill>
                  <a:schemeClr val="bg1"/>
                </a:solidFill>
              </a:rPr>
              <a:t>, Dr Rachel Cowan, Howard Barringer, Jo </a:t>
            </a:r>
            <a:r>
              <a:rPr lang="en-GB" sz="1200" dirty="0" err="1">
                <a:solidFill>
                  <a:schemeClr val="bg1"/>
                </a:solidFill>
              </a:rPr>
              <a:t>Lopas</a:t>
            </a:r>
            <a:r>
              <a:rPr lang="en-GB" sz="1200" dirty="0">
                <a:solidFill>
                  <a:schemeClr val="bg1"/>
                </a:solidFill>
              </a:rPr>
              <a:t> da Silva)</a:t>
            </a:r>
          </a:p>
          <a:p>
            <a:r>
              <a:rPr lang="en-GB" dirty="0">
                <a:solidFill>
                  <a:schemeClr val="bg1"/>
                </a:solidFill>
              </a:rPr>
              <a:t> </a:t>
            </a:r>
          </a:p>
        </p:txBody>
      </p:sp>
    </p:spTree>
    <p:extLst>
      <p:ext uri="{BB962C8B-B14F-4D97-AF65-F5344CB8AC3E}">
        <p14:creationId xmlns:p14="http://schemas.microsoft.com/office/powerpoint/2010/main" val="3951069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F5F8A3-35F5-4FAC-BE56-DD1A4837BF15}"/>
              </a:ext>
            </a:extLst>
          </p:cNvPr>
          <p:cNvSpPr>
            <a:spLocks noGrp="1"/>
          </p:cNvSpPr>
          <p:nvPr>
            <p:ph idx="1"/>
          </p:nvPr>
        </p:nvSpPr>
        <p:spPr>
          <a:xfrm>
            <a:off x="510998" y="1473693"/>
            <a:ext cx="8175801" cy="4652471"/>
          </a:xfrm>
        </p:spPr>
        <p:txBody>
          <a:bodyPr/>
          <a:lstStyle/>
          <a:p>
            <a:r>
              <a:rPr lang="en-GB" dirty="0">
                <a:solidFill>
                  <a:schemeClr val="bg1"/>
                </a:solidFill>
              </a:rPr>
              <a:t>Three months post workshop, attendees reported that their three preferred and applied coaching techniques were: listening, summarising and asking questions (N=21). </a:t>
            </a:r>
          </a:p>
          <a:p>
            <a:r>
              <a:rPr lang="en-GB" dirty="0">
                <a:solidFill>
                  <a:schemeClr val="bg1"/>
                </a:solidFill>
              </a:rPr>
              <a:t>57% felt that adopting a coaching approach would enhance personal tutoring, representing a significant shift from the starting position of “telling”. implementation of the Academic-Clinical Coaching Framework that places equal emphasis on coaching in the academic and clinical environment.</a:t>
            </a:r>
          </a:p>
        </p:txBody>
      </p:sp>
      <p:sp>
        <p:nvSpPr>
          <p:cNvPr id="3" name="Title 2">
            <a:extLst>
              <a:ext uri="{FF2B5EF4-FFF2-40B4-BE49-F238E27FC236}">
                <a16:creationId xmlns:a16="http://schemas.microsoft.com/office/drawing/2014/main" id="{65C07FD4-7A90-494A-A98D-86ECE97B86F7}"/>
              </a:ext>
            </a:extLst>
          </p:cNvPr>
          <p:cNvSpPr>
            <a:spLocks noGrp="1"/>
          </p:cNvSpPr>
          <p:nvPr>
            <p:ph type="title"/>
          </p:nvPr>
        </p:nvSpPr>
        <p:spPr>
          <a:xfrm>
            <a:off x="510999" y="381741"/>
            <a:ext cx="8175801" cy="1189607"/>
          </a:xfrm>
        </p:spPr>
        <p:txBody>
          <a:bodyPr/>
          <a:lstStyle/>
          <a:p>
            <a:r>
              <a:rPr lang="en-GB" dirty="0">
                <a:solidFill>
                  <a:schemeClr val="bg1"/>
                </a:solidFill>
              </a:rPr>
              <a:t>Coaching Evaluation </a:t>
            </a:r>
          </a:p>
        </p:txBody>
      </p:sp>
    </p:spTree>
    <p:extLst>
      <p:ext uri="{BB962C8B-B14F-4D97-AF65-F5344CB8AC3E}">
        <p14:creationId xmlns:p14="http://schemas.microsoft.com/office/powerpoint/2010/main" val="3615281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387424"/>
            <a:ext cx="6921500" cy="69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058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712" t="2124" r="60601" b="35947"/>
          <a:stretch/>
        </p:blipFill>
        <p:spPr>
          <a:xfrm>
            <a:off x="228600" y="0"/>
            <a:ext cx="8915400" cy="6858000"/>
          </a:xfrm>
          <a:prstGeom prst="rect">
            <a:avLst/>
          </a:prstGeom>
        </p:spPr>
      </p:pic>
      <p:sp>
        <p:nvSpPr>
          <p:cNvPr id="3" name="Title 2"/>
          <p:cNvSpPr>
            <a:spLocks noGrp="1"/>
          </p:cNvSpPr>
          <p:nvPr>
            <p:ph type="title"/>
          </p:nvPr>
        </p:nvSpPr>
        <p:spPr>
          <a:xfrm>
            <a:off x="381000" y="304800"/>
            <a:ext cx="8175801" cy="838200"/>
          </a:xfrm>
        </p:spPr>
        <p:txBody>
          <a:bodyPr/>
          <a:lstStyle/>
          <a:p>
            <a:endParaRPr lang="en-GB" sz="2800" dirty="0">
              <a:latin typeface="Arial Bold" panose="020B0704020202020204" pitchFamily="34" charset="0"/>
              <a:cs typeface="Arial Bold" panose="020B0704020202020204" pitchFamily="34" charset="0"/>
            </a:endParaRPr>
          </a:p>
        </p:txBody>
      </p:sp>
      <p:sp>
        <p:nvSpPr>
          <p:cNvPr id="2" name="Oval 1"/>
          <p:cNvSpPr/>
          <p:nvPr/>
        </p:nvSpPr>
        <p:spPr>
          <a:xfrm>
            <a:off x="3429000" y="2057400"/>
            <a:ext cx="3886200" cy="3657600"/>
          </a:xfrm>
          <a:prstGeom prst="ellipse">
            <a:avLst/>
          </a:prstGeom>
          <a:solidFill>
            <a:srgbClr val="FFFFFF">
              <a:alpha val="30196"/>
            </a:srgbClr>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marL="180975" indent="-180975">
              <a:buClr>
                <a:schemeClr val="accent1"/>
              </a:buClr>
              <a:buFont typeface="Arial" panose="020B0604020202020204" pitchFamily="34" charset="0"/>
              <a:buChar char="•"/>
            </a:pPr>
            <a:r>
              <a:rPr lang="en-GB" sz="2600" dirty="0">
                <a:solidFill>
                  <a:schemeClr val="tx1"/>
                </a:solidFill>
              </a:rPr>
              <a:t>Why coaching? </a:t>
            </a:r>
          </a:p>
          <a:p>
            <a:pPr marL="180975" indent="-180975">
              <a:buClr>
                <a:schemeClr val="accent1"/>
              </a:buClr>
              <a:buFont typeface="Arial" panose="020B0604020202020204" pitchFamily="34" charset="0"/>
              <a:buChar char="•"/>
            </a:pPr>
            <a:r>
              <a:rPr lang="en-GB" sz="2600" dirty="0">
                <a:solidFill>
                  <a:schemeClr val="tx1"/>
                </a:solidFill>
              </a:rPr>
              <a:t>Listening</a:t>
            </a:r>
          </a:p>
          <a:p>
            <a:pPr marL="180975" indent="-180975">
              <a:buClr>
                <a:schemeClr val="accent1"/>
              </a:buClr>
              <a:buFont typeface="Arial" panose="020B0604020202020204" pitchFamily="34" charset="0"/>
              <a:buChar char="•"/>
            </a:pPr>
            <a:r>
              <a:rPr lang="en-GB" sz="2600" dirty="0">
                <a:solidFill>
                  <a:schemeClr val="tx1"/>
                </a:solidFill>
              </a:rPr>
              <a:t>Questioning</a:t>
            </a:r>
          </a:p>
          <a:p>
            <a:pPr marL="180975" indent="-180975">
              <a:buClr>
                <a:schemeClr val="accent1"/>
              </a:buClr>
              <a:buFont typeface="Arial" panose="020B0604020202020204" pitchFamily="34" charset="0"/>
              <a:buChar char="•"/>
            </a:pPr>
            <a:r>
              <a:rPr lang="en-GB" sz="2600" dirty="0">
                <a:solidFill>
                  <a:schemeClr val="tx1"/>
                </a:solidFill>
              </a:rPr>
              <a:t>Coaching models</a:t>
            </a:r>
          </a:p>
          <a:p>
            <a:pPr marL="180975" indent="-180975">
              <a:buClr>
                <a:schemeClr val="accent1"/>
              </a:buClr>
              <a:buFont typeface="Arial" panose="020B0604020202020204" pitchFamily="34" charset="0"/>
              <a:buChar char="•"/>
            </a:pPr>
            <a:r>
              <a:rPr lang="en-GB" sz="2600" dirty="0">
                <a:solidFill>
                  <a:schemeClr val="tx1"/>
                </a:solidFill>
              </a:rPr>
              <a:t>Difficult conversations</a:t>
            </a:r>
          </a:p>
        </p:txBody>
      </p:sp>
    </p:spTree>
    <p:extLst>
      <p:ext uri="{BB962C8B-B14F-4D97-AF65-F5344CB8AC3E}">
        <p14:creationId xmlns:p14="http://schemas.microsoft.com/office/powerpoint/2010/main" val="1242724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53CAC-BA04-4BFF-AF0F-4A97838D06AB}"/>
              </a:ext>
            </a:extLst>
          </p:cNvPr>
          <p:cNvSpPr txBox="1">
            <a:spLocks/>
          </p:cNvSpPr>
          <p:nvPr/>
        </p:nvSpPr>
        <p:spPr>
          <a:xfrm>
            <a:off x="457200" y="180513"/>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chemeClr val="bg1"/>
                </a:solidFill>
              </a:rPr>
              <a:t>Coaching Benefits……</a:t>
            </a:r>
          </a:p>
        </p:txBody>
      </p:sp>
      <p:sp>
        <p:nvSpPr>
          <p:cNvPr id="3" name="Rectangle 2">
            <a:extLst>
              <a:ext uri="{FF2B5EF4-FFF2-40B4-BE49-F238E27FC236}">
                <a16:creationId xmlns:a16="http://schemas.microsoft.com/office/drawing/2014/main" id="{EE9DB5BB-A31C-4D41-ABAE-515AB717E127}"/>
              </a:ext>
            </a:extLst>
          </p:cNvPr>
          <p:cNvSpPr/>
          <p:nvPr/>
        </p:nvSpPr>
        <p:spPr>
          <a:xfrm>
            <a:off x="457200" y="936675"/>
            <a:ext cx="3697550" cy="5262979"/>
          </a:xfrm>
          <a:prstGeom prst="rect">
            <a:avLst/>
          </a:prstGeom>
        </p:spPr>
        <p:txBody>
          <a:bodyPr wrap="square">
            <a:spAutoFit/>
          </a:bodyPr>
          <a:lstStyle/>
          <a:p>
            <a:pPr lvl="0">
              <a:buNone/>
            </a:pPr>
            <a:r>
              <a:rPr lang="en-GB" sz="2400" b="1" dirty="0" err="1">
                <a:solidFill>
                  <a:schemeClr val="bg1"/>
                </a:solidFill>
              </a:rPr>
              <a:t>Coachee</a:t>
            </a:r>
            <a:r>
              <a:rPr lang="en-GB" sz="2400" b="1" dirty="0">
                <a:solidFill>
                  <a:schemeClr val="bg1"/>
                </a:solidFill>
              </a:rPr>
              <a:t>:</a:t>
            </a:r>
          </a:p>
          <a:p>
            <a:pPr lvl="0">
              <a:buNone/>
            </a:pPr>
            <a:endParaRPr lang="en-GB" sz="2400" b="1" dirty="0">
              <a:solidFill>
                <a:schemeClr val="bg1"/>
              </a:solidFill>
            </a:endParaRPr>
          </a:p>
          <a:p>
            <a:pPr marL="342900" lvl="0" indent="-342900">
              <a:buClr>
                <a:schemeClr val="bg1"/>
              </a:buClr>
              <a:buFont typeface="Wingdings" panose="05000000000000000000" pitchFamily="2" charset="2"/>
              <a:buChar char="q"/>
            </a:pPr>
            <a:r>
              <a:rPr lang="en-GB" sz="2400" dirty="0">
                <a:solidFill>
                  <a:schemeClr val="bg1"/>
                </a:solidFill>
              </a:rPr>
              <a:t> 	Increased performance</a:t>
            </a:r>
          </a:p>
          <a:p>
            <a:pPr marL="342900" lvl="0" indent="-342900">
              <a:buClr>
                <a:schemeClr val="bg1"/>
              </a:buClr>
              <a:buFont typeface="Wingdings" panose="05000000000000000000" pitchFamily="2" charset="2"/>
              <a:buChar char="q"/>
            </a:pPr>
            <a:r>
              <a:rPr lang="en-GB" sz="2400" dirty="0">
                <a:solidFill>
                  <a:schemeClr val="bg1"/>
                </a:solidFill>
              </a:rPr>
              <a:t> 	Higher motivation and 	commitment</a:t>
            </a:r>
          </a:p>
          <a:p>
            <a:pPr marL="342900" lvl="0" indent="-342900">
              <a:buClr>
                <a:schemeClr val="bg1"/>
              </a:buClr>
              <a:buFont typeface="Wingdings" panose="05000000000000000000" pitchFamily="2" charset="2"/>
              <a:buChar char="q"/>
            </a:pPr>
            <a:r>
              <a:rPr lang="en-GB" sz="2400" dirty="0">
                <a:solidFill>
                  <a:schemeClr val="bg1"/>
                </a:solidFill>
              </a:rPr>
              <a:t> 	Rapid personal growth</a:t>
            </a:r>
          </a:p>
          <a:p>
            <a:pPr marL="342900" lvl="0" indent="-342900">
              <a:buClr>
                <a:schemeClr val="bg1"/>
              </a:buClr>
              <a:buFont typeface="Wingdings" panose="05000000000000000000" pitchFamily="2" charset="2"/>
              <a:buChar char="q"/>
            </a:pPr>
            <a:r>
              <a:rPr lang="en-GB" sz="2400" dirty="0">
                <a:solidFill>
                  <a:schemeClr val="bg1"/>
                </a:solidFill>
              </a:rPr>
              <a:t> 	Higher quality of life</a:t>
            </a:r>
          </a:p>
          <a:p>
            <a:pPr marL="342900" lvl="0" indent="-342900">
              <a:buClr>
                <a:schemeClr val="bg1"/>
              </a:buClr>
              <a:buFont typeface="Wingdings" panose="05000000000000000000" pitchFamily="2" charset="2"/>
              <a:buChar char="q"/>
            </a:pPr>
            <a:r>
              <a:rPr lang="en-GB" sz="2400" dirty="0">
                <a:solidFill>
                  <a:schemeClr val="bg1"/>
                </a:solidFill>
              </a:rPr>
              <a:t> 	Greater work/life  	balance</a:t>
            </a:r>
          </a:p>
          <a:p>
            <a:pPr marL="342900" lvl="0" indent="-342900">
              <a:buClr>
                <a:schemeClr val="bg1"/>
              </a:buClr>
              <a:buFont typeface="Wingdings" panose="05000000000000000000" pitchFamily="2" charset="2"/>
              <a:buChar char="q"/>
            </a:pPr>
            <a:r>
              <a:rPr lang="en-GB" sz="2400" dirty="0">
                <a:solidFill>
                  <a:schemeClr val="bg1"/>
                </a:solidFill>
              </a:rPr>
              <a:t> 	Greater sense of  	purpose and satisfaction</a:t>
            </a:r>
          </a:p>
          <a:p>
            <a:pPr marL="342900" lvl="0" indent="-342900">
              <a:buClr>
                <a:schemeClr val="bg1"/>
              </a:buClr>
              <a:buFont typeface="Wingdings" panose="05000000000000000000" pitchFamily="2" charset="2"/>
              <a:buChar char="q"/>
            </a:pPr>
            <a:r>
              <a:rPr lang="en-GB" sz="2400" dirty="0">
                <a:solidFill>
                  <a:schemeClr val="bg1"/>
                </a:solidFill>
              </a:rPr>
              <a:t> 	Improved  	communication and  	relationships</a:t>
            </a:r>
          </a:p>
        </p:txBody>
      </p:sp>
      <p:sp>
        <p:nvSpPr>
          <p:cNvPr id="4" name="Rectangle 3">
            <a:extLst>
              <a:ext uri="{FF2B5EF4-FFF2-40B4-BE49-F238E27FC236}">
                <a16:creationId xmlns:a16="http://schemas.microsoft.com/office/drawing/2014/main" id="{E446CB2E-66CC-4307-909D-59A2D70CD941}"/>
              </a:ext>
            </a:extLst>
          </p:cNvPr>
          <p:cNvSpPr/>
          <p:nvPr/>
        </p:nvSpPr>
        <p:spPr>
          <a:xfrm>
            <a:off x="4682971" y="936676"/>
            <a:ext cx="4159188" cy="5262979"/>
          </a:xfrm>
          <a:prstGeom prst="rect">
            <a:avLst/>
          </a:prstGeom>
        </p:spPr>
        <p:txBody>
          <a:bodyPr wrap="square">
            <a:spAutoFit/>
          </a:bodyPr>
          <a:lstStyle/>
          <a:p>
            <a:pPr>
              <a:buNone/>
            </a:pPr>
            <a:r>
              <a:rPr lang="en-GB" sz="2400" b="1" dirty="0">
                <a:solidFill>
                  <a:schemeClr val="bg1"/>
                </a:solidFill>
              </a:rPr>
              <a:t>Coach:</a:t>
            </a:r>
          </a:p>
          <a:p>
            <a:pPr>
              <a:buNone/>
            </a:pPr>
            <a:endParaRPr lang="en-GB" sz="2400" b="1" dirty="0">
              <a:solidFill>
                <a:schemeClr val="bg1"/>
              </a:solidFill>
            </a:endParaRPr>
          </a:p>
          <a:p>
            <a:pPr marL="342900" indent="-342900">
              <a:buClr>
                <a:schemeClr val="bg1"/>
              </a:buClr>
              <a:buFont typeface="Wingdings" panose="05000000000000000000" pitchFamily="2" charset="2"/>
              <a:buChar char="q"/>
            </a:pPr>
            <a:r>
              <a:rPr lang="en-GB" sz="2400" dirty="0">
                <a:solidFill>
                  <a:schemeClr val="bg1"/>
                </a:solidFill>
              </a:rPr>
              <a:t> 	Increased self-awareness</a:t>
            </a:r>
          </a:p>
          <a:p>
            <a:pPr marL="342900" indent="-342900">
              <a:buClr>
                <a:schemeClr val="bg1"/>
              </a:buClr>
              <a:buFont typeface="Wingdings" panose="05000000000000000000" pitchFamily="2" charset="2"/>
              <a:buChar char="q"/>
            </a:pPr>
            <a:r>
              <a:rPr lang="en-GB" sz="2400" dirty="0">
                <a:solidFill>
                  <a:schemeClr val="bg1"/>
                </a:solidFill>
              </a:rPr>
              <a:t> 	Learning by listening to  	others</a:t>
            </a:r>
          </a:p>
          <a:p>
            <a:pPr marL="342900" indent="-342900">
              <a:buClr>
                <a:schemeClr val="bg1"/>
              </a:buClr>
              <a:buFont typeface="Wingdings" panose="05000000000000000000" pitchFamily="2" charset="2"/>
              <a:buChar char="q"/>
            </a:pPr>
            <a:r>
              <a:rPr lang="en-GB" sz="2400" dirty="0">
                <a:solidFill>
                  <a:schemeClr val="bg1"/>
                </a:solidFill>
              </a:rPr>
              <a:t> 	A sense of satisfaction due  	to  making a difference</a:t>
            </a:r>
          </a:p>
          <a:p>
            <a:pPr marL="342900" indent="-342900">
              <a:buClr>
                <a:schemeClr val="bg1"/>
              </a:buClr>
              <a:buFont typeface="Wingdings" panose="05000000000000000000" pitchFamily="2" charset="2"/>
              <a:buChar char="q"/>
            </a:pPr>
            <a:r>
              <a:rPr lang="en-GB" sz="2400" dirty="0">
                <a:solidFill>
                  <a:schemeClr val="bg1"/>
                </a:solidFill>
              </a:rPr>
              <a:t> 	Intellectual challenge</a:t>
            </a:r>
          </a:p>
          <a:p>
            <a:pPr marL="342900" indent="-342900">
              <a:buClr>
                <a:schemeClr val="bg1"/>
              </a:buClr>
              <a:buFont typeface="Wingdings" panose="05000000000000000000" pitchFamily="2" charset="2"/>
              <a:buChar char="q"/>
            </a:pPr>
            <a:r>
              <a:rPr lang="en-GB" sz="2400" dirty="0">
                <a:solidFill>
                  <a:schemeClr val="bg1"/>
                </a:solidFill>
              </a:rPr>
              <a:t> 	Improved skills e.g.  	listening, questioning</a:t>
            </a:r>
          </a:p>
          <a:p>
            <a:pPr marL="342900" indent="-342900">
              <a:buClr>
                <a:schemeClr val="bg1"/>
              </a:buClr>
              <a:buFont typeface="Wingdings" panose="05000000000000000000" pitchFamily="2" charset="2"/>
              <a:buChar char="q"/>
            </a:pPr>
            <a:r>
              <a:rPr lang="en-GB" sz="2400" dirty="0">
                <a:solidFill>
                  <a:schemeClr val="bg1"/>
                </a:solidFill>
              </a:rPr>
              <a:t> 	Increased awareness of  	issues</a:t>
            </a:r>
          </a:p>
          <a:p>
            <a:pPr marL="342900" indent="-342900">
              <a:buClr>
                <a:schemeClr val="bg1"/>
              </a:buClr>
              <a:buFont typeface="Wingdings" panose="05000000000000000000" pitchFamily="2" charset="2"/>
              <a:buChar char="q"/>
            </a:pPr>
            <a:r>
              <a:rPr lang="en-GB" sz="2400" dirty="0">
                <a:solidFill>
                  <a:schemeClr val="bg1"/>
                </a:solidFill>
              </a:rPr>
              <a:t> 	Enhanced ability to manage  	people and teams</a:t>
            </a:r>
          </a:p>
        </p:txBody>
      </p:sp>
      <p:sp>
        <p:nvSpPr>
          <p:cNvPr id="5" name="Rectangle 4">
            <a:extLst>
              <a:ext uri="{FF2B5EF4-FFF2-40B4-BE49-F238E27FC236}">
                <a16:creationId xmlns:a16="http://schemas.microsoft.com/office/drawing/2014/main" id="{D728AF41-2937-40A2-A0D3-8DA143AFC0B7}"/>
              </a:ext>
            </a:extLst>
          </p:cNvPr>
          <p:cNvSpPr/>
          <p:nvPr/>
        </p:nvSpPr>
        <p:spPr>
          <a:xfrm>
            <a:off x="115411" y="6460866"/>
            <a:ext cx="8833280" cy="276999"/>
          </a:xfrm>
          <a:prstGeom prst="rect">
            <a:avLst/>
          </a:prstGeom>
        </p:spPr>
        <p:txBody>
          <a:bodyPr wrap="square">
            <a:spAutoFit/>
          </a:bodyPr>
          <a:lstStyle/>
          <a:p>
            <a:pPr lvl="0">
              <a:spcAft>
                <a:spcPts val="0"/>
              </a:spcAft>
            </a:pPr>
            <a:r>
              <a:rPr lang="en-GB" sz="1200" dirty="0">
                <a:solidFill>
                  <a:schemeClr val="bg1"/>
                </a:solidFill>
                <a:latin typeface="Arial" panose="020B0604020202020204" pitchFamily="34" charset="0"/>
                <a:ea typeface="Calibri" panose="020F0502020204030204" pitchFamily="34" charset="0"/>
                <a:cs typeface="Calibri" panose="020F0502020204030204" pitchFamily="34" charset="0"/>
              </a:rPr>
              <a:t>Adapted from p41 of </a:t>
            </a:r>
            <a:r>
              <a:rPr lang="en-GB" sz="1200" dirty="0">
                <a:solidFill>
                  <a:schemeClr val="bg1"/>
                </a:solidFill>
                <a:latin typeface="Arial" panose="020B060402020202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www.cipd.co.uk/NR/rdonlyres/C31A728E-7411-4754-9644-46A84EC9CFEE/0/2995coachbuyingservs.pdf</a:t>
            </a:r>
            <a:r>
              <a:rPr lang="en-GB" sz="1200" dirty="0">
                <a:solidFill>
                  <a:schemeClr val="bg1"/>
                </a:solidFill>
                <a:latin typeface="Arial" panose="020B0604020202020204" pitchFamily="34" charset="0"/>
                <a:ea typeface="Calibri" panose="020F0502020204030204" pitchFamily="34" charset="0"/>
                <a:cs typeface="Calibri" panose="020F0502020204030204" pitchFamily="34" charset="0"/>
              </a:rPr>
              <a:t> </a:t>
            </a:r>
            <a:endParaRPr lang="en-GB" sz="12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570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584BB1-BF52-484F-B599-4FAFCB9EB84F}"/>
              </a:ext>
            </a:extLst>
          </p:cNvPr>
          <p:cNvSpPr/>
          <p:nvPr/>
        </p:nvSpPr>
        <p:spPr>
          <a:xfrm>
            <a:off x="215722" y="153128"/>
            <a:ext cx="6442789" cy="646331"/>
          </a:xfrm>
          <a:prstGeom prst="rect">
            <a:avLst/>
          </a:prstGeom>
        </p:spPr>
        <p:txBody>
          <a:bodyPr wrap="none">
            <a:spAutoFit/>
          </a:bodyPr>
          <a:lstStyle/>
          <a:p>
            <a:pPr lvl="0" defTabSz="914400"/>
            <a:r>
              <a:rPr lang="en-GB" sz="3600" b="1" dirty="0">
                <a:solidFill>
                  <a:schemeClr val="bg1"/>
                </a:solidFill>
                <a:latin typeface="Arial"/>
              </a:rPr>
              <a:t>Spectrum of Coaching Skills</a:t>
            </a:r>
          </a:p>
        </p:txBody>
      </p:sp>
      <p:pic>
        <p:nvPicPr>
          <p:cNvPr id="3" name="Picture 2" descr="spectrum-of-coaching-skills.jpg">
            <a:extLst>
              <a:ext uri="{FF2B5EF4-FFF2-40B4-BE49-F238E27FC236}">
                <a16:creationId xmlns:a16="http://schemas.microsoft.com/office/drawing/2014/main" id="{D0A1A3D6-7D86-42D3-9DD8-78931E4944A8}"/>
              </a:ext>
            </a:extLst>
          </p:cNvPr>
          <p:cNvPicPr/>
          <p:nvPr/>
        </p:nvPicPr>
        <p:blipFill rotWithShape="1">
          <a:blip r:embed="rId2" cstate="print"/>
          <a:srcRect l="8561" t="20986" r="5644" b="25000"/>
          <a:stretch/>
        </p:blipFill>
        <p:spPr bwMode="auto">
          <a:xfrm>
            <a:off x="215722" y="1217720"/>
            <a:ext cx="8572870" cy="5029200"/>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CE4225EA-1FED-423E-80B7-6644861C8F58}"/>
              </a:ext>
            </a:extLst>
          </p:cNvPr>
          <p:cNvSpPr txBox="1"/>
          <p:nvPr/>
        </p:nvSpPr>
        <p:spPr>
          <a:xfrm>
            <a:off x="215722" y="6477841"/>
            <a:ext cx="8596544" cy="187340"/>
          </a:xfrm>
          <a:prstGeom prst="rect">
            <a:avLst/>
          </a:prstGeom>
          <a:solidFill>
            <a:srgbClr val="FFFFFF"/>
          </a:solidFill>
        </p:spPr>
        <p:txBody>
          <a:bodyPr wrap="square" lIns="0" tIns="0" rIns="0" bIns="0" rtlCol="0">
            <a:spAutoFit/>
          </a:bodyPr>
          <a:lstStyle/>
          <a:p>
            <a:pPr algn="ctr"/>
            <a:r>
              <a:rPr lang="en-GB" sz="1200" dirty="0"/>
              <a:t>Taken from: Downey, M. (1999). </a:t>
            </a:r>
            <a:r>
              <a:rPr lang="en-GB" sz="1200" i="1" dirty="0"/>
              <a:t>Effective coaching</a:t>
            </a:r>
            <a:r>
              <a:rPr lang="en-GB" sz="1200" dirty="0"/>
              <a:t> (Orion business toolkit). London: Orion Business</a:t>
            </a:r>
            <a:endParaRPr lang="en-GB" sz="1400" b="1" dirty="0">
              <a:latin typeface="Bodoni MT" panose="02070603080606020203" pitchFamily="18" charset="0"/>
            </a:endParaRPr>
          </a:p>
        </p:txBody>
      </p:sp>
    </p:spTree>
    <p:extLst>
      <p:ext uri="{BB962C8B-B14F-4D97-AF65-F5344CB8AC3E}">
        <p14:creationId xmlns:p14="http://schemas.microsoft.com/office/powerpoint/2010/main" val="2840186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3771D1-EB66-4613-9966-101A37E2CB4F}"/>
              </a:ext>
            </a:extLst>
          </p:cNvPr>
          <p:cNvSpPr/>
          <p:nvPr/>
        </p:nvSpPr>
        <p:spPr>
          <a:xfrm>
            <a:off x="326326" y="314703"/>
            <a:ext cx="5186035" cy="646331"/>
          </a:xfrm>
          <a:prstGeom prst="rect">
            <a:avLst/>
          </a:prstGeom>
        </p:spPr>
        <p:txBody>
          <a:bodyPr wrap="none">
            <a:spAutoFit/>
          </a:bodyPr>
          <a:lstStyle/>
          <a:p>
            <a:r>
              <a:rPr lang="en-GB" sz="3600" dirty="0">
                <a:solidFill>
                  <a:schemeClr val="bg1"/>
                </a:solidFill>
                <a:latin typeface="Arial Bold" panose="020B0704020202020204" pitchFamily="34" charset="0"/>
                <a:cs typeface="Arial Bold" panose="020B0704020202020204" pitchFamily="34" charset="0"/>
              </a:rPr>
              <a:t>Challenge and support</a:t>
            </a:r>
            <a:endParaRPr lang="en-GB" sz="3600" dirty="0">
              <a:solidFill>
                <a:schemeClr val="bg1"/>
              </a:solidFill>
            </a:endParaRPr>
          </a:p>
        </p:txBody>
      </p:sp>
      <p:grpSp>
        <p:nvGrpSpPr>
          <p:cNvPr id="3" name="Group 2">
            <a:extLst>
              <a:ext uri="{FF2B5EF4-FFF2-40B4-BE49-F238E27FC236}">
                <a16:creationId xmlns:a16="http://schemas.microsoft.com/office/drawing/2014/main" id="{CF4EC3BB-04F0-4222-878C-F9FD594157B7}"/>
              </a:ext>
            </a:extLst>
          </p:cNvPr>
          <p:cNvGrpSpPr/>
          <p:nvPr/>
        </p:nvGrpSpPr>
        <p:grpSpPr>
          <a:xfrm>
            <a:off x="1331640" y="823375"/>
            <a:ext cx="6696744" cy="5485889"/>
            <a:chOff x="1331640" y="1124744"/>
            <a:chExt cx="6696744" cy="5485889"/>
          </a:xfrm>
        </p:grpSpPr>
        <p:pic>
          <p:nvPicPr>
            <p:cNvPr id="4" name="Picture 3" descr="comfortable by Xerones.jpg">
              <a:extLst>
                <a:ext uri="{FF2B5EF4-FFF2-40B4-BE49-F238E27FC236}">
                  <a16:creationId xmlns:a16="http://schemas.microsoft.com/office/drawing/2014/main" id="{51E491AE-163E-49B7-A076-76590732C803}"/>
                </a:ext>
              </a:extLst>
            </p:cNvPr>
            <p:cNvPicPr>
              <a:picLocks noChangeAspect="1"/>
            </p:cNvPicPr>
            <p:nvPr/>
          </p:nvPicPr>
          <p:blipFill>
            <a:blip r:embed="rId3" cstate="print"/>
            <a:stretch>
              <a:fillRect/>
            </a:stretch>
          </p:blipFill>
          <p:spPr>
            <a:xfrm>
              <a:off x="2155616" y="1709576"/>
              <a:ext cx="2448988" cy="1800000"/>
            </a:xfrm>
            <a:prstGeom prst="rect">
              <a:avLst/>
            </a:prstGeom>
          </p:spPr>
        </p:pic>
        <p:pic>
          <p:nvPicPr>
            <p:cNvPr id="5" name="Picture 4" descr="boredom-005.jpg">
              <a:extLst>
                <a:ext uri="{FF2B5EF4-FFF2-40B4-BE49-F238E27FC236}">
                  <a16:creationId xmlns:a16="http://schemas.microsoft.com/office/drawing/2014/main" id="{1C1A029C-9A69-42A2-AB6A-DE12F00CD40C}"/>
                </a:ext>
              </a:extLst>
            </p:cNvPr>
            <p:cNvPicPr>
              <a:picLocks/>
            </p:cNvPicPr>
            <p:nvPr/>
          </p:nvPicPr>
          <p:blipFill>
            <a:blip r:embed="rId4" cstate="print"/>
            <a:srcRect l="16435" r="11253" b="15088"/>
            <a:stretch>
              <a:fillRect/>
            </a:stretch>
          </p:blipFill>
          <p:spPr>
            <a:xfrm>
              <a:off x="2175030" y="4005063"/>
              <a:ext cx="2448000" cy="1800000"/>
            </a:xfrm>
            <a:prstGeom prst="rect">
              <a:avLst/>
            </a:prstGeom>
          </p:spPr>
        </p:pic>
        <p:cxnSp>
          <p:nvCxnSpPr>
            <p:cNvPr id="6" name="AutoShape 6">
              <a:extLst>
                <a:ext uri="{FF2B5EF4-FFF2-40B4-BE49-F238E27FC236}">
                  <a16:creationId xmlns:a16="http://schemas.microsoft.com/office/drawing/2014/main" id="{55E27D0E-9376-4416-A947-FD914EEBA446}"/>
                </a:ext>
              </a:extLst>
            </p:cNvPr>
            <p:cNvCxnSpPr>
              <a:cxnSpLocks noChangeShapeType="1"/>
            </p:cNvCxnSpPr>
            <p:nvPr/>
          </p:nvCxnSpPr>
          <p:spPr bwMode="auto">
            <a:xfrm>
              <a:off x="1789404" y="6265362"/>
              <a:ext cx="5950947" cy="0"/>
            </a:xfrm>
            <a:prstGeom prst="straightConnector1">
              <a:avLst/>
            </a:prstGeom>
            <a:noFill/>
            <a:ln w="76200">
              <a:solidFill>
                <a:srgbClr val="D20A11"/>
              </a:solidFill>
              <a:round/>
              <a:headEnd/>
              <a:tailEnd type="triangle" w="med" len="med"/>
            </a:ln>
            <a:effectLst/>
          </p:spPr>
        </p:cxnSp>
        <p:sp>
          <p:nvSpPr>
            <p:cNvPr id="7" name="Text Box 7">
              <a:extLst>
                <a:ext uri="{FF2B5EF4-FFF2-40B4-BE49-F238E27FC236}">
                  <a16:creationId xmlns:a16="http://schemas.microsoft.com/office/drawing/2014/main" id="{2E49151C-9009-4CDF-9B36-E405B5DFD592}"/>
                </a:ext>
              </a:extLst>
            </p:cNvPr>
            <p:cNvSpPr txBox="1">
              <a:spLocks noChangeArrowheads="1"/>
            </p:cNvSpPr>
            <p:nvPr/>
          </p:nvSpPr>
          <p:spPr bwMode="auto">
            <a:xfrm>
              <a:off x="5905382" y="6309320"/>
              <a:ext cx="2123002" cy="301313"/>
            </a:xfrm>
            <a:prstGeom prst="rect">
              <a:avLst/>
            </a:prstGeom>
            <a:noFill/>
            <a:ln w="38100">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dirty="0">
                  <a:ln>
                    <a:noFill/>
                  </a:ln>
                  <a:solidFill>
                    <a:schemeClr val="bg1"/>
                  </a:solidFill>
                  <a:effectLst/>
                  <a:latin typeface="Calibri" pitchFamily="34" charset="0"/>
                  <a:cs typeface="Arial" pitchFamily="34" charset="0"/>
                </a:rPr>
                <a:t>CHALLENGE</a:t>
              </a:r>
              <a:endParaRPr kumimoji="0" lang="en-US" sz="4000" b="0" i="0" u="none" strike="noStrike" cap="none" normalizeH="0" baseline="0" dirty="0">
                <a:ln>
                  <a:noFill/>
                </a:ln>
                <a:solidFill>
                  <a:schemeClr val="bg1"/>
                </a:solidFill>
                <a:effectLst/>
                <a:latin typeface="Arial" pitchFamily="34" charset="0"/>
                <a:cs typeface="Arial" pitchFamily="34" charset="0"/>
              </a:endParaRPr>
            </a:p>
          </p:txBody>
        </p:sp>
        <p:cxnSp>
          <p:nvCxnSpPr>
            <p:cNvPr id="8" name="AutoShape 6">
              <a:extLst>
                <a:ext uri="{FF2B5EF4-FFF2-40B4-BE49-F238E27FC236}">
                  <a16:creationId xmlns:a16="http://schemas.microsoft.com/office/drawing/2014/main" id="{A39EC29F-A4E4-4A6B-A8F3-F30094EF2424}"/>
                </a:ext>
              </a:extLst>
            </p:cNvPr>
            <p:cNvCxnSpPr>
              <a:cxnSpLocks noChangeShapeType="1"/>
            </p:cNvCxnSpPr>
            <p:nvPr/>
          </p:nvCxnSpPr>
          <p:spPr bwMode="auto">
            <a:xfrm flipV="1">
              <a:off x="1789404" y="1302809"/>
              <a:ext cx="0" cy="4962553"/>
            </a:xfrm>
            <a:prstGeom prst="straightConnector1">
              <a:avLst/>
            </a:prstGeom>
            <a:noFill/>
            <a:ln w="76200">
              <a:solidFill>
                <a:srgbClr val="D20A11"/>
              </a:solidFill>
              <a:round/>
              <a:headEnd/>
              <a:tailEnd type="triangle" w="med" len="med"/>
            </a:ln>
            <a:effectLst/>
          </p:spPr>
        </p:cxnSp>
        <p:sp>
          <p:nvSpPr>
            <p:cNvPr id="9" name="Text Box 7">
              <a:extLst>
                <a:ext uri="{FF2B5EF4-FFF2-40B4-BE49-F238E27FC236}">
                  <a16:creationId xmlns:a16="http://schemas.microsoft.com/office/drawing/2014/main" id="{12B31D87-0EAE-4166-9FE3-95E89795F04F}"/>
                </a:ext>
              </a:extLst>
            </p:cNvPr>
            <p:cNvSpPr txBox="1">
              <a:spLocks noChangeArrowheads="1"/>
            </p:cNvSpPr>
            <p:nvPr/>
          </p:nvSpPr>
          <p:spPr bwMode="auto">
            <a:xfrm rot="16200000">
              <a:off x="557943" y="1898441"/>
              <a:ext cx="1886484" cy="339090"/>
            </a:xfrm>
            <a:prstGeom prst="rect">
              <a:avLst/>
            </a:prstGeom>
            <a:noFill/>
            <a:ln w="38100">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dirty="0">
                  <a:ln>
                    <a:noFill/>
                  </a:ln>
                  <a:solidFill>
                    <a:schemeClr val="bg1"/>
                  </a:solidFill>
                  <a:effectLst/>
                  <a:latin typeface="Calibri" pitchFamily="34" charset="0"/>
                  <a:cs typeface="Arial" pitchFamily="34" charset="0"/>
                </a:rPr>
                <a:t>SUPPORT</a:t>
              </a:r>
              <a:endParaRPr kumimoji="0" lang="en-US" sz="4000" b="0" i="0" u="none" strike="noStrike" cap="none" normalizeH="0" baseline="0" dirty="0">
                <a:ln>
                  <a:noFill/>
                </a:ln>
                <a:solidFill>
                  <a:schemeClr val="bg1"/>
                </a:solidFill>
                <a:effectLst/>
                <a:latin typeface="Arial" pitchFamily="34" charset="0"/>
                <a:cs typeface="Arial" pitchFamily="34" charset="0"/>
              </a:endParaRPr>
            </a:p>
          </p:txBody>
        </p:sp>
        <p:sp>
          <p:nvSpPr>
            <p:cNvPr id="10" name="TextBox 9">
              <a:extLst>
                <a:ext uri="{FF2B5EF4-FFF2-40B4-BE49-F238E27FC236}">
                  <a16:creationId xmlns:a16="http://schemas.microsoft.com/office/drawing/2014/main" id="{F592AF77-8CE4-4CE5-9560-7C3BF7F560CC}"/>
                </a:ext>
              </a:extLst>
            </p:cNvPr>
            <p:cNvSpPr txBox="1"/>
            <p:nvPr/>
          </p:nvSpPr>
          <p:spPr>
            <a:xfrm>
              <a:off x="2110485" y="3481019"/>
              <a:ext cx="2608616" cy="400110"/>
            </a:xfrm>
            <a:prstGeom prst="rect">
              <a:avLst/>
            </a:prstGeom>
            <a:noFill/>
          </p:spPr>
          <p:txBody>
            <a:bodyPr wrap="square" rtlCol="0">
              <a:spAutoFit/>
            </a:bodyPr>
            <a:lstStyle/>
            <a:p>
              <a:pPr algn="ctr"/>
              <a:r>
                <a:rPr lang="en-GB" sz="2000" b="1" dirty="0">
                  <a:solidFill>
                    <a:srgbClr val="FF0000"/>
                  </a:solidFill>
                </a:rPr>
                <a:t>COMFORTED</a:t>
              </a:r>
            </a:p>
          </p:txBody>
        </p:sp>
        <p:sp>
          <p:nvSpPr>
            <p:cNvPr id="11" name="TextBox 10">
              <a:extLst>
                <a:ext uri="{FF2B5EF4-FFF2-40B4-BE49-F238E27FC236}">
                  <a16:creationId xmlns:a16="http://schemas.microsoft.com/office/drawing/2014/main" id="{DD0B8DDF-AAD6-421A-8463-171E662B64CC}"/>
                </a:ext>
              </a:extLst>
            </p:cNvPr>
            <p:cNvSpPr txBox="1"/>
            <p:nvPr/>
          </p:nvSpPr>
          <p:spPr>
            <a:xfrm>
              <a:off x="4902207" y="3481019"/>
              <a:ext cx="2608616" cy="400110"/>
            </a:xfrm>
            <a:prstGeom prst="rect">
              <a:avLst/>
            </a:prstGeom>
            <a:noFill/>
          </p:spPr>
          <p:txBody>
            <a:bodyPr wrap="square" rtlCol="0">
              <a:spAutoFit/>
            </a:bodyPr>
            <a:lstStyle/>
            <a:p>
              <a:pPr algn="ctr"/>
              <a:r>
                <a:rPr lang="en-GB" sz="2000" b="1" dirty="0">
                  <a:solidFill>
                    <a:srgbClr val="00B050"/>
                  </a:solidFill>
                </a:rPr>
                <a:t>EMPOWERED</a:t>
              </a:r>
            </a:p>
          </p:txBody>
        </p:sp>
        <p:sp>
          <p:nvSpPr>
            <p:cNvPr id="12" name="TextBox 11">
              <a:extLst>
                <a:ext uri="{FF2B5EF4-FFF2-40B4-BE49-F238E27FC236}">
                  <a16:creationId xmlns:a16="http://schemas.microsoft.com/office/drawing/2014/main" id="{0A02C070-FAF8-42B8-A484-E18431384D95}"/>
                </a:ext>
              </a:extLst>
            </p:cNvPr>
            <p:cNvSpPr txBox="1"/>
            <p:nvPr/>
          </p:nvSpPr>
          <p:spPr>
            <a:xfrm>
              <a:off x="2110485" y="5765194"/>
              <a:ext cx="2608616" cy="400110"/>
            </a:xfrm>
            <a:prstGeom prst="rect">
              <a:avLst/>
            </a:prstGeom>
            <a:noFill/>
          </p:spPr>
          <p:txBody>
            <a:bodyPr wrap="square" rtlCol="0">
              <a:spAutoFit/>
            </a:bodyPr>
            <a:lstStyle/>
            <a:p>
              <a:pPr algn="ctr"/>
              <a:r>
                <a:rPr lang="en-GB" sz="2000" b="1" dirty="0">
                  <a:solidFill>
                    <a:srgbClr val="FF0000"/>
                  </a:solidFill>
                </a:rPr>
                <a:t>BORED</a:t>
              </a:r>
            </a:p>
          </p:txBody>
        </p:sp>
        <p:sp>
          <p:nvSpPr>
            <p:cNvPr id="13" name="TextBox 12">
              <a:extLst>
                <a:ext uri="{FF2B5EF4-FFF2-40B4-BE49-F238E27FC236}">
                  <a16:creationId xmlns:a16="http://schemas.microsoft.com/office/drawing/2014/main" id="{6A3A06AF-DF03-48BA-BD59-18A46A28A0D1}"/>
                </a:ext>
              </a:extLst>
            </p:cNvPr>
            <p:cNvSpPr txBox="1"/>
            <p:nvPr/>
          </p:nvSpPr>
          <p:spPr>
            <a:xfrm>
              <a:off x="4948629" y="5765194"/>
              <a:ext cx="2608616" cy="400110"/>
            </a:xfrm>
            <a:prstGeom prst="rect">
              <a:avLst/>
            </a:prstGeom>
            <a:noFill/>
          </p:spPr>
          <p:txBody>
            <a:bodyPr wrap="square" rtlCol="0">
              <a:spAutoFit/>
            </a:bodyPr>
            <a:lstStyle/>
            <a:p>
              <a:pPr algn="ctr"/>
              <a:r>
                <a:rPr lang="en-GB" sz="2000" b="1" dirty="0">
                  <a:solidFill>
                    <a:srgbClr val="FF0000"/>
                  </a:solidFill>
                </a:rPr>
                <a:t>STRESSED</a:t>
              </a:r>
            </a:p>
          </p:txBody>
        </p:sp>
        <p:grpSp>
          <p:nvGrpSpPr>
            <p:cNvPr id="14" name="Group 23">
              <a:extLst>
                <a:ext uri="{FF2B5EF4-FFF2-40B4-BE49-F238E27FC236}">
                  <a16:creationId xmlns:a16="http://schemas.microsoft.com/office/drawing/2014/main" id="{D59518F2-0C16-48D7-B3E4-2B2D8CF3C260}"/>
                </a:ext>
              </a:extLst>
            </p:cNvPr>
            <p:cNvGrpSpPr/>
            <p:nvPr/>
          </p:nvGrpSpPr>
          <p:grpSpPr>
            <a:xfrm>
              <a:off x="5004320" y="4005064"/>
              <a:ext cx="2448000" cy="1800200"/>
              <a:chOff x="5004320" y="4005064"/>
              <a:chExt cx="2448000" cy="1800200"/>
            </a:xfrm>
          </p:grpSpPr>
          <p:sp>
            <p:nvSpPr>
              <p:cNvPr id="16" name="Rectangle 15">
                <a:extLst>
                  <a:ext uri="{FF2B5EF4-FFF2-40B4-BE49-F238E27FC236}">
                    <a16:creationId xmlns:a16="http://schemas.microsoft.com/office/drawing/2014/main" id="{5FC8218F-C1D8-4FA8-AD6A-029058CCF724}"/>
                  </a:ext>
                </a:extLst>
              </p:cNvPr>
              <p:cNvSpPr/>
              <p:nvPr/>
            </p:nvSpPr>
            <p:spPr>
              <a:xfrm>
                <a:off x="5004320" y="4005064"/>
                <a:ext cx="2448000" cy="1800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stressed-out-child.jpg">
                <a:extLst>
                  <a:ext uri="{FF2B5EF4-FFF2-40B4-BE49-F238E27FC236}">
                    <a16:creationId xmlns:a16="http://schemas.microsoft.com/office/drawing/2014/main" id="{38E6E59E-7CAB-4BD3-9F36-0650706AC93A}"/>
                  </a:ext>
                </a:extLst>
              </p:cNvPr>
              <p:cNvPicPr>
                <a:picLocks/>
              </p:cNvPicPr>
              <p:nvPr/>
            </p:nvPicPr>
            <p:blipFill>
              <a:blip r:embed="rId5" cstate="print"/>
              <a:stretch>
                <a:fillRect/>
              </a:stretch>
            </p:blipFill>
            <p:spPr>
              <a:xfrm>
                <a:off x="5220072" y="4005264"/>
                <a:ext cx="2016224" cy="1800000"/>
              </a:xfrm>
              <a:prstGeom prst="rect">
                <a:avLst/>
              </a:prstGeom>
            </p:spPr>
          </p:pic>
        </p:grpSp>
        <p:pic>
          <p:nvPicPr>
            <p:cNvPr id="15" name="Picture 14">
              <a:extLst>
                <a:ext uri="{FF2B5EF4-FFF2-40B4-BE49-F238E27FC236}">
                  <a16:creationId xmlns:a16="http://schemas.microsoft.com/office/drawing/2014/main" id="{0C37ACBA-F36C-4DDB-87E1-134315B1590F}"/>
                </a:ext>
              </a:extLst>
            </p:cNvPr>
            <p:cNvPicPr>
              <a:picLocks noChangeAspect="1"/>
            </p:cNvPicPr>
            <p:nvPr/>
          </p:nvPicPr>
          <p:blipFill rotWithShape="1">
            <a:blip r:embed="rId6">
              <a:extLst>
                <a:ext uri="{28A0092B-C50C-407E-A947-70E740481C1C}">
                  <a14:useLocalDpi xmlns:a14="http://schemas.microsoft.com/office/drawing/2010/main" val="0"/>
                </a:ext>
              </a:extLst>
            </a:blip>
            <a:srcRect l="14411" t="-487" r="11260" b="487"/>
            <a:stretch/>
          </p:blipFill>
          <p:spPr>
            <a:xfrm>
              <a:off x="4932040" y="1700808"/>
              <a:ext cx="2467816" cy="1800000"/>
            </a:xfrm>
            <a:prstGeom prst="rect">
              <a:avLst/>
            </a:prstGeom>
          </p:spPr>
        </p:pic>
      </p:grpSp>
      <p:sp>
        <p:nvSpPr>
          <p:cNvPr id="18" name="Rectangle 17">
            <a:extLst>
              <a:ext uri="{FF2B5EF4-FFF2-40B4-BE49-F238E27FC236}">
                <a16:creationId xmlns:a16="http://schemas.microsoft.com/office/drawing/2014/main" id="{20E41D7B-F7AF-423C-8A03-F87B9FFE2DB8}"/>
              </a:ext>
            </a:extLst>
          </p:cNvPr>
          <p:cNvSpPr/>
          <p:nvPr/>
        </p:nvSpPr>
        <p:spPr>
          <a:xfrm>
            <a:off x="100980" y="6309264"/>
            <a:ext cx="7524938" cy="504625"/>
          </a:xfrm>
          <a:prstGeom prst="rect">
            <a:avLst/>
          </a:prstGeom>
        </p:spPr>
        <p:txBody>
          <a:bodyPr wrap="square">
            <a:spAutoFit/>
          </a:bodyPr>
          <a:lstStyle/>
          <a:p>
            <a:pPr>
              <a:lnSpc>
                <a:spcPct val="115000"/>
              </a:lnSpc>
              <a:spcAft>
                <a:spcPts val="0"/>
              </a:spcAft>
            </a:pPr>
            <a:r>
              <a:rPr lang="en-GB" sz="1200" dirty="0">
                <a:solidFill>
                  <a:schemeClr val="bg1"/>
                </a:solidFill>
                <a:ea typeface="Times New Roman" panose="02020603050405020304" pitchFamily="18" charset="0"/>
                <a:cs typeface="Calibri" panose="020F0502020204030204" pitchFamily="34" charset="0"/>
              </a:rPr>
              <a:t>Adapted from: Blakey, J., Day, Ian, CIPD, &amp; Ebrary, Inc. (2012). </a:t>
            </a:r>
            <a:r>
              <a:rPr lang="en-GB" sz="1200" i="1" dirty="0">
                <a:solidFill>
                  <a:schemeClr val="bg1"/>
                </a:solidFill>
                <a:ea typeface="Times New Roman" panose="02020603050405020304" pitchFamily="18" charset="0"/>
                <a:cs typeface="Calibri" panose="020F0502020204030204" pitchFamily="34" charset="0"/>
              </a:rPr>
              <a:t>Challenging coaching: </a:t>
            </a:r>
          </a:p>
          <a:p>
            <a:pPr>
              <a:lnSpc>
                <a:spcPct val="115000"/>
              </a:lnSpc>
              <a:spcAft>
                <a:spcPts val="0"/>
              </a:spcAft>
            </a:pPr>
            <a:r>
              <a:rPr lang="en-GB" sz="1200" i="1" dirty="0">
                <a:solidFill>
                  <a:schemeClr val="bg1"/>
                </a:solidFill>
                <a:ea typeface="Times New Roman" panose="02020603050405020304" pitchFamily="18" charset="0"/>
                <a:cs typeface="Calibri" panose="020F0502020204030204" pitchFamily="34" charset="0"/>
              </a:rPr>
              <a:t>Going beyond traditional coaching to face the facts</a:t>
            </a:r>
            <a:r>
              <a:rPr lang="en-GB" sz="1200" dirty="0">
                <a:solidFill>
                  <a:schemeClr val="bg1"/>
                </a:solidFill>
                <a:ea typeface="Times New Roman" panose="02020603050405020304" pitchFamily="18" charset="0"/>
                <a:cs typeface="Calibri" panose="020F0502020204030204" pitchFamily="34" charset="0"/>
              </a:rPr>
              <a:t>. London ; Boston: Nicholas Brealey Pub.</a:t>
            </a:r>
            <a:endParaRPr lang="en-GB" sz="1200" dirty="0">
              <a:solidFill>
                <a:schemeClr val="bg1"/>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3269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BC8444-B620-4211-B020-6BF95CAAA743}"/>
              </a:ext>
            </a:extLst>
          </p:cNvPr>
          <p:cNvSpPr/>
          <p:nvPr/>
        </p:nvSpPr>
        <p:spPr>
          <a:xfrm>
            <a:off x="360913" y="172660"/>
            <a:ext cx="3663439" cy="646331"/>
          </a:xfrm>
          <a:prstGeom prst="rect">
            <a:avLst/>
          </a:prstGeom>
        </p:spPr>
        <p:txBody>
          <a:bodyPr wrap="none">
            <a:spAutoFit/>
          </a:bodyPr>
          <a:lstStyle/>
          <a:p>
            <a:r>
              <a:rPr lang="en-GB" sz="3600" b="1" dirty="0">
                <a:solidFill>
                  <a:schemeClr val="bg1"/>
                </a:solidFill>
              </a:rPr>
              <a:t>Levels of Listening</a:t>
            </a:r>
          </a:p>
        </p:txBody>
      </p:sp>
      <p:sp>
        <p:nvSpPr>
          <p:cNvPr id="3" name="Rectangle 2">
            <a:extLst>
              <a:ext uri="{FF2B5EF4-FFF2-40B4-BE49-F238E27FC236}">
                <a16:creationId xmlns:a16="http://schemas.microsoft.com/office/drawing/2014/main" id="{082A9480-8136-440D-834C-0FB2667A753D}"/>
              </a:ext>
            </a:extLst>
          </p:cNvPr>
          <p:cNvSpPr/>
          <p:nvPr/>
        </p:nvSpPr>
        <p:spPr>
          <a:xfrm>
            <a:off x="360912" y="1037338"/>
            <a:ext cx="8570023" cy="830997"/>
          </a:xfrm>
          <a:prstGeom prst="rect">
            <a:avLst/>
          </a:prstGeom>
        </p:spPr>
        <p:txBody>
          <a:bodyPr wrap="square">
            <a:spAutoFit/>
          </a:bodyPr>
          <a:lstStyle/>
          <a:p>
            <a:r>
              <a:rPr lang="en-GB" sz="2400" dirty="0">
                <a:solidFill>
                  <a:schemeClr val="bg1"/>
                </a:solidFill>
              </a:rPr>
              <a:t>What are your personal actions to advance towards Level 3 listening? </a:t>
            </a:r>
          </a:p>
        </p:txBody>
      </p:sp>
      <p:sp>
        <p:nvSpPr>
          <p:cNvPr id="4" name="Isosceles Triangle 3">
            <a:extLst>
              <a:ext uri="{FF2B5EF4-FFF2-40B4-BE49-F238E27FC236}">
                <a16:creationId xmlns:a16="http://schemas.microsoft.com/office/drawing/2014/main" id="{96C75B63-8A04-4BE8-ACFC-F57620E5FBEF}"/>
              </a:ext>
            </a:extLst>
          </p:cNvPr>
          <p:cNvSpPr/>
          <p:nvPr/>
        </p:nvSpPr>
        <p:spPr>
          <a:xfrm>
            <a:off x="1050557" y="1854300"/>
            <a:ext cx="5947590" cy="4392720"/>
          </a:xfrm>
          <a:prstGeom prst="triangle">
            <a:avLst/>
          </a:prstGeom>
          <a:solidFill>
            <a:srgbClr val="C0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5" name="Group 4">
            <a:extLst>
              <a:ext uri="{FF2B5EF4-FFF2-40B4-BE49-F238E27FC236}">
                <a16:creationId xmlns:a16="http://schemas.microsoft.com/office/drawing/2014/main" id="{C392A2BE-93D3-4D4C-8B3A-BBE96D45F75D}"/>
              </a:ext>
            </a:extLst>
          </p:cNvPr>
          <p:cNvGrpSpPr/>
          <p:nvPr/>
        </p:nvGrpSpPr>
        <p:grpSpPr>
          <a:xfrm>
            <a:off x="4314264" y="1868335"/>
            <a:ext cx="3960009" cy="939006"/>
            <a:chOff x="4879177" y="768648"/>
            <a:chExt cx="3960009" cy="939006"/>
          </a:xfrm>
          <a:scene3d>
            <a:camera prst="orthographicFront">
              <a:rot lat="0" lon="0" rev="0"/>
            </a:camera>
            <a:lightRig rig="contrasting" dir="t">
              <a:rot lat="0" lon="0" rev="1200000"/>
            </a:lightRig>
          </a:scene3d>
        </p:grpSpPr>
        <p:sp>
          <p:nvSpPr>
            <p:cNvPr id="6" name="Rectangle: Rounded Corners 5">
              <a:extLst>
                <a:ext uri="{FF2B5EF4-FFF2-40B4-BE49-F238E27FC236}">
                  <a16:creationId xmlns:a16="http://schemas.microsoft.com/office/drawing/2014/main" id="{E685082F-6DC5-48BE-B18D-B01819313187}"/>
                </a:ext>
              </a:extLst>
            </p:cNvPr>
            <p:cNvSpPr/>
            <p:nvPr/>
          </p:nvSpPr>
          <p:spPr>
            <a:xfrm>
              <a:off x="4879177" y="768648"/>
              <a:ext cx="3960009" cy="939006"/>
            </a:xfrm>
            <a:prstGeom prst="roundRect">
              <a:avLst/>
            </a:prstGeom>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Rectangle: Rounded Corners 4">
              <a:extLst>
                <a:ext uri="{FF2B5EF4-FFF2-40B4-BE49-F238E27FC236}">
                  <a16:creationId xmlns:a16="http://schemas.microsoft.com/office/drawing/2014/main" id="{4FE4B945-C434-4AB8-8B91-849D7D50FB03}"/>
                </a:ext>
              </a:extLst>
            </p:cNvPr>
            <p:cNvSpPr txBox="1"/>
            <p:nvPr/>
          </p:nvSpPr>
          <p:spPr>
            <a:xfrm>
              <a:off x="4925015" y="814486"/>
              <a:ext cx="3868333" cy="84733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D20A11"/>
                  </a:solidFill>
                </a:rPr>
                <a:t>Level 3 – Global</a:t>
              </a:r>
            </a:p>
            <a:p>
              <a:pPr marL="0" lvl="0" indent="0" algn="ctr" defTabSz="711200">
                <a:lnSpc>
                  <a:spcPct val="90000"/>
                </a:lnSpc>
                <a:spcBef>
                  <a:spcPct val="0"/>
                </a:spcBef>
                <a:spcAft>
                  <a:spcPct val="35000"/>
                </a:spcAft>
                <a:buNone/>
              </a:pPr>
              <a:r>
                <a:rPr lang="en-GB" sz="1400" kern="1200" dirty="0"/>
                <a:t>Picking up emotions, tone body language, environment and self talk</a:t>
              </a:r>
            </a:p>
          </p:txBody>
        </p:sp>
      </p:grpSp>
      <p:grpSp>
        <p:nvGrpSpPr>
          <p:cNvPr id="8" name="Group 7">
            <a:extLst>
              <a:ext uri="{FF2B5EF4-FFF2-40B4-BE49-F238E27FC236}">
                <a16:creationId xmlns:a16="http://schemas.microsoft.com/office/drawing/2014/main" id="{8A30D588-23D1-4262-9D34-6827C998CFFA}"/>
              </a:ext>
            </a:extLst>
          </p:cNvPr>
          <p:cNvGrpSpPr/>
          <p:nvPr/>
        </p:nvGrpSpPr>
        <p:grpSpPr>
          <a:xfrm>
            <a:off x="4314263" y="2936097"/>
            <a:ext cx="3960009" cy="939006"/>
            <a:chOff x="4879177" y="1825030"/>
            <a:chExt cx="3960009" cy="939006"/>
          </a:xfrm>
          <a:scene3d>
            <a:camera prst="orthographicFront">
              <a:rot lat="0" lon="0" rev="0"/>
            </a:camera>
            <a:lightRig rig="contrasting" dir="t">
              <a:rot lat="0" lon="0" rev="1200000"/>
            </a:lightRig>
          </a:scene3d>
        </p:grpSpPr>
        <p:sp>
          <p:nvSpPr>
            <p:cNvPr id="9" name="Rectangle: Rounded Corners 8">
              <a:extLst>
                <a:ext uri="{FF2B5EF4-FFF2-40B4-BE49-F238E27FC236}">
                  <a16:creationId xmlns:a16="http://schemas.microsoft.com/office/drawing/2014/main" id="{3FE878DA-4478-44CA-B2D9-564D95EF1D88}"/>
                </a:ext>
              </a:extLst>
            </p:cNvPr>
            <p:cNvSpPr/>
            <p:nvPr/>
          </p:nvSpPr>
          <p:spPr>
            <a:xfrm>
              <a:off x="4879177" y="1825030"/>
              <a:ext cx="3960009" cy="939006"/>
            </a:xfrm>
            <a:prstGeom prst="roundRect">
              <a:avLst/>
            </a:prstGeom>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ectangle: Rounded Corners 4">
              <a:extLst>
                <a:ext uri="{FF2B5EF4-FFF2-40B4-BE49-F238E27FC236}">
                  <a16:creationId xmlns:a16="http://schemas.microsoft.com/office/drawing/2014/main" id="{15A980D3-C8C6-4C7C-A4B4-4919FF24475C}"/>
                </a:ext>
              </a:extLst>
            </p:cNvPr>
            <p:cNvSpPr txBox="1"/>
            <p:nvPr/>
          </p:nvSpPr>
          <p:spPr>
            <a:xfrm>
              <a:off x="4925015" y="1870868"/>
              <a:ext cx="3868333" cy="84733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D20A11"/>
                  </a:solidFill>
                </a:rPr>
                <a:t>Level 2 – Focused</a:t>
              </a:r>
            </a:p>
            <a:p>
              <a:pPr marL="0" lvl="0" indent="0" algn="ctr" defTabSz="711200">
                <a:lnSpc>
                  <a:spcPct val="90000"/>
                </a:lnSpc>
                <a:spcBef>
                  <a:spcPct val="0"/>
                </a:spcBef>
                <a:spcAft>
                  <a:spcPct val="35000"/>
                </a:spcAft>
                <a:buNone/>
              </a:pPr>
              <a:r>
                <a:rPr lang="en-GB" sz="1400" kern="1200" dirty="0"/>
                <a:t>The focus is with the </a:t>
              </a:r>
              <a:r>
                <a:rPr lang="en-GB" sz="1400" kern="1200" dirty="0" err="1"/>
                <a:t>coachee</a:t>
              </a:r>
              <a:r>
                <a:rPr lang="en-GB" sz="1400" kern="1200" dirty="0"/>
                <a:t>, listening to every word and conversational nuance</a:t>
              </a:r>
            </a:p>
          </p:txBody>
        </p:sp>
      </p:grpSp>
      <p:grpSp>
        <p:nvGrpSpPr>
          <p:cNvPr id="11" name="Group 10">
            <a:extLst>
              <a:ext uri="{FF2B5EF4-FFF2-40B4-BE49-F238E27FC236}">
                <a16:creationId xmlns:a16="http://schemas.microsoft.com/office/drawing/2014/main" id="{477D588F-E371-4358-A9A8-AD5623090A55}"/>
              </a:ext>
            </a:extLst>
          </p:cNvPr>
          <p:cNvGrpSpPr/>
          <p:nvPr/>
        </p:nvGrpSpPr>
        <p:grpSpPr>
          <a:xfrm>
            <a:off x="4314264" y="4003859"/>
            <a:ext cx="3960009" cy="939006"/>
            <a:chOff x="4879177" y="2881412"/>
            <a:chExt cx="3960009" cy="939006"/>
          </a:xfrm>
          <a:scene3d>
            <a:camera prst="orthographicFront">
              <a:rot lat="0" lon="0" rev="0"/>
            </a:camera>
            <a:lightRig rig="contrasting" dir="t">
              <a:rot lat="0" lon="0" rev="1200000"/>
            </a:lightRig>
          </a:scene3d>
        </p:grpSpPr>
        <p:sp>
          <p:nvSpPr>
            <p:cNvPr id="12" name="Rectangle: Rounded Corners 11">
              <a:extLst>
                <a:ext uri="{FF2B5EF4-FFF2-40B4-BE49-F238E27FC236}">
                  <a16:creationId xmlns:a16="http://schemas.microsoft.com/office/drawing/2014/main" id="{2939DEAB-3BFB-4026-AE44-793D914C7366}"/>
                </a:ext>
              </a:extLst>
            </p:cNvPr>
            <p:cNvSpPr/>
            <p:nvPr/>
          </p:nvSpPr>
          <p:spPr>
            <a:xfrm>
              <a:off x="4879177" y="2881412"/>
              <a:ext cx="3960009" cy="939006"/>
            </a:xfrm>
            <a:prstGeom prst="roundRect">
              <a:avLst/>
            </a:prstGeom>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ectangle: Rounded Corners 4">
              <a:extLst>
                <a:ext uri="{FF2B5EF4-FFF2-40B4-BE49-F238E27FC236}">
                  <a16:creationId xmlns:a16="http://schemas.microsoft.com/office/drawing/2014/main" id="{117B4170-500A-4F89-8D7D-4120C813C7E6}"/>
                </a:ext>
              </a:extLst>
            </p:cNvPr>
            <p:cNvSpPr txBox="1"/>
            <p:nvPr/>
          </p:nvSpPr>
          <p:spPr>
            <a:xfrm>
              <a:off x="4925015" y="2927250"/>
              <a:ext cx="3868333" cy="84733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D20A11"/>
                  </a:solidFill>
                </a:rPr>
                <a:t>Level 1 – Internal</a:t>
              </a:r>
            </a:p>
            <a:p>
              <a:pPr marL="0" lvl="0" indent="0" algn="ctr" defTabSz="711200">
                <a:lnSpc>
                  <a:spcPct val="90000"/>
                </a:lnSpc>
                <a:spcBef>
                  <a:spcPct val="0"/>
                </a:spcBef>
                <a:spcAft>
                  <a:spcPct val="35000"/>
                </a:spcAft>
                <a:buNone/>
              </a:pPr>
              <a:r>
                <a:rPr lang="en-GB" sz="1400" kern="1200" dirty="0"/>
                <a:t>Hear the words but primarily aware of own opinions, feelings and needs</a:t>
              </a:r>
            </a:p>
          </p:txBody>
        </p:sp>
      </p:grpSp>
      <p:grpSp>
        <p:nvGrpSpPr>
          <p:cNvPr id="14" name="Group 13">
            <a:extLst>
              <a:ext uri="{FF2B5EF4-FFF2-40B4-BE49-F238E27FC236}">
                <a16:creationId xmlns:a16="http://schemas.microsoft.com/office/drawing/2014/main" id="{ABF3F015-B37A-4273-A730-A4358AADA837}"/>
              </a:ext>
            </a:extLst>
          </p:cNvPr>
          <p:cNvGrpSpPr/>
          <p:nvPr/>
        </p:nvGrpSpPr>
        <p:grpSpPr>
          <a:xfrm>
            <a:off x="4314262" y="5074854"/>
            <a:ext cx="3960009" cy="939006"/>
            <a:chOff x="4879177" y="3937794"/>
            <a:chExt cx="3960009" cy="939006"/>
          </a:xfrm>
          <a:scene3d>
            <a:camera prst="orthographicFront">
              <a:rot lat="0" lon="0" rev="0"/>
            </a:camera>
            <a:lightRig rig="contrasting" dir="t">
              <a:rot lat="0" lon="0" rev="1200000"/>
            </a:lightRig>
          </a:scene3d>
        </p:grpSpPr>
        <p:sp>
          <p:nvSpPr>
            <p:cNvPr id="15" name="Rectangle: Rounded Corners 14">
              <a:extLst>
                <a:ext uri="{FF2B5EF4-FFF2-40B4-BE49-F238E27FC236}">
                  <a16:creationId xmlns:a16="http://schemas.microsoft.com/office/drawing/2014/main" id="{6A0C5017-D89A-4581-A067-5644B024170E}"/>
                </a:ext>
              </a:extLst>
            </p:cNvPr>
            <p:cNvSpPr/>
            <p:nvPr/>
          </p:nvSpPr>
          <p:spPr>
            <a:xfrm>
              <a:off x="4879177" y="3937794"/>
              <a:ext cx="3960009" cy="939006"/>
            </a:xfrm>
            <a:prstGeom prst="roundRect">
              <a:avLst/>
            </a:prstGeom>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Rounded Corners 4">
              <a:extLst>
                <a:ext uri="{FF2B5EF4-FFF2-40B4-BE49-F238E27FC236}">
                  <a16:creationId xmlns:a16="http://schemas.microsoft.com/office/drawing/2014/main" id="{088FF44B-B69B-4DDD-908C-A00BABBC9291}"/>
                </a:ext>
              </a:extLst>
            </p:cNvPr>
            <p:cNvSpPr txBox="1"/>
            <p:nvPr/>
          </p:nvSpPr>
          <p:spPr>
            <a:xfrm>
              <a:off x="4925015" y="3983632"/>
              <a:ext cx="3868333" cy="84733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D20A11"/>
                  </a:solidFill>
                </a:rPr>
                <a:t>Level 0 – Tuned out</a:t>
              </a:r>
            </a:p>
            <a:p>
              <a:pPr marL="0" lvl="0" indent="0" algn="ctr" defTabSz="711200">
                <a:lnSpc>
                  <a:spcPct val="90000"/>
                </a:lnSpc>
                <a:spcBef>
                  <a:spcPct val="0"/>
                </a:spcBef>
                <a:spcAft>
                  <a:spcPct val="35000"/>
                </a:spcAft>
                <a:buNone/>
              </a:pPr>
              <a:r>
                <a:rPr lang="en-GB" sz="1400" b="0" kern="1200" dirty="0">
                  <a:solidFill>
                    <a:schemeClr val="tx1"/>
                  </a:solidFill>
                </a:rPr>
                <a:t>Not listening</a:t>
              </a:r>
            </a:p>
          </p:txBody>
        </p:sp>
      </p:grpSp>
      <p:sp>
        <p:nvSpPr>
          <p:cNvPr id="17" name="Rectangle 16">
            <a:extLst>
              <a:ext uri="{FF2B5EF4-FFF2-40B4-BE49-F238E27FC236}">
                <a16:creationId xmlns:a16="http://schemas.microsoft.com/office/drawing/2014/main" id="{5AFC5550-B5B5-4375-A821-74F70693B838}"/>
              </a:ext>
            </a:extLst>
          </p:cNvPr>
          <p:cNvSpPr/>
          <p:nvPr/>
        </p:nvSpPr>
        <p:spPr>
          <a:xfrm>
            <a:off x="42749" y="6233879"/>
            <a:ext cx="8634705" cy="641971"/>
          </a:xfrm>
          <a:prstGeom prst="rect">
            <a:avLst/>
          </a:prstGeom>
        </p:spPr>
        <p:txBody>
          <a:bodyPr wrap="square">
            <a:spAutoFit/>
          </a:bodyPr>
          <a:lstStyle/>
          <a:p>
            <a:pPr>
              <a:lnSpc>
                <a:spcPct val="115000"/>
              </a:lnSpc>
              <a:spcAft>
                <a:spcPts val="0"/>
              </a:spcAft>
            </a:pPr>
            <a:r>
              <a:rPr lang="en-GB" sz="1600" dirty="0">
                <a:solidFill>
                  <a:schemeClr val="bg1"/>
                </a:solidFill>
                <a:ea typeface="Times New Roman" panose="02020603050405020304" pitchFamily="18" charset="0"/>
                <a:cs typeface="Calibri" panose="020F0502020204030204" pitchFamily="34" charset="0"/>
              </a:rPr>
              <a:t>Adapted from: </a:t>
            </a:r>
            <a:r>
              <a:rPr lang="en-US" sz="1600" dirty="0" err="1">
                <a:solidFill>
                  <a:schemeClr val="bg1"/>
                </a:solidFill>
              </a:rPr>
              <a:t>Kimsey</a:t>
            </a:r>
            <a:r>
              <a:rPr lang="en-US" sz="1600" dirty="0">
                <a:solidFill>
                  <a:schemeClr val="bg1"/>
                </a:solidFill>
              </a:rPr>
              <a:t>-House, K., </a:t>
            </a:r>
            <a:r>
              <a:rPr lang="en-US" sz="1600" dirty="0" err="1">
                <a:solidFill>
                  <a:schemeClr val="bg1"/>
                </a:solidFill>
              </a:rPr>
              <a:t>Kimsey</a:t>
            </a:r>
            <a:r>
              <a:rPr lang="en-US" sz="1600" dirty="0">
                <a:solidFill>
                  <a:schemeClr val="bg1"/>
                </a:solidFill>
              </a:rPr>
              <a:t>-House, H., </a:t>
            </a:r>
            <a:r>
              <a:rPr lang="en-US" sz="1600" dirty="0" err="1">
                <a:solidFill>
                  <a:schemeClr val="bg1"/>
                </a:solidFill>
              </a:rPr>
              <a:t>Sandahl</a:t>
            </a:r>
            <a:r>
              <a:rPr lang="en-US" sz="1600" dirty="0">
                <a:solidFill>
                  <a:schemeClr val="bg1"/>
                </a:solidFill>
              </a:rPr>
              <a:t>, P., &amp; Whitworth, L. (2011). </a:t>
            </a:r>
          </a:p>
          <a:p>
            <a:pPr>
              <a:lnSpc>
                <a:spcPct val="115000"/>
              </a:lnSpc>
              <a:spcAft>
                <a:spcPts val="0"/>
              </a:spcAft>
            </a:pPr>
            <a:r>
              <a:rPr lang="en-US" sz="1600" i="1" dirty="0">
                <a:solidFill>
                  <a:schemeClr val="bg1"/>
                </a:solidFill>
              </a:rPr>
              <a:t>Co-Active Coaching</a:t>
            </a:r>
            <a:r>
              <a:rPr lang="en-US" sz="1600" dirty="0">
                <a:solidFill>
                  <a:schemeClr val="bg1"/>
                </a:solidFill>
              </a:rPr>
              <a:t> (3rd ed.). London: Nicholas Brealey Publishing.</a:t>
            </a:r>
            <a:endParaRPr lang="en-GB" sz="1600" dirty="0">
              <a:solidFill>
                <a:schemeClr val="bg1"/>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9264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D6DAB8-FD55-43DB-BDFD-8309EF5434B5}"/>
              </a:ext>
            </a:extLst>
          </p:cNvPr>
          <p:cNvSpPr/>
          <p:nvPr/>
        </p:nvSpPr>
        <p:spPr>
          <a:xfrm>
            <a:off x="403304" y="332458"/>
            <a:ext cx="2658100" cy="646331"/>
          </a:xfrm>
          <a:prstGeom prst="rect">
            <a:avLst/>
          </a:prstGeom>
        </p:spPr>
        <p:txBody>
          <a:bodyPr wrap="none">
            <a:spAutoFit/>
          </a:bodyPr>
          <a:lstStyle/>
          <a:p>
            <a:r>
              <a:rPr lang="en-GB" sz="3600" b="1" dirty="0">
                <a:solidFill>
                  <a:schemeClr val="bg1"/>
                </a:solidFill>
              </a:rPr>
              <a:t>Skill and Will</a:t>
            </a:r>
          </a:p>
        </p:txBody>
      </p:sp>
      <p:grpSp>
        <p:nvGrpSpPr>
          <p:cNvPr id="3" name="Group 2">
            <a:extLst>
              <a:ext uri="{FF2B5EF4-FFF2-40B4-BE49-F238E27FC236}">
                <a16:creationId xmlns:a16="http://schemas.microsoft.com/office/drawing/2014/main" id="{35F81375-362B-4543-B351-D67DE406B4F4}"/>
              </a:ext>
            </a:extLst>
          </p:cNvPr>
          <p:cNvGrpSpPr/>
          <p:nvPr/>
        </p:nvGrpSpPr>
        <p:grpSpPr>
          <a:xfrm>
            <a:off x="533400" y="914400"/>
            <a:ext cx="7239000" cy="5465359"/>
            <a:chOff x="457200" y="685800"/>
            <a:chExt cx="7283151" cy="5927221"/>
          </a:xfrm>
        </p:grpSpPr>
        <p:cxnSp>
          <p:nvCxnSpPr>
            <p:cNvPr id="4" name="AutoShape 6">
              <a:extLst>
                <a:ext uri="{FF2B5EF4-FFF2-40B4-BE49-F238E27FC236}">
                  <a16:creationId xmlns:a16="http://schemas.microsoft.com/office/drawing/2014/main" id="{70C337BE-CCDF-4431-A735-A783D42A0120}"/>
                </a:ext>
              </a:extLst>
            </p:cNvPr>
            <p:cNvCxnSpPr>
              <a:cxnSpLocks noChangeShapeType="1"/>
            </p:cNvCxnSpPr>
            <p:nvPr/>
          </p:nvCxnSpPr>
          <p:spPr bwMode="auto">
            <a:xfrm>
              <a:off x="1789404" y="5648353"/>
              <a:ext cx="5950947" cy="0"/>
            </a:xfrm>
            <a:prstGeom prst="straightConnector1">
              <a:avLst/>
            </a:prstGeom>
            <a:noFill/>
            <a:ln w="76200">
              <a:solidFill>
                <a:srgbClr val="D20A11"/>
              </a:solidFill>
              <a:round/>
              <a:headEnd/>
              <a:tailEnd type="triangle" w="med" len="med"/>
            </a:ln>
            <a:effectLst/>
          </p:spPr>
        </p:cxnSp>
        <p:cxnSp>
          <p:nvCxnSpPr>
            <p:cNvPr id="5" name="AutoShape 6">
              <a:extLst>
                <a:ext uri="{FF2B5EF4-FFF2-40B4-BE49-F238E27FC236}">
                  <a16:creationId xmlns:a16="http://schemas.microsoft.com/office/drawing/2014/main" id="{922CC469-F834-422C-96A9-52AA25320996}"/>
                </a:ext>
              </a:extLst>
            </p:cNvPr>
            <p:cNvCxnSpPr>
              <a:cxnSpLocks noChangeShapeType="1"/>
            </p:cNvCxnSpPr>
            <p:nvPr/>
          </p:nvCxnSpPr>
          <p:spPr bwMode="auto">
            <a:xfrm flipV="1">
              <a:off x="1789404" y="685800"/>
              <a:ext cx="0" cy="4962553"/>
            </a:xfrm>
            <a:prstGeom prst="straightConnector1">
              <a:avLst/>
            </a:prstGeom>
            <a:noFill/>
            <a:ln w="76200">
              <a:solidFill>
                <a:srgbClr val="D20A11"/>
              </a:solidFill>
              <a:round/>
              <a:headEnd/>
              <a:tailEnd type="triangle" w="med" len="med"/>
            </a:ln>
            <a:effectLst/>
          </p:spPr>
        </p:cxnSp>
        <p:sp>
          <p:nvSpPr>
            <p:cNvPr id="6" name="TextBox 5">
              <a:extLst>
                <a:ext uri="{FF2B5EF4-FFF2-40B4-BE49-F238E27FC236}">
                  <a16:creationId xmlns:a16="http://schemas.microsoft.com/office/drawing/2014/main" id="{2661C0E4-1B5D-4A76-9B01-3317A1AAFEEC}"/>
                </a:ext>
              </a:extLst>
            </p:cNvPr>
            <p:cNvSpPr txBox="1"/>
            <p:nvPr/>
          </p:nvSpPr>
          <p:spPr>
            <a:xfrm>
              <a:off x="457200" y="1828800"/>
              <a:ext cx="1219200" cy="767707"/>
            </a:xfrm>
            <a:prstGeom prst="rect">
              <a:avLst/>
            </a:prstGeom>
            <a:noFill/>
          </p:spPr>
          <p:txBody>
            <a:bodyPr wrap="square" rtlCol="0">
              <a:spAutoFit/>
            </a:bodyPr>
            <a:lstStyle/>
            <a:p>
              <a:pPr algn="ctr"/>
              <a:r>
                <a:rPr lang="en-GB" sz="2000" b="1" dirty="0">
                  <a:solidFill>
                    <a:srgbClr val="D20A11"/>
                  </a:solidFill>
                </a:rPr>
                <a:t>High Will</a:t>
              </a:r>
            </a:p>
          </p:txBody>
        </p:sp>
        <p:sp>
          <p:nvSpPr>
            <p:cNvPr id="7" name="TextBox 6">
              <a:extLst>
                <a:ext uri="{FF2B5EF4-FFF2-40B4-BE49-F238E27FC236}">
                  <a16:creationId xmlns:a16="http://schemas.microsoft.com/office/drawing/2014/main" id="{3C7A35BD-C443-4496-9290-5E40E2D64757}"/>
                </a:ext>
              </a:extLst>
            </p:cNvPr>
            <p:cNvSpPr txBox="1"/>
            <p:nvPr/>
          </p:nvSpPr>
          <p:spPr>
            <a:xfrm>
              <a:off x="457200" y="4191001"/>
              <a:ext cx="1219200" cy="767707"/>
            </a:xfrm>
            <a:prstGeom prst="rect">
              <a:avLst/>
            </a:prstGeom>
            <a:noFill/>
          </p:spPr>
          <p:txBody>
            <a:bodyPr wrap="square" rtlCol="0">
              <a:spAutoFit/>
            </a:bodyPr>
            <a:lstStyle/>
            <a:p>
              <a:pPr algn="ctr"/>
              <a:r>
                <a:rPr lang="en-GB" sz="2000" b="1" dirty="0">
                  <a:solidFill>
                    <a:srgbClr val="D20A11"/>
                  </a:solidFill>
                </a:rPr>
                <a:t>Low</a:t>
              </a:r>
            </a:p>
            <a:p>
              <a:pPr algn="ctr"/>
              <a:r>
                <a:rPr lang="en-GB" sz="2000" b="1" dirty="0">
                  <a:solidFill>
                    <a:srgbClr val="D20A11"/>
                  </a:solidFill>
                </a:rPr>
                <a:t>Will</a:t>
              </a:r>
            </a:p>
          </p:txBody>
        </p:sp>
        <p:sp>
          <p:nvSpPr>
            <p:cNvPr id="8" name="TextBox 7">
              <a:extLst>
                <a:ext uri="{FF2B5EF4-FFF2-40B4-BE49-F238E27FC236}">
                  <a16:creationId xmlns:a16="http://schemas.microsoft.com/office/drawing/2014/main" id="{65D6C79A-3A20-4527-AE44-E02CC9C9C1EC}"/>
                </a:ext>
              </a:extLst>
            </p:cNvPr>
            <p:cNvSpPr txBox="1"/>
            <p:nvPr/>
          </p:nvSpPr>
          <p:spPr>
            <a:xfrm>
              <a:off x="5410200" y="5845314"/>
              <a:ext cx="1219200" cy="767707"/>
            </a:xfrm>
            <a:prstGeom prst="rect">
              <a:avLst/>
            </a:prstGeom>
            <a:noFill/>
          </p:spPr>
          <p:txBody>
            <a:bodyPr wrap="square" rtlCol="0">
              <a:spAutoFit/>
            </a:bodyPr>
            <a:lstStyle/>
            <a:p>
              <a:pPr algn="ctr"/>
              <a:r>
                <a:rPr lang="en-GB" sz="2000" b="1" dirty="0">
                  <a:solidFill>
                    <a:srgbClr val="D20A11"/>
                  </a:solidFill>
                </a:rPr>
                <a:t>High Skill</a:t>
              </a:r>
            </a:p>
          </p:txBody>
        </p:sp>
        <p:sp>
          <p:nvSpPr>
            <p:cNvPr id="9" name="TextBox 8">
              <a:extLst>
                <a:ext uri="{FF2B5EF4-FFF2-40B4-BE49-F238E27FC236}">
                  <a16:creationId xmlns:a16="http://schemas.microsoft.com/office/drawing/2014/main" id="{D66608EB-B3C6-4B7D-A991-0FFA40DD1594}"/>
                </a:ext>
              </a:extLst>
            </p:cNvPr>
            <p:cNvSpPr txBox="1"/>
            <p:nvPr/>
          </p:nvSpPr>
          <p:spPr>
            <a:xfrm>
              <a:off x="2590800" y="5835219"/>
              <a:ext cx="1219200" cy="767707"/>
            </a:xfrm>
            <a:prstGeom prst="rect">
              <a:avLst/>
            </a:prstGeom>
            <a:noFill/>
          </p:spPr>
          <p:txBody>
            <a:bodyPr wrap="square" rtlCol="0">
              <a:spAutoFit/>
            </a:bodyPr>
            <a:lstStyle/>
            <a:p>
              <a:pPr algn="ctr"/>
              <a:r>
                <a:rPr lang="en-GB" sz="2000" b="1" dirty="0">
                  <a:solidFill>
                    <a:srgbClr val="D20A11"/>
                  </a:solidFill>
                </a:rPr>
                <a:t>Low Skill</a:t>
              </a:r>
            </a:p>
          </p:txBody>
        </p:sp>
        <p:sp>
          <p:nvSpPr>
            <p:cNvPr id="10" name="Rounded Rectangle 6">
              <a:extLst>
                <a:ext uri="{FF2B5EF4-FFF2-40B4-BE49-F238E27FC236}">
                  <a16:creationId xmlns:a16="http://schemas.microsoft.com/office/drawing/2014/main" id="{84595E3E-AC76-4CB5-9FF3-22453CB93B00}"/>
                </a:ext>
              </a:extLst>
            </p:cNvPr>
            <p:cNvSpPr/>
            <p:nvPr/>
          </p:nvSpPr>
          <p:spPr>
            <a:xfrm>
              <a:off x="1981200" y="3276600"/>
              <a:ext cx="2590800" cy="22098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1" name="Rounded Rectangle 14">
              <a:extLst>
                <a:ext uri="{FF2B5EF4-FFF2-40B4-BE49-F238E27FC236}">
                  <a16:creationId xmlns:a16="http://schemas.microsoft.com/office/drawing/2014/main" id="{0EE965CA-5850-4179-8087-13898959BA4C}"/>
                </a:ext>
              </a:extLst>
            </p:cNvPr>
            <p:cNvSpPr/>
            <p:nvPr/>
          </p:nvSpPr>
          <p:spPr>
            <a:xfrm>
              <a:off x="4724400" y="3256128"/>
              <a:ext cx="2590800" cy="220980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2" name="Rounded Rectangle 15">
              <a:extLst>
                <a:ext uri="{FF2B5EF4-FFF2-40B4-BE49-F238E27FC236}">
                  <a16:creationId xmlns:a16="http://schemas.microsoft.com/office/drawing/2014/main" id="{D9C2C782-BBCE-49E7-B15E-038431976A99}"/>
                </a:ext>
              </a:extLst>
            </p:cNvPr>
            <p:cNvSpPr/>
            <p:nvPr/>
          </p:nvSpPr>
          <p:spPr>
            <a:xfrm>
              <a:off x="1981200" y="914058"/>
              <a:ext cx="2590800" cy="22098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ounded Rectangle 16">
              <a:extLst>
                <a:ext uri="{FF2B5EF4-FFF2-40B4-BE49-F238E27FC236}">
                  <a16:creationId xmlns:a16="http://schemas.microsoft.com/office/drawing/2014/main" id="{A05488D2-BBF9-45E0-BA82-F0068CE9912C}"/>
                </a:ext>
              </a:extLst>
            </p:cNvPr>
            <p:cNvSpPr/>
            <p:nvPr/>
          </p:nvSpPr>
          <p:spPr>
            <a:xfrm>
              <a:off x="4724400" y="907234"/>
              <a:ext cx="2590800" cy="220980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8B92410-B633-46A8-AE7E-A95F4382F903}"/>
                </a:ext>
              </a:extLst>
            </p:cNvPr>
            <p:cNvSpPr txBox="1"/>
            <p:nvPr/>
          </p:nvSpPr>
          <p:spPr>
            <a:xfrm>
              <a:off x="2438400" y="1676400"/>
              <a:ext cx="1676400" cy="523220"/>
            </a:xfrm>
            <a:prstGeom prst="rect">
              <a:avLst/>
            </a:prstGeom>
            <a:noFill/>
          </p:spPr>
          <p:txBody>
            <a:bodyPr wrap="square" rtlCol="0">
              <a:spAutoFit/>
            </a:bodyPr>
            <a:lstStyle/>
            <a:p>
              <a:pPr algn="ctr"/>
              <a:r>
                <a:rPr lang="en-GB" sz="2800" b="1" dirty="0"/>
                <a:t>GUIDE</a:t>
              </a:r>
            </a:p>
          </p:txBody>
        </p:sp>
        <p:sp>
          <p:nvSpPr>
            <p:cNvPr id="15" name="TextBox 14">
              <a:extLst>
                <a:ext uri="{FF2B5EF4-FFF2-40B4-BE49-F238E27FC236}">
                  <a16:creationId xmlns:a16="http://schemas.microsoft.com/office/drawing/2014/main" id="{EC1FA0DA-D300-40F9-B667-7DB2E56BB6BE}"/>
                </a:ext>
              </a:extLst>
            </p:cNvPr>
            <p:cNvSpPr txBox="1"/>
            <p:nvPr/>
          </p:nvSpPr>
          <p:spPr>
            <a:xfrm>
              <a:off x="2438400" y="4119890"/>
              <a:ext cx="1676400" cy="523220"/>
            </a:xfrm>
            <a:prstGeom prst="rect">
              <a:avLst/>
            </a:prstGeom>
            <a:noFill/>
          </p:spPr>
          <p:txBody>
            <a:bodyPr wrap="square" rtlCol="0">
              <a:spAutoFit/>
            </a:bodyPr>
            <a:lstStyle/>
            <a:p>
              <a:pPr algn="ctr"/>
              <a:r>
                <a:rPr lang="en-GB" sz="2800" b="1" dirty="0"/>
                <a:t>DIRECT</a:t>
              </a:r>
            </a:p>
          </p:txBody>
        </p:sp>
        <p:sp>
          <p:nvSpPr>
            <p:cNvPr id="16" name="TextBox 15">
              <a:extLst>
                <a:ext uri="{FF2B5EF4-FFF2-40B4-BE49-F238E27FC236}">
                  <a16:creationId xmlns:a16="http://schemas.microsoft.com/office/drawing/2014/main" id="{4ABED8D9-DFF0-41FE-8C91-73CCF96842B0}"/>
                </a:ext>
              </a:extLst>
            </p:cNvPr>
            <p:cNvSpPr txBox="1"/>
            <p:nvPr/>
          </p:nvSpPr>
          <p:spPr>
            <a:xfrm>
              <a:off x="4953000" y="1676400"/>
              <a:ext cx="2133600" cy="523220"/>
            </a:xfrm>
            <a:prstGeom prst="rect">
              <a:avLst/>
            </a:prstGeom>
            <a:noFill/>
          </p:spPr>
          <p:txBody>
            <a:bodyPr wrap="square" rtlCol="0">
              <a:spAutoFit/>
            </a:bodyPr>
            <a:lstStyle/>
            <a:p>
              <a:pPr algn="ctr"/>
              <a:r>
                <a:rPr lang="en-GB" sz="2800" b="1" dirty="0"/>
                <a:t>DELEGATE</a:t>
              </a:r>
            </a:p>
          </p:txBody>
        </p:sp>
        <p:sp>
          <p:nvSpPr>
            <p:cNvPr id="17" name="TextBox 16">
              <a:extLst>
                <a:ext uri="{FF2B5EF4-FFF2-40B4-BE49-F238E27FC236}">
                  <a16:creationId xmlns:a16="http://schemas.microsoft.com/office/drawing/2014/main" id="{5350A606-C038-4F0C-9532-C1CD194D804A}"/>
                </a:ext>
              </a:extLst>
            </p:cNvPr>
            <p:cNvSpPr txBox="1"/>
            <p:nvPr/>
          </p:nvSpPr>
          <p:spPr>
            <a:xfrm>
              <a:off x="4983707" y="4119890"/>
              <a:ext cx="2133600" cy="523220"/>
            </a:xfrm>
            <a:prstGeom prst="rect">
              <a:avLst/>
            </a:prstGeom>
            <a:noFill/>
          </p:spPr>
          <p:txBody>
            <a:bodyPr wrap="square" rtlCol="0">
              <a:spAutoFit/>
            </a:bodyPr>
            <a:lstStyle/>
            <a:p>
              <a:pPr algn="ctr"/>
              <a:r>
                <a:rPr lang="en-GB" sz="2800" b="1" dirty="0"/>
                <a:t>EXCITE</a:t>
              </a:r>
            </a:p>
          </p:txBody>
        </p:sp>
      </p:grpSp>
      <p:sp>
        <p:nvSpPr>
          <p:cNvPr id="18" name="Rectangle 17">
            <a:extLst>
              <a:ext uri="{FF2B5EF4-FFF2-40B4-BE49-F238E27FC236}">
                <a16:creationId xmlns:a16="http://schemas.microsoft.com/office/drawing/2014/main" id="{A4EE1277-3553-4EE8-8072-9974E6D7F08E}"/>
              </a:ext>
            </a:extLst>
          </p:cNvPr>
          <p:cNvSpPr/>
          <p:nvPr/>
        </p:nvSpPr>
        <p:spPr>
          <a:xfrm>
            <a:off x="242963" y="6193198"/>
            <a:ext cx="8128675" cy="584775"/>
          </a:xfrm>
          <a:prstGeom prst="rect">
            <a:avLst/>
          </a:prstGeom>
        </p:spPr>
        <p:txBody>
          <a:bodyPr wrap="square">
            <a:spAutoFit/>
          </a:bodyPr>
          <a:lstStyle/>
          <a:p>
            <a:r>
              <a:rPr lang="en-GB" sz="1600" dirty="0">
                <a:solidFill>
                  <a:schemeClr val="bg1"/>
                </a:solidFill>
              </a:rPr>
              <a:t>Landsberg, M. (2003). </a:t>
            </a:r>
            <a:r>
              <a:rPr lang="en-GB" sz="1600" i="1" dirty="0">
                <a:solidFill>
                  <a:schemeClr val="bg1"/>
                </a:solidFill>
              </a:rPr>
              <a:t>The Tao of Coaching: Boost Your Effectiveness at Work by </a:t>
            </a:r>
          </a:p>
          <a:p>
            <a:r>
              <a:rPr lang="en-GB" sz="1600" i="1" dirty="0">
                <a:solidFill>
                  <a:schemeClr val="bg1"/>
                </a:solidFill>
              </a:rPr>
              <a:t>Inspiring and Developing Those Around You</a:t>
            </a:r>
            <a:r>
              <a:rPr lang="en-GB" sz="1600" dirty="0">
                <a:solidFill>
                  <a:schemeClr val="bg1"/>
                </a:solidFill>
              </a:rPr>
              <a:t>. Profile Books.</a:t>
            </a:r>
          </a:p>
        </p:txBody>
      </p:sp>
    </p:spTree>
    <p:extLst>
      <p:ext uri="{BB962C8B-B14F-4D97-AF65-F5344CB8AC3E}">
        <p14:creationId xmlns:p14="http://schemas.microsoft.com/office/powerpoint/2010/main" val="592028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A02B86-B16B-4418-9BBC-8D29694C70E3}"/>
              </a:ext>
            </a:extLst>
          </p:cNvPr>
          <p:cNvSpPr/>
          <p:nvPr/>
        </p:nvSpPr>
        <p:spPr>
          <a:xfrm>
            <a:off x="277020" y="261436"/>
            <a:ext cx="4211409" cy="646331"/>
          </a:xfrm>
          <a:prstGeom prst="rect">
            <a:avLst/>
          </a:prstGeom>
        </p:spPr>
        <p:txBody>
          <a:bodyPr wrap="none">
            <a:spAutoFit/>
          </a:bodyPr>
          <a:lstStyle/>
          <a:p>
            <a:r>
              <a:rPr lang="en-GB" sz="3600" b="1" dirty="0">
                <a:solidFill>
                  <a:schemeClr val="bg1"/>
                </a:solidFill>
                <a:latin typeface="Arial Bold" panose="020B0704020202020204" pitchFamily="34" charset="0"/>
                <a:cs typeface="Arial Bold" panose="020B0704020202020204" pitchFamily="34" charset="0"/>
              </a:rPr>
              <a:t>Questioning Skills</a:t>
            </a:r>
            <a:endParaRPr lang="en-GB" sz="3600" b="1" dirty="0">
              <a:solidFill>
                <a:schemeClr val="bg1"/>
              </a:solidFill>
            </a:endParaRPr>
          </a:p>
        </p:txBody>
      </p:sp>
      <p:sp>
        <p:nvSpPr>
          <p:cNvPr id="3" name="Text Placeholder 2">
            <a:extLst>
              <a:ext uri="{FF2B5EF4-FFF2-40B4-BE49-F238E27FC236}">
                <a16:creationId xmlns:a16="http://schemas.microsoft.com/office/drawing/2014/main" id="{5B8BAB4D-890B-4A1A-81A6-25567C5DD999}"/>
              </a:ext>
            </a:extLst>
          </p:cNvPr>
          <p:cNvSpPr txBox="1">
            <a:spLocks/>
          </p:cNvSpPr>
          <p:nvPr/>
        </p:nvSpPr>
        <p:spPr>
          <a:xfrm>
            <a:off x="277020" y="1143628"/>
            <a:ext cx="5490840" cy="63976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chemeClr val="bg1"/>
                </a:solidFill>
              </a:rPr>
              <a:t>Effective Coaching Questions</a:t>
            </a:r>
          </a:p>
        </p:txBody>
      </p:sp>
      <p:sp>
        <p:nvSpPr>
          <p:cNvPr id="4" name="Content Placeholder 4">
            <a:extLst>
              <a:ext uri="{FF2B5EF4-FFF2-40B4-BE49-F238E27FC236}">
                <a16:creationId xmlns:a16="http://schemas.microsoft.com/office/drawing/2014/main" id="{E874B30B-5F67-4787-8195-B2A394E2818D}"/>
              </a:ext>
            </a:extLst>
          </p:cNvPr>
          <p:cNvSpPr txBox="1">
            <a:spLocks/>
          </p:cNvSpPr>
          <p:nvPr/>
        </p:nvSpPr>
        <p:spPr>
          <a:xfrm>
            <a:off x="457200" y="2342443"/>
            <a:ext cx="4040188" cy="3783719"/>
          </a:xfrm>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solidFill>
                  <a:schemeClr val="bg1"/>
                </a:solidFill>
              </a:rPr>
              <a:t>Open </a:t>
            </a:r>
          </a:p>
          <a:p>
            <a:pPr lvl="1"/>
            <a:r>
              <a:rPr lang="en-GB" dirty="0">
                <a:solidFill>
                  <a:schemeClr val="bg1"/>
                </a:solidFill>
                <a:cs typeface="Tahoma" charset="0"/>
              </a:rPr>
              <a:t>(to promote discussion)</a:t>
            </a:r>
          </a:p>
          <a:p>
            <a:endParaRPr lang="en-GB" dirty="0">
              <a:solidFill>
                <a:schemeClr val="bg1"/>
              </a:solidFill>
            </a:endParaRPr>
          </a:p>
          <a:p>
            <a:pPr>
              <a:lnSpc>
                <a:spcPct val="120000"/>
              </a:lnSpc>
            </a:pPr>
            <a:r>
              <a:rPr lang="en-GB" b="1" dirty="0">
                <a:solidFill>
                  <a:schemeClr val="bg1"/>
                </a:solidFill>
              </a:rPr>
              <a:t>Probing </a:t>
            </a:r>
          </a:p>
          <a:p>
            <a:pPr lvl="1"/>
            <a:r>
              <a:rPr lang="en-GB" dirty="0">
                <a:solidFill>
                  <a:schemeClr val="bg1"/>
                </a:solidFill>
                <a:cs typeface="Tahoma" charset="0"/>
              </a:rPr>
              <a:t>(to follow up on what has been said)</a:t>
            </a:r>
          </a:p>
          <a:p>
            <a:pPr marL="0" indent="0">
              <a:buFont typeface="Arial"/>
              <a:buNone/>
            </a:pPr>
            <a:endParaRPr lang="en-GB" dirty="0">
              <a:solidFill>
                <a:schemeClr val="bg1"/>
              </a:solidFill>
            </a:endParaRPr>
          </a:p>
          <a:p>
            <a:pPr>
              <a:lnSpc>
                <a:spcPct val="90000"/>
              </a:lnSpc>
            </a:pPr>
            <a:r>
              <a:rPr lang="en-GB" b="1" dirty="0">
                <a:solidFill>
                  <a:schemeClr val="bg1"/>
                </a:solidFill>
              </a:rPr>
              <a:t>Focussed </a:t>
            </a:r>
          </a:p>
          <a:p>
            <a:pPr lvl="1"/>
            <a:r>
              <a:rPr lang="en-GB" dirty="0">
                <a:solidFill>
                  <a:schemeClr val="bg1"/>
                </a:solidFill>
                <a:cs typeface="Tahoma" charset="0"/>
              </a:rPr>
              <a:t>(to establish the real situation and real actions to be taken)</a:t>
            </a:r>
          </a:p>
          <a:p>
            <a:pPr lvl="1"/>
            <a:endParaRPr lang="en-GB" dirty="0">
              <a:solidFill>
                <a:schemeClr val="bg1"/>
              </a:solidFill>
            </a:endParaRPr>
          </a:p>
          <a:p>
            <a:pPr>
              <a:lnSpc>
                <a:spcPct val="90000"/>
              </a:lnSpc>
            </a:pPr>
            <a:r>
              <a:rPr lang="en-GB" b="1" dirty="0">
                <a:solidFill>
                  <a:schemeClr val="bg1"/>
                </a:solidFill>
              </a:rPr>
              <a:t>Leading Questions </a:t>
            </a:r>
          </a:p>
          <a:p>
            <a:pPr lvl="1"/>
            <a:r>
              <a:rPr lang="en-GB" dirty="0">
                <a:solidFill>
                  <a:schemeClr val="bg1"/>
                </a:solidFill>
                <a:cs typeface="Tahoma" charset="0"/>
              </a:rPr>
              <a:t>(to be avoided!)</a:t>
            </a:r>
          </a:p>
          <a:p>
            <a:endParaRPr lang="en-GB" dirty="0"/>
          </a:p>
          <a:p>
            <a:endParaRPr lang="en-US" dirty="0"/>
          </a:p>
        </p:txBody>
      </p:sp>
      <p:sp>
        <p:nvSpPr>
          <p:cNvPr id="5" name="Content Placeholder 5">
            <a:extLst>
              <a:ext uri="{FF2B5EF4-FFF2-40B4-BE49-F238E27FC236}">
                <a16:creationId xmlns:a16="http://schemas.microsoft.com/office/drawing/2014/main" id="{AF67AD0F-C5FD-4112-81A9-F30E75A5449E}"/>
              </a:ext>
            </a:extLst>
          </p:cNvPr>
          <p:cNvSpPr txBox="1">
            <a:spLocks/>
          </p:cNvSpPr>
          <p:nvPr/>
        </p:nvSpPr>
        <p:spPr>
          <a:xfrm>
            <a:off x="4642400" y="2342443"/>
            <a:ext cx="4041775" cy="383521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700" dirty="0">
                <a:solidFill>
                  <a:schemeClr val="bg1"/>
                </a:solidFill>
              </a:rPr>
              <a:t>What, Where, When, How (Why needs to be used carefully to avoid appearing judgemental)</a:t>
            </a:r>
          </a:p>
          <a:p>
            <a:endParaRPr lang="en-GB" sz="1700" dirty="0">
              <a:solidFill>
                <a:schemeClr val="bg1"/>
              </a:solidFill>
            </a:endParaRPr>
          </a:p>
          <a:p>
            <a:pPr>
              <a:lnSpc>
                <a:spcPct val="70000"/>
              </a:lnSpc>
            </a:pPr>
            <a:r>
              <a:rPr lang="en-GB" sz="1700" dirty="0">
                <a:solidFill>
                  <a:schemeClr val="bg1"/>
                </a:solidFill>
              </a:rPr>
              <a:t>Can you tell me more about…?</a:t>
            </a:r>
          </a:p>
          <a:p>
            <a:endParaRPr lang="en-GB" sz="1700" dirty="0">
              <a:solidFill>
                <a:schemeClr val="bg1"/>
              </a:solidFill>
            </a:endParaRPr>
          </a:p>
          <a:p>
            <a:endParaRPr lang="en-GB" sz="1700" dirty="0">
              <a:solidFill>
                <a:schemeClr val="bg1"/>
              </a:solidFill>
            </a:endParaRPr>
          </a:p>
          <a:p>
            <a:r>
              <a:rPr lang="en-GB" sz="1700" dirty="0">
                <a:solidFill>
                  <a:schemeClr val="bg1"/>
                </a:solidFill>
              </a:rPr>
              <a:t>What were your feelings at the time?</a:t>
            </a:r>
          </a:p>
          <a:p>
            <a:r>
              <a:rPr lang="en-GB" sz="1700" dirty="0">
                <a:solidFill>
                  <a:schemeClr val="bg1"/>
                </a:solidFill>
              </a:rPr>
              <a:t>What action will you take?</a:t>
            </a:r>
          </a:p>
          <a:p>
            <a:endParaRPr lang="en-GB" sz="1700" dirty="0">
              <a:solidFill>
                <a:schemeClr val="bg1"/>
              </a:solidFill>
            </a:endParaRPr>
          </a:p>
          <a:p>
            <a:pPr>
              <a:lnSpc>
                <a:spcPct val="140000"/>
              </a:lnSpc>
            </a:pPr>
            <a:r>
              <a:rPr lang="en-GB" sz="1700" dirty="0">
                <a:solidFill>
                  <a:schemeClr val="bg1"/>
                </a:solidFill>
              </a:rPr>
              <a:t>Don</a:t>
            </a:r>
            <a:r>
              <a:rPr lang="en-GB" altLang="ja-JP" sz="1700" dirty="0">
                <a:solidFill>
                  <a:schemeClr val="bg1"/>
                </a:solidFill>
              </a:rPr>
              <a:t>’</a:t>
            </a:r>
            <a:r>
              <a:rPr lang="en-GB" sz="1700" dirty="0">
                <a:solidFill>
                  <a:schemeClr val="bg1"/>
                </a:solidFill>
              </a:rPr>
              <a:t>t you think it would be better if…?</a:t>
            </a:r>
          </a:p>
          <a:p>
            <a:r>
              <a:rPr lang="en-GB" sz="1700" dirty="0">
                <a:solidFill>
                  <a:schemeClr val="bg1"/>
                </a:solidFill>
              </a:rPr>
              <a:t>Why don</a:t>
            </a:r>
            <a:r>
              <a:rPr lang="en-GB" altLang="ja-JP" sz="1700" dirty="0">
                <a:solidFill>
                  <a:schemeClr val="bg1"/>
                </a:solidFill>
              </a:rPr>
              <a:t>’</a:t>
            </a:r>
            <a:r>
              <a:rPr lang="en-GB" sz="1700" dirty="0">
                <a:solidFill>
                  <a:schemeClr val="bg1"/>
                </a:solidFill>
              </a:rPr>
              <a:t>t you do the following…?</a:t>
            </a:r>
          </a:p>
        </p:txBody>
      </p:sp>
      <p:cxnSp>
        <p:nvCxnSpPr>
          <p:cNvPr id="6" name="Straight Connector 5">
            <a:extLst>
              <a:ext uri="{FF2B5EF4-FFF2-40B4-BE49-F238E27FC236}">
                <a16:creationId xmlns:a16="http://schemas.microsoft.com/office/drawing/2014/main" id="{CD9BFF3E-3645-4E70-83B9-4477E4C14015}"/>
              </a:ext>
            </a:extLst>
          </p:cNvPr>
          <p:cNvCxnSpPr/>
          <p:nvPr/>
        </p:nvCxnSpPr>
        <p:spPr>
          <a:xfrm>
            <a:off x="467678" y="2138977"/>
            <a:ext cx="805942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AC86F9CC-A0B6-4199-AB0F-4BD1528802DC}"/>
              </a:ext>
            </a:extLst>
          </p:cNvPr>
          <p:cNvCxnSpPr/>
          <p:nvPr/>
        </p:nvCxnSpPr>
        <p:spPr>
          <a:xfrm>
            <a:off x="457200" y="3232410"/>
            <a:ext cx="805942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57A79DBD-C012-4099-83BF-613D0978AA20}"/>
              </a:ext>
            </a:extLst>
          </p:cNvPr>
          <p:cNvCxnSpPr/>
          <p:nvPr/>
        </p:nvCxnSpPr>
        <p:spPr>
          <a:xfrm>
            <a:off x="458719" y="4155688"/>
            <a:ext cx="805942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15402DD-9721-4429-9BBD-20E046BA9FA2}"/>
              </a:ext>
            </a:extLst>
          </p:cNvPr>
          <p:cNvCxnSpPr/>
          <p:nvPr/>
        </p:nvCxnSpPr>
        <p:spPr>
          <a:xfrm>
            <a:off x="542290" y="5247642"/>
            <a:ext cx="805942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5649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11D32-FC8E-4F50-8C6E-ED7863E6B2FD}"/>
              </a:ext>
            </a:extLst>
          </p:cNvPr>
          <p:cNvSpPr/>
          <p:nvPr/>
        </p:nvSpPr>
        <p:spPr>
          <a:xfrm>
            <a:off x="287754" y="261437"/>
            <a:ext cx="3845733" cy="646331"/>
          </a:xfrm>
          <a:prstGeom prst="rect">
            <a:avLst/>
          </a:prstGeom>
        </p:spPr>
        <p:txBody>
          <a:bodyPr wrap="none">
            <a:spAutoFit/>
          </a:bodyPr>
          <a:lstStyle/>
          <a:p>
            <a:r>
              <a:rPr lang="en-GB" sz="3600" dirty="0">
                <a:solidFill>
                  <a:schemeClr val="bg1"/>
                </a:solidFill>
              </a:rPr>
              <a:t>The G.R.O.W model</a:t>
            </a:r>
          </a:p>
        </p:txBody>
      </p:sp>
      <p:pic>
        <p:nvPicPr>
          <p:cNvPr id="3" name="Picture 2">
            <a:extLst>
              <a:ext uri="{FF2B5EF4-FFF2-40B4-BE49-F238E27FC236}">
                <a16:creationId xmlns:a16="http://schemas.microsoft.com/office/drawing/2014/main" id="{5CBDEC49-759F-44A5-B777-06B0D7AD5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01" y="1250956"/>
            <a:ext cx="4643772" cy="5083709"/>
          </a:xfrm>
          <a:prstGeom prst="rect">
            <a:avLst/>
          </a:prstGeom>
        </p:spPr>
      </p:pic>
      <p:sp>
        <p:nvSpPr>
          <p:cNvPr id="4" name="Rectangle 3">
            <a:extLst>
              <a:ext uri="{FF2B5EF4-FFF2-40B4-BE49-F238E27FC236}">
                <a16:creationId xmlns:a16="http://schemas.microsoft.com/office/drawing/2014/main" id="{E4B064C2-CC7E-4E2D-BC25-84E76C350C44}"/>
              </a:ext>
            </a:extLst>
          </p:cNvPr>
          <p:cNvSpPr/>
          <p:nvPr/>
        </p:nvSpPr>
        <p:spPr>
          <a:xfrm>
            <a:off x="5683062" y="584602"/>
            <a:ext cx="2527936" cy="523220"/>
          </a:xfrm>
          <a:prstGeom prst="rect">
            <a:avLst/>
          </a:prstGeom>
        </p:spPr>
        <p:txBody>
          <a:bodyPr wrap="none">
            <a:spAutoFit/>
          </a:bodyPr>
          <a:lstStyle/>
          <a:p>
            <a:r>
              <a:rPr lang="en-GB" sz="2800" dirty="0">
                <a:solidFill>
                  <a:srgbClr val="00CC99"/>
                </a:solidFill>
              </a:rPr>
              <a:t>S.M.A.R.T. Goals</a:t>
            </a:r>
          </a:p>
        </p:txBody>
      </p:sp>
      <p:sp>
        <p:nvSpPr>
          <p:cNvPr id="5" name="Content Placeholder 2">
            <a:extLst>
              <a:ext uri="{FF2B5EF4-FFF2-40B4-BE49-F238E27FC236}">
                <a16:creationId xmlns:a16="http://schemas.microsoft.com/office/drawing/2014/main" id="{7B317AEF-911B-4447-B693-6FD2A536DE80}"/>
              </a:ext>
            </a:extLst>
          </p:cNvPr>
          <p:cNvSpPr txBox="1">
            <a:spLocks/>
          </p:cNvSpPr>
          <p:nvPr/>
        </p:nvSpPr>
        <p:spPr>
          <a:xfrm>
            <a:off x="5638800" y="1107822"/>
            <a:ext cx="3276600" cy="212160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2000">
              <a:spcAft>
                <a:spcPts val="600"/>
              </a:spcAft>
              <a:buClr>
                <a:srgbClr val="00CC99"/>
              </a:buClr>
              <a:buFont typeface="Wingdings" panose="05000000000000000000" pitchFamily="2" charset="2"/>
              <a:buChar char="§"/>
            </a:pPr>
            <a:r>
              <a:rPr lang="en-GB" sz="1800" dirty="0">
                <a:solidFill>
                  <a:schemeClr val="bg1"/>
                </a:solidFill>
              </a:rPr>
              <a:t>Specific </a:t>
            </a:r>
          </a:p>
          <a:p>
            <a:pPr marL="252000">
              <a:spcAft>
                <a:spcPts val="600"/>
              </a:spcAft>
              <a:buClr>
                <a:srgbClr val="00CC99"/>
              </a:buClr>
              <a:buFont typeface="Wingdings" panose="05000000000000000000" pitchFamily="2" charset="2"/>
              <a:buChar char="§"/>
            </a:pPr>
            <a:r>
              <a:rPr lang="en-GB" sz="1800" dirty="0">
                <a:solidFill>
                  <a:srgbClr val="00CC99"/>
                </a:solidFill>
              </a:rPr>
              <a:t>M</a:t>
            </a:r>
            <a:r>
              <a:rPr lang="en-GB" sz="1800" dirty="0">
                <a:solidFill>
                  <a:schemeClr val="bg1"/>
                </a:solidFill>
              </a:rPr>
              <a:t>easurable</a:t>
            </a:r>
          </a:p>
          <a:p>
            <a:pPr marL="252000">
              <a:spcAft>
                <a:spcPts val="600"/>
              </a:spcAft>
              <a:buClr>
                <a:srgbClr val="00CC99"/>
              </a:buClr>
              <a:buFont typeface="Wingdings" panose="05000000000000000000" pitchFamily="2" charset="2"/>
              <a:buChar char="§"/>
            </a:pPr>
            <a:r>
              <a:rPr lang="en-GB" sz="1800" dirty="0">
                <a:solidFill>
                  <a:srgbClr val="00CC99"/>
                </a:solidFill>
              </a:rPr>
              <a:t>A</a:t>
            </a:r>
            <a:r>
              <a:rPr lang="en-GB" sz="1800" dirty="0">
                <a:solidFill>
                  <a:schemeClr val="bg1"/>
                </a:solidFill>
              </a:rPr>
              <a:t>chievable/</a:t>
            </a:r>
            <a:r>
              <a:rPr lang="en-GB" sz="1800" dirty="0">
                <a:solidFill>
                  <a:srgbClr val="00CC99"/>
                </a:solidFill>
              </a:rPr>
              <a:t>A</a:t>
            </a:r>
            <a:r>
              <a:rPr lang="en-GB" sz="1800" dirty="0">
                <a:solidFill>
                  <a:schemeClr val="bg1"/>
                </a:solidFill>
              </a:rPr>
              <a:t>ction-oriented</a:t>
            </a:r>
            <a:r>
              <a:rPr lang="en-GB" sz="1800" dirty="0"/>
              <a:t> </a:t>
            </a:r>
          </a:p>
          <a:p>
            <a:pPr marL="252000">
              <a:spcAft>
                <a:spcPts val="600"/>
              </a:spcAft>
              <a:buClr>
                <a:srgbClr val="00CC99"/>
              </a:buClr>
              <a:buFont typeface="Wingdings" panose="05000000000000000000" pitchFamily="2" charset="2"/>
              <a:buChar char="§"/>
            </a:pPr>
            <a:r>
              <a:rPr lang="en-GB" sz="1800" dirty="0">
                <a:solidFill>
                  <a:srgbClr val="00CC99"/>
                </a:solidFill>
              </a:rPr>
              <a:t>R</a:t>
            </a:r>
            <a:r>
              <a:rPr lang="en-GB" sz="1800" dirty="0">
                <a:solidFill>
                  <a:schemeClr val="bg1"/>
                </a:solidFill>
              </a:rPr>
              <a:t>ealistic</a:t>
            </a:r>
          </a:p>
          <a:p>
            <a:pPr marL="252000">
              <a:spcAft>
                <a:spcPts val="600"/>
              </a:spcAft>
              <a:buClr>
                <a:srgbClr val="00CC99"/>
              </a:buClr>
              <a:buFont typeface="Wingdings" panose="05000000000000000000" pitchFamily="2" charset="2"/>
              <a:buChar char="§"/>
            </a:pPr>
            <a:r>
              <a:rPr lang="en-GB" sz="1800" dirty="0">
                <a:solidFill>
                  <a:srgbClr val="00CC99"/>
                </a:solidFill>
              </a:rPr>
              <a:t>T</a:t>
            </a:r>
            <a:r>
              <a:rPr lang="en-GB" sz="1800" dirty="0">
                <a:solidFill>
                  <a:schemeClr val="bg1"/>
                </a:solidFill>
              </a:rPr>
              <a:t>ime-bound</a:t>
            </a:r>
          </a:p>
        </p:txBody>
      </p:sp>
      <p:sp>
        <p:nvSpPr>
          <p:cNvPr id="6" name="Rectangle 5">
            <a:extLst>
              <a:ext uri="{FF2B5EF4-FFF2-40B4-BE49-F238E27FC236}">
                <a16:creationId xmlns:a16="http://schemas.microsoft.com/office/drawing/2014/main" id="{0BC876FD-9691-4AF4-A773-3E39F2587453}"/>
              </a:ext>
            </a:extLst>
          </p:cNvPr>
          <p:cNvSpPr/>
          <p:nvPr/>
        </p:nvSpPr>
        <p:spPr>
          <a:xfrm>
            <a:off x="135374" y="6330674"/>
            <a:ext cx="4736237" cy="461665"/>
          </a:xfrm>
          <a:prstGeom prst="rect">
            <a:avLst/>
          </a:prstGeom>
        </p:spPr>
        <p:txBody>
          <a:bodyPr wrap="square">
            <a:spAutoFit/>
          </a:bodyPr>
          <a:lstStyle/>
          <a:p>
            <a:r>
              <a:rPr lang="en-GB" sz="1200" dirty="0">
                <a:solidFill>
                  <a:schemeClr val="bg1"/>
                </a:solidFill>
              </a:rPr>
              <a:t>Image from </a:t>
            </a:r>
            <a:r>
              <a:rPr lang="en-GB" sz="1200" dirty="0">
                <a:solidFill>
                  <a:schemeClr val="bg1"/>
                </a:solidFill>
                <a:hlinkClick r:id="rId3">
                  <a:extLst>
                    <a:ext uri="{A12FA001-AC4F-418D-AE19-62706E023703}">
                      <ahyp:hlinkClr xmlns:ahyp="http://schemas.microsoft.com/office/drawing/2018/hyperlinkcolor" val="tx"/>
                    </a:ext>
                  </a:extLst>
                </a:hlinkClick>
              </a:rPr>
              <a:t>http://aspirekc.com/Blog/2015/01/05/need-more-focus-try-the-grow-model/</a:t>
            </a:r>
            <a:r>
              <a:rPr lang="en-GB" sz="1200" dirty="0">
                <a:solidFill>
                  <a:schemeClr val="bg1"/>
                </a:solidFill>
              </a:rPr>
              <a:t> </a:t>
            </a:r>
          </a:p>
        </p:txBody>
      </p:sp>
      <p:sp>
        <p:nvSpPr>
          <p:cNvPr id="7" name="Rectangle 6">
            <a:extLst>
              <a:ext uri="{FF2B5EF4-FFF2-40B4-BE49-F238E27FC236}">
                <a16:creationId xmlns:a16="http://schemas.microsoft.com/office/drawing/2014/main" id="{6EBE666A-F5E8-49A3-923C-696AB7CF4FFC}"/>
              </a:ext>
            </a:extLst>
          </p:cNvPr>
          <p:cNvSpPr/>
          <p:nvPr/>
        </p:nvSpPr>
        <p:spPr>
          <a:xfrm>
            <a:off x="4871611" y="5852480"/>
            <a:ext cx="4572000" cy="929357"/>
          </a:xfrm>
          <a:prstGeom prst="rect">
            <a:avLst/>
          </a:prstGeom>
        </p:spPr>
        <p:txBody>
          <a:bodyPr>
            <a:spAutoFit/>
          </a:bodyPr>
          <a:lstStyle/>
          <a:p>
            <a:pPr lvl="0">
              <a:lnSpc>
                <a:spcPct val="115000"/>
              </a:lnSpc>
              <a:spcAft>
                <a:spcPts val="0"/>
              </a:spcAft>
              <a:tabLst>
                <a:tab pos="457200" algn="l"/>
              </a:tabLst>
            </a:pPr>
            <a:r>
              <a:rPr lang="en-GB" sz="1200" dirty="0">
                <a:solidFill>
                  <a:schemeClr val="bg1"/>
                </a:solidFill>
                <a:ea typeface="Times New Roman" panose="02020603050405020304" pitchFamily="18" charset="0"/>
                <a:cs typeface="Calibri" panose="020F0502020204030204" pitchFamily="34" charset="0"/>
              </a:rPr>
              <a:t>Whitmore, J. (2009). Coaching for performance: </a:t>
            </a:r>
            <a:r>
              <a:rPr lang="en-GB" sz="1200" dirty="0" err="1">
                <a:solidFill>
                  <a:schemeClr val="bg1"/>
                </a:solidFill>
                <a:ea typeface="Times New Roman" panose="02020603050405020304" pitchFamily="18" charset="0"/>
                <a:cs typeface="Calibri" panose="020F0502020204030204" pitchFamily="34" charset="0"/>
              </a:rPr>
              <a:t>GROWing</a:t>
            </a:r>
            <a:r>
              <a:rPr lang="en-GB" sz="1200" dirty="0">
                <a:solidFill>
                  <a:schemeClr val="bg1"/>
                </a:solidFill>
                <a:ea typeface="Times New Roman" panose="02020603050405020304" pitchFamily="18" charset="0"/>
                <a:cs typeface="Calibri" panose="020F0502020204030204" pitchFamily="34" charset="0"/>
              </a:rPr>
              <a:t> human potential and purpose: </a:t>
            </a:r>
          </a:p>
          <a:p>
            <a:pPr lvl="0">
              <a:lnSpc>
                <a:spcPct val="115000"/>
              </a:lnSpc>
              <a:spcAft>
                <a:spcPts val="0"/>
              </a:spcAft>
              <a:tabLst>
                <a:tab pos="457200" algn="l"/>
              </a:tabLst>
            </a:pPr>
            <a:r>
              <a:rPr lang="en-GB" sz="1200" dirty="0">
                <a:solidFill>
                  <a:schemeClr val="bg1"/>
                </a:solidFill>
                <a:ea typeface="Times New Roman" panose="02020603050405020304" pitchFamily="18" charset="0"/>
                <a:cs typeface="Calibri" panose="020F0502020204030204" pitchFamily="34" charset="0"/>
              </a:rPr>
              <a:t>The principles and practice of coaching and leadership (4th ed.). London: Nicholas Brealey.</a:t>
            </a:r>
            <a:endParaRPr lang="en-GB" sz="1200" dirty="0">
              <a:solidFill>
                <a:schemeClr val="bg1"/>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111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654" y="331766"/>
            <a:ext cx="8510953" cy="646331"/>
          </a:xfrm>
          <a:prstGeom prst="rect">
            <a:avLst/>
          </a:prstGeom>
        </p:spPr>
        <p:txBody>
          <a:bodyPr wrap="square">
            <a:spAutoFit/>
          </a:bodyPr>
          <a:lstStyle/>
          <a:p>
            <a:r>
              <a:rPr lang="en-US" sz="3600" b="1" dirty="0">
                <a:solidFill>
                  <a:schemeClr val="bg1"/>
                </a:solidFill>
              </a:rPr>
              <a:t>Overview</a:t>
            </a:r>
            <a:endParaRPr lang="en-GB" sz="3600" b="1" dirty="0">
              <a:solidFill>
                <a:schemeClr val="bg1"/>
              </a:solidFill>
            </a:endParaRPr>
          </a:p>
        </p:txBody>
      </p:sp>
      <p:sp>
        <p:nvSpPr>
          <p:cNvPr id="3" name="TextBox 2">
            <a:extLst>
              <a:ext uri="{FF2B5EF4-FFF2-40B4-BE49-F238E27FC236}">
                <a16:creationId xmlns:a16="http://schemas.microsoft.com/office/drawing/2014/main" id="{7DDC3A23-E720-49A4-A83B-8B1471DBEE07}"/>
              </a:ext>
            </a:extLst>
          </p:cNvPr>
          <p:cNvSpPr txBox="1"/>
          <p:nvPr/>
        </p:nvSpPr>
        <p:spPr>
          <a:xfrm>
            <a:off x="603681" y="2760955"/>
            <a:ext cx="6684885" cy="2246769"/>
          </a:xfrm>
          <a:prstGeom prst="rect">
            <a:avLst/>
          </a:prstGeom>
          <a:noFill/>
        </p:spPr>
        <p:txBody>
          <a:bodyPr wrap="square" rtlCol="0">
            <a:spAutoFit/>
          </a:bodyPr>
          <a:lstStyle/>
          <a:p>
            <a:pPr marL="342900" indent="-342900">
              <a:buClr>
                <a:schemeClr val="bg1"/>
              </a:buClr>
              <a:buFont typeface="Wingdings" panose="05000000000000000000" pitchFamily="2" charset="2"/>
              <a:buChar char="q"/>
            </a:pPr>
            <a:r>
              <a:rPr lang="en-GB" sz="2400" dirty="0"/>
              <a:t> 		</a:t>
            </a:r>
            <a:r>
              <a:rPr lang="en-GB" sz="2800" dirty="0">
                <a:solidFill>
                  <a:schemeClr val="bg1"/>
                </a:solidFill>
              </a:rPr>
              <a:t>The story so far</a:t>
            </a:r>
          </a:p>
          <a:p>
            <a:pPr marL="342900" indent="-342900">
              <a:buClr>
                <a:schemeClr val="bg1"/>
              </a:buClr>
              <a:buFont typeface="Wingdings" panose="05000000000000000000" pitchFamily="2" charset="2"/>
              <a:buChar char="q"/>
            </a:pPr>
            <a:endParaRPr lang="en-GB" sz="2800" dirty="0">
              <a:solidFill>
                <a:schemeClr val="bg1"/>
              </a:solidFill>
            </a:endParaRPr>
          </a:p>
          <a:p>
            <a:pPr marL="342900" indent="-342900">
              <a:buClr>
                <a:schemeClr val="bg1"/>
              </a:buClr>
              <a:buFont typeface="Wingdings" panose="05000000000000000000" pitchFamily="2" charset="2"/>
              <a:buChar char="q"/>
            </a:pPr>
            <a:r>
              <a:rPr lang="en-GB" sz="2800" dirty="0">
                <a:solidFill>
                  <a:schemeClr val="bg1"/>
                </a:solidFill>
              </a:rPr>
              <a:t> 		The Student Success Project</a:t>
            </a:r>
          </a:p>
          <a:p>
            <a:pPr marL="342900" indent="-342900">
              <a:buClr>
                <a:schemeClr val="bg1"/>
              </a:buClr>
              <a:buFont typeface="Wingdings" panose="05000000000000000000" pitchFamily="2" charset="2"/>
              <a:buChar char="q"/>
            </a:pPr>
            <a:endParaRPr lang="en-GB" sz="2800" dirty="0">
              <a:solidFill>
                <a:schemeClr val="bg1"/>
              </a:solidFill>
            </a:endParaRPr>
          </a:p>
          <a:p>
            <a:pPr marL="342900" indent="-342900">
              <a:buClr>
                <a:schemeClr val="bg1"/>
              </a:buClr>
              <a:buFont typeface="Wingdings" panose="05000000000000000000" pitchFamily="2" charset="2"/>
              <a:buChar char="q"/>
            </a:pPr>
            <a:r>
              <a:rPr lang="en-GB" sz="2800" dirty="0">
                <a:solidFill>
                  <a:schemeClr val="bg1"/>
                </a:solidFill>
              </a:rPr>
              <a:t> 		Coaching skills session  </a:t>
            </a:r>
          </a:p>
        </p:txBody>
      </p:sp>
    </p:spTree>
    <p:extLst>
      <p:ext uri="{BB962C8B-B14F-4D97-AF65-F5344CB8AC3E}">
        <p14:creationId xmlns:p14="http://schemas.microsoft.com/office/powerpoint/2010/main" val="1935268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654" y="331766"/>
            <a:ext cx="8510953" cy="646331"/>
          </a:xfrm>
          <a:prstGeom prst="rect">
            <a:avLst/>
          </a:prstGeom>
        </p:spPr>
        <p:txBody>
          <a:bodyPr wrap="square">
            <a:spAutoFit/>
          </a:bodyPr>
          <a:lstStyle/>
          <a:p>
            <a:r>
              <a:rPr lang="en-US" sz="3600" b="1" dirty="0">
                <a:solidFill>
                  <a:schemeClr val="bg1"/>
                </a:solidFill>
              </a:rPr>
              <a:t>The Brief</a:t>
            </a:r>
            <a:endParaRPr lang="en-GB" sz="3600" b="1" dirty="0">
              <a:solidFill>
                <a:schemeClr val="bg1"/>
              </a:solidFill>
            </a:endParaRPr>
          </a:p>
        </p:txBody>
      </p:sp>
      <p:sp>
        <p:nvSpPr>
          <p:cNvPr id="3" name="TextBox 2"/>
          <p:cNvSpPr txBox="1"/>
          <p:nvPr/>
        </p:nvSpPr>
        <p:spPr>
          <a:xfrm>
            <a:off x="395654" y="1547446"/>
            <a:ext cx="8396654" cy="2739211"/>
          </a:xfrm>
          <a:prstGeom prst="rect">
            <a:avLst/>
          </a:prstGeom>
          <a:noFill/>
        </p:spPr>
        <p:txBody>
          <a:bodyPr wrap="square" rtlCol="0">
            <a:spAutoFit/>
          </a:bodyPr>
          <a:lstStyle/>
          <a:p>
            <a:pPr marL="342900" indent="-342900" algn="just">
              <a:buClr>
                <a:schemeClr val="bg1"/>
              </a:buClr>
              <a:buFont typeface="Wingdings" panose="05000000000000000000" pitchFamily="2" charset="2"/>
              <a:buChar char="q"/>
            </a:pPr>
            <a:r>
              <a:rPr lang="en-GB" sz="2400" dirty="0">
                <a:solidFill>
                  <a:schemeClr val="bg1"/>
                </a:solidFill>
              </a:rPr>
              <a:t>    	To develop a personal tutoring system based on the gym 		analogy.  The less capable students will be pulled up to 			achieve at least an acceptable level  of competence.  The 		high performing students will be stretched to achieve even 		more.</a:t>
            </a:r>
          </a:p>
          <a:p>
            <a:pPr marL="342900" indent="-342900" algn="just">
              <a:buClr>
                <a:schemeClr val="bg1"/>
              </a:buClr>
              <a:buFont typeface="Wingdings" panose="05000000000000000000" pitchFamily="2" charset="2"/>
              <a:buChar char="q"/>
            </a:pPr>
            <a:endParaRPr lang="en-GB" sz="2400" dirty="0">
              <a:solidFill>
                <a:schemeClr val="bg1"/>
              </a:solidFill>
            </a:endParaRPr>
          </a:p>
          <a:p>
            <a:pPr marL="342900" indent="-342900" algn="just">
              <a:buClr>
                <a:schemeClr val="bg1"/>
              </a:buClr>
              <a:buFont typeface="Wingdings" panose="05000000000000000000" pitchFamily="2" charset="2"/>
              <a:buChar char="q"/>
            </a:pPr>
            <a:r>
              <a:rPr lang="en-GB" sz="2400" dirty="0">
                <a:solidFill>
                  <a:schemeClr val="bg1"/>
                </a:solidFill>
              </a:rPr>
              <a:t> 		The personal tutor is likened to the personal trainer</a:t>
            </a:r>
            <a:endParaRPr lang="en-GB" sz="2800" dirty="0">
              <a:solidFill>
                <a:schemeClr val="bg1"/>
              </a:solidFill>
            </a:endParaRPr>
          </a:p>
        </p:txBody>
      </p:sp>
      <p:pic>
        <p:nvPicPr>
          <p:cNvPr id="5" name="Picture 5">
            <a:extLst>
              <a:ext uri="{FF2B5EF4-FFF2-40B4-BE49-F238E27FC236}">
                <a16:creationId xmlns:a16="http://schemas.microsoft.com/office/drawing/2014/main" id="{4BD273D9-5BA7-425F-A7D0-619C765E6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336" y="4473038"/>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3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4592" y="474785"/>
            <a:ext cx="7816361" cy="646331"/>
          </a:xfrm>
          <a:prstGeom prst="rect">
            <a:avLst/>
          </a:prstGeom>
          <a:noFill/>
        </p:spPr>
        <p:txBody>
          <a:bodyPr wrap="square" rtlCol="0">
            <a:spAutoFit/>
          </a:bodyPr>
          <a:lstStyle/>
          <a:p>
            <a:r>
              <a:rPr lang="en-GB" sz="3600" b="1" dirty="0">
                <a:solidFill>
                  <a:schemeClr val="bg1"/>
                </a:solidFill>
              </a:rPr>
              <a:t>The Pillars of Personal Tutoring</a:t>
            </a:r>
          </a:p>
        </p:txBody>
      </p:sp>
      <p:sp>
        <p:nvSpPr>
          <p:cNvPr id="5" name="TextBox 4"/>
          <p:cNvSpPr txBox="1"/>
          <p:nvPr/>
        </p:nvSpPr>
        <p:spPr>
          <a:xfrm>
            <a:off x="791308" y="1837592"/>
            <a:ext cx="6726115" cy="3970318"/>
          </a:xfrm>
          <a:prstGeom prst="rect">
            <a:avLst/>
          </a:prstGeom>
          <a:noFill/>
        </p:spPr>
        <p:txBody>
          <a:bodyPr wrap="square" rtlCol="0">
            <a:spAutoFit/>
          </a:bodyPr>
          <a:lstStyle/>
          <a:p>
            <a:r>
              <a:rPr lang="en-GB" sz="2800" dirty="0">
                <a:solidFill>
                  <a:schemeClr val="bg1"/>
                </a:solidFill>
              </a:rPr>
              <a:t>Academic and study skills</a:t>
            </a:r>
          </a:p>
          <a:p>
            <a:endParaRPr lang="en-GB" sz="2800" dirty="0">
              <a:solidFill>
                <a:schemeClr val="bg1"/>
              </a:solidFill>
            </a:endParaRPr>
          </a:p>
          <a:p>
            <a:r>
              <a:rPr lang="en-GB" sz="2800" dirty="0">
                <a:solidFill>
                  <a:schemeClr val="bg1"/>
                </a:solidFill>
              </a:rPr>
              <a:t>Employability</a:t>
            </a:r>
          </a:p>
          <a:p>
            <a:endParaRPr lang="en-GB" sz="2800" dirty="0">
              <a:solidFill>
                <a:schemeClr val="bg1"/>
              </a:solidFill>
            </a:endParaRPr>
          </a:p>
          <a:p>
            <a:r>
              <a:rPr lang="en-GB" sz="2800" dirty="0">
                <a:solidFill>
                  <a:schemeClr val="bg1"/>
                </a:solidFill>
              </a:rPr>
              <a:t>Stretch and challenge / personal and professional growth</a:t>
            </a:r>
          </a:p>
          <a:p>
            <a:endParaRPr lang="en-GB" sz="2800" dirty="0">
              <a:solidFill>
                <a:schemeClr val="bg1"/>
              </a:solidFill>
            </a:endParaRPr>
          </a:p>
          <a:p>
            <a:r>
              <a:rPr lang="en-GB" sz="2800" dirty="0">
                <a:solidFill>
                  <a:schemeClr val="bg1"/>
                </a:solidFill>
              </a:rPr>
              <a:t>Pastoral support</a:t>
            </a:r>
          </a:p>
          <a:p>
            <a:endParaRPr lang="en-GB" sz="2800" dirty="0">
              <a:solidFill>
                <a:schemeClr val="bg1"/>
              </a:solidFill>
            </a:endParaRPr>
          </a:p>
        </p:txBody>
      </p:sp>
    </p:spTree>
    <p:extLst>
      <p:ext uri="{BB962C8B-B14F-4D97-AF65-F5344CB8AC3E}">
        <p14:creationId xmlns:p14="http://schemas.microsoft.com/office/powerpoint/2010/main" val="2746821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654" y="331766"/>
            <a:ext cx="8510953" cy="646331"/>
          </a:xfrm>
          <a:prstGeom prst="rect">
            <a:avLst/>
          </a:prstGeom>
        </p:spPr>
        <p:txBody>
          <a:bodyPr wrap="square">
            <a:spAutoFit/>
          </a:bodyPr>
          <a:lstStyle/>
          <a:p>
            <a:r>
              <a:rPr lang="en-US" sz="3600" b="1" dirty="0">
                <a:solidFill>
                  <a:schemeClr val="bg1"/>
                </a:solidFill>
              </a:rPr>
              <a:t>Some of the challenges </a:t>
            </a:r>
            <a:endParaRPr lang="en-GB" sz="3600" b="1" dirty="0">
              <a:solidFill>
                <a:schemeClr val="bg1"/>
              </a:solidFill>
            </a:endParaRPr>
          </a:p>
        </p:txBody>
      </p:sp>
      <p:sp>
        <p:nvSpPr>
          <p:cNvPr id="3" name="TextBox 2"/>
          <p:cNvSpPr txBox="1"/>
          <p:nvPr/>
        </p:nvSpPr>
        <p:spPr>
          <a:xfrm>
            <a:off x="395654" y="1547446"/>
            <a:ext cx="8396654" cy="2246769"/>
          </a:xfrm>
          <a:prstGeom prst="rect">
            <a:avLst/>
          </a:prstGeom>
          <a:noFill/>
        </p:spPr>
        <p:txBody>
          <a:bodyPr wrap="square" rtlCol="0">
            <a:spAutoFit/>
          </a:bodyPr>
          <a:lstStyle/>
          <a:p>
            <a:pPr>
              <a:buClr>
                <a:srgbClr val="C00000"/>
              </a:buClr>
            </a:pPr>
            <a:r>
              <a:rPr lang="en-GB" sz="2400" dirty="0">
                <a:solidFill>
                  <a:schemeClr val="bg1"/>
                </a:solidFill>
              </a:rPr>
              <a:t> 	</a:t>
            </a:r>
            <a:endParaRPr lang="en-GB" sz="2800" dirty="0">
              <a:solidFill>
                <a:schemeClr val="bg1"/>
              </a:solidFill>
            </a:endParaRPr>
          </a:p>
          <a:p>
            <a:pPr marL="342900" indent="-342900">
              <a:buClr>
                <a:srgbClr val="C00000"/>
              </a:buClr>
              <a:buFont typeface="Wingdings" panose="05000000000000000000" pitchFamily="2" charset="2"/>
              <a:buChar char="v"/>
            </a:pPr>
            <a:endParaRPr lang="en-GB" sz="2800" dirty="0"/>
          </a:p>
          <a:p>
            <a:pPr>
              <a:buClr>
                <a:srgbClr val="C00000"/>
              </a:buClr>
            </a:pPr>
            <a:r>
              <a:rPr lang="en-GB" sz="2800" dirty="0"/>
              <a:t> 	</a:t>
            </a:r>
            <a:endParaRPr lang="en-GB" sz="2800" dirty="0">
              <a:solidFill>
                <a:schemeClr val="bg1"/>
              </a:solidFill>
            </a:endParaRPr>
          </a:p>
          <a:p>
            <a:pPr marL="342900" indent="-342900">
              <a:buClr>
                <a:srgbClr val="C00000"/>
              </a:buClr>
              <a:buFont typeface="Wingdings" panose="05000000000000000000" pitchFamily="2" charset="2"/>
              <a:buChar char="v"/>
            </a:pPr>
            <a:endParaRPr lang="en-GB" sz="2800" dirty="0">
              <a:solidFill>
                <a:schemeClr val="bg1"/>
              </a:solidFill>
            </a:endParaRPr>
          </a:p>
          <a:p>
            <a:pPr>
              <a:buClr>
                <a:srgbClr val="C00000"/>
              </a:buClr>
            </a:pPr>
            <a:r>
              <a:rPr lang="en-GB" sz="2800" dirty="0">
                <a:solidFill>
                  <a:schemeClr val="bg1"/>
                </a:solidFill>
              </a:rPr>
              <a:t> 	 	</a:t>
            </a:r>
          </a:p>
        </p:txBody>
      </p:sp>
      <p:pic>
        <p:nvPicPr>
          <p:cNvPr id="4" name="Picture 3"/>
          <p:cNvPicPr>
            <a:picLocks noChangeAspect="1"/>
          </p:cNvPicPr>
          <p:nvPr/>
        </p:nvPicPr>
        <p:blipFill>
          <a:blip r:embed="rId3"/>
          <a:stretch>
            <a:fillRect/>
          </a:stretch>
        </p:blipFill>
        <p:spPr>
          <a:xfrm>
            <a:off x="2356338" y="1745569"/>
            <a:ext cx="4554416" cy="3324885"/>
          </a:xfrm>
          <a:prstGeom prst="rect">
            <a:avLst/>
          </a:prstGeom>
        </p:spPr>
      </p:pic>
    </p:spTree>
    <p:extLst>
      <p:ext uri="{BB962C8B-B14F-4D97-AF65-F5344CB8AC3E}">
        <p14:creationId xmlns:p14="http://schemas.microsoft.com/office/powerpoint/2010/main" val="6313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4592" y="474785"/>
            <a:ext cx="7816361" cy="646331"/>
          </a:xfrm>
          <a:prstGeom prst="rect">
            <a:avLst/>
          </a:prstGeom>
          <a:noFill/>
        </p:spPr>
        <p:txBody>
          <a:bodyPr wrap="square" rtlCol="0">
            <a:spAutoFit/>
          </a:bodyPr>
          <a:lstStyle/>
          <a:p>
            <a:r>
              <a:rPr lang="en-GB" sz="3600" b="1" dirty="0">
                <a:solidFill>
                  <a:schemeClr val="bg1"/>
                </a:solidFill>
              </a:rPr>
              <a:t>The Pillars of Personal Tutoring</a:t>
            </a:r>
          </a:p>
        </p:txBody>
      </p:sp>
      <p:sp>
        <p:nvSpPr>
          <p:cNvPr id="5" name="TextBox 4"/>
          <p:cNvSpPr txBox="1"/>
          <p:nvPr/>
        </p:nvSpPr>
        <p:spPr>
          <a:xfrm>
            <a:off x="791308" y="1837592"/>
            <a:ext cx="6726115" cy="3970318"/>
          </a:xfrm>
          <a:prstGeom prst="rect">
            <a:avLst/>
          </a:prstGeom>
          <a:noFill/>
        </p:spPr>
        <p:txBody>
          <a:bodyPr wrap="square" rtlCol="0">
            <a:spAutoFit/>
          </a:bodyPr>
          <a:lstStyle/>
          <a:p>
            <a:r>
              <a:rPr lang="en-GB" sz="2800" dirty="0">
                <a:solidFill>
                  <a:schemeClr val="bg1"/>
                </a:solidFill>
              </a:rPr>
              <a:t>Academic and study skills</a:t>
            </a:r>
          </a:p>
          <a:p>
            <a:endParaRPr lang="en-GB" sz="2800" dirty="0">
              <a:solidFill>
                <a:schemeClr val="bg1"/>
              </a:solidFill>
            </a:endParaRPr>
          </a:p>
          <a:p>
            <a:r>
              <a:rPr lang="en-GB" sz="2800" dirty="0">
                <a:solidFill>
                  <a:schemeClr val="bg1"/>
                </a:solidFill>
              </a:rPr>
              <a:t>Employability</a:t>
            </a:r>
          </a:p>
          <a:p>
            <a:endParaRPr lang="en-GB" sz="2800" dirty="0">
              <a:solidFill>
                <a:schemeClr val="bg1"/>
              </a:solidFill>
            </a:endParaRPr>
          </a:p>
          <a:p>
            <a:r>
              <a:rPr lang="en-GB" sz="2800" dirty="0">
                <a:solidFill>
                  <a:schemeClr val="bg1"/>
                </a:solidFill>
              </a:rPr>
              <a:t>Stretch and challenge / personal and professional growth</a:t>
            </a:r>
          </a:p>
          <a:p>
            <a:endParaRPr lang="en-GB" sz="2800" dirty="0">
              <a:solidFill>
                <a:schemeClr val="bg1"/>
              </a:solidFill>
            </a:endParaRPr>
          </a:p>
          <a:p>
            <a:r>
              <a:rPr lang="en-GB" sz="2800" dirty="0">
                <a:solidFill>
                  <a:schemeClr val="bg1"/>
                </a:solidFill>
              </a:rPr>
              <a:t>Pastoral support</a:t>
            </a:r>
          </a:p>
          <a:p>
            <a:endParaRPr lang="en-GB" sz="2800" dirty="0">
              <a:solidFill>
                <a:schemeClr val="bg1"/>
              </a:solidFill>
            </a:endParaRPr>
          </a:p>
        </p:txBody>
      </p:sp>
    </p:spTree>
    <p:extLst>
      <p:ext uri="{BB962C8B-B14F-4D97-AF65-F5344CB8AC3E}">
        <p14:creationId xmlns:p14="http://schemas.microsoft.com/office/powerpoint/2010/main" val="261811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dvance HE CATE">
            <a:extLst>
              <a:ext uri="{FF2B5EF4-FFF2-40B4-BE49-F238E27FC236}">
                <a16:creationId xmlns:a16="http://schemas.microsoft.com/office/drawing/2014/main" id="{307C8907-6728-442C-8709-33DB8D86B8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350" y="4878564"/>
            <a:ext cx="3286125" cy="13906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CDBDCF4-A83F-4630-8062-D6CD10E91A32}"/>
              </a:ext>
            </a:extLst>
          </p:cNvPr>
          <p:cNvPicPr>
            <a:picLocks noChangeAspect="1"/>
          </p:cNvPicPr>
          <p:nvPr/>
        </p:nvPicPr>
        <p:blipFill>
          <a:blip r:embed="rId4"/>
          <a:stretch>
            <a:fillRect/>
          </a:stretch>
        </p:blipFill>
        <p:spPr>
          <a:xfrm>
            <a:off x="3265838" y="284163"/>
            <a:ext cx="5004947" cy="3271838"/>
          </a:xfrm>
          <a:prstGeom prst="rect">
            <a:avLst/>
          </a:prstGeom>
        </p:spPr>
      </p:pic>
      <p:pic>
        <p:nvPicPr>
          <p:cNvPr id="1034" name="Picture 10" descr="Image result for GM Synergy">
            <a:extLst>
              <a:ext uri="{FF2B5EF4-FFF2-40B4-BE49-F238E27FC236}">
                <a16:creationId xmlns:a16="http://schemas.microsoft.com/office/drawing/2014/main" id="{058C5AE4-A6F3-4D2A-A81D-D1A2CF7E05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0668" y="3773312"/>
            <a:ext cx="3360117" cy="24959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GM Synergy">
            <a:extLst>
              <a:ext uri="{FF2B5EF4-FFF2-40B4-BE49-F238E27FC236}">
                <a16:creationId xmlns:a16="http://schemas.microsoft.com/office/drawing/2014/main" id="{6FF60D8E-1CBB-4751-A12A-FC5FB9435E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035" y="914577"/>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082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4592" y="474785"/>
            <a:ext cx="7816361" cy="646331"/>
          </a:xfrm>
          <a:prstGeom prst="rect">
            <a:avLst/>
          </a:prstGeom>
          <a:noFill/>
        </p:spPr>
        <p:txBody>
          <a:bodyPr wrap="square" rtlCol="0">
            <a:spAutoFit/>
          </a:bodyPr>
          <a:lstStyle/>
          <a:p>
            <a:r>
              <a:rPr lang="en-GB" sz="3600" b="1" dirty="0">
                <a:solidFill>
                  <a:schemeClr val="bg1"/>
                </a:solidFill>
              </a:rPr>
              <a:t>The Skills of the Personal Tutor</a:t>
            </a:r>
          </a:p>
        </p:txBody>
      </p:sp>
      <p:sp>
        <p:nvSpPr>
          <p:cNvPr id="2" name="TextBox 1">
            <a:extLst>
              <a:ext uri="{FF2B5EF4-FFF2-40B4-BE49-F238E27FC236}">
                <a16:creationId xmlns:a16="http://schemas.microsoft.com/office/drawing/2014/main" id="{FCF8428D-A340-4959-9C4A-2004B45569CE}"/>
              </a:ext>
            </a:extLst>
          </p:cNvPr>
          <p:cNvSpPr txBox="1"/>
          <p:nvPr/>
        </p:nvSpPr>
        <p:spPr>
          <a:xfrm>
            <a:off x="923278" y="1633491"/>
            <a:ext cx="7910004" cy="2677656"/>
          </a:xfrm>
          <a:prstGeom prst="rect">
            <a:avLst/>
          </a:prstGeom>
          <a:noFill/>
        </p:spPr>
        <p:txBody>
          <a:bodyPr wrap="square" rtlCol="0">
            <a:spAutoFit/>
          </a:bodyPr>
          <a:lstStyle/>
          <a:p>
            <a:pPr marL="457200" indent="-457200">
              <a:buClr>
                <a:schemeClr val="bg1"/>
              </a:buClr>
              <a:buFont typeface="Wingdings" panose="05000000000000000000" pitchFamily="2" charset="2"/>
              <a:buChar char="q"/>
            </a:pPr>
            <a:r>
              <a:rPr lang="en-GB" sz="2800" dirty="0"/>
              <a:t> 	</a:t>
            </a:r>
            <a:r>
              <a:rPr lang="en-GB" sz="2800" dirty="0">
                <a:solidFill>
                  <a:schemeClr val="bg1"/>
                </a:solidFill>
              </a:rPr>
              <a:t>Based on an initiative developed in the 	School of Health and Society, coaching skills 	were identified as being core to the skills of 	the personal tutor </a:t>
            </a:r>
          </a:p>
          <a:p>
            <a:pPr marL="457200" indent="-457200">
              <a:buClr>
                <a:schemeClr val="bg1"/>
              </a:buClr>
              <a:buFont typeface="Wingdings" panose="05000000000000000000" pitchFamily="2" charset="2"/>
              <a:buChar char="q"/>
            </a:pPr>
            <a:endParaRPr lang="en-GB" sz="2800" dirty="0">
              <a:solidFill>
                <a:schemeClr val="bg1"/>
              </a:solidFill>
            </a:endParaRPr>
          </a:p>
          <a:p>
            <a:pPr>
              <a:buClr>
                <a:schemeClr val="bg1"/>
              </a:buClr>
            </a:pPr>
            <a:r>
              <a:rPr lang="en-GB" sz="2800" dirty="0">
                <a:solidFill>
                  <a:schemeClr val="bg1"/>
                </a:solidFill>
              </a:rPr>
              <a:t> 	</a:t>
            </a:r>
          </a:p>
        </p:txBody>
      </p:sp>
      <p:pic>
        <p:nvPicPr>
          <p:cNvPr id="1026" name="Picture 2" descr="Image result for coaching">
            <a:extLst>
              <a:ext uri="{FF2B5EF4-FFF2-40B4-BE49-F238E27FC236}">
                <a16:creationId xmlns:a16="http://schemas.microsoft.com/office/drawing/2014/main" id="{BC45A38A-9E6A-451F-AE67-B8E4E57BF8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4992" y="4287715"/>
            <a:ext cx="2181225"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191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F5F8A3-35F5-4FAC-BE56-DD1A4837BF15}"/>
              </a:ext>
            </a:extLst>
          </p:cNvPr>
          <p:cNvSpPr>
            <a:spLocks noGrp="1"/>
          </p:cNvSpPr>
          <p:nvPr>
            <p:ph idx="1"/>
          </p:nvPr>
        </p:nvSpPr>
        <p:spPr>
          <a:xfrm>
            <a:off x="510998" y="2414726"/>
            <a:ext cx="8175801" cy="3711438"/>
          </a:xfrm>
        </p:spPr>
        <p:txBody>
          <a:bodyPr/>
          <a:lstStyle/>
          <a:p>
            <a:r>
              <a:rPr lang="en-GB" dirty="0">
                <a:solidFill>
                  <a:schemeClr val="bg1"/>
                </a:solidFill>
              </a:rPr>
              <a:t>Personal Tutor Survey (N=39), that around a quarter of personal tutors used a “telling” approach to student support, </a:t>
            </a:r>
          </a:p>
          <a:p>
            <a:r>
              <a:rPr lang="en-GB" dirty="0">
                <a:solidFill>
                  <a:schemeClr val="bg1"/>
                </a:solidFill>
              </a:rPr>
              <a:t>73% offering “guidance” and 32% “instructing” students. </a:t>
            </a:r>
          </a:p>
          <a:p>
            <a:r>
              <a:rPr lang="en-GB" dirty="0">
                <a:solidFill>
                  <a:schemeClr val="bg1"/>
                </a:solidFill>
              </a:rPr>
              <a:t>Personal Tutoring Experiential Education Workshop was developed and implemented (N=39). </a:t>
            </a:r>
          </a:p>
        </p:txBody>
      </p:sp>
      <p:sp>
        <p:nvSpPr>
          <p:cNvPr id="3" name="Title 2">
            <a:extLst>
              <a:ext uri="{FF2B5EF4-FFF2-40B4-BE49-F238E27FC236}">
                <a16:creationId xmlns:a16="http://schemas.microsoft.com/office/drawing/2014/main" id="{65C07FD4-7A90-494A-A98D-86ECE97B86F7}"/>
              </a:ext>
            </a:extLst>
          </p:cNvPr>
          <p:cNvSpPr>
            <a:spLocks noGrp="1"/>
          </p:cNvSpPr>
          <p:nvPr>
            <p:ph type="title"/>
          </p:nvPr>
        </p:nvSpPr>
        <p:spPr/>
        <p:txBody>
          <a:bodyPr/>
          <a:lstStyle/>
          <a:p>
            <a:r>
              <a:rPr lang="en-GB" dirty="0">
                <a:solidFill>
                  <a:schemeClr val="bg1"/>
                </a:solidFill>
              </a:rPr>
              <a:t>Coaching Evaluation </a:t>
            </a:r>
          </a:p>
        </p:txBody>
      </p:sp>
    </p:spTree>
    <p:extLst>
      <p:ext uri="{BB962C8B-B14F-4D97-AF65-F5344CB8AC3E}">
        <p14:creationId xmlns:p14="http://schemas.microsoft.com/office/powerpoint/2010/main" val="179101853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1101</TotalTime>
  <Words>1506</Words>
  <Application>Microsoft Office PowerPoint</Application>
  <PresentationFormat>On-screen Show (4:3)</PresentationFormat>
  <Paragraphs>173</Paragraphs>
  <Slides>19</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Black</vt:lpstr>
      <vt:lpstr>Arial Bold</vt:lpstr>
      <vt:lpstr>Bodoni MT</vt:lpstr>
      <vt:lpstr>Calibri</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Coaching Evaluation </vt:lpstr>
      <vt:lpstr>Coaching Evaluation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Salford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Services</dc:creator>
  <cp:lastModifiedBy>Leigh Jacqueline</cp:lastModifiedBy>
  <cp:revision>72</cp:revision>
  <cp:lastPrinted>2019-03-27T07:44:07Z</cp:lastPrinted>
  <dcterms:created xsi:type="dcterms:W3CDTF">2017-04-07T10:08:55Z</dcterms:created>
  <dcterms:modified xsi:type="dcterms:W3CDTF">2019-06-17T12:54:19Z</dcterms:modified>
</cp:coreProperties>
</file>