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73" r:id="rId3"/>
    <p:sldId id="275" r:id="rId4"/>
    <p:sldId id="277" r:id="rId5"/>
    <p:sldId id="278" r:id="rId6"/>
    <p:sldId id="279" r:id="rId7"/>
    <p:sldId id="276"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0000"/>
    <p:restoredTop sz="95274" autoAdjust="0"/>
  </p:normalViewPr>
  <p:slideViewPr>
    <p:cSldViewPr snapToGrid="0" snapToObjects="1">
      <p:cViewPr varScale="1">
        <p:scale>
          <a:sx n="85" d="100"/>
          <a:sy n="85" d="100"/>
        </p:scale>
        <p:origin x="1272" y="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CC61247-B5E7-4D96-A828-9326416BE299}" type="datetimeFigureOut">
              <a:rPr lang="en-GB" smtClean="0"/>
              <a:t>14/06/2019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E2CE539-2AA1-47F9-86D6-E22F3DD049A4}" type="slidenum">
              <a:rPr lang="en-GB" smtClean="0"/>
              <a:t>‹#›</a:t>
            </a:fld>
            <a:endParaRPr lang="en-GB"/>
          </a:p>
        </p:txBody>
      </p:sp>
    </p:spTree>
    <p:extLst>
      <p:ext uri="{BB962C8B-B14F-4D97-AF65-F5344CB8AC3E}">
        <p14:creationId xmlns:p14="http://schemas.microsoft.com/office/powerpoint/2010/main" val="3770849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612843D-DD83-5F47-ADF6-CC6338D466FE}" type="datetimeFigureOut">
              <a:rPr lang="en-US" smtClean="0"/>
              <a:t>6/14/2019</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E971CEB-0AD7-BD4F-94DF-A7E71F6BD01C}" type="slidenum">
              <a:rPr lang="en-US" smtClean="0"/>
              <a:t>‹#›</a:t>
            </a:fld>
            <a:endParaRPr lang="en-US"/>
          </a:p>
        </p:txBody>
      </p:sp>
    </p:spTree>
    <p:extLst>
      <p:ext uri="{BB962C8B-B14F-4D97-AF65-F5344CB8AC3E}">
        <p14:creationId xmlns:p14="http://schemas.microsoft.com/office/powerpoint/2010/main" val="1896314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Students taking responsibility through managing patients</a:t>
            </a:r>
          </a:p>
          <a:p>
            <a:r>
              <a:rPr lang="en-GB" dirty="0"/>
              <a:t>Students taking responsibility for their own learning </a:t>
            </a:r>
          </a:p>
          <a:p>
            <a:r>
              <a:rPr lang="en-GB" dirty="0"/>
              <a:t>Students using initiative- positive impact on self and patients/clients </a:t>
            </a:r>
          </a:p>
          <a:p>
            <a:r>
              <a:rPr lang="en-GB" dirty="0"/>
              <a:t>Students increased confidence in decision making/ gaining independence from within the supportive practice placement </a:t>
            </a:r>
          </a:p>
          <a:p>
            <a:r>
              <a:rPr lang="en-GB" dirty="0"/>
              <a:t>Student led team brief at the end of each placement: what went well and areas that need improving. The coach steps in and explains how it could be done better. Students contributions are treated with respect and valued (approach adopted by some practice placement areas)</a:t>
            </a:r>
          </a:p>
          <a:p>
            <a:endParaRPr lang="en-GB" dirty="0"/>
          </a:p>
        </p:txBody>
      </p:sp>
      <p:sp>
        <p:nvSpPr>
          <p:cNvPr id="4" name="Slide Number Placeholder 3"/>
          <p:cNvSpPr>
            <a:spLocks noGrp="1"/>
          </p:cNvSpPr>
          <p:nvPr>
            <p:ph type="sldNum" sz="quarter" idx="10"/>
          </p:nvPr>
        </p:nvSpPr>
        <p:spPr/>
        <p:txBody>
          <a:bodyPr/>
          <a:lstStyle/>
          <a:p>
            <a:fld id="{1E971CEB-0AD7-BD4F-94DF-A7E71F6BD01C}" type="slidenum">
              <a:rPr lang="en-US" smtClean="0"/>
              <a:t>3</a:t>
            </a:fld>
            <a:endParaRPr lang="en-US"/>
          </a:p>
        </p:txBody>
      </p:sp>
    </p:spTree>
    <p:extLst>
      <p:ext uri="{BB962C8B-B14F-4D97-AF65-F5344CB8AC3E}">
        <p14:creationId xmlns:p14="http://schemas.microsoft.com/office/powerpoint/2010/main" val="1593766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6EABC1-6FB7-5140-938C-7CB786D88ACC}"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122514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EABC1-6FB7-5140-938C-7CB786D88ACC}"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2031523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EABC1-6FB7-5140-938C-7CB786D88ACC}"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97670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6EABC1-6FB7-5140-938C-7CB786D88ACC}"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934572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6EABC1-6FB7-5140-938C-7CB786D88ACC}" type="datetimeFigureOut">
              <a:rPr lang="en-US" smtClean="0"/>
              <a:t>6/14/2019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65957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6EABC1-6FB7-5140-938C-7CB786D88ACC}"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103278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6EABC1-6FB7-5140-938C-7CB786D88ACC}" type="datetimeFigureOut">
              <a:rPr lang="en-US" smtClean="0"/>
              <a:t>6/14/2019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634626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6EABC1-6FB7-5140-938C-7CB786D88ACC}" type="datetimeFigureOut">
              <a:rPr lang="en-US" smtClean="0"/>
              <a:t>6/14/2019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176520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EABC1-6FB7-5140-938C-7CB786D88ACC}" type="datetimeFigureOut">
              <a:rPr lang="en-US" smtClean="0"/>
              <a:t>6/14/2019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33546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EABC1-6FB7-5140-938C-7CB786D88ACC}"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102403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F6EABC1-6FB7-5140-938C-7CB786D88ACC}" type="datetimeFigureOut">
              <a:rPr lang="en-US" smtClean="0"/>
              <a:t>6/14/2019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7C13B8-E7C5-934B-84E3-C0484273426E}" type="slidenum">
              <a:rPr lang="en-US" smtClean="0"/>
              <a:t>‹#›</a:t>
            </a:fld>
            <a:endParaRPr lang="en-US"/>
          </a:p>
        </p:txBody>
      </p:sp>
    </p:spTree>
    <p:extLst>
      <p:ext uri="{BB962C8B-B14F-4D97-AF65-F5344CB8AC3E}">
        <p14:creationId xmlns:p14="http://schemas.microsoft.com/office/powerpoint/2010/main" val="1017323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EABC1-6FB7-5140-938C-7CB786D88ACC}" type="datetimeFigureOut">
              <a:rPr lang="en-US" smtClean="0"/>
              <a:t>6/14/2019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C13B8-E7C5-934B-84E3-C0484273426E}" type="slidenum">
              <a:rPr lang="en-US" smtClean="0"/>
              <a:t>‹#›</a:t>
            </a:fld>
            <a:endParaRPr lang="en-US"/>
          </a:p>
        </p:txBody>
      </p:sp>
    </p:spTree>
    <p:extLst>
      <p:ext uri="{BB962C8B-B14F-4D97-AF65-F5344CB8AC3E}">
        <p14:creationId xmlns:p14="http://schemas.microsoft.com/office/powerpoint/2010/main" val="1300292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hub.salford.ac.uk/gmsynergy/"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t>Collaboration &amp; Evaluation</a:t>
            </a:r>
          </a:p>
        </p:txBody>
      </p:sp>
      <p:sp>
        <p:nvSpPr>
          <p:cNvPr id="3" name="Subtitle 2"/>
          <p:cNvSpPr>
            <a:spLocks noGrp="1"/>
          </p:cNvSpPr>
          <p:nvPr>
            <p:ph type="subTitle" idx="1"/>
          </p:nvPr>
        </p:nvSpPr>
        <p:spPr/>
        <p:txBody>
          <a:bodyPr>
            <a:normAutofit lnSpcReduction="10000"/>
          </a:bodyPr>
          <a:lstStyle/>
          <a:p>
            <a:r>
              <a:rPr lang="en-US" dirty="0"/>
              <a:t>Dr. Jacqueline Leigh – Reader Teaching &amp; Learning, Executive Coach, GM Synergy Evaluation Lead</a:t>
            </a:r>
          </a:p>
          <a:p>
            <a:r>
              <a:rPr lang="en-US" dirty="0"/>
              <a:t>University of </a:t>
            </a:r>
            <a:r>
              <a:rPr lang="en-US" dirty="0" err="1"/>
              <a:t>Salford</a:t>
            </a:r>
            <a:r>
              <a:rPr lang="en-US" dirty="0"/>
              <a:t>, December 2018 </a:t>
            </a:r>
          </a:p>
          <a:p>
            <a:r>
              <a:rPr lang="en-GB" dirty="0"/>
              <a:t>Web: </a:t>
            </a:r>
            <a:r>
              <a:rPr lang="en-GB" dirty="0">
                <a:hlinkClick r:id="rId2"/>
              </a:rPr>
              <a:t>http://hub.salford.ac.uk/gmsynergy/</a:t>
            </a:r>
            <a:endParaRPr lang="en-GB" dirty="0"/>
          </a:p>
          <a:p>
            <a:endParaRPr lang="en-GB" dirty="0"/>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3150" y="1030288"/>
            <a:ext cx="7505700" cy="1625600"/>
          </a:xfrm>
          <a:prstGeom prst="rect">
            <a:avLst/>
          </a:prstGeom>
        </p:spPr>
      </p:pic>
    </p:spTree>
    <p:extLst>
      <p:ext uri="{BB962C8B-B14F-4D97-AF65-F5344CB8AC3E}">
        <p14:creationId xmlns:p14="http://schemas.microsoft.com/office/powerpoint/2010/main" val="179938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36E8-67EA-439A-9B80-C04ABA169076}"/>
              </a:ext>
            </a:extLst>
          </p:cNvPr>
          <p:cNvSpPr>
            <a:spLocks noGrp="1"/>
          </p:cNvSpPr>
          <p:nvPr>
            <p:ph type="title"/>
          </p:nvPr>
        </p:nvSpPr>
        <p:spPr/>
        <p:txBody>
          <a:bodyPr/>
          <a:lstStyle/>
          <a:p>
            <a:pPr algn="ctr"/>
            <a:r>
              <a:rPr lang="en-GB" b="1" dirty="0"/>
              <a:t>            GM Synergy Evaluation </a:t>
            </a:r>
          </a:p>
        </p:txBody>
      </p:sp>
      <p:sp>
        <p:nvSpPr>
          <p:cNvPr id="3" name="Content Placeholder 2">
            <a:extLst>
              <a:ext uri="{FF2B5EF4-FFF2-40B4-BE49-F238E27FC236}">
                <a16:creationId xmlns:a16="http://schemas.microsoft.com/office/drawing/2014/main" id="{FAA7AE75-B843-4532-929A-BDF956BF643E}"/>
              </a:ext>
            </a:extLst>
          </p:cNvPr>
          <p:cNvSpPr>
            <a:spLocks noGrp="1"/>
          </p:cNvSpPr>
          <p:nvPr>
            <p:ph idx="1"/>
          </p:nvPr>
        </p:nvSpPr>
        <p:spPr/>
        <p:txBody>
          <a:bodyPr>
            <a:normAutofit/>
          </a:bodyPr>
          <a:lstStyle/>
          <a:p>
            <a:r>
              <a:rPr lang="en-GB" dirty="0"/>
              <a:t>Funded by Health Education England </a:t>
            </a:r>
          </a:p>
          <a:p>
            <a:r>
              <a:rPr lang="en-GB" dirty="0"/>
              <a:t> AIM: To understand the experiences and impact on the clinical leadership development of undergraduate students’ when undertaking a clinical practice from within a placement that adopts the Greater Manchester Clinical Leadership Coaching Education Model (Synergy) from multiple stakeholder perspectives</a:t>
            </a:r>
          </a:p>
          <a:p>
            <a:r>
              <a:rPr lang="en-GB" i="1" dirty="0"/>
              <a:t>Online Questionnaire </a:t>
            </a:r>
          </a:p>
          <a:p>
            <a:r>
              <a:rPr lang="en-GB" dirty="0"/>
              <a:t>Focus Group Interview </a:t>
            </a:r>
          </a:p>
          <a:p>
            <a:endParaRPr lang="en-GB" dirty="0"/>
          </a:p>
          <a:p>
            <a:pPr marL="0" indent="0">
              <a:buNone/>
            </a:pPr>
            <a:endParaRPr lang="en-GB" dirty="0"/>
          </a:p>
          <a:p>
            <a:endParaRPr lang="en-GB" dirty="0"/>
          </a:p>
          <a:p>
            <a:endParaRPr lang="en-GB" dirty="0"/>
          </a:p>
        </p:txBody>
      </p:sp>
      <p:pic>
        <p:nvPicPr>
          <p:cNvPr id="4" name="Picture 3">
            <a:extLst>
              <a:ext uri="{FF2B5EF4-FFF2-40B4-BE49-F238E27FC236}">
                <a16:creationId xmlns:a16="http://schemas.microsoft.com/office/drawing/2014/main" id="{851CBE55-82C5-4D14-9FFE-85A9E25AFEAD}"/>
              </a:ext>
            </a:extLst>
          </p:cNvPr>
          <p:cNvPicPr>
            <a:picLocks noChangeAspect="1"/>
          </p:cNvPicPr>
          <p:nvPr/>
        </p:nvPicPr>
        <p:blipFill>
          <a:blip r:embed="rId2"/>
          <a:stretch>
            <a:fillRect/>
          </a:stretch>
        </p:blipFill>
        <p:spPr>
          <a:xfrm>
            <a:off x="765439" y="238980"/>
            <a:ext cx="1798476" cy="1274174"/>
          </a:xfrm>
          <a:prstGeom prst="rect">
            <a:avLst/>
          </a:prstGeom>
        </p:spPr>
      </p:pic>
      <p:graphicFrame>
        <p:nvGraphicFramePr>
          <p:cNvPr id="5" name="Table 4">
            <a:extLst>
              <a:ext uri="{FF2B5EF4-FFF2-40B4-BE49-F238E27FC236}">
                <a16:creationId xmlns:a16="http://schemas.microsoft.com/office/drawing/2014/main" id="{5E9C3356-D34A-4D73-BA07-0CB8EA93560D}"/>
              </a:ext>
            </a:extLst>
          </p:cNvPr>
          <p:cNvGraphicFramePr>
            <a:graphicFrameLocks noGrp="1"/>
          </p:cNvGraphicFramePr>
          <p:nvPr>
            <p:extLst>
              <p:ext uri="{D42A27DB-BD31-4B8C-83A1-F6EECF244321}">
                <p14:modId xmlns:p14="http://schemas.microsoft.com/office/powerpoint/2010/main" val="3095827518"/>
              </p:ext>
            </p:extLst>
          </p:nvPr>
        </p:nvGraphicFramePr>
        <p:xfrm>
          <a:off x="5758962" y="4351867"/>
          <a:ext cx="5706206" cy="1920240"/>
        </p:xfrm>
        <a:graphic>
          <a:graphicData uri="http://schemas.openxmlformats.org/drawingml/2006/table">
            <a:tbl>
              <a:tblPr firstRow="1" bandRow="1">
                <a:tableStyleId>{5C22544A-7EE6-4342-B048-85BDC9FD1C3A}</a:tableStyleId>
              </a:tblPr>
              <a:tblGrid>
                <a:gridCol w="2479430">
                  <a:extLst>
                    <a:ext uri="{9D8B030D-6E8A-4147-A177-3AD203B41FA5}">
                      <a16:colId xmlns:a16="http://schemas.microsoft.com/office/drawing/2014/main" val="1884788905"/>
                    </a:ext>
                  </a:extLst>
                </a:gridCol>
                <a:gridCol w="3226776">
                  <a:extLst>
                    <a:ext uri="{9D8B030D-6E8A-4147-A177-3AD203B41FA5}">
                      <a16:colId xmlns:a16="http://schemas.microsoft.com/office/drawing/2014/main" val="170919510"/>
                    </a:ext>
                  </a:extLst>
                </a:gridCol>
              </a:tblGrid>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222 completed online questionnaires </a:t>
                      </a:r>
                    </a:p>
                    <a:p>
                      <a:endParaRPr lang="en-GB" dirty="0"/>
                    </a:p>
                  </a:txBody>
                  <a:tcPr/>
                </a:tc>
                <a:tc hMerge="1">
                  <a:txBody>
                    <a:bodyPr/>
                    <a:lstStyle/>
                    <a:p>
                      <a:endParaRPr lang="en-GB" dirty="0"/>
                    </a:p>
                  </a:txBody>
                  <a:tcPr/>
                </a:tc>
                <a:extLst>
                  <a:ext uri="{0D108BD9-81ED-4DB2-BD59-A6C34878D82A}">
                    <a16:rowId xmlns:a16="http://schemas.microsoft.com/office/drawing/2014/main" val="1188028004"/>
                  </a:ext>
                </a:extLst>
              </a:tr>
              <a:tr h="370840">
                <a:tc>
                  <a:txBody>
                    <a:bodyPr/>
                    <a:lstStyle/>
                    <a:p>
                      <a:r>
                        <a:rPr lang="en-GB" dirty="0"/>
                        <a:t>36 coach in clinical practice </a:t>
                      </a:r>
                    </a:p>
                  </a:txBody>
                  <a:tcPr/>
                </a:tc>
                <a:tc>
                  <a:txBody>
                    <a:bodyPr/>
                    <a:lstStyle/>
                    <a:p>
                      <a:r>
                        <a:rPr lang="en-GB" dirty="0"/>
                        <a:t>5 University Link Lecturer </a:t>
                      </a:r>
                    </a:p>
                  </a:txBody>
                  <a:tcPr/>
                </a:tc>
                <a:extLst>
                  <a:ext uri="{0D108BD9-81ED-4DB2-BD59-A6C34878D82A}">
                    <a16:rowId xmlns:a16="http://schemas.microsoft.com/office/drawing/2014/main" val="3359974796"/>
                  </a:ext>
                </a:extLst>
              </a:tr>
              <a:tr h="370840">
                <a:tc>
                  <a:txBody>
                    <a:bodyPr/>
                    <a:lstStyle/>
                    <a:p>
                      <a:r>
                        <a:rPr lang="en-GB" dirty="0"/>
                        <a:t>11 Practice Education Facilitator </a:t>
                      </a:r>
                    </a:p>
                  </a:txBody>
                  <a:tcPr/>
                </a:tc>
                <a:tc>
                  <a:txBody>
                    <a:bodyPr/>
                    <a:lstStyle/>
                    <a:p>
                      <a:pPr algn="ctr"/>
                      <a:r>
                        <a:rPr lang="en-GB" dirty="0"/>
                        <a:t>170 Student </a:t>
                      </a:r>
                    </a:p>
                  </a:txBody>
                  <a:tcPr/>
                </a:tc>
                <a:extLst>
                  <a:ext uri="{0D108BD9-81ED-4DB2-BD59-A6C34878D82A}">
                    <a16:rowId xmlns:a16="http://schemas.microsoft.com/office/drawing/2014/main" val="2420549651"/>
                  </a:ext>
                </a:extLst>
              </a:tr>
            </a:tbl>
          </a:graphicData>
        </a:graphic>
      </p:graphicFrame>
    </p:spTree>
    <p:extLst>
      <p:ext uri="{BB962C8B-B14F-4D97-AF65-F5344CB8AC3E}">
        <p14:creationId xmlns:p14="http://schemas.microsoft.com/office/powerpoint/2010/main" val="143017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89086-3725-4E36-BE9F-21AE4FD77DA4}"/>
              </a:ext>
            </a:extLst>
          </p:cNvPr>
          <p:cNvSpPr>
            <a:spLocks noGrp="1"/>
          </p:cNvSpPr>
          <p:nvPr>
            <p:ph type="title"/>
          </p:nvPr>
        </p:nvSpPr>
        <p:spPr>
          <a:xfrm>
            <a:off x="838200" y="365126"/>
            <a:ext cx="10515600" cy="1147152"/>
          </a:xfrm>
        </p:spPr>
        <p:txBody>
          <a:bodyPr>
            <a:normAutofit fontScale="90000"/>
          </a:bodyPr>
          <a:lstStyle/>
          <a:p>
            <a:pPr algn="ctr"/>
            <a:r>
              <a:rPr lang="en-GB" b="1" dirty="0"/>
              <a:t>Positive Aspects of Synergy</a:t>
            </a:r>
            <a:br>
              <a:rPr lang="en-GB" dirty="0"/>
            </a:br>
            <a:endParaRPr lang="en-GB" dirty="0"/>
          </a:p>
        </p:txBody>
      </p:sp>
      <p:sp>
        <p:nvSpPr>
          <p:cNvPr id="3" name="Content Placeholder 2">
            <a:extLst>
              <a:ext uri="{FF2B5EF4-FFF2-40B4-BE49-F238E27FC236}">
                <a16:creationId xmlns:a16="http://schemas.microsoft.com/office/drawing/2014/main" id="{4DB9204F-CEDE-4DCB-9400-6E9270E1AD2C}"/>
              </a:ext>
            </a:extLst>
          </p:cNvPr>
          <p:cNvSpPr>
            <a:spLocks noGrp="1"/>
          </p:cNvSpPr>
          <p:nvPr>
            <p:ph idx="1"/>
          </p:nvPr>
        </p:nvSpPr>
        <p:spPr/>
        <p:txBody>
          <a:bodyPr>
            <a:normAutofit lnSpcReduction="10000"/>
          </a:bodyPr>
          <a:lstStyle/>
          <a:p>
            <a:pPr marL="0" indent="0">
              <a:lnSpc>
                <a:spcPct val="107000"/>
              </a:lnSpc>
              <a:spcBef>
                <a:spcPts val="200"/>
              </a:spcBef>
              <a:spcAft>
                <a:spcPts val="0"/>
              </a:spcAft>
              <a:buNone/>
            </a:pPr>
            <a:r>
              <a:rPr lang="en-GB"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Clinical Leadership Development</a:t>
            </a:r>
          </a:p>
          <a:p>
            <a:pPr marL="0" indent="0">
              <a:lnSpc>
                <a:spcPct val="107000"/>
              </a:lnSpc>
              <a:spcBef>
                <a:spcPts val="200"/>
              </a:spcBef>
              <a:spcAft>
                <a:spcPts val="0"/>
              </a:spcAft>
              <a:buNone/>
            </a:pPr>
            <a:endParaRPr lang="en-GB"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endParaRPr>
          </a:p>
          <a:p>
            <a:pPr marL="457200" lvl="1" indent="0">
              <a:lnSpc>
                <a:spcPct val="107000"/>
              </a:lnSpc>
              <a:spcBef>
                <a:spcPts val="200"/>
              </a:spcBef>
              <a:buNone/>
            </a:pPr>
            <a:r>
              <a:rPr lang="en-GB"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 </a:t>
            </a:r>
            <a:r>
              <a:rPr lang="en-GB" sz="2000" i="1" dirty="0"/>
              <a:t>“I enjoyed being in charge of my own learning experience and being able to complete tasks myself under the supervision of a trained member of staff. This way of learning enabled me to think for myself and work out what needed doing without being prompted by anyone. I feel much more confident in- patient care and have my synergy placement to thank for that”</a:t>
            </a:r>
            <a:r>
              <a:rPr lang="en-GB" sz="2000" dirty="0"/>
              <a:t> (First Year Student)</a:t>
            </a:r>
          </a:p>
          <a:p>
            <a:pPr marL="0" indent="0">
              <a:lnSpc>
                <a:spcPct val="107000"/>
              </a:lnSpc>
              <a:spcBef>
                <a:spcPts val="200"/>
              </a:spcBef>
              <a:spcAft>
                <a:spcPts val="0"/>
              </a:spcAft>
              <a:buNone/>
            </a:pPr>
            <a:endParaRPr lang="en-GB" sz="2000" b="1" dirty="0">
              <a:solidFill>
                <a:srgbClr val="2F5496"/>
              </a:solidFill>
              <a:ea typeface="Times New Roman" panose="02020603050405020304" pitchFamily="18" charset="0"/>
              <a:cs typeface="Times New Roman" panose="02020603050405020304" pitchFamily="18" charset="0"/>
            </a:endParaRPr>
          </a:p>
          <a:p>
            <a:pPr marL="457200" lvl="1" indent="0">
              <a:buNone/>
            </a:pPr>
            <a:r>
              <a:rPr lang="en-GB" sz="2000" i="1" dirty="0"/>
              <a:t>“Taking my own patient load meant I could really learn how to nurse autonomously. I wasn't being given tasks, rather being (usually) supported to identify and organise my own workload. Taking over end to end care of a couple of patients also meant it wasn't possible to only participate in aspects of care I was already confident in and this expanded my skills. It's a very good set up for obtaining clinical competencies.” (Second Year Student)</a:t>
            </a:r>
          </a:p>
        </p:txBody>
      </p:sp>
      <p:pic>
        <p:nvPicPr>
          <p:cNvPr id="4" name="Picture 3">
            <a:extLst>
              <a:ext uri="{FF2B5EF4-FFF2-40B4-BE49-F238E27FC236}">
                <a16:creationId xmlns:a16="http://schemas.microsoft.com/office/drawing/2014/main" id="{A3611414-F3B1-40AE-89E6-63FB108EEF81}"/>
              </a:ext>
            </a:extLst>
          </p:cNvPr>
          <p:cNvPicPr>
            <a:picLocks noChangeAspect="1"/>
          </p:cNvPicPr>
          <p:nvPr/>
        </p:nvPicPr>
        <p:blipFill>
          <a:blip r:embed="rId3"/>
          <a:stretch>
            <a:fillRect/>
          </a:stretch>
        </p:blipFill>
        <p:spPr>
          <a:xfrm>
            <a:off x="765439" y="238980"/>
            <a:ext cx="1798476" cy="1274174"/>
          </a:xfrm>
          <a:prstGeom prst="rect">
            <a:avLst/>
          </a:prstGeom>
        </p:spPr>
      </p:pic>
    </p:spTree>
    <p:extLst>
      <p:ext uri="{BB962C8B-B14F-4D97-AF65-F5344CB8AC3E}">
        <p14:creationId xmlns:p14="http://schemas.microsoft.com/office/powerpoint/2010/main" val="1942198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F05B2-787B-4EF7-819B-AEAA630874F7}"/>
              </a:ext>
            </a:extLst>
          </p:cNvPr>
          <p:cNvSpPr>
            <a:spLocks noGrp="1"/>
          </p:cNvSpPr>
          <p:nvPr>
            <p:ph type="title"/>
          </p:nvPr>
        </p:nvSpPr>
        <p:spPr>
          <a:xfrm>
            <a:off x="838200" y="365125"/>
            <a:ext cx="10515600" cy="839421"/>
          </a:xfrm>
        </p:spPr>
        <p:txBody>
          <a:bodyPr/>
          <a:lstStyle/>
          <a:p>
            <a:pPr algn="ctr"/>
            <a:endParaRPr lang="en-GB" b="1" dirty="0"/>
          </a:p>
        </p:txBody>
      </p:sp>
      <p:sp>
        <p:nvSpPr>
          <p:cNvPr id="3" name="Content Placeholder 2">
            <a:extLst>
              <a:ext uri="{FF2B5EF4-FFF2-40B4-BE49-F238E27FC236}">
                <a16:creationId xmlns:a16="http://schemas.microsoft.com/office/drawing/2014/main" id="{C66E22C5-EF3E-4AB0-842C-41E4EC314A70}"/>
              </a:ext>
            </a:extLst>
          </p:cNvPr>
          <p:cNvSpPr>
            <a:spLocks noGrp="1"/>
          </p:cNvSpPr>
          <p:nvPr>
            <p:ph idx="1"/>
          </p:nvPr>
        </p:nvSpPr>
        <p:spPr>
          <a:xfrm>
            <a:off x="838200" y="1513154"/>
            <a:ext cx="10515600" cy="4663809"/>
          </a:xfrm>
        </p:spPr>
        <p:txBody>
          <a:bodyPr>
            <a:normAutofit fontScale="92500"/>
          </a:bodyPr>
          <a:lstStyle/>
          <a:p>
            <a:pPr marL="0" lvl="0" indent="0">
              <a:lnSpc>
                <a:spcPct val="107000"/>
              </a:lnSpc>
              <a:spcBef>
                <a:spcPts val="200"/>
              </a:spcBef>
              <a:buNone/>
            </a:pPr>
            <a:r>
              <a:rPr lang="en-GB" b="1"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Support</a:t>
            </a:r>
          </a:p>
          <a:p>
            <a:pPr marL="457200" lvl="1" indent="0">
              <a:buNone/>
            </a:pPr>
            <a:r>
              <a:rPr lang="en-GB" i="1" dirty="0"/>
              <a:t>“I enjoyed that there were students working together and the third years were delegating to year 2 and 1 students” (Coach in Clinical Practice )</a:t>
            </a:r>
          </a:p>
          <a:p>
            <a:pPr marL="457200" lvl="1" indent="0">
              <a:buNone/>
            </a:pPr>
            <a:endParaRPr lang="en-GB" dirty="0"/>
          </a:p>
          <a:p>
            <a:pPr marL="457200" lvl="1" indent="0">
              <a:buNone/>
            </a:pPr>
            <a:r>
              <a:rPr lang="en-GB" i="1" dirty="0"/>
              <a:t> “Supporting the ward staff to understand their role within the model and to support those with the training to deliver the coaching approach” </a:t>
            </a:r>
            <a:r>
              <a:rPr lang="en-GB" dirty="0"/>
              <a:t>(Practice Education Facilitator)</a:t>
            </a:r>
          </a:p>
          <a:p>
            <a:pPr marL="457200" lvl="1" indent="0">
              <a:buNone/>
            </a:pPr>
            <a:endParaRPr lang="en-GB" dirty="0"/>
          </a:p>
          <a:p>
            <a:pPr marL="457200" lvl="1" indent="0">
              <a:buNone/>
            </a:pPr>
            <a:r>
              <a:rPr lang="en-GB" dirty="0"/>
              <a:t>“</a:t>
            </a:r>
            <a:r>
              <a:rPr lang="en-GB" i="1" dirty="0"/>
              <a:t>I enjoyed working closely with practice colleagues and felt this strengthened the working relationships” (University Link Lecturer)	</a:t>
            </a:r>
          </a:p>
          <a:p>
            <a:pPr marL="457200" lvl="1" indent="0">
              <a:buNone/>
            </a:pPr>
            <a:endParaRPr lang="en-GB" i="1" dirty="0"/>
          </a:p>
          <a:p>
            <a:pPr marL="457200" lvl="1" indent="0">
              <a:buNone/>
            </a:pPr>
            <a:r>
              <a:rPr lang="en-GB" i="1" dirty="0"/>
              <a:t>“The students can show their knowledge and understanding and take the lead in the care which will help with confidence and best practice”</a:t>
            </a:r>
            <a:r>
              <a:rPr lang="en-GB" dirty="0"/>
              <a:t> (Coach in Clinical Practice)</a:t>
            </a:r>
          </a:p>
        </p:txBody>
      </p:sp>
      <p:pic>
        <p:nvPicPr>
          <p:cNvPr id="4" name="Picture 3">
            <a:extLst>
              <a:ext uri="{FF2B5EF4-FFF2-40B4-BE49-F238E27FC236}">
                <a16:creationId xmlns:a16="http://schemas.microsoft.com/office/drawing/2014/main" id="{3628F677-2A77-4CAF-8EC8-94F8A74DF397}"/>
              </a:ext>
            </a:extLst>
          </p:cNvPr>
          <p:cNvPicPr>
            <a:picLocks noChangeAspect="1"/>
          </p:cNvPicPr>
          <p:nvPr/>
        </p:nvPicPr>
        <p:blipFill>
          <a:blip r:embed="rId2"/>
          <a:stretch>
            <a:fillRect/>
          </a:stretch>
        </p:blipFill>
        <p:spPr>
          <a:xfrm>
            <a:off x="765439" y="238980"/>
            <a:ext cx="1798476" cy="1274174"/>
          </a:xfrm>
          <a:prstGeom prst="rect">
            <a:avLst/>
          </a:prstGeom>
        </p:spPr>
      </p:pic>
    </p:spTree>
    <p:extLst>
      <p:ext uri="{BB962C8B-B14F-4D97-AF65-F5344CB8AC3E}">
        <p14:creationId xmlns:p14="http://schemas.microsoft.com/office/powerpoint/2010/main" val="385185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C36B8-6E7A-4C93-BEBE-B8310B059974}"/>
              </a:ext>
            </a:extLst>
          </p:cNvPr>
          <p:cNvSpPr>
            <a:spLocks noGrp="1"/>
          </p:cNvSpPr>
          <p:nvPr>
            <p:ph type="title"/>
          </p:nvPr>
        </p:nvSpPr>
        <p:spPr/>
        <p:txBody>
          <a:bodyPr/>
          <a:lstStyle/>
          <a:p>
            <a:pPr algn="ctr"/>
            <a:r>
              <a:rPr lang="en-GB" b="1" dirty="0"/>
              <a:t>Areas for Further Development </a:t>
            </a:r>
          </a:p>
        </p:txBody>
      </p:sp>
      <p:sp>
        <p:nvSpPr>
          <p:cNvPr id="3" name="Content Placeholder 2">
            <a:extLst>
              <a:ext uri="{FF2B5EF4-FFF2-40B4-BE49-F238E27FC236}">
                <a16:creationId xmlns:a16="http://schemas.microsoft.com/office/drawing/2014/main" id="{0A1B968C-2BB0-4D49-96CA-EBD949897BCF}"/>
              </a:ext>
            </a:extLst>
          </p:cNvPr>
          <p:cNvSpPr>
            <a:spLocks noGrp="1"/>
          </p:cNvSpPr>
          <p:nvPr>
            <p:ph idx="1"/>
          </p:nvPr>
        </p:nvSpPr>
        <p:spPr/>
        <p:txBody>
          <a:bodyPr>
            <a:normAutofit fontScale="92500" lnSpcReduction="10000"/>
          </a:bodyPr>
          <a:lstStyle/>
          <a:p>
            <a:pPr marL="0" indent="0">
              <a:buNone/>
            </a:pPr>
            <a:r>
              <a:rPr lang="en-GB" b="1" dirty="0">
                <a:solidFill>
                  <a:schemeClr val="accent1"/>
                </a:solidFill>
                <a:latin typeface="+mj-lt"/>
              </a:rPr>
              <a:t>Student /Clinical Coach/Staff Skill Mix </a:t>
            </a:r>
          </a:p>
          <a:p>
            <a:r>
              <a:rPr lang="en-GB" i="1" dirty="0"/>
              <a:t>“I felt there were too many students at times. We would find ourselves fighting for things to do. As a second-year student nurse I had certain competencies to sign off but struggled to achieve some of these as first year students would get the opportunity before me. I am concerned staff will get 'lazy' and leave the work to the students” </a:t>
            </a:r>
            <a:r>
              <a:rPr lang="en-GB" dirty="0"/>
              <a:t>(Second Year Student). </a:t>
            </a:r>
          </a:p>
          <a:p>
            <a:r>
              <a:rPr lang="en-GB" i="1" dirty="0"/>
              <a:t>“Too many students on the ward at any one time. Should be limited to 3 per shift” </a:t>
            </a:r>
            <a:r>
              <a:rPr lang="en-GB" dirty="0"/>
              <a:t>(Coach in Clinical Practice)</a:t>
            </a:r>
          </a:p>
          <a:p>
            <a:r>
              <a:rPr lang="en-GB" i="1" dirty="0"/>
              <a:t>“Initial worries about the large amount of students however theses worries soon abated once being involved and helping the students” </a:t>
            </a:r>
            <a:r>
              <a:rPr lang="en-GB" dirty="0"/>
              <a:t>(Coach in Clinical Practice)	</a:t>
            </a:r>
          </a:p>
          <a:p>
            <a:endParaRPr lang="en-GB" dirty="0"/>
          </a:p>
        </p:txBody>
      </p:sp>
      <p:pic>
        <p:nvPicPr>
          <p:cNvPr id="4" name="Picture 3">
            <a:extLst>
              <a:ext uri="{FF2B5EF4-FFF2-40B4-BE49-F238E27FC236}">
                <a16:creationId xmlns:a16="http://schemas.microsoft.com/office/drawing/2014/main" id="{771058B6-7906-49C5-BAD8-B0CC5A27F40A}"/>
              </a:ext>
            </a:extLst>
          </p:cNvPr>
          <p:cNvPicPr>
            <a:picLocks noChangeAspect="1"/>
          </p:cNvPicPr>
          <p:nvPr/>
        </p:nvPicPr>
        <p:blipFill>
          <a:blip r:embed="rId2"/>
          <a:stretch>
            <a:fillRect/>
          </a:stretch>
        </p:blipFill>
        <p:spPr>
          <a:xfrm>
            <a:off x="765439" y="238980"/>
            <a:ext cx="1798476" cy="1274174"/>
          </a:xfrm>
          <a:prstGeom prst="rect">
            <a:avLst/>
          </a:prstGeom>
        </p:spPr>
      </p:pic>
    </p:spTree>
    <p:extLst>
      <p:ext uri="{BB962C8B-B14F-4D97-AF65-F5344CB8AC3E}">
        <p14:creationId xmlns:p14="http://schemas.microsoft.com/office/powerpoint/2010/main" val="293664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CDA4303-59EF-44F4-8D03-4B42D08F336B}"/>
              </a:ext>
            </a:extLst>
          </p:cNvPr>
          <p:cNvPicPr>
            <a:picLocks noChangeAspect="1"/>
          </p:cNvPicPr>
          <p:nvPr/>
        </p:nvPicPr>
        <p:blipFill>
          <a:blip r:embed="rId2"/>
          <a:stretch>
            <a:fillRect/>
          </a:stretch>
        </p:blipFill>
        <p:spPr>
          <a:xfrm>
            <a:off x="1486408" y="286105"/>
            <a:ext cx="1798476" cy="1274174"/>
          </a:xfrm>
          <a:prstGeom prst="rect">
            <a:avLst/>
          </a:prstGeom>
        </p:spPr>
      </p:pic>
      <p:sp>
        <p:nvSpPr>
          <p:cNvPr id="2" name="Title 1">
            <a:extLst>
              <a:ext uri="{FF2B5EF4-FFF2-40B4-BE49-F238E27FC236}">
                <a16:creationId xmlns:a16="http://schemas.microsoft.com/office/drawing/2014/main" id="{89F4533A-6AED-412F-9EF0-E0C297052667}"/>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2D2C547C-88AB-427E-B1D9-AD24B09379F8}"/>
              </a:ext>
            </a:extLst>
          </p:cNvPr>
          <p:cNvSpPr>
            <a:spLocks noGrp="1"/>
          </p:cNvSpPr>
          <p:nvPr>
            <p:ph idx="1"/>
          </p:nvPr>
        </p:nvSpPr>
        <p:spPr>
          <a:xfrm>
            <a:off x="838200" y="2092569"/>
            <a:ext cx="10515600" cy="4400306"/>
          </a:xfrm>
        </p:spPr>
        <p:txBody>
          <a:bodyPr>
            <a:normAutofit fontScale="92500" lnSpcReduction="20000"/>
          </a:bodyPr>
          <a:lstStyle/>
          <a:p>
            <a:pPr marL="0" indent="0">
              <a:buNone/>
            </a:pPr>
            <a:r>
              <a:rPr lang="en-GB" dirty="0">
                <a:solidFill>
                  <a:schemeClr val="accent1"/>
                </a:solidFill>
                <a:latin typeface="Calibri" panose="020F0502020204030204" pitchFamily="34" charset="0"/>
              </a:rPr>
              <a:t>Preparedness for the GM Synergy Placement </a:t>
            </a:r>
          </a:p>
          <a:p>
            <a:r>
              <a:rPr lang="en-GB" i="1" dirty="0">
                <a:latin typeface="Calibri" panose="020F0502020204030204" pitchFamily="34" charset="0"/>
              </a:rPr>
              <a:t>“Project team moved away from the synergy areas too soon without consolidating the new placement learning approach”</a:t>
            </a:r>
            <a:r>
              <a:rPr lang="en-GB" dirty="0">
                <a:latin typeface="Calibri" panose="020F0502020204030204" pitchFamily="34" charset="0"/>
              </a:rPr>
              <a:t> (PEF).</a:t>
            </a:r>
          </a:p>
          <a:p>
            <a:r>
              <a:rPr lang="en-GB" i="1" dirty="0">
                <a:latin typeface="Calibri" panose="020F0502020204030204" pitchFamily="34" charset="0"/>
              </a:rPr>
              <a:t>“I felt that the ward could benefit from further training and awareness regarding the synergy programme to help support students with the different setup compared to mentoring” </a:t>
            </a:r>
            <a:r>
              <a:rPr lang="en-GB" dirty="0">
                <a:latin typeface="Calibri" panose="020F0502020204030204" pitchFamily="34" charset="0"/>
              </a:rPr>
              <a:t>(Second Year Student). </a:t>
            </a:r>
          </a:p>
          <a:p>
            <a:pPr marL="0" indent="0">
              <a:buNone/>
            </a:pPr>
            <a:r>
              <a:rPr lang="en-GB" dirty="0">
                <a:solidFill>
                  <a:schemeClr val="accent1"/>
                </a:solidFill>
                <a:latin typeface="Calibri" panose="020F0502020204030204" pitchFamily="34" charset="0"/>
              </a:rPr>
              <a:t>Peer Led Teaching and Learning</a:t>
            </a:r>
          </a:p>
          <a:p>
            <a:pPr marL="0" indent="0">
              <a:buNone/>
            </a:pPr>
            <a:r>
              <a:rPr lang="en-GB" b="1" dirty="0">
                <a:solidFill>
                  <a:schemeClr val="accent1"/>
                </a:solidFill>
                <a:latin typeface="Calibri" panose="020F0502020204030204" pitchFamily="34" charset="0"/>
              </a:rPr>
              <a:t> </a:t>
            </a:r>
            <a:r>
              <a:rPr lang="en-GB" b="1" dirty="0">
                <a:latin typeface="Calibri" panose="020F0502020204030204" pitchFamily="34" charset="0"/>
              </a:rPr>
              <a:t>“</a:t>
            </a:r>
            <a:r>
              <a:rPr lang="en-GB" i="1" dirty="0">
                <a:latin typeface="Calibri" panose="020F0502020204030204" pitchFamily="34" charset="0"/>
              </a:rPr>
              <a:t>concern that is the staff nurse is so busy overseeing a few students, the third year (myself) often found themselves doing a lot of the teaching, which is perfectly acceptable for smaller things however, there are bigger clinical skills, which perhaps should still be taught by a RN [Registered Nurse] …. ultimately …. you are hoping that an unqualified person is passing down good practice</a:t>
            </a:r>
            <a:r>
              <a:rPr lang="en-GB" b="1" dirty="0">
                <a:latin typeface="Calibri" panose="020F0502020204030204" pitchFamily="34" charset="0"/>
              </a:rPr>
              <a:t>” </a:t>
            </a:r>
            <a:r>
              <a:rPr lang="en-GB" dirty="0">
                <a:latin typeface="Calibri" panose="020F0502020204030204" pitchFamily="34" charset="0"/>
              </a:rPr>
              <a:t>(Third Year Student).</a:t>
            </a:r>
          </a:p>
        </p:txBody>
      </p:sp>
    </p:spTree>
    <p:extLst>
      <p:ext uri="{BB962C8B-B14F-4D97-AF65-F5344CB8AC3E}">
        <p14:creationId xmlns:p14="http://schemas.microsoft.com/office/powerpoint/2010/main" val="4054620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06FA5-0B6F-434C-AA5E-DF3003D50F55}"/>
              </a:ext>
            </a:extLst>
          </p:cNvPr>
          <p:cNvSpPr>
            <a:spLocks noGrp="1"/>
          </p:cNvSpPr>
          <p:nvPr>
            <p:ph type="title"/>
          </p:nvPr>
        </p:nvSpPr>
        <p:spPr>
          <a:xfrm>
            <a:off x="838200" y="681037"/>
            <a:ext cx="10515600" cy="537979"/>
          </a:xfrm>
        </p:spPr>
        <p:txBody>
          <a:bodyPr>
            <a:noAutofit/>
          </a:bodyPr>
          <a:lstStyle/>
          <a:p>
            <a:pPr algn="ctr"/>
            <a:r>
              <a:rPr lang="en-GB" sz="3600" b="1" dirty="0"/>
              <a:t>Emerging factors that impact on the success and sustainability</a:t>
            </a:r>
            <a:br>
              <a:rPr lang="en-GB" sz="3600" dirty="0"/>
            </a:br>
            <a:endParaRPr lang="en-GB" sz="3600" dirty="0"/>
          </a:p>
        </p:txBody>
      </p:sp>
      <p:sp>
        <p:nvSpPr>
          <p:cNvPr id="3" name="Content Placeholder 2">
            <a:extLst>
              <a:ext uri="{FF2B5EF4-FFF2-40B4-BE49-F238E27FC236}">
                <a16:creationId xmlns:a16="http://schemas.microsoft.com/office/drawing/2014/main" id="{C53C4FC2-6E5E-42B8-A0CD-E538EE07F886}"/>
              </a:ext>
            </a:extLst>
          </p:cNvPr>
          <p:cNvSpPr>
            <a:spLocks noGrp="1"/>
          </p:cNvSpPr>
          <p:nvPr>
            <p:ph idx="1"/>
          </p:nvPr>
        </p:nvSpPr>
        <p:spPr>
          <a:xfrm>
            <a:off x="838200" y="1825625"/>
            <a:ext cx="10515600" cy="4583968"/>
          </a:xfrm>
        </p:spPr>
        <p:txBody>
          <a:bodyPr>
            <a:normAutofit fontScale="92500" lnSpcReduction="20000"/>
          </a:bodyPr>
          <a:lstStyle/>
          <a:p>
            <a:pPr marL="514350" indent="-514350">
              <a:buFont typeface="+mj-lt"/>
              <a:buAutoNum type="arabicPeriod"/>
            </a:pPr>
            <a:r>
              <a:rPr lang="en-GB" dirty="0"/>
              <a:t>Preparation of staff (students, practice staff and academics) </a:t>
            </a:r>
          </a:p>
          <a:p>
            <a:pPr marL="514350" indent="-514350">
              <a:buFont typeface="+mj-lt"/>
              <a:buAutoNum type="arabicPeriod"/>
            </a:pPr>
            <a:r>
              <a:rPr lang="en-GB" dirty="0"/>
              <a:t>Curricula approach that prepares students for their peer support and learning role</a:t>
            </a:r>
          </a:p>
          <a:p>
            <a:pPr marL="514350" indent="-514350">
              <a:buFont typeface="+mj-lt"/>
              <a:buAutoNum type="arabicPeriod"/>
            </a:pPr>
            <a:r>
              <a:rPr lang="en-GB" dirty="0"/>
              <a:t>Positioning the model within NMC Code - responsibility and accountability </a:t>
            </a:r>
          </a:p>
          <a:p>
            <a:pPr marL="514350" indent="-514350">
              <a:buFont typeface="+mj-lt"/>
              <a:buAutoNum type="arabicPeriod"/>
            </a:pPr>
            <a:r>
              <a:rPr lang="en-GB" dirty="0"/>
              <a:t>Implementation of strategies that motivate the practice placement team about the model</a:t>
            </a:r>
          </a:p>
          <a:p>
            <a:pPr marL="514350" indent="-514350">
              <a:buFont typeface="+mj-lt"/>
              <a:buAutoNum type="arabicPeriod"/>
            </a:pPr>
            <a:r>
              <a:rPr lang="en-GB" dirty="0"/>
              <a:t>Careful planning of student numbers - skill mix, start dates and ratio of student to coach - formulate a model rota with skill mix of students</a:t>
            </a:r>
          </a:p>
          <a:p>
            <a:pPr marL="514350" indent="-514350">
              <a:buFont typeface="+mj-lt"/>
              <a:buAutoNum type="arabicPeriod"/>
            </a:pPr>
            <a:r>
              <a:rPr lang="en-GB" dirty="0"/>
              <a:t>Implementation of strategies that ensure equity and appropriateness of practice learning opportunities for all students placed in the synergy area </a:t>
            </a:r>
          </a:p>
          <a:p>
            <a:pPr marL="514350" indent="-514350">
              <a:buFont typeface="+mj-lt"/>
              <a:buAutoNum type="arabicPeriod"/>
            </a:pPr>
            <a:r>
              <a:rPr lang="en-GB" dirty="0"/>
              <a:t>Ongoing coaching support for clinical coaches and PEF Champions</a:t>
            </a:r>
          </a:p>
          <a:p>
            <a:endParaRPr lang="en-GB" dirty="0"/>
          </a:p>
        </p:txBody>
      </p:sp>
      <p:pic>
        <p:nvPicPr>
          <p:cNvPr id="4" name="Picture 3">
            <a:extLst>
              <a:ext uri="{FF2B5EF4-FFF2-40B4-BE49-F238E27FC236}">
                <a16:creationId xmlns:a16="http://schemas.microsoft.com/office/drawing/2014/main" id="{55722D39-ADD7-4D1B-9154-3541CC70BF3A}"/>
              </a:ext>
            </a:extLst>
          </p:cNvPr>
          <p:cNvPicPr>
            <a:picLocks noChangeAspect="1"/>
          </p:cNvPicPr>
          <p:nvPr/>
        </p:nvPicPr>
        <p:blipFill>
          <a:blip r:embed="rId2"/>
          <a:stretch>
            <a:fillRect/>
          </a:stretch>
        </p:blipFill>
        <p:spPr>
          <a:xfrm>
            <a:off x="360994" y="800099"/>
            <a:ext cx="1798476" cy="954487"/>
          </a:xfrm>
          <a:prstGeom prst="rect">
            <a:avLst/>
          </a:prstGeom>
        </p:spPr>
      </p:pic>
      <p:sp>
        <p:nvSpPr>
          <p:cNvPr id="5" name="TextBox 4">
            <a:extLst>
              <a:ext uri="{FF2B5EF4-FFF2-40B4-BE49-F238E27FC236}">
                <a16:creationId xmlns:a16="http://schemas.microsoft.com/office/drawing/2014/main" id="{CB57D31E-0DFF-4F4A-A5BB-C9523568E0E2}"/>
              </a:ext>
            </a:extLst>
          </p:cNvPr>
          <p:cNvSpPr txBox="1"/>
          <p:nvPr/>
        </p:nvSpPr>
        <p:spPr>
          <a:xfrm>
            <a:off x="2549769" y="6304085"/>
            <a:ext cx="6919546" cy="369332"/>
          </a:xfrm>
          <a:prstGeom prst="rect">
            <a:avLst/>
          </a:prstGeom>
          <a:solidFill>
            <a:schemeClr val="accent2"/>
          </a:solidFill>
        </p:spPr>
        <p:txBody>
          <a:bodyPr wrap="square" rtlCol="0">
            <a:spAutoFit/>
          </a:bodyPr>
          <a:lstStyle/>
          <a:p>
            <a:r>
              <a:rPr lang="en-GB" b="1" dirty="0"/>
              <a:t>Emerging Key Message: Capacity or Coaching </a:t>
            </a:r>
            <a:r>
              <a:rPr lang="en-GB" b="1"/>
              <a:t>or Both </a:t>
            </a:r>
            <a:r>
              <a:rPr lang="en-GB" b="1" dirty="0"/>
              <a:t>? </a:t>
            </a:r>
          </a:p>
        </p:txBody>
      </p:sp>
    </p:spTree>
    <p:extLst>
      <p:ext uri="{BB962C8B-B14F-4D97-AF65-F5344CB8AC3E}">
        <p14:creationId xmlns:p14="http://schemas.microsoft.com/office/powerpoint/2010/main" val="3170646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861</TotalTime>
  <Words>812</Words>
  <Application>Microsoft Office PowerPoint</Application>
  <PresentationFormat>Widescreen</PresentationFormat>
  <Paragraphs>56</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Collaboration &amp; Evaluation</vt:lpstr>
      <vt:lpstr>            GM Synergy Evaluation </vt:lpstr>
      <vt:lpstr>Positive Aspects of Synergy </vt:lpstr>
      <vt:lpstr>PowerPoint Presentation</vt:lpstr>
      <vt:lpstr>Areas for Further Development </vt:lpstr>
      <vt:lpstr>PowerPoint Presentation</vt:lpstr>
      <vt:lpstr>Emerging factors that impact on the success and sustainability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 Synergy Project An Introduction</dc:title>
  <dc:creator>karen heggs</dc:creator>
  <cp:lastModifiedBy>Leigh Jacqueline</cp:lastModifiedBy>
  <cp:revision>58</cp:revision>
  <cp:lastPrinted>2017-08-17T11:06:00Z</cp:lastPrinted>
  <dcterms:created xsi:type="dcterms:W3CDTF">2017-07-11T22:13:37Z</dcterms:created>
  <dcterms:modified xsi:type="dcterms:W3CDTF">2019-06-14T04:34:12Z</dcterms:modified>
</cp:coreProperties>
</file>