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7" r:id="rId2"/>
    <p:sldId id="278" r:id="rId3"/>
    <p:sldId id="277" r:id="rId4"/>
    <p:sldId id="269" r:id="rId5"/>
    <p:sldId id="262" r:id="rId6"/>
    <p:sldId id="263" r:id="rId7"/>
    <p:sldId id="272" r:id="rId8"/>
    <p:sldId id="271" r:id="rId9"/>
    <p:sldId id="261" r:id="rId10"/>
    <p:sldId id="274" r:id="rId11"/>
    <p:sldId id="275" r:id="rId12"/>
    <p:sldId id="276" r:id="rId13"/>
    <p:sldId id="265" r:id="rId14"/>
    <p:sldId id="266" r:id="rId15"/>
    <p:sldId id="27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A45"/>
    <a:srgbClr val="579F99"/>
    <a:srgbClr val="91CAA7"/>
    <a:srgbClr val="E8B81F"/>
    <a:srgbClr val="F1EFE8"/>
    <a:srgbClr val="DEDCCD"/>
    <a:srgbClr val="C1BCA7"/>
    <a:srgbClr val="0A2A31"/>
    <a:srgbClr val="B50E20"/>
    <a:srgbClr val="2833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E81213-2D43-4CC0-AF7F-B9D38A2156F9}" v="1" dt="2019-03-25T12:23:42.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487FD-D43B-4320-A8E0-D55B0C652CAB}"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B0A3A6EF-528C-4927-986B-C3339A98D461}">
      <dgm:prSet phldrT="[Text]"/>
      <dgm:spPr>
        <a:solidFill>
          <a:schemeClr val="tx2"/>
        </a:solidFill>
      </dgm:spPr>
      <dgm:t>
        <a:bodyPr/>
        <a:lstStyle/>
        <a:p>
          <a:pPr algn="ctr"/>
          <a:r>
            <a:rPr lang="en-GB" dirty="0">
              <a:latin typeface="Arial" pitchFamily="34" charset="0"/>
              <a:cs typeface="Arial" pitchFamily="34" charset="0"/>
            </a:rPr>
            <a:t>GM Delivery Group</a:t>
          </a:r>
        </a:p>
      </dgm:t>
    </dgm:pt>
    <dgm:pt modelId="{45093F75-54FE-4026-B964-135B888849B1}" type="parTrans" cxnId="{07FBAF74-8973-4631-A9AB-6ABD7707A6F2}">
      <dgm:prSet/>
      <dgm:spPr/>
      <dgm:t>
        <a:bodyPr/>
        <a:lstStyle/>
        <a:p>
          <a:pPr algn="ctr"/>
          <a:endParaRPr lang="en-GB">
            <a:latin typeface="Arial" pitchFamily="34" charset="0"/>
            <a:cs typeface="Arial" pitchFamily="34" charset="0"/>
          </a:endParaRPr>
        </a:p>
      </dgm:t>
    </dgm:pt>
    <dgm:pt modelId="{4E335616-9E78-4F41-A839-8F7948E51760}" type="sibTrans" cxnId="{07FBAF74-8973-4631-A9AB-6ABD7707A6F2}">
      <dgm:prSet custT="1"/>
      <dgm:spPr/>
      <dgm:t>
        <a:bodyPr/>
        <a:lstStyle/>
        <a:p>
          <a:pPr algn="ctr"/>
          <a:endParaRPr lang="en-GB" sz="1400" dirty="0">
            <a:latin typeface="Arial" pitchFamily="34" charset="0"/>
            <a:cs typeface="Arial" pitchFamily="34" charset="0"/>
          </a:endParaRPr>
        </a:p>
      </dgm:t>
    </dgm:pt>
    <dgm:pt modelId="{776E3A6A-4344-4E2D-B4ED-52D43989CFCC}">
      <dgm:prSet phldrT="[Text]"/>
      <dgm:spPr/>
      <dgm:t>
        <a:bodyPr/>
        <a:lstStyle/>
        <a:p>
          <a:pPr algn="ctr"/>
          <a:r>
            <a:rPr lang="en-GB" dirty="0">
              <a:latin typeface="Arial" pitchFamily="34" charset="0"/>
              <a:cs typeface="Arial" pitchFamily="34" charset="0"/>
            </a:rPr>
            <a:t>Nursing Associate Workforce  Group</a:t>
          </a:r>
        </a:p>
      </dgm:t>
    </dgm:pt>
    <dgm:pt modelId="{C3EFBF6A-6B50-46A1-AB14-65F762576BD3}" type="parTrans" cxnId="{9D971FCE-9A18-46C0-BCEF-307456F7F342}">
      <dgm:prSet/>
      <dgm:spPr/>
      <dgm:t>
        <a:bodyPr/>
        <a:lstStyle/>
        <a:p>
          <a:pPr algn="ctr"/>
          <a:endParaRPr lang="en-GB">
            <a:latin typeface="Arial" pitchFamily="34" charset="0"/>
            <a:cs typeface="Arial" pitchFamily="34" charset="0"/>
          </a:endParaRPr>
        </a:p>
      </dgm:t>
    </dgm:pt>
    <dgm:pt modelId="{509231FA-0209-4F1B-9DAD-BB90B4A095E5}" type="sibTrans" cxnId="{9D971FCE-9A18-46C0-BCEF-307456F7F342}">
      <dgm:prSet custT="1"/>
      <dgm:spPr/>
      <dgm:t>
        <a:bodyPr/>
        <a:lstStyle/>
        <a:p>
          <a:pPr algn="ctr"/>
          <a:endParaRPr lang="en-GB" sz="900" dirty="0">
            <a:latin typeface="Arial" pitchFamily="34" charset="0"/>
            <a:cs typeface="Arial" pitchFamily="34" charset="0"/>
          </a:endParaRPr>
        </a:p>
      </dgm:t>
    </dgm:pt>
    <dgm:pt modelId="{D3F436EB-5587-45EB-BC72-2659F4D689AA}">
      <dgm:prSet phldrT="[Text]"/>
      <dgm:spPr/>
      <dgm:t>
        <a:bodyPr/>
        <a:lstStyle/>
        <a:p>
          <a:pPr algn="ctr"/>
          <a:r>
            <a:rPr lang="en-GB" dirty="0">
              <a:latin typeface="Arial" pitchFamily="34" charset="0"/>
              <a:cs typeface="Arial" pitchFamily="34" charset="0"/>
            </a:rPr>
            <a:t>Nursing &amp; Midwifery Graduate Workforce Group</a:t>
          </a:r>
        </a:p>
      </dgm:t>
    </dgm:pt>
    <dgm:pt modelId="{649CC16A-6666-46C9-A5D1-CF6DB0E99961}" type="parTrans" cxnId="{AF9385EC-C41E-4C2B-8A57-1D92E75A3E8B}">
      <dgm:prSet/>
      <dgm:spPr/>
      <dgm:t>
        <a:bodyPr/>
        <a:lstStyle/>
        <a:p>
          <a:pPr algn="ctr"/>
          <a:endParaRPr lang="en-GB">
            <a:latin typeface="Arial" pitchFamily="34" charset="0"/>
            <a:cs typeface="Arial" pitchFamily="34" charset="0"/>
          </a:endParaRPr>
        </a:p>
      </dgm:t>
    </dgm:pt>
    <dgm:pt modelId="{113B4BB4-8623-4FFB-A66B-F1FD2403291A}" type="sibTrans" cxnId="{AF9385EC-C41E-4C2B-8A57-1D92E75A3E8B}">
      <dgm:prSet custT="1"/>
      <dgm:spPr/>
      <dgm:t>
        <a:bodyPr/>
        <a:lstStyle/>
        <a:p>
          <a:pPr algn="ctr"/>
          <a:endParaRPr lang="en-GB" sz="800" dirty="0">
            <a:latin typeface="Arial" pitchFamily="34" charset="0"/>
            <a:cs typeface="Arial" pitchFamily="34" charset="0"/>
          </a:endParaRPr>
        </a:p>
      </dgm:t>
    </dgm:pt>
    <dgm:pt modelId="{34934380-7F9E-4C21-9F3F-8D61FD5FF02B}">
      <dgm:prSet phldrT="[Text]"/>
      <dgm:spPr/>
      <dgm:t>
        <a:bodyPr/>
        <a:lstStyle/>
        <a:p>
          <a:pPr algn="ctr"/>
          <a:r>
            <a:rPr lang="en-GB" dirty="0">
              <a:latin typeface="Arial" pitchFamily="34" charset="0"/>
              <a:cs typeface="Arial" pitchFamily="34" charset="0"/>
            </a:rPr>
            <a:t>Post-Graduate Workforce Group </a:t>
          </a:r>
        </a:p>
      </dgm:t>
    </dgm:pt>
    <dgm:pt modelId="{3D94FB9B-9298-46F7-84DC-A0EABADF0685}" type="parTrans" cxnId="{89A1E2DB-B776-4CDB-B4B7-58311A3F3089}">
      <dgm:prSet/>
      <dgm:spPr/>
      <dgm:t>
        <a:bodyPr/>
        <a:lstStyle/>
        <a:p>
          <a:pPr algn="ctr"/>
          <a:endParaRPr lang="en-GB">
            <a:latin typeface="Arial" pitchFamily="34" charset="0"/>
            <a:cs typeface="Arial" pitchFamily="34" charset="0"/>
          </a:endParaRPr>
        </a:p>
      </dgm:t>
    </dgm:pt>
    <dgm:pt modelId="{E02E7B56-BF2A-440F-A290-91DAF19661BD}" type="sibTrans" cxnId="{89A1E2DB-B776-4CDB-B4B7-58311A3F3089}">
      <dgm:prSet custT="1"/>
      <dgm:spPr/>
      <dgm:t>
        <a:bodyPr/>
        <a:lstStyle/>
        <a:p>
          <a:pPr algn="ctr"/>
          <a:endParaRPr lang="en-GB" sz="1000" dirty="0">
            <a:latin typeface="Arial" pitchFamily="34" charset="0"/>
            <a:cs typeface="Arial" pitchFamily="34" charset="0"/>
          </a:endParaRPr>
        </a:p>
      </dgm:t>
    </dgm:pt>
    <dgm:pt modelId="{889DC434-5359-4C3E-955E-0699BF6EBC00}">
      <dgm:prSet phldrT="[Text]"/>
      <dgm:spPr/>
      <dgm:t>
        <a:bodyPr/>
        <a:lstStyle/>
        <a:p>
          <a:pPr algn="ctr"/>
          <a:r>
            <a:rPr lang="en-GB" dirty="0">
              <a:latin typeface="Arial" pitchFamily="34" charset="0"/>
              <a:cs typeface="Arial" pitchFamily="34" charset="0"/>
            </a:rPr>
            <a:t>Mentor preparation project subgroup </a:t>
          </a:r>
        </a:p>
      </dgm:t>
    </dgm:pt>
    <dgm:pt modelId="{D6EA8D14-2A13-4A2C-89B9-30DCA88DB86F}" type="parTrans" cxnId="{7A247B1B-7C7D-4D3B-AE66-ECB8B752192C}">
      <dgm:prSet/>
      <dgm:spPr/>
      <dgm:t>
        <a:bodyPr/>
        <a:lstStyle/>
        <a:p>
          <a:endParaRPr lang="en-US"/>
        </a:p>
      </dgm:t>
    </dgm:pt>
    <dgm:pt modelId="{AE982065-B897-4B4A-B5F6-DD844EE55FE2}" type="sibTrans" cxnId="{7A247B1B-7C7D-4D3B-AE66-ECB8B752192C}">
      <dgm:prSet/>
      <dgm:spPr/>
      <dgm:t>
        <a:bodyPr/>
        <a:lstStyle/>
        <a:p>
          <a:endParaRPr lang="en-US"/>
        </a:p>
      </dgm:t>
    </dgm:pt>
    <dgm:pt modelId="{6FA872BC-898A-4D16-8074-B9D98D0DA5A0}" type="pres">
      <dgm:prSet presAssocID="{ACA487FD-D43B-4320-A8E0-D55B0C652CAB}" presName="hierChild1" presStyleCnt="0">
        <dgm:presLayoutVars>
          <dgm:orgChart val="1"/>
          <dgm:chPref val="1"/>
          <dgm:dir/>
          <dgm:animOne val="branch"/>
          <dgm:animLvl val="lvl"/>
          <dgm:resizeHandles/>
        </dgm:presLayoutVars>
      </dgm:prSet>
      <dgm:spPr/>
    </dgm:pt>
    <dgm:pt modelId="{03C4EF36-9059-4A5B-AD2B-C66B00BE9A4A}" type="pres">
      <dgm:prSet presAssocID="{B0A3A6EF-528C-4927-986B-C3339A98D461}" presName="hierRoot1" presStyleCnt="0">
        <dgm:presLayoutVars>
          <dgm:hierBranch val="init"/>
        </dgm:presLayoutVars>
      </dgm:prSet>
      <dgm:spPr/>
    </dgm:pt>
    <dgm:pt modelId="{4260990E-F44F-4EB9-B7BD-B92C4C1AC76F}" type="pres">
      <dgm:prSet presAssocID="{B0A3A6EF-528C-4927-986B-C3339A98D461}" presName="rootComposite1" presStyleCnt="0"/>
      <dgm:spPr/>
    </dgm:pt>
    <dgm:pt modelId="{44856F9C-2A45-4244-BA18-F16B39E332B3}" type="pres">
      <dgm:prSet presAssocID="{B0A3A6EF-528C-4927-986B-C3339A98D461}" presName="rootText1" presStyleLbl="node0" presStyleIdx="0" presStyleCnt="1" custLinFactNeighborX="-1481" custLinFactNeighborY="-4151">
        <dgm:presLayoutVars>
          <dgm:chMax/>
          <dgm:chPref val="3"/>
        </dgm:presLayoutVars>
      </dgm:prSet>
      <dgm:spPr/>
    </dgm:pt>
    <dgm:pt modelId="{39E25608-D529-4659-ADDA-EAD345C46A17}" type="pres">
      <dgm:prSet presAssocID="{B0A3A6EF-528C-4927-986B-C3339A98D461}" presName="titleText1" presStyleLbl="fgAcc0" presStyleIdx="0" presStyleCnt="1" custFlipVert="1" custFlipHor="0" custScaleX="2110" custScaleY="11582" custLinFactY="481198" custLinFactNeighborX="-84052" custLinFactNeighborY="500000">
        <dgm:presLayoutVars>
          <dgm:chMax val="0"/>
          <dgm:chPref val="0"/>
        </dgm:presLayoutVars>
      </dgm:prSet>
      <dgm:spPr/>
    </dgm:pt>
    <dgm:pt modelId="{F4C381E9-8F66-4B08-B119-C9D073940D6B}" type="pres">
      <dgm:prSet presAssocID="{B0A3A6EF-528C-4927-986B-C3339A98D461}" presName="rootConnector1" presStyleLbl="node1" presStyleIdx="0" presStyleCnt="4"/>
      <dgm:spPr/>
    </dgm:pt>
    <dgm:pt modelId="{3CE0D02D-28FC-4838-BB1B-D387CDF4987C}" type="pres">
      <dgm:prSet presAssocID="{B0A3A6EF-528C-4927-986B-C3339A98D461}" presName="hierChild2" presStyleCnt="0"/>
      <dgm:spPr/>
    </dgm:pt>
    <dgm:pt modelId="{782CB01C-6A51-4E64-BCD6-7BFA38AE4A0A}" type="pres">
      <dgm:prSet presAssocID="{C3EFBF6A-6B50-46A1-AB14-65F762576BD3}" presName="Name37" presStyleLbl="parChTrans1D2" presStyleIdx="0" presStyleCnt="3"/>
      <dgm:spPr/>
    </dgm:pt>
    <dgm:pt modelId="{A60D310A-EF97-4B22-AF84-BC22AA909203}" type="pres">
      <dgm:prSet presAssocID="{776E3A6A-4344-4E2D-B4ED-52D43989CFCC}" presName="hierRoot2" presStyleCnt="0">
        <dgm:presLayoutVars>
          <dgm:hierBranch val="init"/>
        </dgm:presLayoutVars>
      </dgm:prSet>
      <dgm:spPr/>
    </dgm:pt>
    <dgm:pt modelId="{0C97366A-F0BC-4E0A-A568-2C68F8F9CACC}" type="pres">
      <dgm:prSet presAssocID="{776E3A6A-4344-4E2D-B4ED-52D43989CFCC}" presName="rootComposite" presStyleCnt="0"/>
      <dgm:spPr/>
    </dgm:pt>
    <dgm:pt modelId="{2565D6D7-477C-4791-A5BE-641EE6172163}" type="pres">
      <dgm:prSet presAssocID="{776E3A6A-4344-4E2D-B4ED-52D43989CFCC}" presName="rootText" presStyleLbl="node1" presStyleIdx="0" presStyleCnt="4" custLinFactNeighborX="-3734" custLinFactNeighborY="-4318">
        <dgm:presLayoutVars>
          <dgm:chMax/>
          <dgm:chPref val="3"/>
        </dgm:presLayoutVars>
      </dgm:prSet>
      <dgm:spPr/>
    </dgm:pt>
    <dgm:pt modelId="{A2BA8C96-54CD-4887-9221-B92F19CBAF55}" type="pres">
      <dgm:prSet presAssocID="{776E3A6A-4344-4E2D-B4ED-52D43989CFCC}" presName="titleText2" presStyleLbl="fgAcc1" presStyleIdx="0" presStyleCnt="4" custFlipHor="1" custScaleX="4185" custScaleY="13690" custLinFactY="300000" custLinFactNeighborX="57419" custLinFactNeighborY="336857">
        <dgm:presLayoutVars>
          <dgm:chMax val="0"/>
          <dgm:chPref val="0"/>
        </dgm:presLayoutVars>
      </dgm:prSet>
      <dgm:spPr/>
    </dgm:pt>
    <dgm:pt modelId="{536FB762-B3FA-484E-849C-0F9C49E1BA6F}" type="pres">
      <dgm:prSet presAssocID="{776E3A6A-4344-4E2D-B4ED-52D43989CFCC}" presName="rootConnector" presStyleLbl="node2" presStyleIdx="0" presStyleCnt="0"/>
      <dgm:spPr/>
    </dgm:pt>
    <dgm:pt modelId="{8D03B5F0-BC73-4326-97B0-E37301F65BAB}" type="pres">
      <dgm:prSet presAssocID="{776E3A6A-4344-4E2D-B4ED-52D43989CFCC}" presName="hierChild4" presStyleCnt="0"/>
      <dgm:spPr/>
    </dgm:pt>
    <dgm:pt modelId="{5C5CAF14-7E38-4A96-AA57-1883C07C849A}" type="pres">
      <dgm:prSet presAssocID="{776E3A6A-4344-4E2D-B4ED-52D43989CFCC}" presName="hierChild5" presStyleCnt="0"/>
      <dgm:spPr/>
    </dgm:pt>
    <dgm:pt modelId="{FEE68B11-EBA2-47BE-B056-2AB23F60B92C}" type="pres">
      <dgm:prSet presAssocID="{649CC16A-6666-46C9-A5D1-CF6DB0E99961}" presName="Name37" presStyleLbl="parChTrans1D2" presStyleIdx="1" presStyleCnt="3"/>
      <dgm:spPr/>
    </dgm:pt>
    <dgm:pt modelId="{C667E84B-6E30-4BE8-A71A-4AD9DAA17B86}" type="pres">
      <dgm:prSet presAssocID="{D3F436EB-5587-45EB-BC72-2659F4D689AA}" presName="hierRoot2" presStyleCnt="0">
        <dgm:presLayoutVars>
          <dgm:hierBranch val="init"/>
        </dgm:presLayoutVars>
      </dgm:prSet>
      <dgm:spPr/>
    </dgm:pt>
    <dgm:pt modelId="{057E7C92-19D7-469C-89FC-64D2EBF8E5A3}" type="pres">
      <dgm:prSet presAssocID="{D3F436EB-5587-45EB-BC72-2659F4D689AA}" presName="rootComposite" presStyleCnt="0"/>
      <dgm:spPr/>
    </dgm:pt>
    <dgm:pt modelId="{FA2C2746-979C-4F8E-8C62-6562FDA73DF7}" type="pres">
      <dgm:prSet presAssocID="{D3F436EB-5587-45EB-BC72-2659F4D689AA}" presName="rootText" presStyleLbl="node1" presStyleIdx="1" presStyleCnt="4" custLinFactNeighborX="-321" custLinFactNeighborY="-2585">
        <dgm:presLayoutVars>
          <dgm:chMax/>
          <dgm:chPref val="3"/>
        </dgm:presLayoutVars>
      </dgm:prSet>
      <dgm:spPr/>
    </dgm:pt>
    <dgm:pt modelId="{984C3625-FB82-46D4-8978-28F81313698E}" type="pres">
      <dgm:prSet presAssocID="{D3F436EB-5587-45EB-BC72-2659F4D689AA}" presName="titleText2" presStyleLbl="fgAcc1" presStyleIdx="1" presStyleCnt="4" custFlipVert="0" custFlipHor="0" custScaleX="5781" custScaleY="11464" custLinFactY="281645" custLinFactNeighborX="-78880" custLinFactNeighborY="300000">
        <dgm:presLayoutVars>
          <dgm:chMax val="0"/>
          <dgm:chPref val="0"/>
        </dgm:presLayoutVars>
      </dgm:prSet>
      <dgm:spPr/>
    </dgm:pt>
    <dgm:pt modelId="{13E68FCE-B34E-4C86-AE67-12F9AF5A1542}" type="pres">
      <dgm:prSet presAssocID="{D3F436EB-5587-45EB-BC72-2659F4D689AA}" presName="rootConnector" presStyleLbl="node2" presStyleIdx="0" presStyleCnt="0"/>
      <dgm:spPr/>
    </dgm:pt>
    <dgm:pt modelId="{96C0C586-8F67-4B98-B010-75B5A30EBCC2}" type="pres">
      <dgm:prSet presAssocID="{D3F436EB-5587-45EB-BC72-2659F4D689AA}" presName="hierChild4" presStyleCnt="0"/>
      <dgm:spPr/>
    </dgm:pt>
    <dgm:pt modelId="{117FF365-CBEA-4A24-A5AF-02D52DFFDF13}" type="pres">
      <dgm:prSet presAssocID="{D3F436EB-5587-45EB-BC72-2659F4D689AA}" presName="hierChild5" presStyleCnt="0"/>
      <dgm:spPr/>
    </dgm:pt>
    <dgm:pt modelId="{7E1A4EA1-7CF6-4E80-88F8-2F4C3CC3BB05}" type="pres">
      <dgm:prSet presAssocID="{3D94FB9B-9298-46F7-84DC-A0EABADF0685}" presName="Name37" presStyleLbl="parChTrans1D2" presStyleIdx="2" presStyleCnt="3"/>
      <dgm:spPr/>
    </dgm:pt>
    <dgm:pt modelId="{A5F081EF-7B89-439D-9619-69C4306982FF}" type="pres">
      <dgm:prSet presAssocID="{34934380-7F9E-4C21-9F3F-8D61FD5FF02B}" presName="hierRoot2" presStyleCnt="0">
        <dgm:presLayoutVars>
          <dgm:hierBranch val="init"/>
        </dgm:presLayoutVars>
      </dgm:prSet>
      <dgm:spPr/>
    </dgm:pt>
    <dgm:pt modelId="{64E082B7-7B00-4366-A0E3-E56AC9A06E53}" type="pres">
      <dgm:prSet presAssocID="{34934380-7F9E-4C21-9F3F-8D61FD5FF02B}" presName="rootComposite" presStyleCnt="0"/>
      <dgm:spPr/>
    </dgm:pt>
    <dgm:pt modelId="{4BBC2619-CB9A-40CD-8388-C89271FD12F4}" type="pres">
      <dgm:prSet presAssocID="{34934380-7F9E-4C21-9F3F-8D61FD5FF02B}" presName="rootText" presStyleLbl="node1" presStyleIdx="2" presStyleCnt="4" custLinFactNeighborX="566" custLinFactNeighborY="-7830">
        <dgm:presLayoutVars>
          <dgm:chMax/>
          <dgm:chPref val="3"/>
        </dgm:presLayoutVars>
      </dgm:prSet>
      <dgm:spPr/>
    </dgm:pt>
    <dgm:pt modelId="{CAFB1BCB-A6EC-4010-9C89-320CE7F53A2A}" type="pres">
      <dgm:prSet presAssocID="{34934380-7F9E-4C21-9F3F-8D61FD5FF02B}" presName="titleText2" presStyleLbl="fgAcc1" presStyleIdx="2" presStyleCnt="4" custFlipVert="1" custFlipHor="0" custScaleX="2062" custScaleY="10752" custLinFactX="-100000" custLinFactY="237248" custLinFactNeighborX="-113999" custLinFactNeighborY="300000">
        <dgm:presLayoutVars>
          <dgm:chMax val="0"/>
          <dgm:chPref val="0"/>
        </dgm:presLayoutVars>
      </dgm:prSet>
      <dgm:spPr/>
    </dgm:pt>
    <dgm:pt modelId="{D714B7C1-5204-4A91-9283-11BD895FFDCA}" type="pres">
      <dgm:prSet presAssocID="{34934380-7F9E-4C21-9F3F-8D61FD5FF02B}" presName="rootConnector" presStyleLbl="node2" presStyleIdx="0" presStyleCnt="0"/>
      <dgm:spPr/>
    </dgm:pt>
    <dgm:pt modelId="{CD00C305-7220-4C8B-AB08-83210D3301A9}" type="pres">
      <dgm:prSet presAssocID="{34934380-7F9E-4C21-9F3F-8D61FD5FF02B}" presName="hierChild4" presStyleCnt="0"/>
      <dgm:spPr/>
    </dgm:pt>
    <dgm:pt modelId="{CF29D463-C078-4B74-92D9-A36A1DE11132}" type="pres">
      <dgm:prSet presAssocID="{D6EA8D14-2A13-4A2C-89B9-30DCA88DB86F}" presName="Name37" presStyleLbl="parChTrans1D3" presStyleIdx="0" presStyleCnt="1"/>
      <dgm:spPr/>
    </dgm:pt>
    <dgm:pt modelId="{BCA35E76-879F-4B18-A6A9-B66021639394}" type="pres">
      <dgm:prSet presAssocID="{889DC434-5359-4C3E-955E-0699BF6EBC00}" presName="hierRoot2" presStyleCnt="0">
        <dgm:presLayoutVars>
          <dgm:hierBranch val="init"/>
        </dgm:presLayoutVars>
      </dgm:prSet>
      <dgm:spPr/>
    </dgm:pt>
    <dgm:pt modelId="{B74711E8-8C74-439E-A44D-2193D5C69709}" type="pres">
      <dgm:prSet presAssocID="{889DC434-5359-4C3E-955E-0699BF6EBC00}" presName="rootComposite" presStyleCnt="0"/>
      <dgm:spPr/>
    </dgm:pt>
    <dgm:pt modelId="{998DCC93-6202-46BA-9F8D-B3FA84396EA4}" type="pres">
      <dgm:prSet presAssocID="{889DC434-5359-4C3E-955E-0699BF6EBC00}" presName="rootText" presStyleLbl="node1" presStyleIdx="3" presStyleCnt="4" custLinFactNeighborX="1424" custLinFactNeighborY="-28294">
        <dgm:presLayoutVars>
          <dgm:chMax/>
          <dgm:chPref val="3"/>
        </dgm:presLayoutVars>
      </dgm:prSet>
      <dgm:spPr/>
    </dgm:pt>
    <dgm:pt modelId="{DCEC6458-42AF-4BE4-8BBB-A442096B61C0}" type="pres">
      <dgm:prSet presAssocID="{889DC434-5359-4C3E-955E-0699BF6EBC00}" presName="titleText2" presStyleLbl="fgAcc1" presStyleIdx="3" presStyleCnt="4" custFlipVert="1" custFlipHor="1" custScaleX="2110" custScaleY="11004" custLinFactNeighborX="6135" custLinFactNeighborY="54789">
        <dgm:presLayoutVars>
          <dgm:chMax val="0"/>
          <dgm:chPref val="0"/>
        </dgm:presLayoutVars>
      </dgm:prSet>
      <dgm:spPr/>
    </dgm:pt>
    <dgm:pt modelId="{DA84CCEE-2A37-40C6-9575-A99828491317}" type="pres">
      <dgm:prSet presAssocID="{889DC434-5359-4C3E-955E-0699BF6EBC00}" presName="rootConnector" presStyleLbl="node3" presStyleIdx="0" presStyleCnt="0"/>
      <dgm:spPr/>
    </dgm:pt>
    <dgm:pt modelId="{DD604346-93D4-4398-8AC2-472C16E26B8E}" type="pres">
      <dgm:prSet presAssocID="{889DC434-5359-4C3E-955E-0699BF6EBC00}" presName="hierChild4" presStyleCnt="0"/>
      <dgm:spPr/>
    </dgm:pt>
    <dgm:pt modelId="{E70C512D-82CF-4865-BA5A-3C4B96E4EF2E}" type="pres">
      <dgm:prSet presAssocID="{889DC434-5359-4C3E-955E-0699BF6EBC00}" presName="hierChild5" presStyleCnt="0"/>
      <dgm:spPr/>
    </dgm:pt>
    <dgm:pt modelId="{50573EA4-5FF6-49B1-9DB9-C0C623DB43E5}" type="pres">
      <dgm:prSet presAssocID="{34934380-7F9E-4C21-9F3F-8D61FD5FF02B}" presName="hierChild5" presStyleCnt="0"/>
      <dgm:spPr/>
    </dgm:pt>
    <dgm:pt modelId="{B7A27589-41A7-4294-921C-5E35F6927F3D}" type="pres">
      <dgm:prSet presAssocID="{B0A3A6EF-528C-4927-986B-C3339A98D461}" presName="hierChild3" presStyleCnt="0"/>
      <dgm:spPr/>
    </dgm:pt>
  </dgm:ptLst>
  <dgm:cxnLst>
    <dgm:cxn modelId="{C4BC260A-1736-4DF9-9936-AA414C7B11F0}" type="presOf" srcId="{B0A3A6EF-528C-4927-986B-C3339A98D461}" destId="{F4C381E9-8F66-4B08-B119-C9D073940D6B}" srcOrd="1" destOrd="0" presId="urn:microsoft.com/office/officeart/2008/layout/NameandTitleOrganizationalChart"/>
    <dgm:cxn modelId="{05AA1016-A3C1-4314-93C8-C6C17A7778E6}" type="presOf" srcId="{B0A3A6EF-528C-4927-986B-C3339A98D461}" destId="{44856F9C-2A45-4244-BA18-F16B39E332B3}" srcOrd="0" destOrd="0" presId="urn:microsoft.com/office/officeart/2008/layout/NameandTitleOrganizationalChart"/>
    <dgm:cxn modelId="{7A247B1B-7C7D-4D3B-AE66-ECB8B752192C}" srcId="{34934380-7F9E-4C21-9F3F-8D61FD5FF02B}" destId="{889DC434-5359-4C3E-955E-0699BF6EBC00}" srcOrd="0" destOrd="0" parTransId="{D6EA8D14-2A13-4A2C-89B9-30DCA88DB86F}" sibTransId="{AE982065-B897-4B4A-B5F6-DD844EE55FE2}"/>
    <dgm:cxn modelId="{49A2582B-252B-4AE2-A02A-CB28511CCBE8}" type="presOf" srcId="{649CC16A-6666-46C9-A5D1-CF6DB0E99961}" destId="{FEE68B11-EBA2-47BE-B056-2AB23F60B92C}" srcOrd="0" destOrd="0" presId="urn:microsoft.com/office/officeart/2008/layout/NameandTitleOrganizationalChart"/>
    <dgm:cxn modelId="{028D3E41-FB6F-4B23-9270-1366283C6D44}" type="presOf" srcId="{ACA487FD-D43B-4320-A8E0-D55B0C652CAB}" destId="{6FA872BC-898A-4D16-8074-B9D98D0DA5A0}" srcOrd="0" destOrd="0" presId="urn:microsoft.com/office/officeart/2008/layout/NameandTitleOrganizationalChart"/>
    <dgm:cxn modelId="{95CD5769-9A46-4AC8-AD47-EE7219BB0EBB}" type="presOf" srcId="{3D94FB9B-9298-46F7-84DC-A0EABADF0685}" destId="{7E1A4EA1-7CF6-4E80-88F8-2F4C3CC3BB05}" srcOrd="0" destOrd="0" presId="urn:microsoft.com/office/officeart/2008/layout/NameandTitleOrganizationalChart"/>
    <dgm:cxn modelId="{A0931F6A-FC42-4EE8-B1F3-A6B77BA9FF88}" type="presOf" srcId="{4E335616-9E78-4F41-A839-8F7948E51760}" destId="{39E25608-D529-4659-ADDA-EAD345C46A17}" srcOrd="0" destOrd="0" presId="urn:microsoft.com/office/officeart/2008/layout/NameandTitleOrganizationalChart"/>
    <dgm:cxn modelId="{07FBAF74-8973-4631-A9AB-6ABD7707A6F2}" srcId="{ACA487FD-D43B-4320-A8E0-D55B0C652CAB}" destId="{B0A3A6EF-528C-4927-986B-C3339A98D461}" srcOrd="0" destOrd="0" parTransId="{45093F75-54FE-4026-B964-135B888849B1}" sibTransId="{4E335616-9E78-4F41-A839-8F7948E51760}"/>
    <dgm:cxn modelId="{B2A4A578-2082-4194-B0E5-173FB5C9776B}" type="presOf" srcId="{776E3A6A-4344-4E2D-B4ED-52D43989CFCC}" destId="{536FB762-B3FA-484E-849C-0F9C49E1BA6F}" srcOrd="1" destOrd="0" presId="urn:microsoft.com/office/officeart/2008/layout/NameandTitleOrganizationalChart"/>
    <dgm:cxn modelId="{762FA87D-B7AA-48F8-BC7B-12F1B774C93B}" type="presOf" srcId="{113B4BB4-8623-4FFB-A66B-F1FD2403291A}" destId="{984C3625-FB82-46D4-8978-28F81313698E}" srcOrd="0" destOrd="0" presId="urn:microsoft.com/office/officeart/2008/layout/NameandTitleOrganizationalChart"/>
    <dgm:cxn modelId="{F444E685-A6E6-4651-A457-202DC77296FA}" type="presOf" srcId="{889DC434-5359-4C3E-955E-0699BF6EBC00}" destId="{DA84CCEE-2A37-40C6-9575-A99828491317}" srcOrd="1" destOrd="0" presId="urn:microsoft.com/office/officeart/2008/layout/NameandTitleOrganizationalChart"/>
    <dgm:cxn modelId="{17F5F785-8BEF-4CBA-8042-D3358A35AF21}" type="presOf" srcId="{34934380-7F9E-4C21-9F3F-8D61FD5FF02B}" destId="{4BBC2619-CB9A-40CD-8388-C89271FD12F4}" srcOrd="0" destOrd="0" presId="urn:microsoft.com/office/officeart/2008/layout/NameandTitleOrganizationalChart"/>
    <dgm:cxn modelId="{AD69708E-6330-422E-9C50-27F992DD2F79}" type="presOf" srcId="{776E3A6A-4344-4E2D-B4ED-52D43989CFCC}" destId="{2565D6D7-477C-4791-A5BE-641EE6172163}" srcOrd="0" destOrd="0" presId="urn:microsoft.com/office/officeart/2008/layout/NameandTitleOrganizationalChart"/>
    <dgm:cxn modelId="{77E04E91-EC2A-43F4-A550-A1D49437C60F}" type="presOf" srcId="{889DC434-5359-4C3E-955E-0699BF6EBC00}" destId="{998DCC93-6202-46BA-9F8D-B3FA84396EA4}" srcOrd="0" destOrd="0" presId="urn:microsoft.com/office/officeart/2008/layout/NameandTitleOrganizationalChart"/>
    <dgm:cxn modelId="{40A9B5AA-8474-46B1-817E-FAA39173C830}" type="presOf" srcId="{D3F436EB-5587-45EB-BC72-2659F4D689AA}" destId="{FA2C2746-979C-4F8E-8C62-6562FDA73DF7}" srcOrd="0" destOrd="0" presId="urn:microsoft.com/office/officeart/2008/layout/NameandTitleOrganizationalChart"/>
    <dgm:cxn modelId="{250678B4-A009-444D-988A-DDFC092A7011}" type="presOf" srcId="{D3F436EB-5587-45EB-BC72-2659F4D689AA}" destId="{13E68FCE-B34E-4C86-AE67-12F9AF5A1542}" srcOrd="1" destOrd="0" presId="urn:microsoft.com/office/officeart/2008/layout/NameandTitleOrganizationalChart"/>
    <dgm:cxn modelId="{8A4062C1-5626-4924-989F-7ADCEA7A7EC1}" type="presOf" srcId="{AE982065-B897-4B4A-B5F6-DD844EE55FE2}" destId="{DCEC6458-42AF-4BE4-8BBB-A442096B61C0}" srcOrd="0" destOrd="0" presId="urn:microsoft.com/office/officeart/2008/layout/NameandTitleOrganizationalChart"/>
    <dgm:cxn modelId="{FC7A66C3-C254-4ED9-AD69-4848F15A55C8}" type="presOf" srcId="{D6EA8D14-2A13-4A2C-89B9-30DCA88DB86F}" destId="{CF29D463-C078-4B74-92D9-A36A1DE11132}" srcOrd="0" destOrd="0" presId="urn:microsoft.com/office/officeart/2008/layout/NameandTitleOrganizationalChart"/>
    <dgm:cxn modelId="{9D971FCE-9A18-46C0-BCEF-307456F7F342}" srcId="{B0A3A6EF-528C-4927-986B-C3339A98D461}" destId="{776E3A6A-4344-4E2D-B4ED-52D43989CFCC}" srcOrd="0" destOrd="0" parTransId="{C3EFBF6A-6B50-46A1-AB14-65F762576BD3}" sibTransId="{509231FA-0209-4F1B-9DAD-BB90B4A095E5}"/>
    <dgm:cxn modelId="{8D3EEED3-3BD2-449F-8806-2A63A9629C37}" type="presOf" srcId="{509231FA-0209-4F1B-9DAD-BB90B4A095E5}" destId="{A2BA8C96-54CD-4887-9221-B92F19CBAF55}" srcOrd="0" destOrd="0" presId="urn:microsoft.com/office/officeart/2008/layout/NameandTitleOrganizationalChart"/>
    <dgm:cxn modelId="{89A1E2DB-B776-4CDB-B4B7-58311A3F3089}" srcId="{B0A3A6EF-528C-4927-986B-C3339A98D461}" destId="{34934380-7F9E-4C21-9F3F-8D61FD5FF02B}" srcOrd="2" destOrd="0" parTransId="{3D94FB9B-9298-46F7-84DC-A0EABADF0685}" sibTransId="{E02E7B56-BF2A-440F-A290-91DAF19661BD}"/>
    <dgm:cxn modelId="{0D0C20E1-C441-4748-8107-D5662E2F708B}" type="presOf" srcId="{C3EFBF6A-6B50-46A1-AB14-65F762576BD3}" destId="{782CB01C-6A51-4E64-BCD6-7BFA38AE4A0A}" srcOrd="0" destOrd="0" presId="urn:microsoft.com/office/officeart/2008/layout/NameandTitleOrganizationalChart"/>
    <dgm:cxn modelId="{AF9385EC-C41E-4C2B-8A57-1D92E75A3E8B}" srcId="{B0A3A6EF-528C-4927-986B-C3339A98D461}" destId="{D3F436EB-5587-45EB-BC72-2659F4D689AA}" srcOrd="1" destOrd="0" parTransId="{649CC16A-6666-46C9-A5D1-CF6DB0E99961}" sibTransId="{113B4BB4-8623-4FFB-A66B-F1FD2403291A}"/>
    <dgm:cxn modelId="{5191D0F5-4E82-4CB8-94B5-9A6CA482D68E}" type="presOf" srcId="{34934380-7F9E-4C21-9F3F-8D61FD5FF02B}" destId="{D714B7C1-5204-4A91-9283-11BD895FFDCA}" srcOrd="1" destOrd="0" presId="urn:microsoft.com/office/officeart/2008/layout/NameandTitleOrganizationalChart"/>
    <dgm:cxn modelId="{D6117DF8-1C67-4524-8F52-915D8EBF0585}" type="presOf" srcId="{E02E7B56-BF2A-440F-A290-91DAF19661BD}" destId="{CAFB1BCB-A6EC-4010-9C89-320CE7F53A2A}" srcOrd="0" destOrd="0" presId="urn:microsoft.com/office/officeart/2008/layout/NameandTitleOrganizationalChart"/>
    <dgm:cxn modelId="{EF4150BB-131B-4790-A42D-3C4A6D420762}" type="presParOf" srcId="{6FA872BC-898A-4D16-8074-B9D98D0DA5A0}" destId="{03C4EF36-9059-4A5B-AD2B-C66B00BE9A4A}" srcOrd="0" destOrd="0" presId="urn:microsoft.com/office/officeart/2008/layout/NameandTitleOrganizationalChart"/>
    <dgm:cxn modelId="{C6F140F9-7AF4-478C-B43E-F0CB9FFEE0F5}" type="presParOf" srcId="{03C4EF36-9059-4A5B-AD2B-C66B00BE9A4A}" destId="{4260990E-F44F-4EB9-B7BD-B92C4C1AC76F}" srcOrd="0" destOrd="0" presId="urn:microsoft.com/office/officeart/2008/layout/NameandTitleOrganizationalChart"/>
    <dgm:cxn modelId="{BB5F2BE3-13B6-48B4-A4A8-356D2758B983}" type="presParOf" srcId="{4260990E-F44F-4EB9-B7BD-B92C4C1AC76F}" destId="{44856F9C-2A45-4244-BA18-F16B39E332B3}" srcOrd="0" destOrd="0" presId="urn:microsoft.com/office/officeart/2008/layout/NameandTitleOrganizationalChart"/>
    <dgm:cxn modelId="{EAB8252C-A0F5-4FF9-9E23-1FFE0D60BDA3}" type="presParOf" srcId="{4260990E-F44F-4EB9-B7BD-B92C4C1AC76F}" destId="{39E25608-D529-4659-ADDA-EAD345C46A17}" srcOrd="1" destOrd="0" presId="urn:microsoft.com/office/officeart/2008/layout/NameandTitleOrganizationalChart"/>
    <dgm:cxn modelId="{C5701606-29A9-4722-B70C-CB702F7FE774}" type="presParOf" srcId="{4260990E-F44F-4EB9-B7BD-B92C4C1AC76F}" destId="{F4C381E9-8F66-4B08-B119-C9D073940D6B}" srcOrd="2" destOrd="0" presId="urn:microsoft.com/office/officeart/2008/layout/NameandTitleOrganizationalChart"/>
    <dgm:cxn modelId="{9E19ABC6-8F5F-4B36-9D75-7EE61087FD8C}" type="presParOf" srcId="{03C4EF36-9059-4A5B-AD2B-C66B00BE9A4A}" destId="{3CE0D02D-28FC-4838-BB1B-D387CDF4987C}" srcOrd="1" destOrd="0" presId="urn:microsoft.com/office/officeart/2008/layout/NameandTitleOrganizationalChart"/>
    <dgm:cxn modelId="{D2689DCC-A082-402B-9B1B-A8990D2DF22A}" type="presParOf" srcId="{3CE0D02D-28FC-4838-BB1B-D387CDF4987C}" destId="{782CB01C-6A51-4E64-BCD6-7BFA38AE4A0A}" srcOrd="0" destOrd="0" presId="urn:microsoft.com/office/officeart/2008/layout/NameandTitleOrganizationalChart"/>
    <dgm:cxn modelId="{AB933A59-7520-473D-99CD-C2516A8E5FA1}" type="presParOf" srcId="{3CE0D02D-28FC-4838-BB1B-D387CDF4987C}" destId="{A60D310A-EF97-4B22-AF84-BC22AA909203}" srcOrd="1" destOrd="0" presId="urn:microsoft.com/office/officeart/2008/layout/NameandTitleOrganizationalChart"/>
    <dgm:cxn modelId="{1E9816E6-4884-4CB3-B992-067709477062}" type="presParOf" srcId="{A60D310A-EF97-4B22-AF84-BC22AA909203}" destId="{0C97366A-F0BC-4E0A-A568-2C68F8F9CACC}" srcOrd="0" destOrd="0" presId="urn:microsoft.com/office/officeart/2008/layout/NameandTitleOrganizationalChart"/>
    <dgm:cxn modelId="{5F446033-EC47-4D2B-93F4-D756EB015286}" type="presParOf" srcId="{0C97366A-F0BC-4E0A-A568-2C68F8F9CACC}" destId="{2565D6D7-477C-4791-A5BE-641EE6172163}" srcOrd="0" destOrd="0" presId="urn:microsoft.com/office/officeart/2008/layout/NameandTitleOrganizationalChart"/>
    <dgm:cxn modelId="{8C1A0AFF-FACF-4581-8DC6-C4785467B04B}" type="presParOf" srcId="{0C97366A-F0BC-4E0A-A568-2C68F8F9CACC}" destId="{A2BA8C96-54CD-4887-9221-B92F19CBAF55}" srcOrd="1" destOrd="0" presId="urn:microsoft.com/office/officeart/2008/layout/NameandTitleOrganizationalChart"/>
    <dgm:cxn modelId="{E465BB4A-26F4-4FF0-B431-E969F110071D}" type="presParOf" srcId="{0C97366A-F0BC-4E0A-A568-2C68F8F9CACC}" destId="{536FB762-B3FA-484E-849C-0F9C49E1BA6F}" srcOrd="2" destOrd="0" presId="urn:microsoft.com/office/officeart/2008/layout/NameandTitleOrganizationalChart"/>
    <dgm:cxn modelId="{38601499-1E3C-4562-A346-66C5C486D10E}" type="presParOf" srcId="{A60D310A-EF97-4B22-AF84-BC22AA909203}" destId="{8D03B5F0-BC73-4326-97B0-E37301F65BAB}" srcOrd="1" destOrd="0" presId="urn:microsoft.com/office/officeart/2008/layout/NameandTitleOrganizationalChart"/>
    <dgm:cxn modelId="{C36C94D8-D0AC-40FC-B115-09A14BCFE49A}" type="presParOf" srcId="{A60D310A-EF97-4B22-AF84-BC22AA909203}" destId="{5C5CAF14-7E38-4A96-AA57-1883C07C849A}" srcOrd="2" destOrd="0" presId="urn:microsoft.com/office/officeart/2008/layout/NameandTitleOrganizationalChart"/>
    <dgm:cxn modelId="{EFBE82A7-6D3E-446C-A4D7-A7A6F8418E0A}" type="presParOf" srcId="{3CE0D02D-28FC-4838-BB1B-D387CDF4987C}" destId="{FEE68B11-EBA2-47BE-B056-2AB23F60B92C}" srcOrd="2" destOrd="0" presId="urn:microsoft.com/office/officeart/2008/layout/NameandTitleOrganizationalChart"/>
    <dgm:cxn modelId="{CCE35FCF-CCF4-4E37-A2D6-0530FC2E9A89}" type="presParOf" srcId="{3CE0D02D-28FC-4838-BB1B-D387CDF4987C}" destId="{C667E84B-6E30-4BE8-A71A-4AD9DAA17B86}" srcOrd="3" destOrd="0" presId="urn:microsoft.com/office/officeart/2008/layout/NameandTitleOrganizationalChart"/>
    <dgm:cxn modelId="{566ECA4B-6C3B-4D0D-A471-DEDF4DEB9903}" type="presParOf" srcId="{C667E84B-6E30-4BE8-A71A-4AD9DAA17B86}" destId="{057E7C92-19D7-469C-89FC-64D2EBF8E5A3}" srcOrd="0" destOrd="0" presId="urn:microsoft.com/office/officeart/2008/layout/NameandTitleOrganizationalChart"/>
    <dgm:cxn modelId="{BA56432D-AA4E-4565-B55B-8B5DA10CBC38}" type="presParOf" srcId="{057E7C92-19D7-469C-89FC-64D2EBF8E5A3}" destId="{FA2C2746-979C-4F8E-8C62-6562FDA73DF7}" srcOrd="0" destOrd="0" presId="urn:microsoft.com/office/officeart/2008/layout/NameandTitleOrganizationalChart"/>
    <dgm:cxn modelId="{23A2901C-6F89-40A8-8E72-56BBB3944565}" type="presParOf" srcId="{057E7C92-19D7-469C-89FC-64D2EBF8E5A3}" destId="{984C3625-FB82-46D4-8978-28F81313698E}" srcOrd="1" destOrd="0" presId="urn:microsoft.com/office/officeart/2008/layout/NameandTitleOrganizationalChart"/>
    <dgm:cxn modelId="{A43BACBA-848A-455E-AFAA-A67A5408B51E}" type="presParOf" srcId="{057E7C92-19D7-469C-89FC-64D2EBF8E5A3}" destId="{13E68FCE-B34E-4C86-AE67-12F9AF5A1542}" srcOrd="2" destOrd="0" presId="urn:microsoft.com/office/officeart/2008/layout/NameandTitleOrganizationalChart"/>
    <dgm:cxn modelId="{B65141BF-5A97-4F39-A8E9-EB13AC5A5403}" type="presParOf" srcId="{C667E84B-6E30-4BE8-A71A-4AD9DAA17B86}" destId="{96C0C586-8F67-4B98-B010-75B5A30EBCC2}" srcOrd="1" destOrd="0" presId="urn:microsoft.com/office/officeart/2008/layout/NameandTitleOrganizationalChart"/>
    <dgm:cxn modelId="{A3B95022-C588-495B-BA86-FD1AEECFFFC8}" type="presParOf" srcId="{C667E84B-6E30-4BE8-A71A-4AD9DAA17B86}" destId="{117FF365-CBEA-4A24-A5AF-02D52DFFDF13}" srcOrd="2" destOrd="0" presId="urn:microsoft.com/office/officeart/2008/layout/NameandTitleOrganizationalChart"/>
    <dgm:cxn modelId="{E2464294-0597-49D7-8CF5-2226B61791E9}" type="presParOf" srcId="{3CE0D02D-28FC-4838-BB1B-D387CDF4987C}" destId="{7E1A4EA1-7CF6-4E80-88F8-2F4C3CC3BB05}" srcOrd="4" destOrd="0" presId="urn:microsoft.com/office/officeart/2008/layout/NameandTitleOrganizationalChart"/>
    <dgm:cxn modelId="{0DCE7AAF-C9DD-4B29-B06C-C32F0643702D}" type="presParOf" srcId="{3CE0D02D-28FC-4838-BB1B-D387CDF4987C}" destId="{A5F081EF-7B89-439D-9619-69C4306982FF}" srcOrd="5" destOrd="0" presId="urn:microsoft.com/office/officeart/2008/layout/NameandTitleOrganizationalChart"/>
    <dgm:cxn modelId="{DA6D548F-4262-458D-991D-C5666A17CBEF}" type="presParOf" srcId="{A5F081EF-7B89-439D-9619-69C4306982FF}" destId="{64E082B7-7B00-4366-A0E3-E56AC9A06E53}" srcOrd="0" destOrd="0" presId="urn:microsoft.com/office/officeart/2008/layout/NameandTitleOrganizationalChart"/>
    <dgm:cxn modelId="{AD8F1757-3FA4-4478-AEAC-CED5C783EDEE}" type="presParOf" srcId="{64E082B7-7B00-4366-A0E3-E56AC9A06E53}" destId="{4BBC2619-CB9A-40CD-8388-C89271FD12F4}" srcOrd="0" destOrd="0" presId="urn:microsoft.com/office/officeart/2008/layout/NameandTitleOrganizationalChart"/>
    <dgm:cxn modelId="{C073730B-73AA-4B47-87E9-30FACEC29372}" type="presParOf" srcId="{64E082B7-7B00-4366-A0E3-E56AC9A06E53}" destId="{CAFB1BCB-A6EC-4010-9C89-320CE7F53A2A}" srcOrd="1" destOrd="0" presId="urn:microsoft.com/office/officeart/2008/layout/NameandTitleOrganizationalChart"/>
    <dgm:cxn modelId="{A5631509-1D49-477F-B6EC-91B765C5E23C}" type="presParOf" srcId="{64E082B7-7B00-4366-A0E3-E56AC9A06E53}" destId="{D714B7C1-5204-4A91-9283-11BD895FFDCA}" srcOrd="2" destOrd="0" presId="urn:microsoft.com/office/officeart/2008/layout/NameandTitleOrganizationalChart"/>
    <dgm:cxn modelId="{F1EE26B6-AFB5-4BF4-A6F3-DF4F8EA0038D}" type="presParOf" srcId="{A5F081EF-7B89-439D-9619-69C4306982FF}" destId="{CD00C305-7220-4C8B-AB08-83210D3301A9}" srcOrd="1" destOrd="0" presId="urn:microsoft.com/office/officeart/2008/layout/NameandTitleOrganizationalChart"/>
    <dgm:cxn modelId="{F5BAF222-B5D8-48E5-A01E-187191194193}" type="presParOf" srcId="{CD00C305-7220-4C8B-AB08-83210D3301A9}" destId="{CF29D463-C078-4B74-92D9-A36A1DE11132}" srcOrd="0" destOrd="0" presId="urn:microsoft.com/office/officeart/2008/layout/NameandTitleOrganizationalChart"/>
    <dgm:cxn modelId="{7DEA80DB-B1B6-4274-B2D8-F2B9096799AF}" type="presParOf" srcId="{CD00C305-7220-4C8B-AB08-83210D3301A9}" destId="{BCA35E76-879F-4B18-A6A9-B66021639394}" srcOrd="1" destOrd="0" presId="urn:microsoft.com/office/officeart/2008/layout/NameandTitleOrganizationalChart"/>
    <dgm:cxn modelId="{CCD61CD3-7F0B-4618-B6ED-C377284DE914}" type="presParOf" srcId="{BCA35E76-879F-4B18-A6A9-B66021639394}" destId="{B74711E8-8C74-439E-A44D-2193D5C69709}" srcOrd="0" destOrd="0" presId="urn:microsoft.com/office/officeart/2008/layout/NameandTitleOrganizationalChart"/>
    <dgm:cxn modelId="{D83ECDE0-68E2-43AC-8675-199384D2C296}" type="presParOf" srcId="{B74711E8-8C74-439E-A44D-2193D5C69709}" destId="{998DCC93-6202-46BA-9F8D-B3FA84396EA4}" srcOrd="0" destOrd="0" presId="urn:microsoft.com/office/officeart/2008/layout/NameandTitleOrganizationalChart"/>
    <dgm:cxn modelId="{DA64449F-16B6-40DC-9B4C-E58D348D67F7}" type="presParOf" srcId="{B74711E8-8C74-439E-A44D-2193D5C69709}" destId="{DCEC6458-42AF-4BE4-8BBB-A442096B61C0}" srcOrd="1" destOrd="0" presId="urn:microsoft.com/office/officeart/2008/layout/NameandTitleOrganizationalChart"/>
    <dgm:cxn modelId="{0501F9CD-8A3B-49D7-B186-832A9F58F7E1}" type="presParOf" srcId="{B74711E8-8C74-439E-A44D-2193D5C69709}" destId="{DA84CCEE-2A37-40C6-9575-A99828491317}" srcOrd="2" destOrd="0" presId="urn:microsoft.com/office/officeart/2008/layout/NameandTitleOrganizationalChart"/>
    <dgm:cxn modelId="{D78EFA64-9121-4D12-A76D-53B7CF7B94A8}" type="presParOf" srcId="{BCA35E76-879F-4B18-A6A9-B66021639394}" destId="{DD604346-93D4-4398-8AC2-472C16E26B8E}" srcOrd="1" destOrd="0" presId="urn:microsoft.com/office/officeart/2008/layout/NameandTitleOrganizationalChart"/>
    <dgm:cxn modelId="{759A40DE-F12D-490A-99FD-ED01CE8AD7BF}" type="presParOf" srcId="{BCA35E76-879F-4B18-A6A9-B66021639394}" destId="{E70C512D-82CF-4865-BA5A-3C4B96E4EF2E}" srcOrd="2" destOrd="0" presId="urn:microsoft.com/office/officeart/2008/layout/NameandTitleOrganizationalChart"/>
    <dgm:cxn modelId="{6263ACF9-9168-43CB-A355-F869BF8377C1}" type="presParOf" srcId="{A5F081EF-7B89-439D-9619-69C4306982FF}" destId="{50573EA4-5FF6-49B1-9DB9-C0C623DB43E5}" srcOrd="2" destOrd="0" presId="urn:microsoft.com/office/officeart/2008/layout/NameandTitleOrganizationalChart"/>
    <dgm:cxn modelId="{2FD4F876-6EA4-43A9-9EA3-CF984BA10481}" type="presParOf" srcId="{03C4EF36-9059-4A5B-AD2B-C66B00BE9A4A}" destId="{B7A27589-41A7-4294-921C-5E35F6927F3D}"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F1D96-52A3-4FF4-8261-B95F8F10CD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C025FC48-A81A-4B27-9024-A9CB2048B084}">
      <dgm:prSet phldrT="[Text]" custT="1"/>
      <dgm:spPr/>
      <dgm:t>
        <a:bodyPr/>
        <a:lstStyle/>
        <a:p>
          <a:r>
            <a:rPr lang="en-GB" sz="1600" dirty="0"/>
            <a:t>GM Model for supervision and assessment in practice agreed - </a:t>
          </a:r>
        </a:p>
        <a:p>
          <a:r>
            <a:rPr lang="en-GB" sz="1600" dirty="0"/>
            <a:t>30th NOVEMBER 2018</a:t>
          </a:r>
        </a:p>
      </dgm:t>
    </dgm:pt>
    <dgm:pt modelId="{063E0349-6F1E-42F1-BCA2-A8F80F56BAC3}" type="parTrans" cxnId="{FD81AAEC-25BF-457A-A6C8-F58C653D98EF}">
      <dgm:prSet/>
      <dgm:spPr/>
      <dgm:t>
        <a:bodyPr/>
        <a:lstStyle/>
        <a:p>
          <a:endParaRPr lang="en-GB"/>
        </a:p>
      </dgm:t>
    </dgm:pt>
    <dgm:pt modelId="{072D22D6-01A4-4FFD-9BBD-FBFE3302FEAF}" type="sibTrans" cxnId="{FD81AAEC-25BF-457A-A6C8-F58C653D98EF}">
      <dgm:prSet/>
      <dgm:spPr/>
      <dgm:t>
        <a:bodyPr/>
        <a:lstStyle/>
        <a:p>
          <a:endParaRPr lang="en-GB"/>
        </a:p>
      </dgm:t>
    </dgm:pt>
    <dgm:pt modelId="{6B81BAFA-1834-44CD-B43D-F656F9CA951B}">
      <dgm:prSet phldrT="[Text]" custT="1"/>
      <dgm:spPr/>
      <dgm:t>
        <a:bodyPr/>
        <a:lstStyle/>
        <a:p>
          <a:r>
            <a:rPr lang="en-GB" sz="1200" dirty="0"/>
            <a:t>Training requirements and a phased approach to delivery  agreed through GM PEG (phase 1 NMC registrants; Phase 2 other registered professionals) must include pre and post Reg programmes - 31st JANUARY 2019</a:t>
          </a:r>
        </a:p>
      </dgm:t>
    </dgm:pt>
    <dgm:pt modelId="{0C0A0E3A-89FA-4EB4-B94A-741AE0E2A438}" type="parTrans" cxnId="{592C5584-08F0-40C5-A775-E95DD2A5C960}">
      <dgm:prSet/>
      <dgm:spPr/>
      <dgm:t>
        <a:bodyPr/>
        <a:lstStyle/>
        <a:p>
          <a:endParaRPr lang="en-GB"/>
        </a:p>
      </dgm:t>
    </dgm:pt>
    <dgm:pt modelId="{B9520548-A6C7-4382-B288-7A90C4D73239}" type="sibTrans" cxnId="{592C5584-08F0-40C5-A775-E95DD2A5C960}">
      <dgm:prSet/>
      <dgm:spPr/>
      <dgm:t>
        <a:bodyPr/>
        <a:lstStyle/>
        <a:p>
          <a:endParaRPr lang="en-GB"/>
        </a:p>
      </dgm:t>
    </dgm:pt>
    <dgm:pt modelId="{4FAFEB19-ED50-430D-93F4-BC5085270267}">
      <dgm:prSet phldrT="[Text]" custT="1"/>
      <dgm:spPr>
        <a:xfrm>
          <a:off x="369900" y="1042933"/>
          <a:ext cx="4416724" cy="882482"/>
        </a:xfrm>
        <a:solidFill>
          <a:sysClr val="window" lastClr="FFFFFF"/>
        </a:solidFill>
        <a:ln w="12700" cap="flat" cmpd="sng" algn="ctr">
          <a:solidFill>
            <a:sysClr val="windowText" lastClr="000000"/>
          </a:solidFill>
          <a:prstDash val="solid"/>
          <a:miter lim="800000"/>
        </a:ln>
        <a:effectLst/>
      </dgm:spPr>
      <dgm:t>
        <a:bodyPr/>
        <a:lstStyle/>
        <a:p>
          <a:r>
            <a:rPr lang="en-GB" sz="1400" dirty="0">
              <a:solidFill>
                <a:sysClr val="windowText" lastClr="000000"/>
              </a:solidFill>
              <a:latin typeface="Calibri" panose="020F0502020204030204"/>
              <a:ea typeface="+mn-ea"/>
              <a:cs typeface="+mn-cs"/>
            </a:rPr>
            <a:t>Communications for the model and transition arrangements developed and shared across organisations - </a:t>
          </a:r>
          <a:r>
            <a:rPr lang="en-GB" sz="1400" b="1" dirty="0">
              <a:solidFill>
                <a:sysClr val="windowText" lastClr="000000"/>
              </a:solidFill>
              <a:latin typeface="Calibri" panose="020F0502020204030204"/>
              <a:ea typeface="+mn-ea"/>
              <a:cs typeface="+mn-cs"/>
            </a:rPr>
            <a:t>31st DECEMBER 2018 </a:t>
          </a:r>
          <a:endParaRPr lang="en-GB" sz="1400" dirty="0"/>
        </a:p>
      </dgm:t>
    </dgm:pt>
    <dgm:pt modelId="{8A95CCD9-8932-4D8A-82B3-08B26FE73763}" type="parTrans" cxnId="{07F79A39-8822-42FF-A6C4-154130D3DA82}">
      <dgm:prSet/>
      <dgm:spPr/>
      <dgm:t>
        <a:bodyPr/>
        <a:lstStyle/>
        <a:p>
          <a:endParaRPr lang="en-GB"/>
        </a:p>
      </dgm:t>
    </dgm:pt>
    <dgm:pt modelId="{F3AAD14E-7386-4A72-AAFA-9590DFE0B571}" type="sibTrans" cxnId="{07F79A39-8822-42FF-A6C4-154130D3DA82}">
      <dgm:prSet/>
      <dgm:spPr/>
      <dgm:t>
        <a:bodyPr/>
        <a:lstStyle/>
        <a:p>
          <a:endParaRPr lang="en-GB"/>
        </a:p>
      </dgm:t>
    </dgm:pt>
    <dgm:pt modelId="{AE4B99CB-69B6-4914-8666-4612ECF11333}">
      <dgm:prSet phldrT="[Text]"/>
      <dgm:spPr>
        <a:xfrm>
          <a:off x="1104180" y="3128800"/>
          <a:ext cx="4416724" cy="882482"/>
        </a:xfrm>
        <a:solidFill>
          <a:sysClr val="window" lastClr="FFFFFF"/>
        </a:solidFill>
        <a:ln w="12700" cap="flat" cmpd="sng" algn="ctr">
          <a:solidFill>
            <a:sysClr val="windowText" lastClr="000000"/>
          </a:solidFill>
          <a:prstDash val="solid"/>
          <a:miter lim="800000"/>
        </a:ln>
        <a:effectLst/>
      </dgm:spPr>
      <dgm:t>
        <a:bodyPr/>
        <a:lstStyle/>
        <a:p>
          <a:r>
            <a:rPr lang="en-GB" b="0" dirty="0">
              <a:solidFill>
                <a:sysClr val="windowText" lastClr="000000"/>
              </a:solidFill>
              <a:latin typeface="Calibri" panose="020F0502020204030204"/>
              <a:ea typeface="+mn-ea"/>
              <a:cs typeface="+mn-cs"/>
            </a:rPr>
            <a:t>Staff within  all clinical placement areas have been assessed/ trained  as meeting the practice supervisor outcomes and appropriate number of staff upskilled to undertake practice assessor roles </a:t>
          </a:r>
        </a:p>
        <a:p>
          <a:r>
            <a:rPr lang="en-GB" b="1" dirty="0">
              <a:solidFill>
                <a:sysClr val="windowText" lastClr="000000"/>
              </a:solidFill>
              <a:latin typeface="Calibri" panose="020F0502020204030204"/>
              <a:ea typeface="+mn-ea"/>
              <a:cs typeface="+mn-cs"/>
            </a:rPr>
            <a:t>- 30th SEPTEMBER 2019</a:t>
          </a:r>
          <a:endParaRPr lang="en-GB" dirty="0"/>
        </a:p>
      </dgm:t>
    </dgm:pt>
    <dgm:pt modelId="{A2B95C66-C36E-4933-94B3-61E229B25620}" type="parTrans" cxnId="{7F9230E3-DCF7-4265-B9EF-47220727E3B6}">
      <dgm:prSet/>
      <dgm:spPr/>
      <dgm:t>
        <a:bodyPr/>
        <a:lstStyle/>
        <a:p>
          <a:endParaRPr lang="en-GB"/>
        </a:p>
      </dgm:t>
    </dgm:pt>
    <dgm:pt modelId="{E8534D3E-DF26-4F06-88C9-02BFC7348276}" type="sibTrans" cxnId="{7F9230E3-DCF7-4265-B9EF-47220727E3B6}">
      <dgm:prSet/>
      <dgm:spPr/>
      <dgm:t>
        <a:bodyPr/>
        <a:lstStyle/>
        <a:p>
          <a:endParaRPr lang="en-GB"/>
        </a:p>
      </dgm:t>
    </dgm:pt>
    <dgm:pt modelId="{E4A7CE9F-20E3-44B2-9A02-E3C614D6604E}" type="pres">
      <dgm:prSet presAssocID="{6EAF1D96-52A3-4FF4-8261-B95F8F10CD53}" presName="rootnode" presStyleCnt="0">
        <dgm:presLayoutVars>
          <dgm:chMax/>
          <dgm:chPref/>
          <dgm:dir/>
          <dgm:animLvl val="lvl"/>
        </dgm:presLayoutVars>
      </dgm:prSet>
      <dgm:spPr/>
    </dgm:pt>
    <dgm:pt modelId="{D855A59B-78B5-4428-8A07-69BC2181E97F}" type="pres">
      <dgm:prSet presAssocID="{C025FC48-A81A-4B27-9024-A9CB2048B084}" presName="composite" presStyleCnt="0"/>
      <dgm:spPr/>
    </dgm:pt>
    <dgm:pt modelId="{1B7E3925-198B-4163-B467-82D4FCAA5414}" type="pres">
      <dgm:prSet presAssocID="{C025FC48-A81A-4B27-9024-A9CB2048B084}" presName="bentUpArrow1" presStyleLbl="alignImgPlace1" presStyleIdx="0" presStyleCnt="3"/>
      <dgm:spPr/>
    </dgm:pt>
    <dgm:pt modelId="{0311DFD1-BB16-4FD9-BD14-BDDB99DBDA37}" type="pres">
      <dgm:prSet presAssocID="{C025FC48-A81A-4B27-9024-A9CB2048B084}" presName="ParentText" presStyleLbl="node1" presStyleIdx="0" presStyleCnt="4" custScaleX="242514" custScaleY="129324">
        <dgm:presLayoutVars>
          <dgm:chMax val="1"/>
          <dgm:chPref val="1"/>
          <dgm:bulletEnabled val="1"/>
        </dgm:presLayoutVars>
      </dgm:prSet>
      <dgm:spPr/>
    </dgm:pt>
    <dgm:pt modelId="{A92168F8-01AD-49A4-858D-7FC014D14CBE}" type="pres">
      <dgm:prSet presAssocID="{C025FC48-A81A-4B27-9024-A9CB2048B084}" presName="ChildText" presStyleLbl="revTx" presStyleIdx="0" presStyleCnt="3">
        <dgm:presLayoutVars>
          <dgm:chMax val="0"/>
          <dgm:chPref val="0"/>
          <dgm:bulletEnabled val="1"/>
        </dgm:presLayoutVars>
      </dgm:prSet>
      <dgm:spPr/>
    </dgm:pt>
    <dgm:pt modelId="{7F5CD764-9858-44FC-80FE-0E6BC562A79C}" type="pres">
      <dgm:prSet presAssocID="{072D22D6-01A4-4FFD-9BBD-FBFE3302FEAF}" presName="sibTrans" presStyleCnt="0"/>
      <dgm:spPr/>
    </dgm:pt>
    <dgm:pt modelId="{6EAB2416-5F16-4D2B-BA9F-1562B5EAD160}" type="pres">
      <dgm:prSet presAssocID="{4FAFEB19-ED50-430D-93F4-BC5085270267}" presName="composite" presStyleCnt="0"/>
      <dgm:spPr/>
    </dgm:pt>
    <dgm:pt modelId="{DCA4DE5E-DDB2-49D0-A455-4ABB5A35090A}" type="pres">
      <dgm:prSet presAssocID="{4FAFEB19-ED50-430D-93F4-BC5085270267}" presName="bentUpArrow1" presStyleLbl="alignImgPlace1" presStyleIdx="1" presStyleCnt="3"/>
      <dgm:spPr/>
    </dgm:pt>
    <dgm:pt modelId="{57DB3261-0FCE-4454-A12A-EF1C55D30743}" type="pres">
      <dgm:prSet presAssocID="{4FAFEB19-ED50-430D-93F4-BC5085270267}" presName="ParentText" presStyleLbl="node1" presStyleIdx="1" presStyleCnt="4" custScaleX="185587" custScaleY="185598">
        <dgm:presLayoutVars>
          <dgm:chMax val="1"/>
          <dgm:chPref val="1"/>
          <dgm:bulletEnabled val="1"/>
        </dgm:presLayoutVars>
      </dgm:prSet>
      <dgm:spPr>
        <a:prstGeom prst="roundRect">
          <a:avLst>
            <a:gd name="adj" fmla="val 10000"/>
          </a:avLst>
        </a:prstGeom>
      </dgm:spPr>
    </dgm:pt>
    <dgm:pt modelId="{0076B489-1E49-4E0D-8D1B-CD673A41342A}" type="pres">
      <dgm:prSet presAssocID="{4FAFEB19-ED50-430D-93F4-BC5085270267}" presName="ChildText" presStyleLbl="revTx" presStyleIdx="1" presStyleCnt="3">
        <dgm:presLayoutVars>
          <dgm:chMax val="0"/>
          <dgm:chPref val="0"/>
          <dgm:bulletEnabled val="1"/>
        </dgm:presLayoutVars>
      </dgm:prSet>
      <dgm:spPr/>
    </dgm:pt>
    <dgm:pt modelId="{44259831-5357-4EC8-A7BD-E532420962D5}" type="pres">
      <dgm:prSet presAssocID="{F3AAD14E-7386-4A72-AAFA-9590DFE0B571}" presName="sibTrans" presStyleCnt="0"/>
      <dgm:spPr/>
    </dgm:pt>
    <dgm:pt modelId="{20B3BF99-7C21-4E3B-9521-C87072A60DB4}" type="pres">
      <dgm:prSet presAssocID="{6B81BAFA-1834-44CD-B43D-F656F9CA951B}" presName="composite" presStyleCnt="0"/>
      <dgm:spPr/>
    </dgm:pt>
    <dgm:pt modelId="{B01C2FC8-988B-4988-854A-F72CA6966D9A}" type="pres">
      <dgm:prSet presAssocID="{6B81BAFA-1834-44CD-B43D-F656F9CA951B}" presName="bentUpArrow1" presStyleLbl="alignImgPlace1" presStyleIdx="2" presStyleCnt="3"/>
      <dgm:spPr/>
    </dgm:pt>
    <dgm:pt modelId="{3DB6CC66-7273-4CBC-8B76-74C0F586574B}" type="pres">
      <dgm:prSet presAssocID="{6B81BAFA-1834-44CD-B43D-F656F9CA951B}" presName="ParentText" presStyleLbl="node1" presStyleIdx="2" presStyleCnt="4" custScaleX="175610" custScaleY="173380" custLinFactNeighborX="34573" custLinFactNeighborY="-25200">
        <dgm:presLayoutVars>
          <dgm:chMax val="1"/>
          <dgm:chPref val="1"/>
          <dgm:bulletEnabled val="1"/>
        </dgm:presLayoutVars>
      </dgm:prSet>
      <dgm:spPr/>
    </dgm:pt>
    <dgm:pt modelId="{ECD75B07-E50C-4565-B1D3-AEDC5609C444}" type="pres">
      <dgm:prSet presAssocID="{6B81BAFA-1834-44CD-B43D-F656F9CA951B}" presName="ChildText" presStyleLbl="revTx" presStyleIdx="2" presStyleCnt="3">
        <dgm:presLayoutVars>
          <dgm:chMax val="0"/>
          <dgm:chPref val="0"/>
          <dgm:bulletEnabled val="1"/>
        </dgm:presLayoutVars>
      </dgm:prSet>
      <dgm:spPr/>
    </dgm:pt>
    <dgm:pt modelId="{44A02AB1-B887-4AC8-9F11-479CB84856ED}" type="pres">
      <dgm:prSet presAssocID="{B9520548-A6C7-4382-B288-7A90C4D73239}" presName="sibTrans" presStyleCnt="0"/>
      <dgm:spPr/>
    </dgm:pt>
    <dgm:pt modelId="{69156C70-984E-40C9-9B23-00365F71C5F3}" type="pres">
      <dgm:prSet presAssocID="{AE4B99CB-69B6-4914-8666-4612ECF11333}" presName="composite" presStyleCnt="0"/>
      <dgm:spPr/>
    </dgm:pt>
    <dgm:pt modelId="{A79EBE3E-6E89-4F47-A7DC-9F2C3FCDC975}" type="pres">
      <dgm:prSet presAssocID="{AE4B99CB-69B6-4914-8666-4612ECF11333}" presName="ParentText" presStyleLbl="node1" presStyleIdx="3" presStyleCnt="4" custScaleX="198141" custScaleY="154097" custLinFactNeighborX="8715" custLinFactNeighborY="15214">
        <dgm:presLayoutVars>
          <dgm:chMax val="1"/>
          <dgm:chPref val="1"/>
          <dgm:bulletEnabled val="1"/>
        </dgm:presLayoutVars>
      </dgm:prSet>
      <dgm:spPr>
        <a:prstGeom prst="roundRect">
          <a:avLst>
            <a:gd name="adj" fmla="val 10000"/>
          </a:avLst>
        </a:prstGeom>
      </dgm:spPr>
    </dgm:pt>
  </dgm:ptLst>
  <dgm:cxnLst>
    <dgm:cxn modelId="{07F79A39-8822-42FF-A6C4-154130D3DA82}" srcId="{6EAF1D96-52A3-4FF4-8261-B95F8F10CD53}" destId="{4FAFEB19-ED50-430D-93F4-BC5085270267}" srcOrd="1" destOrd="0" parTransId="{8A95CCD9-8932-4D8A-82B3-08B26FE73763}" sibTransId="{F3AAD14E-7386-4A72-AAFA-9590DFE0B571}"/>
    <dgm:cxn modelId="{F9FAAA53-947C-4CF0-9B28-9955722FD1EE}" type="presOf" srcId="{C025FC48-A81A-4B27-9024-A9CB2048B084}" destId="{0311DFD1-BB16-4FD9-BD14-BDDB99DBDA37}" srcOrd="0" destOrd="0" presId="urn:microsoft.com/office/officeart/2005/8/layout/StepDownProcess"/>
    <dgm:cxn modelId="{FED8527A-5634-4534-B3E7-09B65FC20668}" type="presOf" srcId="{4FAFEB19-ED50-430D-93F4-BC5085270267}" destId="{57DB3261-0FCE-4454-A12A-EF1C55D30743}" srcOrd="0" destOrd="0" presId="urn:microsoft.com/office/officeart/2005/8/layout/StepDownProcess"/>
    <dgm:cxn modelId="{592C5584-08F0-40C5-A775-E95DD2A5C960}" srcId="{6EAF1D96-52A3-4FF4-8261-B95F8F10CD53}" destId="{6B81BAFA-1834-44CD-B43D-F656F9CA951B}" srcOrd="2" destOrd="0" parTransId="{0C0A0E3A-89FA-4EB4-B94A-741AE0E2A438}" sibTransId="{B9520548-A6C7-4382-B288-7A90C4D73239}"/>
    <dgm:cxn modelId="{CB3E2389-01E0-4606-8961-FB26D3F7FB88}" type="presOf" srcId="{AE4B99CB-69B6-4914-8666-4612ECF11333}" destId="{A79EBE3E-6E89-4F47-A7DC-9F2C3FCDC975}" srcOrd="0" destOrd="0" presId="urn:microsoft.com/office/officeart/2005/8/layout/StepDownProcess"/>
    <dgm:cxn modelId="{BA5A1C8A-8C32-4BA1-9818-909A85426616}" type="presOf" srcId="{6EAF1D96-52A3-4FF4-8261-B95F8F10CD53}" destId="{E4A7CE9F-20E3-44B2-9A02-E3C614D6604E}" srcOrd="0" destOrd="0" presId="urn:microsoft.com/office/officeart/2005/8/layout/StepDownProcess"/>
    <dgm:cxn modelId="{34DDD0CD-CA34-46D9-BD94-18AFB8A68D34}" type="presOf" srcId="{6B81BAFA-1834-44CD-B43D-F656F9CA951B}" destId="{3DB6CC66-7273-4CBC-8B76-74C0F586574B}" srcOrd="0" destOrd="0" presId="urn:microsoft.com/office/officeart/2005/8/layout/StepDownProcess"/>
    <dgm:cxn modelId="{7F9230E3-DCF7-4265-B9EF-47220727E3B6}" srcId="{6EAF1D96-52A3-4FF4-8261-B95F8F10CD53}" destId="{AE4B99CB-69B6-4914-8666-4612ECF11333}" srcOrd="3" destOrd="0" parTransId="{A2B95C66-C36E-4933-94B3-61E229B25620}" sibTransId="{E8534D3E-DF26-4F06-88C9-02BFC7348276}"/>
    <dgm:cxn modelId="{FD81AAEC-25BF-457A-A6C8-F58C653D98EF}" srcId="{6EAF1D96-52A3-4FF4-8261-B95F8F10CD53}" destId="{C025FC48-A81A-4B27-9024-A9CB2048B084}" srcOrd="0" destOrd="0" parTransId="{063E0349-6F1E-42F1-BCA2-A8F80F56BAC3}" sibTransId="{072D22D6-01A4-4FFD-9BBD-FBFE3302FEAF}"/>
    <dgm:cxn modelId="{74CB068A-7C0B-42FB-9981-5DC7C4F33D2A}" type="presParOf" srcId="{E4A7CE9F-20E3-44B2-9A02-E3C614D6604E}" destId="{D855A59B-78B5-4428-8A07-69BC2181E97F}" srcOrd="0" destOrd="0" presId="urn:microsoft.com/office/officeart/2005/8/layout/StepDownProcess"/>
    <dgm:cxn modelId="{89A62294-141A-41AB-BE85-A989660386B6}" type="presParOf" srcId="{D855A59B-78B5-4428-8A07-69BC2181E97F}" destId="{1B7E3925-198B-4163-B467-82D4FCAA5414}" srcOrd="0" destOrd="0" presId="urn:microsoft.com/office/officeart/2005/8/layout/StepDownProcess"/>
    <dgm:cxn modelId="{4AFD6567-7310-458B-8F3F-6FFD818C5F96}" type="presParOf" srcId="{D855A59B-78B5-4428-8A07-69BC2181E97F}" destId="{0311DFD1-BB16-4FD9-BD14-BDDB99DBDA37}" srcOrd="1" destOrd="0" presId="urn:microsoft.com/office/officeart/2005/8/layout/StepDownProcess"/>
    <dgm:cxn modelId="{E80C0622-6DBB-4456-9DC4-897283BF8090}" type="presParOf" srcId="{D855A59B-78B5-4428-8A07-69BC2181E97F}" destId="{A92168F8-01AD-49A4-858D-7FC014D14CBE}" srcOrd="2" destOrd="0" presId="urn:microsoft.com/office/officeart/2005/8/layout/StepDownProcess"/>
    <dgm:cxn modelId="{211711DD-216C-4EE5-AD0D-9BEA4ACDF136}" type="presParOf" srcId="{E4A7CE9F-20E3-44B2-9A02-E3C614D6604E}" destId="{7F5CD764-9858-44FC-80FE-0E6BC562A79C}" srcOrd="1" destOrd="0" presId="urn:microsoft.com/office/officeart/2005/8/layout/StepDownProcess"/>
    <dgm:cxn modelId="{624757DF-A821-452C-B7CE-C365405F4A1F}" type="presParOf" srcId="{E4A7CE9F-20E3-44B2-9A02-E3C614D6604E}" destId="{6EAB2416-5F16-4D2B-BA9F-1562B5EAD160}" srcOrd="2" destOrd="0" presId="urn:microsoft.com/office/officeart/2005/8/layout/StepDownProcess"/>
    <dgm:cxn modelId="{91B24024-E101-4F2E-8E8D-AE274303B4D8}" type="presParOf" srcId="{6EAB2416-5F16-4D2B-BA9F-1562B5EAD160}" destId="{DCA4DE5E-DDB2-49D0-A455-4ABB5A35090A}" srcOrd="0" destOrd="0" presId="urn:microsoft.com/office/officeart/2005/8/layout/StepDownProcess"/>
    <dgm:cxn modelId="{F3FD103E-9A55-43A7-9B17-DD1BDA264D9B}" type="presParOf" srcId="{6EAB2416-5F16-4D2B-BA9F-1562B5EAD160}" destId="{57DB3261-0FCE-4454-A12A-EF1C55D30743}" srcOrd="1" destOrd="0" presId="urn:microsoft.com/office/officeart/2005/8/layout/StepDownProcess"/>
    <dgm:cxn modelId="{537A6F3D-EBD2-4EFF-8A09-5D7175FBD1E4}" type="presParOf" srcId="{6EAB2416-5F16-4D2B-BA9F-1562B5EAD160}" destId="{0076B489-1E49-4E0D-8D1B-CD673A41342A}" srcOrd="2" destOrd="0" presId="urn:microsoft.com/office/officeart/2005/8/layout/StepDownProcess"/>
    <dgm:cxn modelId="{179FBB07-CE1A-4B5C-B04A-87C720D7CCAA}" type="presParOf" srcId="{E4A7CE9F-20E3-44B2-9A02-E3C614D6604E}" destId="{44259831-5357-4EC8-A7BD-E532420962D5}" srcOrd="3" destOrd="0" presId="urn:microsoft.com/office/officeart/2005/8/layout/StepDownProcess"/>
    <dgm:cxn modelId="{DC154C41-444E-412D-BBB5-24297A2E1A6C}" type="presParOf" srcId="{E4A7CE9F-20E3-44B2-9A02-E3C614D6604E}" destId="{20B3BF99-7C21-4E3B-9521-C87072A60DB4}" srcOrd="4" destOrd="0" presId="urn:microsoft.com/office/officeart/2005/8/layout/StepDownProcess"/>
    <dgm:cxn modelId="{8E0290D2-5704-4F61-85B0-4B9466D33229}" type="presParOf" srcId="{20B3BF99-7C21-4E3B-9521-C87072A60DB4}" destId="{B01C2FC8-988B-4988-854A-F72CA6966D9A}" srcOrd="0" destOrd="0" presId="urn:microsoft.com/office/officeart/2005/8/layout/StepDownProcess"/>
    <dgm:cxn modelId="{079F5B90-85DD-48C4-AC95-FADBEB85732B}" type="presParOf" srcId="{20B3BF99-7C21-4E3B-9521-C87072A60DB4}" destId="{3DB6CC66-7273-4CBC-8B76-74C0F586574B}" srcOrd="1" destOrd="0" presId="urn:microsoft.com/office/officeart/2005/8/layout/StepDownProcess"/>
    <dgm:cxn modelId="{79349314-3450-4B6C-A9B1-2157D925BB52}" type="presParOf" srcId="{20B3BF99-7C21-4E3B-9521-C87072A60DB4}" destId="{ECD75B07-E50C-4565-B1D3-AEDC5609C444}" srcOrd="2" destOrd="0" presId="urn:microsoft.com/office/officeart/2005/8/layout/StepDownProcess"/>
    <dgm:cxn modelId="{6994F540-AA67-489F-B7F3-B517BD4F0B50}" type="presParOf" srcId="{E4A7CE9F-20E3-44B2-9A02-E3C614D6604E}" destId="{44A02AB1-B887-4AC8-9F11-479CB84856ED}" srcOrd="5" destOrd="0" presId="urn:microsoft.com/office/officeart/2005/8/layout/StepDownProcess"/>
    <dgm:cxn modelId="{898DDDEF-28C0-43A0-BFAE-238ED7C4BA37}" type="presParOf" srcId="{E4A7CE9F-20E3-44B2-9A02-E3C614D6604E}" destId="{69156C70-984E-40C9-9B23-00365F71C5F3}" srcOrd="6" destOrd="0" presId="urn:microsoft.com/office/officeart/2005/8/layout/StepDownProcess"/>
    <dgm:cxn modelId="{1F6827D7-F24F-4338-ABC1-F3CF7C040D02}" type="presParOf" srcId="{69156C70-984E-40C9-9B23-00365F71C5F3}" destId="{A79EBE3E-6E89-4F47-A7DC-9F2C3FCDC975}"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D463-C078-4B74-92D9-A36A1DE11132}">
      <dsp:nvSpPr>
        <dsp:cNvPr id="0" name=""/>
        <dsp:cNvSpPr/>
      </dsp:nvSpPr>
      <dsp:spPr>
        <a:xfrm>
          <a:off x="7271041" y="2853734"/>
          <a:ext cx="91440" cy="312856"/>
        </a:xfrm>
        <a:custGeom>
          <a:avLst/>
          <a:gdLst/>
          <a:ahLst/>
          <a:cxnLst/>
          <a:rect l="0" t="0" r="0" b="0"/>
          <a:pathLst>
            <a:path>
              <a:moveTo>
                <a:pt x="45720" y="0"/>
              </a:moveTo>
              <a:lnTo>
                <a:pt x="45720" y="34259"/>
              </a:lnTo>
              <a:lnTo>
                <a:pt x="65506" y="34259"/>
              </a:lnTo>
              <a:lnTo>
                <a:pt x="65506" y="312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A4EA1-7CF6-4E80-88F8-2F4C3CC3BB05}">
      <dsp:nvSpPr>
        <dsp:cNvPr id="0" name=""/>
        <dsp:cNvSpPr/>
      </dsp:nvSpPr>
      <dsp:spPr>
        <a:xfrm>
          <a:off x="4406275" y="1193988"/>
          <a:ext cx="2910485" cy="465757"/>
        </a:xfrm>
        <a:custGeom>
          <a:avLst/>
          <a:gdLst/>
          <a:ahLst/>
          <a:cxnLst/>
          <a:rect l="0" t="0" r="0" b="0"/>
          <a:pathLst>
            <a:path>
              <a:moveTo>
                <a:pt x="0" y="0"/>
              </a:moveTo>
              <a:lnTo>
                <a:pt x="0" y="187159"/>
              </a:lnTo>
              <a:lnTo>
                <a:pt x="2910485" y="187159"/>
              </a:lnTo>
              <a:lnTo>
                <a:pt x="2910485" y="4657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68B11-EBA2-47BE-B056-2AB23F60B92C}">
      <dsp:nvSpPr>
        <dsp:cNvPr id="0" name=""/>
        <dsp:cNvSpPr/>
      </dsp:nvSpPr>
      <dsp:spPr>
        <a:xfrm>
          <a:off x="4360555" y="1193988"/>
          <a:ext cx="91440" cy="528381"/>
        </a:xfrm>
        <a:custGeom>
          <a:avLst/>
          <a:gdLst/>
          <a:ahLst/>
          <a:cxnLst/>
          <a:rect l="0" t="0" r="0" b="0"/>
          <a:pathLst>
            <a:path>
              <a:moveTo>
                <a:pt x="45720" y="0"/>
              </a:moveTo>
              <a:lnTo>
                <a:pt x="45720" y="249784"/>
              </a:lnTo>
              <a:lnTo>
                <a:pt x="72470" y="249784"/>
              </a:lnTo>
              <a:lnTo>
                <a:pt x="72470" y="528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CB01C-6A51-4E64-BCD6-7BFA38AE4A0A}">
      <dsp:nvSpPr>
        <dsp:cNvPr id="0" name=""/>
        <dsp:cNvSpPr/>
      </dsp:nvSpPr>
      <dsp:spPr>
        <a:xfrm>
          <a:off x="1491040" y="1193988"/>
          <a:ext cx="2915235" cy="507690"/>
        </a:xfrm>
        <a:custGeom>
          <a:avLst/>
          <a:gdLst/>
          <a:ahLst/>
          <a:cxnLst/>
          <a:rect l="0" t="0" r="0" b="0"/>
          <a:pathLst>
            <a:path>
              <a:moveTo>
                <a:pt x="2915235" y="0"/>
              </a:moveTo>
              <a:lnTo>
                <a:pt x="2915235" y="229092"/>
              </a:lnTo>
              <a:lnTo>
                <a:pt x="0" y="229092"/>
              </a:lnTo>
              <a:lnTo>
                <a:pt x="0" y="507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56F9C-2A45-4244-BA18-F16B39E332B3}">
      <dsp:nvSpPr>
        <dsp:cNvPr id="0" name=""/>
        <dsp:cNvSpPr/>
      </dsp:nvSpPr>
      <dsp:spPr>
        <a:xfrm>
          <a:off x="3253233" y="0"/>
          <a:ext cx="2306085" cy="119398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68485"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GM Delivery Group</a:t>
          </a:r>
        </a:p>
      </dsp:txBody>
      <dsp:txXfrm>
        <a:off x="3253233" y="0"/>
        <a:ext cx="2306085" cy="1193988"/>
      </dsp:txXfrm>
    </dsp:sp>
    <dsp:sp modelId="{39E25608-D529-4659-ADDA-EAD345C46A17}">
      <dsp:nvSpPr>
        <dsp:cNvPr id="0" name=""/>
        <dsp:cNvSpPr/>
      </dsp:nvSpPr>
      <dsp:spPr>
        <a:xfrm flipV="1">
          <a:off x="3019965" y="4654363"/>
          <a:ext cx="43792" cy="460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endParaRPr lang="en-GB" sz="1400" kern="1200" dirty="0">
            <a:latin typeface="Arial" pitchFamily="34" charset="0"/>
            <a:cs typeface="Arial" pitchFamily="34" charset="0"/>
          </a:endParaRPr>
        </a:p>
      </dsp:txBody>
      <dsp:txXfrm rot="10800000">
        <a:off x="3019965" y="4654363"/>
        <a:ext cx="43792" cy="46095"/>
      </dsp:txXfrm>
    </dsp:sp>
    <dsp:sp modelId="{2565D6D7-477C-4791-A5BE-641EE6172163}">
      <dsp:nvSpPr>
        <dsp:cNvPr id="0" name=""/>
        <dsp:cNvSpPr/>
      </dsp:nvSpPr>
      <dsp:spPr>
        <a:xfrm>
          <a:off x="337997" y="1701678"/>
          <a:ext cx="2306085" cy="1193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68485"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Nursing Associate Workforce  Group</a:t>
          </a:r>
        </a:p>
      </dsp:txBody>
      <dsp:txXfrm>
        <a:off x="337997" y="1701678"/>
        <a:ext cx="2306085" cy="1193988"/>
      </dsp:txXfrm>
    </dsp:sp>
    <dsp:sp modelId="{A2BA8C96-54CD-4887-9221-B92F19CBAF55}">
      <dsp:nvSpPr>
        <dsp:cNvPr id="0" name=""/>
        <dsp:cNvSpPr/>
      </dsp:nvSpPr>
      <dsp:spPr>
        <a:xfrm flipH="1">
          <a:off x="3071350" y="4645973"/>
          <a:ext cx="86858" cy="5448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a:lnSpc>
              <a:spcPct val="90000"/>
            </a:lnSpc>
            <a:spcBef>
              <a:spcPct val="0"/>
            </a:spcBef>
            <a:spcAft>
              <a:spcPct val="35000"/>
            </a:spcAft>
            <a:buNone/>
          </a:pPr>
          <a:endParaRPr lang="en-GB" sz="900" kern="1200" dirty="0">
            <a:latin typeface="Arial" pitchFamily="34" charset="0"/>
            <a:cs typeface="Arial" pitchFamily="34" charset="0"/>
          </a:endParaRPr>
        </a:p>
      </dsp:txBody>
      <dsp:txXfrm>
        <a:off x="3071350" y="4645973"/>
        <a:ext cx="86858" cy="54485"/>
      </dsp:txXfrm>
    </dsp:sp>
    <dsp:sp modelId="{FA2C2746-979C-4F8E-8C62-6562FDA73DF7}">
      <dsp:nvSpPr>
        <dsp:cNvPr id="0" name=""/>
        <dsp:cNvSpPr/>
      </dsp:nvSpPr>
      <dsp:spPr>
        <a:xfrm>
          <a:off x="3279983" y="1722370"/>
          <a:ext cx="2306085" cy="1193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68485"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Nursing &amp; Midwifery Graduate Workforce Group</a:t>
          </a:r>
        </a:p>
      </dsp:txBody>
      <dsp:txXfrm>
        <a:off x="3279983" y="1722370"/>
        <a:ext cx="2306085" cy="1193988"/>
      </dsp:txXfrm>
    </dsp:sp>
    <dsp:sp modelId="{984C3625-FB82-46D4-8978-28F81313698E}">
      <dsp:nvSpPr>
        <dsp:cNvPr id="0" name=""/>
        <dsp:cNvSpPr/>
      </dsp:nvSpPr>
      <dsp:spPr>
        <a:xfrm>
          <a:off x="3089214" y="4654832"/>
          <a:ext cx="119983" cy="456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ctr" defTabSz="355600">
            <a:lnSpc>
              <a:spcPct val="90000"/>
            </a:lnSpc>
            <a:spcBef>
              <a:spcPct val="0"/>
            </a:spcBef>
            <a:spcAft>
              <a:spcPct val="35000"/>
            </a:spcAft>
            <a:buNone/>
          </a:pPr>
          <a:endParaRPr lang="en-GB" sz="800" kern="1200" dirty="0">
            <a:latin typeface="Arial" pitchFamily="34" charset="0"/>
            <a:cs typeface="Arial" pitchFamily="34" charset="0"/>
          </a:endParaRPr>
        </a:p>
      </dsp:txBody>
      <dsp:txXfrm>
        <a:off x="3089214" y="4654832"/>
        <a:ext cx="119983" cy="45626"/>
      </dsp:txXfrm>
    </dsp:sp>
    <dsp:sp modelId="{4BBC2619-CB9A-40CD-8388-C89271FD12F4}">
      <dsp:nvSpPr>
        <dsp:cNvPr id="0" name=""/>
        <dsp:cNvSpPr/>
      </dsp:nvSpPr>
      <dsp:spPr>
        <a:xfrm>
          <a:off x="6163718" y="1659745"/>
          <a:ext cx="2306085" cy="1193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68485"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Post-Graduate Workforce Group </a:t>
          </a:r>
        </a:p>
      </dsp:txBody>
      <dsp:txXfrm>
        <a:off x="6163718" y="1659745"/>
        <a:ext cx="2306085" cy="1193988"/>
      </dsp:txXfrm>
    </dsp:sp>
    <dsp:sp modelId="{CAFB1BCB-A6EC-4010-9C89-320CE7F53A2A}">
      <dsp:nvSpPr>
        <dsp:cNvPr id="0" name=""/>
        <dsp:cNvSpPr/>
      </dsp:nvSpPr>
      <dsp:spPr>
        <a:xfrm flipV="1">
          <a:off x="3186724" y="4657666"/>
          <a:ext cx="42796" cy="4279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endParaRPr lang="en-GB" sz="1000" kern="1200" dirty="0">
            <a:latin typeface="Arial" pitchFamily="34" charset="0"/>
            <a:cs typeface="Arial" pitchFamily="34" charset="0"/>
          </a:endParaRPr>
        </a:p>
      </dsp:txBody>
      <dsp:txXfrm rot="10800000">
        <a:off x="3186724" y="4657666"/>
        <a:ext cx="42796" cy="42792"/>
      </dsp:txXfrm>
    </dsp:sp>
    <dsp:sp modelId="{998DCC93-6202-46BA-9F8D-B3FA84396EA4}">
      <dsp:nvSpPr>
        <dsp:cNvPr id="0" name=""/>
        <dsp:cNvSpPr/>
      </dsp:nvSpPr>
      <dsp:spPr>
        <a:xfrm>
          <a:off x="6183504" y="3166591"/>
          <a:ext cx="2306085" cy="1193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68485"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Mentor preparation project subgroup </a:t>
          </a:r>
        </a:p>
      </dsp:txBody>
      <dsp:txXfrm>
        <a:off x="6183504" y="3166591"/>
        <a:ext cx="2306085" cy="1193988"/>
      </dsp:txXfrm>
    </dsp:sp>
    <dsp:sp modelId="{DCEC6458-42AF-4BE4-8BBB-A442096B61C0}">
      <dsp:nvSpPr>
        <dsp:cNvPr id="0" name=""/>
        <dsp:cNvSpPr/>
      </dsp:nvSpPr>
      <dsp:spPr>
        <a:xfrm flipH="1" flipV="1">
          <a:off x="7755055" y="4656663"/>
          <a:ext cx="43792" cy="437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US" sz="500" kern="1200"/>
        </a:p>
      </dsp:txBody>
      <dsp:txXfrm rot="10800000">
        <a:off x="7755055" y="4656663"/>
        <a:ext cx="43792" cy="43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3925-198B-4163-B467-82D4FCAA5414}">
      <dsp:nvSpPr>
        <dsp:cNvPr id="0" name=""/>
        <dsp:cNvSpPr/>
      </dsp:nvSpPr>
      <dsp:spPr>
        <a:xfrm rot="5400000">
          <a:off x="1542928" y="1152419"/>
          <a:ext cx="878883" cy="100057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1DFD1-BB16-4FD9-BD14-BDDB99DBDA37}">
      <dsp:nvSpPr>
        <dsp:cNvPr id="0" name=""/>
        <dsp:cNvSpPr/>
      </dsp:nvSpPr>
      <dsp:spPr>
        <a:xfrm>
          <a:off x="255814" y="26317"/>
          <a:ext cx="3588048" cy="133930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GM Model for supervision and assessment in practice agreed - </a:t>
          </a:r>
        </a:p>
        <a:p>
          <a:pPr marL="0" lvl="0" indent="0" algn="ctr" defTabSz="711200">
            <a:lnSpc>
              <a:spcPct val="90000"/>
            </a:lnSpc>
            <a:spcBef>
              <a:spcPct val="0"/>
            </a:spcBef>
            <a:spcAft>
              <a:spcPct val="35000"/>
            </a:spcAft>
            <a:buNone/>
          </a:pPr>
          <a:r>
            <a:rPr lang="en-GB" sz="1600" kern="1200" dirty="0"/>
            <a:t>30th NOVEMBER 2018</a:t>
          </a:r>
        </a:p>
      </dsp:txBody>
      <dsp:txXfrm>
        <a:off x="321205" y="91708"/>
        <a:ext cx="3457266" cy="1208520"/>
      </dsp:txXfrm>
    </dsp:sp>
    <dsp:sp modelId="{A92168F8-01AD-49A4-858D-7FC014D14CBE}">
      <dsp:nvSpPr>
        <dsp:cNvPr id="0" name=""/>
        <dsp:cNvSpPr/>
      </dsp:nvSpPr>
      <dsp:spPr>
        <a:xfrm>
          <a:off x="2789600" y="276929"/>
          <a:ext cx="1076063" cy="837031"/>
        </a:xfrm>
        <a:prstGeom prst="rect">
          <a:avLst/>
        </a:prstGeom>
        <a:noFill/>
        <a:ln>
          <a:noFill/>
        </a:ln>
        <a:effectLst/>
      </dsp:spPr>
      <dsp:style>
        <a:lnRef idx="0">
          <a:scrgbClr r="0" g="0" b="0"/>
        </a:lnRef>
        <a:fillRef idx="0">
          <a:scrgbClr r="0" g="0" b="0"/>
        </a:fillRef>
        <a:effectRef idx="0">
          <a:scrgbClr r="0" g="0" b="0"/>
        </a:effectRef>
        <a:fontRef idx="minor"/>
      </dsp:style>
    </dsp:sp>
    <dsp:sp modelId="{DCA4DE5E-DDB2-49D0-A455-4ABB5A35090A}">
      <dsp:nvSpPr>
        <dsp:cNvPr id="0" name=""/>
        <dsp:cNvSpPr/>
      </dsp:nvSpPr>
      <dsp:spPr>
        <a:xfrm rot="5400000">
          <a:off x="2854532" y="2758993"/>
          <a:ext cx="878883" cy="100057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DB3261-0FCE-4454-A12A-EF1C55D30743}">
      <dsp:nvSpPr>
        <dsp:cNvPr id="0" name=""/>
        <dsp:cNvSpPr/>
      </dsp:nvSpPr>
      <dsp:spPr>
        <a:xfrm>
          <a:off x="1988542" y="1341500"/>
          <a:ext cx="2745800" cy="1922085"/>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latin typeface="Calibri" panose="020F0502020204030204"/>
              <a:ea typeface="+mn-ea"/>
              <a:cs typeface="+mn-cs"/>
            </a:rPr>
            <a:t>Communications for the model and transition arrangements developed and shared across organisations - </a:t>
          </a:r>
          <a:r>
            <a:rPr lang="en-GB" sz="1400" b="1" kern="1200" dirty="0">
              <a:solidFill>
                <a:sysClr val="windowText" lastClr="000000"/>
              </a:solidFill>
              <a:latin typeface="Calibri" panose="020F0502020204030204"/>
              <a:ea typeface="+mn-ea"/>
              <a:cs typeface="+mn-cs"/>
            </a:rPr>
            <a:t>31st DECEMBER 2018 </a:t>
          </a:r>
          <a:endParaRPr lang="en-GB" sz="1400" kern="1200" dirty="0"/>
        </a:p>
      </dsp:txBody>
      <dsp:txXfrm>
        <a:off x="2044838" y="1397796"/>
        <a:ext cx="2633208" cy="1809493"/>
      </dsp:txXfrm>
    </dsp:sp>
    <dsp:sp modelId="{0076B489-1E49-4E0D-8D1B-CD673A41342A}">
      <dsp:nvSpPr>
        <dsp:cNvPr id="0" name=""/>
        <dsp:cNvSpPr/>
      </dsp:nvSpPr>
      <dsp:spPr>
        <a:xfrm>
          <a:off x="4101203" y="1883503"/>
          <a:ext cx="1076063" cy="837031"/>
        </a:xfrm>
        <a:prstGeom prst="rect">
          <a:avLst/>
        </a:prstGeom>
        <a:noFill/>
        <a:ln>
          <a:noFill/>
        </a:ln>
        <a:effectLst/>
      </dsp:spPr>
      <dsp:style>
        <a:lnRef idx="0">
          <a:scrgbClr r="0" g="0" b="0"/>
        </a:lnRef>
        <a:fillRef idx="0">
          <a:scrgbClr r="0" g="0" b="0"/>
        </a:fillRef>
        <a:effectRef idx="0">
          <a:scrgbClr r="0" g="0" b="0"/>
        </a:effectRef>
        <a:fontRef idx="minor"/>
      </dsp:style>
    </dsp:sp>
    <dsp:sp modelId="{B01C2FC8-988B-4988-854A-F72CA6966D9A}">
      <dsp:nvSpPr>
        <dsp:cNvPr id="0" name=""/>
        <dsp:cNvSpPr/>
      </dsp:nvSpPr>
      <dsp:spPr>
        <a:xfrm rot="5400000">
          <a:off x="4513453" y="4302302"/>
          <a:ext cx="878883" cy="100057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B6CC66-7273-4CBC-8B76-74C0F586574B}">
      <dsp:nvSpPr>
        <dsp:cNvPr id="0" name=""/>
        <dsp:cNvSpPr/>
      </dsp:nvSpPr>
      <dsp:spPr>
        <a:xfrm>
          <a:off x="4232784" y="2687098"/>
          <a:ext cx="2598189" cy="179555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Training requirements and a phased approach to delivery  agreed through GM PEG (phase 1 NMC registrants; Phase 2 other registered professionals) must include pre and post Reg programmes - 31st JANUARY 2019</a:t>
          </a:r>
        </a:p>
      </dsp:txBody>
      <dsp:txXfrm>
        <a:off x="4320451" y="2774765"/>
        <a:ext cx="2422855" cy="1620219"/>
      </dsp:txXfrm>
    </dsp:sp>
    <dsp:sp modelId="{ECD75B07-E50C-4565-B1D3-AEDC5609C444}">
      <dsp:nvSpPr>
        <dsp:cNvPr id="0" name=""/>
        <dsp:cNvSpPr/>
      </dsp:nvSpPr>
      <dsp:spPr>
        <a:xfrm>
          <a:off x="5760125" y="3426812"/>
          <a:ext cx="1076063" cy="837031"/>
        </a:xfrm>
        <a:prstGeom prst="rect">
          <a:avLst/>
        </a:prstGeom>
        <a:noFill/>
        <a:ln>
          <a:noFill/>
        </a:ln>
        <a:effectLst/>
      </dsp:spPr>
      <dsp:style>
        <a:lnRef idx="0">
          <a:scrgbClr r="0" g="0" b="0"/>
        </a:lnRef>
        <a:fillRef idx="0">
          <a:scrgbClr r="0" g="0" b="0"/>
        </a:fillRef>
        <a:effectRef idx="0">
          <a:scrgbClr r="0" g="0" b="0"/>
        </a:effectRef>
        <a:fontRef idx="minor"/>
      </dsp:style>
    </dsp:sp>
    <dsp:sp modelId="{A79EBE3E-6E89-4F47-A7DC-9F2C3FCDC975}">
      <dsp:nvSpPr>
        <dsp:cNvPr id="0" name=""/>
        <dsp:cNvSpPr/>
      </dsp:nvSpPr>
      <dsp:spPr>
        <a:xfrm>
          <a:off x="5582937" y="4517700"/>
          <a:ext cx="2931540" cy="1595855"/>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ysClr val="windowText" lastClr="000000"/>
              </a:solidFill>
              <a:latin typeface="Calibri" panose="020F0502020204030204"/>
              <a:ea typeface="+mn-ea"/>
              <a:cs typeface="+mn-cs"/>
            </a:rPr>
            <a:t>Staff within  all clinical placement areas have been assessed/ trained  as meeting the practice supervisor outcomes and appropriate number of staff upskilled to undertake practice assessor roles </a:t>
          </a:r>
        </a:p>
        <a:p>
          <a:pPr marL="0" lvl="0" indent="0" algn="ctr" defTabSz="577850">
            <a:lnSpc>
              <a:spcPct val="90000"/>
            </a:lnSpc>
            <a:spcBef>
              <a:spcPct val="0"/>
            </a:spcBef>
            <a:spcAft>
              <a:spcPct val="35000"/>
            </a:spcAft>
            <a:buNone/>
          </a:pPr>
          <a:r>
            <a:rPr lang="en-GB" sz="1300" b="1" kern="1200" dirty="0">
              <a:solidFill>
                <a:sysClr val="windowText" lastClr="000000"/>
              </a:solidFill>
              <a:latin typeface="Calibri" panose="020F0502020204030204"/>
              <a:ea typeface="+mn-ea"/>
              <a:cs typeface="+mn-cs"/>
            </a:rPr>
            <a:t>- 30th SEPTEMBER 2019</a:t>
          </a:r>
          <a:endParaRPr lang="en-GB" sz="1300" kern="1200" dirty="0"/>
        </a:p>
      </dsp:txBody>
      <dsp:txXfrm>
        <a:off x="5629678" y="4564441"/>
        <a:ext cx="2838058" cy="1502373"/>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D2EE4-054A-4CC3-80B9-FFDDFFC7E0FD}" type="datetimeFigureOut">
              <a:rPr lang="en-GB" smtClean="0"/>
              <a:t>14/06/2019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DF43-4A55-488F-A9FF-77AD901E09C1}" type="slidenum">
              <a:rPr lang="en-GB" smtClean="0"/>
              <a:t>‹#›</a:t>
            </a:fld>
            <a:endParaRPr lang="en-GB"/>
          </a:p>
        </p:txBody>
      </p:sp>
    </p:spTree>
    <p:extLst>
      <p:ext uri="{BB962C8B-B14F-4D97-AF65-F5344CB8AC3E}">
        <p14:creationId xmlns:p14="http://schemas.microsoft.com/office/powerpoint/2010/main" val="376812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Process: </a:t>
            </a:r>
          </a:p>
          <a:p>
            <a:r>
              <a:rPr lang="en-GB" dirty="0"/>
              <a:t>Considered the HCPC and draft NMC requirements for supervising and assessing students in practice, mapping current provision to these. </a:t>
            </a:r>
          </a:p>
          <a:p>
            <a:r>
              <a:rPr lang="en-GB" dirty="0"/>
              <a:t>Group members shared their vision of what the new model for supervising and assessing students would look like ……. </a:t>
            </a:r>
          </a:p>
          <a:p>
            <a:r>
              <a:rPr lang="en-GB" dirty="0"/>
              <a:t>Reviewed existing practice to evidence meeting draft NMC standards </a:t>
            </a:r>
          </a:p>
          <a:p>
            <a:r>
              <a:rPr lang="en-GB" dirty="0"/>
              <a:t>Smaller group reviewed evidence of what works well with current system and evidence base about weaknesses and  challenges </a:t>
            </a:r>
          </a:p>
          <a:p>
            <a:r>
              <a:rPr lang="en-GB" dirty="0"/>
              <a:t>Considered the many opportunities that the new NMC (2018) standards offered. </a:t>
            </a:r>
          </a:p>
          <a:p>
            <a:endParaRPr lang="en-GB" dirty="0"/>
          </a:p>
        </p:txBody>
      </p:sp>
      <p:sp>
        <p:nvSpPr>
          <p:cNvPr id="4" name="Slide Number Placeholder 3"/>
          <p:cNvSpPr>
            <a:spLocks noGrp="1"/>
          </p:cNvSpPr>
          <p:nvPr>
            <p:ph type="sldNum" sz="quarter" idx="5"/>
          </p:nvPr>
        </p:nvSpPr>
        <p:spPr/>
        <p:txBody>
          <a:bodyPr/>
          <a:lstStyle/>
          <a:p>
            <a:fld id="{F6DEDF43-4A55-488F-A9FF-77AD901E09C1}" type="slidenum">
              <a:rPr lang="en-GB" smtClean="0"/>
              <a:t>6</a:t>
            </a:fld>
            <a:endParaRPr lang="en-GB"/>
          </a:p>
        </p:txBody>
      </p:sp>
    </p:spTree>
    <p:extLst>
      <p:ext uri="{BB962C8B-B14F-4D97-AF65-F5344CB8AC3E}">
        <p14:creationId xmlns:p14="http://schemas.microsoft.com/office/powerpoint/2010/main" val="107333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DEDF43-4A55-488F-A9FF-77AD901E09C1}" type="slidenum">
              <a:rPr lang="en-GB" smtClean="0"/>
              <a:t>13</a:t>
            </a:fld>
            <a:endParaRPr lang="en-GB"/>
          </a:p>
        </p:txBody>
      </p:sp>
    </p:spTree>
    <p:extLst>
      <p:ext uri="{BB962C8B-B14F-4D97-AF65-F5344CB8AC3E}">
        <p14:creationId xmlns:p14="http://schemas.microsoft.com/office/powerpoint/2010/main" val="428890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SalUni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6401" y="1422737"/>
            <a:ext cx="3542054" cy="3542054"/>
          </a:xfrm>
          <a:prstGeom prst="rect">
            <a:avLst/>
          </a:prstGeom>
        </p:spPr>
      </p:pic>
      <p:sp>
        <p:nvSpPr>
          <p:cNvPr id="5" name="Title 4"/>
          <p:cNvSpPr>
            <a:spLocks noGrp="1"/>
          </p:cNvSpPr>
          <p:nvPr>
            <p:ph type="title" hasCustomPrompt="1"/>
          </p:nvPr>
        </p:nvSpPr>
        <p:spPr>
          <a:xfrm>
            <a:off x="826358" y="5195455"/>
            <a:ext cx="7886700" cy="900545"/>
          </a:xfrm>
          <a:prstGeom prst="rect">
            <a:avLst/>
          </a:prstGeom>
        </p:spPr>
        <p:txBody>
          <a:bodyPr/>
          <a:lstStyle>
            <a:lvl1pPr>
              <a:lnSpc>
                <a:spcPct val="80000"/>
              </a:lnSpc>
              <a:defRPr>
                <a:latin typeface="Arial Black" panose="020B0A040201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98376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3E7F46-DB6D-452A-95CF-15005EBF7208}" type="datetimeFigureOut">
              <a:rPr lang="en-GB" smtClean="0"/>
              <a:t>14/06/2019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C3EFDE-729C-4799-BA4C-CDBF1E18EA81}" type="slidenum">
              <a:rPr lang="en-GB" smtClean="0"/>
              <a:t>‹#›</a:t>
            </a:fld>
            <a:endParaRPr lang="en-GB"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125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SalUni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6401" y="1422737"/>
            <a:ext cx="3542054" cy="3542054"/>
          </a:xfrm>
          <a:prstGeom prst="rect">
            <a:avLst/>
          </a:prstGeom>
        </p:spPr>
      </p:pic>
    </p:spTree>
    <p:extLst>
      <p:ext uri="{BB962C8B-B14F-4D97-AF65-F5344CB8AC3E}">
        <p14:creationId xmlns:p14="http://schemas.microsoft.com/office/powerpoint/2010/main" val="99417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lain">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84213" y="1200150"/>
            <a:ext cx="5164652" cy="500294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hasCustomPrompt="1"/>
          </p:nvPr>
        </p:nvSpPr>
        <p:spPr>
          <a:xfrm>
            <a:off x="6038335" y="1200150"/>
            <a:ext cx="2776151" cy="2465688"/>
          </a:xfrm>
          <a:prstGeom prst="rect">
            <a:avLst/>
          </a:prstGeom>
        </p:spPr>
        <p:txBody>
          <a:bodyPr/>
          <a:lstStyle>
            <a:lvl1pPr algn="l">
              <a:lnSpc>
                <a:spcPct val="80000"/>
              </a:lnSpc>
              <a:defRPr sz="4000">
                <a:latin typeface="Arial Black" panose="020B0A040201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83857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10" name="Freeform 9"/>
          <p:cNvSpPr/>
          <p:nvPr userDrawn="1"/>
        </p:nvSpPr>
        <p:spPr>
          <a:xfrm>
            <a:off x="2837316"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2"/>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1" name="Freeform 10"/>
          <p:cNvSpPr/>
          <p:nvPr userDrawn="1"/>
        </p:nvSpPr>
        <p:spPr>
          <a:xfrm>
            <a:off x="5427443"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3"/>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 name="Title 3"/>
          <p:cNvSpPr>
            <a:spLocks noGrp="1"/>
          </p:cNvSpPr>
          <p:nvPr>
            <p:ph type="title" hasCustomPrompt="1"/>
          </p:nvPr>
        </p:nvSpPr>
        <p:spPr>
          <a:xfrm>
            <a:off x="85880" y="2441178"/>
            <a:ext cx="2477536" cy="2465688"/>
          </a:xfrm>
          <a:prstGeom prst="rect">
            <a:avLst/>
          </a:prstGeom>
        </p:spPr>
        <p:txBody>
          <a:bodyPr/>
          <a:lstStyle>
            <a:lvl1pPr algn="l">
              <a:lnSpc>
                <a:spcPct val="80000"/>
              </a:lnSpc>
              <a:defRPr sz="4000">
                <a:latin typeface="Arial Black" panose="020B0A04020102020204" pitchFamily="34" charset="0"/>
              </a:defRPr>
            </a:lvl1pPr>
          </a:lstStyle>
          <a:p>
            <a:r>
              <a:rPr lang="en-US" dirty="0"/>
              <a:t>CLICK TO EDIT MASTER TITLE STYLE</a:t>
            </a:r>
            <a:endParaRPr lang="en-GB" dirty="0"/>
          </a:p>
        </p:txBody>
      </p:sp>
      <p:sp>
        <p:nvSpPr>
          <p:cNvPr id="3" name="Content Placeholder 2"/>
          <p:cNvSpPr>
            <a:spLocks noGrp="1"/>
          </p:cNvSpPr>
          <p:nvPr>
            <p:ph sz="quarter" idx="10"/>
          </p:nvPr>
        </p:nvSpPr>
        <p:spPr>
          <a:xfrm>
            <a:off x="2693988" y="2441575"/>
            <a:ext cx="2371725" cy="338257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6" name="Content Placeholder 2"/>
          <p:cNvSpPr>
            <a:spLocks noGrp="1"/>
          </p:cNvSpPr>
          <p:nvPr>
            <p:ph sz="quarter" idx="11"/>
          </p:nvPr>
        </p:nvSpPr>
        <p:spPr>
          <a:xfrm>
            <a:off x="5427443" y="2448869"/>
            <a:ext cx="2371725" cy="338257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97156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reeform 3"/>
          <p:cNvSpPr>
            <a:spLocks noChangeAspect="1"/>
          </p:cNvSpPr>
          <p:nvPr userDrawn="1"/>
        </p:nvSpPr>
        <p:spPr>
          <a:xfrm>
            <a:off x="2955637"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blipFill rotWithShape="1">
            <a:blip r:embed="rId2"/>
            <a:srcRect/>
            <a:stretch>
              <a:fillRect l="-11987" r="-44449"/>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8" name="Title 7"/>
          <p:cNvSpPr>
            <a:spLocks noGrp="1"/>
          </p:cNvSpPr>
          <p:nvPr>
            <p:ph type="title" hasCustomPrompt="1"/>
          </p:nvPr>
        </p:nvSpPr>
        <p:spPr>
          <a:xfrm>
            <a:off x="352415" y="398076"/>
            <a:ext cx="3272858" cy="2649924"/>
          </a:xfrm>
          <a:prstGeom prst="rect">
            <a:avLst/>
          </a:prstGeom>
        </p:spPr>
        <p:txBody>
          <a:bodyPr/>
          <a:lstStyle>
            <a:lvl1pPr algn="l">
              <a:lnSpc>
                <a:spcPct val="80000"/>
              </a:lnSpc>
              <a:defRPr>
                <a:latin typeface="Arial Black" panose="020B0A04020102020204" pitchFamily="34" charset="0"/>
              </a:defRPr>
            </a:lvl1pPr>
          </a:lstStyle>
          <a:p>
            <a:r>
              <a:rPr lang="en-US" dirty="0"/>
              <a:t>CLICK TO EDIT MASTER TITLE STYLE</a:t>
            </a:r>
            <a:endParaRPr lang="en-GB" dirty="0"/>
          </a:p>
        </p:txBody>
      </p:sp>
      <p:sp>
        <p:nvSpPr>
          <p:cNvPr id="10" name="Content Placeholder 9"/>
          <p:cNvSpPr>
            <a:spLocks noGrp="1"/>
          </p:cNvSpPr>
          <p:nvPr>
            <p:ph sz="quarter" idx="10"/>
          </p:nvPr>
        </p:nvSpPr>
        <p:spPr>
          <a:xfrm>
            <a:off x="347354" y="3440908"/>
            <a:ext cx="3277919" cy="2928938"/>
          </a:xfrm>
          <a:prstGeom prst="rect">
            <a:avLst/>
          </a:prstGeom>
        </p:spPr>
        <p:txBody>
          <a:bodyPr/>
          <a:lstStyle>
            <a:lvl1pPr marL="0" indent="0">
              <a:buNone/>
              <a:defRPr sz="2400"/>
            </a:lvl1pPr>
          </a:lstStyle>
          <a:p>
            <a:pPr lvl="0"/>
            <a:r>
              <a:rPr lang="en-US"/>
              <a:t>Edit Master text styles</a:t>
            </a:r>
          </a:p>
        </p:txBody>
      </p:sp>
      <p:sp>
        <p:nvSpPr>
          <p:cNvPr id="11" name="Freeform 10"/>
          <p:cNvSpPr/>
          <p:nvPr userDrawn="1"/>
        </p:nvSpPr>
        <p:spPr>
          <a:xfrm>
            <a:off x="8168167" y="4635032"/>
            <a:ext cx="987379" cy="2234512"/>
          </a:xfrm>
          <a:custGeom>
            <a:avLst/>
            <a:gdLst>
              <a:gd name="connsiteX0" fmla="*/ 987379 w 987379"/>
              <a:gd name="connsiteY0" fmla="*/ 0 h 2234512"/>
              <a:gd name="connsiteX1" fmla="*/ 987379 w 987379"/>
              <a:gd name="connsiteY1" fmla="*/ 1392582 h 2234512"/>
              <a:gd name="connsiteX2" fmla="*/ 513785 w 987379"/>
              <a:gd name="connsiteY2" fmla="*/ 2182558 h 2234512"/>
              <a:gd name="connsiteX3" fmla="*/ 461829 w 987379"/>
              <a:gd name="connsiteY3" fmla="*/ 2234512 h 2234512"/>
              <a:gd name="connsiteX4" fmla="*/ 34637 w 987379"/>
              <a:gd name="connsiteY4" fmla="*/ 2231626 h 2234512"/>
              <a:gd name="connsiteX5" fmla="*/ 0 w 987379"/>
              <a:gd name="connsiteY5" fmla="*/ 2194103 h 2234512"/>
              <a:gd name="connsiteX6" fmla="*/ 0 w 987379"/>
              <a:gd name="connsiteY6" fmla="*/ 1642807 h 22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79" h="2234512">
                <a:moveTo>
                  <a:pt x="987379" y="0"/>
                </a:moveTo>
                <a:lnTo>
                  <a:pt x="987379" y="1392582"/>
                </a:lnTo>
                <a:lnTo>
                  <a:pt x="513785" y="2182558"/>
                </a:lnTo>
                <a:lnTo>
                  <a:pt x="461829" y="2234512"/>
                </a:lnTo>
                <a:lnTo>
                  <a:pt x="34637" y="2231626"/>
                </a:lnTo>
                <a:lnTo>
                  <a:pt x="0" y="2194103"/>
                </a:lnTo>
                <a:lnTo>
                  <a:pt x="0" y="1642807"/>
                </a:ln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solidFill>
                <a:srgbClr val="FF0000"/>
              </a:solidFill>
              <a:effectLst/>
            </a:endParaRPr>
          </a:p>
        </p:txBody>
      </p:sp>
    </p:spTree>
    <p:extLst>
      <p:ext uri="{BB962C8B-B14F-4D97-AF65-F5344CB8AC3E}">
        <p14:creationId xmlns:p14="http://schemas.microsoft.com/office/powerpoint/2010/main" val="205682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414" y="1209981"/>
            <a:ext cx="3895686" cy="3365024"/>
          </a:xfrm>
          <a:prstGeom prst="rect">
            <a:avLst/>
          </a:prstGeom>
        </p:spPr>
        <p:txBody>
          <a:bodyPr/>
          <a:lstStyle>
            <a:lvl1pPr algn="l">
              <a:lnSpc>
                <a:spcPct val="80000"/>
              </a:lnSpc>
              <a:defRPr>
                <a:latin typeface="Arial Black" panose="020B0A04020102020204" pitchFamily="34" charset="0"/>
              </a:defRPr>
            </a:lvl1pPr>
          </a:lstStyle>
          <a:p>
            <a:r>
              <a:rPr lang="en-US" dirty="0"/>
              <a:t>CLICK TO EDIT MASTER TITLE STYLE</a:t>
            </a:r>
            <a:endParaRPr lang="en-GB" dirty="0"/>
          </a:p>
        </p:txBody>
      </p:sp>
      <p:sp>
        <p:nvSpPr>
          <p:cNvPr id="6" name="Chart Placeholder 5"/>
          <p:cNvSpPr>
            <a:spLocks noGrp="1"/>
          </p:cNvSpPr>
          <p:nvPr>
            <p:ph type="chart" sz="quarter" idx="10"/>
          </p:nvPr>
        </p:nvSpPr>
        <p:spPr>
          <a:xfrm>
            <a:off x="3846513" y="1038225"/>
            <a:ext cx="5018087" cy="5024438"/>
          </a:xfrm>
          <a:prstGeom prst="rect">
            <a:avLst/>
          </a:prstGeom>
        </p:spPr>
        <p:txBody>
          <a:bodyPr/>
          <a:lstStyle>
            <a:lvl1pPr marL="0" indent="0">
              <a:buNone/>
              <a:defRPr/>
            </a:lvl1pPr>
          </a:lstStyle>
          <a:p>
            <a:r>
              <a:rPr lang="en-US"/>
              <a:t>Click icon to add chart</a:t>
            </a:r>
            <a:endParaRPr lang="en-GB"/>
          </a:p>
        </p:txBody>
      </p:sp>
    </p:spTree>
    <p:extLst>
      <p:ext uri="{BB962C8B-B14F-4D97-AF65-F5344CB8AC3E}">
        <p14:creationId xmlns:p14="http://schemas.microsoft.com/office/powerpoint/2010/main" val="114085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875876"/>
            <a:ext cx="7886700" cy="1224773"/>
          </a:xfrm>
          <a:prstGeom prst="rect">
            <a:avLst/>
          </a:prstGeom>
        </p:spPr>
        <p:txBody>
          <a:bodyPr/>
          <a:lstStyle>
            <a:lvl1pPr>
              <a:lnSpc>
                <a:spcPct val="80000"/>
              </a:lnSpc>
              <a:defRPr>
                <a:latin typeface="Arial Black" panose="020B0A040201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5198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50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53E7F46-DB6D-452A-95CF-15005EBF7208}" type="datetimeFigureOut">
              <a:rPr lang="en-GB" smtClean="0"/>
              <a:t>14/06/2019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C3EFDE-729C-4799-BA4C-CDBF1E18EA81}" type="slidenum">
              <a:rPr lang="en-GB" smtClean="0"/>
              <a:t>‹#›</a:t>
            </a:fld>
            <a:endParaRPr lang="en-GB"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96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2"/>
          <p:cNvSpPr/>
          <p:nvPr userDrawn="1"/>
        </p:nvSpPr>
        <p:spPr>
          <a:xfrm>
            <a:off x="2967182"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solidFill>
            <a:srgbClr val="F1EFE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Freeform 9"/>
          <p:cNvSpPr/>
          <p:nvPr userDrawn="1"/>
        </p:nvSpPr>
        <p:spPr>
          <a:xfrm>
            <a:off x="8168167" y="4635032"/>
            <a:ext cx="987379" cy="2234512"/>
          </a:xfrm>
          <a:custGeom>
            <a:avLst/>
            <a:gdLst>
              <a:gd name="connsiteX0" fmla="*/ 987379 w 987379"/>
              <a:gd name="connsiteY0" fmla="*/ 0 h 2234512"/>
              <a:gd name="connsiteX1" fmla="*/ 987379 w 987379"/>
              <a:gd name="connsiteY1" fmla="*/ 1392582 h 2234512"/>
              <a:gd name="connsiteX2" fmla="*/ 513785 w 987379"/>
              <a:gd name="connsiteY2" fmla="*/ 2182558 h 2234512"/>
              <a:gd name="connsiteX3" fmla="*/ 461829 w 987379"/>
              <a:gd name="connsiteY3" fmla="*/ 2234512 h 2234512"/>
              <a:gd name="connsiteX4" fmla="*/ 34637 w 987379"/>
              <a:gd name="connsiteY4" fmla="*/ 2231626 h 2234512"/>
              <a:gd name="connsiteX5" fmla="*/ 0 w 987379"/>
              <a:gd name="connsiteY5" fmla="*/ 2194103 h 2234512"/>
              <a:gd name="connsiteX6" fmla="*/ 0 w 987379"/>
              <a:gd name="connsiteY6" fmla="*/ 1642807 h 22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79" h="2234512">
                <a:moveTo>
                  <a:pt x="987379" y="0"/>
                </a:moveTo>
                <a:lnTo>
                  <a:pt x="987379" y="1392582"/>
                </a:lnTo>
                <a:lnTo>
                  <a:pt x="513785" y="2182558"/>
                </a:lnTo>
                <a:lnTo>
                  <a:pt x="461829" y="2234512"/>
                </a:lnTo>
                <a:lnTo>
                  <a:pt x="34637" y="2231626"/>
                </a:lnTo>
                <a:lnTo>
                  <a:pt x="0" y="2194103"/>
                </a:lnTo>
                <a:lnTo>
                  <a:pt x="0" y="1642807"/>
                </a:ln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solidFill>
                <a:srgbClr val="FF0000"/>
              </a:solidFill>
              <a:effectLst/>
            </a:endParaRPr>
          </a:p>
        </p:txBody>
      </p:sp>
    </p:spTree>
    <p:extLst>
      <p:ext uri="{BB962C8B-B14F-4D97-AF65-F5344CB8AC3E}">
        <p14:creationId xmlns:p14="http://schemas.microsoft.com/office/powerpoint/2010/main" val="760465255"/>
      </p:ext>
    </p:extLst>
  </p:cSld>
  <p:clrMap bg1="lt1" tx1="dk1" bg2="lt2" tx2="dk2" accent1="accent1" accent2="accent2" accent3="accent3" accent4="accent4" accent5="accent5" accent6="accent6" hlink="hlink" folHlink="folHlink"/>
  <p:sldLayoutIdLst>
    <p:sldLayoutId id="2147483677" r:id="rId1"/>
    <p:sldLayoutId id="2147483651" r:id="rId2"/>
    <p:sldLayoutId id="2147483652" r:id="rId3"/>
    <p:sldLayoutId id="2147483649" r:id="rId4"/>
    <p:sldLayoutId id="2147483650" r:id="rId5"/>
    <p:sldLayoutId id="2147483653" r:id="rId6"/>
    <p:sldLayoutId id="2147483654" r:id="rId7"/>
    <p:sldLayoutId id="2147483678" r:id="rId8"/>
    <p:sldLayoutId id="2147483679" r:id="rId9"/>
    <p:sldLayoutId id="2147483680" r:id="rId10"/>
  </p:sldLayoutIdLst>
  <p:hf sldNum="0" hdr="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mc.org.uk/standards-for-education-and-training/standards-for-student-supervision-and-assessment/"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nmc.org.uk/standard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DFA1C1-A551-4760-A7D8-23D0D875F531}"/>
              </a:ext>
            </a:extLst>
          </p:cNvPr>
          <p:cNvSpPr>
            <a:spLocks noGrp="1"/>
          </p:cNvSpPr>
          <p:nvPr>
            <p:ph type="title"/>
          </p:nvPr>
        </p:nvSpPr>
        <p:spPr>
          <a:xfrm>
            <a:off x="942073" y="2931297"/>
            <a:ext cx="5538147" cy="2465688"/>
          </a:xfrm>
        </p:spPr>
        <p:txBody>
          <a:bodyPr/>
          <a:lstStyle/>
          <a:p>
            <a:pPr lvl="0">
              <a:lnSpc>
                <a:spcPct val="100000"/>
              </a:lnSpc>
              <a:spcBef>
                <a:spcPct val="20000"/>
              </a:spcBef>
              <a:spcAft>
                <a:spcPts val="600"/>
              </a:spcAft>
            </a:pPr>
            <a:r>
              <a:rPr lang="en-GB" sz="2100" b="1" dirty="0">
                <a:solidFill>
                  <a:srgbClr val="146194">
                    <a:lumMod val="75000"/>
                  </a:srgbClr>
                </a:solidFill>
                <a:latin typeface="Century Gothic" panose="020B0502020202020204"/>
                <a:ea typeface="+mn-ea"/>
                <a:cs typeface="+mn-cs"/>
              </a:rPr>
              <a:t>Carol Le Blanc – Bolton FT</a:t>
            </a:r>
            <a:br>
              <a:rPr lang="en-GB" sz="2100" b="1" dirty="0">
                <a:solidFill>
                  <a:srgbClr val="146194">
                    <a:lumMod val="75000"/>
                  </a:srgbClr>
                </a:solidFill>
                <a:latin typeface="Century Gothic" panose="020B0502020202020204"/>
                <a:ea typeface="+mn-ea"/>
                <a:cs typeface="+mn-cs"/>
              </a:rPr>
            </a:br>
            <a:r>
              <a:rPr lang="en-GB" sz="2100" b="1" dirty="0">
                <a:solidFill>
                  <a:srgbClr val="146194">
                    <a:lumMod val="75000"/>
                  </a:srgbClr>
                </a:solidFill>
                <a:latin typeface="Century Gothic" panose="020B0502020202020204"/>
                <a:ea typeface="+mn-ea"/>
                <a:cs typeface="+mn-cs"/>
              </a:rPr>
              <a:t>Joanna Dunn – Manchester Met</a:t>
            </a:r>
            <a:br>
              <a:rPr lang="en-GB" sz="2100" b="1" dirty="0">
                <a:solidFill>
                  <a:srgbClr val="146194">
                    <a:lumMod val="75000"/>
                  </a:srgbClr>
                </a:solidFill>
                <a:latin typeface="Century Gothic" panose="020B0502020202020204"/>
                <a:ea typeface="+mn-ea"/>
                <a:cs typeface="+mn-cs"/>
              </a:rPr>
            </a:br>
            <a:r>
              <a:rPr lang="en-GB" sz="2100" b="1" dirty="0">
                <a:solidFill>
                  <a:srgbClr val="146194">
                    <a:lumMod val="75000"/>
                  </a:srgbClr>
                </a:solidFill>
                <a:latin typeface="Century Gothic" panose="020B0502020202020204"/>
                <a:ea typeface="+mn-ea"/>
                <a:cs typeface="+mn-cs"/>
              </a:rPr>
              <a:t>Dr Jacqueline Leigh - University of Salford</a:t>
            </a:r>
            <a:br>
              <a:rPr lang="en-GB" sz="2100" b="1" dirty="0">
                <a:solidFill>
                  <a:srgbClr val="146194">
                    <a:lumMod val="75000"/>
                  </a:srgbClr>
                </a:solidFill>
                <a:latin typeface="Century Gothic" panose="020B0502020202020204"/>
                <a:ea typeface="+mn-ea"/>
                <a:cs typeface="+mn-cs"/>
              </a:rPr>
            </a:br>
            <a:endParaRPr lang="en-GB" dirty="0"/>
          </a:p>
        </p:txBody>
      </p:sp>
      <p:sp>
        <p:nvSpPr>
          <p:cNvPr id="5" name="Content Placeholder 4">
            <a:extLst>
              <a:ext uri="{FF2B5EF4-FFF2-40B4-BE49-F238E27FC236}">
                <a16:creationId xmlns:a16="http://schemas.microsoft.com/office/drawing/2014/main" id="{F3ED4211-EF34-47B7-B462-3CA3C6D50F55}"/>
              </a:ext>
            </a:extLst>
          </p:cNvPr>
          <p:cNvSpPr>
            <a:spLocks noGrp="1"/>
          </p:cNvSpPr>
          <p:nvPr>
            <p:ph sz="quarter" idx="10"/>
          </p:nvPr>
        </p:nvSpPr>
        <p:spPr>
          <a:xfrm>
            <a:off x="755235" y="811293"/>
            <a:ext cx="7145892" cy="5002942"/>
          </a:xfrm>
        </p:spPr>
        <p:txBody>
          <a:bodyPr/>
          <a:lstStyle/>
          <a:p>
            <a:r>
              <a:rPr lang="en-GB" sz="3600" b="1" dirty="0"/>
              <a:t>Greater Manchester Postgraduate Workforce Group Mentorship Strategy</a:t>
            </a:r>
            <a:endParaRPr lang="en-GB" sz="3600" dirty="0"/>
          </a:p>
        </p:txBody>
      </p:sp>
      <p:pic>
        <p:nvPicPr>
          <p:cNvPr id="6" name="Picture 2" descr="Image result for new nmc standards 2018">
            <a:extLst>
              <a:ext uri="{FF2B5EF4-FFF2-40B4-BE49-F238E27FC236}">
                <a16:creationId xmlns:a16="http://schemas.microsoft.com/office/drawing/2014/main" id="{50B60E81-B90D-409C-9153-2C354D368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73" y="4668961"/>
            <a:ext cx="3878502" cy="197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2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2065C9A-D3A6-477D-B5B1-5E21DB6BD085}"/>
              </a:ext>
            </a:extLst>
          </p:cNvPr>
          <p:cNvGraphicFramePr>
            <a:graphicFrameLocks noGrp="1"/>
          </p:cNvGraphicFramePr>
          <p:nvPr>
            <p:ph sz="quarter" idx="10"/>
            <p:extLst>
              <p:ext uri="{D42A27DB-BD31-4B8C-83A1-F6EECF244321}">
                <p14:modId xmlns:p14="http://schemas.microsoft.com/office/powerpoint/2010/main" val="2253977663"/>
              </p:ext>
            </p:extLst>
          </p:nvPr>
        </p:nvGraphicFramePr>
        <p:xfrm>
          <a:off x="684212" y="639192"/>
          <a:ext cx="7216914" cy="6038788"/>
        </p:xfrm>
        <a:graphic>
          <a:graphicData uri="http://schemas.openxmlformats.org/drawingml/2006/table">
            <a:tbl>
              <a:tblPr firstRow="1" bandRow="1">
                <a:tableStyleId>{5C22544A-7EE6-4342-B048-85BDC9FD1C3A}</a:tableStyleId>
              </a:tblPr>
              <a:tblGrid>
                <a:gridCol w="3608457">
                  <a:extLst>
                    <a:ext uri="{9D8B030D-6E8A-4147-A177-3AD203B41FA5}">
                      <a16:colId xmlns:a16="http://schemas.microsoft.com/office/drawing/2014/main" val="434842968"/>
                    </a:ext>
                  </a:extLst>
                </a:gridCol>
                <a:gridCol w="3608457">
                  <a:extLst>
                    <a:ext uri="{9D8B030D-6E8A-4147-A177-3AD203B41FA5}">
                      <a16:colId xmlns:a16="http://schemas.microsoft.com/office/drawing/2014/main" val="254573677"/>
                    </a:ext>
                  </a:extLst>
                </a:gridCol>
              </a:tblGrid>
              <a:tr h="341692">
                <a:tc>
                  <a:txBody>
                    <a:bodyPr/>
                    <a:lstStyle/>
                    <a:p>
                      <a:r>
                        <a:rPr lang="en-GB" dirty="0"/>
                        <a:t>Role </a:t>
                      </a:r>
                    </a:p>
                  </a:txBody>
                  <a:tcPr/>
                </a:tc>
                <a:tc>
                  <a:txBody>
                    <a:bodyPr/>
                    <a:lstStyle/>
                    <a:p>
                      <a:r>
                        <a:rPr lang="en-GB" dirty="0"/>
                        <a:t>Recommended Approach </a:t>
                      </a:r>
                    </a:p>
                  </a:txBody>
                  <a:tcPr/>
                </a:tc>
                <a:extLst>
                  <a:ext uri="{0D108BD9-81ED-4DB2-BD59-A6C34878D82A}">
                    <a16:rowId xmlns:a16="http://schemas.microsoft.com/office/drawing/2014/main" val="1760589609"/>
                  </a:ext>
                </a:extLst>
              </a:tr>
              <a:tr h="2836514">
                <a:tc>
                  <a:txBody>
                    <a:bodyPr/>
                    <a:lstStyle/>
                    <a:p>
                      <a:r>
                        <a:rPr lang="en-GB" sz="1400" b="1" kern="1200" dirty="0">
                          <a:solidFill>
                            <a:schemeClr val="dk1"/>
                          </a:solidFill>
                          <a:effectLst/>
                          <a:latin typeface="+mn-lt"/>
                          <a:ea typeface="+mn-ea"/>
                          <a:cs typeface="+mn-cs"/>
                        </a:rPr>
                        <a:t>Practice Supervisor</a:t>
                      </a:r>
                      <a:endParaRPr lang="en-GB" sz="1400" dirty="0"/>
                    </a:p>
                  </a:txBody>
                  <a:tcPr/>
                </a:tc>
                <a:tc>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An NMC registered professional and other registered health and social care professional who meet the NMC outcomes for practice supervisor</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Upholds public protection</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Provide inclusive, tailored learning experiences</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Gives feedback</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Contributes to decisions on assessment and progression</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Raises concerns where necessary </a:t>
                      </a:r>
                      <a:endParaRPr lang="en-GB" sz="1400" dirty="0"/>
                    </a:p>
                  </a:txBody>
                  <a:tcPr/>
                </a:tc>
                <a:extLst>
                  <a:ext uri="{0D108BD9-81ED-4DB2-BD59-A6C34878D82A}">
                    <a16:rowId xmlns:a16="http://schemas.microsoft.com/office/drawing/2014/main" val="553315558"/>
                  </a:ext>
                </a:extLst>
              </a:tr>
              <a:tr h="2836514">
                <a:tc>
                  <a:txBody>
                    <a:bodyPr/>
                    <a:lstStyle/>
                    <a:p>
                      <a:r>
                        <a:rPr lang="en-GB" sz="1400" b="1" dirty="0"/>
                        <a:t>Preparation for practice supervisor </a:t>
                      </a:r>
                    </a:p>
                  </a:txBody>
                  <a:tcPr/>
                </a:tc>
                <a:tc>
                  <a:txBody>
                    <a:bodyPr/>
                    <a:lstStyle/>
                    <a:p>
                      <a:pPr marL="285750" indent="-285750">
                        <a:buFont typeface="Arial" panose="020B0604020202020204" pitchFamily="34" charset="0"/>
                        <a:buChar char="•"/>
                      </a:pPr>
                      <a:r>
                        <a:rPr lang="en-GB" sz="1400" dirty="0"/>
                        <a:t>Flexible approach to meet increased range of practice supervisor roles: </a:t>
                      </a:r>
                    </a:p>
                    <a:p>
                      <a:pPr marL="742950" lvl="1" indent="-285750">
                        <a:buFont typeface="Arial" panose="020B0604020202020204" pitchFamily="34" charset="0"/>
                        <a:buChar char="•"/>
                      </a:pPr>
                      <a:r>
                        <a:rPr lang="en-GB" sz="1400" dirty="0"/>
                        <a:t>Technology enhanced learning</a:t>
                      </a:r>
                    </a:p>
                    <a:p>
                      <a:pPr marL="742950" lvl="1" indent="-285750">
                        <a:buFont typeface="Arial" panose="020B0604020202020204" pitchFamily="34" charset="0"/>
                        <a:buChar char="•"/>
                      </a:pPr>
                      <a:r>
                        <a:rPr lang="en-GB" sz="1400" dirty="0"/>
                        <a:t>Workshops </a:t>
                      </a:r>
                    </a:p>
                    <a:p>
                      <a:pPr marL="742950" lvl="1" indent="-285750">
                        <a:buFont typeface="Arial" panose="020B0604020202020204" pitchFamily="34" charset="0"/>
                        <a:buChar char="•"/>
                      </a:pPr>
                      <a:r>
                        <a:rPr lang="en-GB" sz="1400" dirty="0"/>
                        <a:t>Simulation</a:t>
                      </a:r>
                    </a:p>
                    <a:p>
                      <a:pPr marL="742950" lvl="1" indent="-285750">
                        <a:buFont typeface="Arial" panose="020B0604020202020204" pitchFamily="34" charset="0"/>
                        <a:buChar char="•"/>
                      </a:pPr>
                      <a:r>
                        <a:rPr lang="en-GB" sz="1400" dirty="0"/>
                        <a:t>Individual support </a:t>
                      </a:r>
                    </a:p>
                    <a:p>
                      <a:pPr marL="742950" lvl="1" indent="-285750">
                        <a:buFont typeface="Arial" panose="020B0604020202020204" pitchFamily="34" charset="0"/>
                        <a:buChar char="•"/>
                      </a:pPr>
                      <a:r>
                        <a:rPr lang="en-GB" sz="1400" dirty="0"/>
                        <a:t>Written material – fast facts</a:t>
                      </a:r>
                    </a:p>
                    <a:p>
                      <a:pPr marL="742950" lvl="1"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Bespoke preparation for practitioners with existing experience in supporting students </a:t>
                      </a:r>
                      <a:r>
                        <a:rPr lang="en-GB" sz="1400" b="1" dirty="0"/>
                        <a:t>(i.e. NO automatic migration)    </a:t>
                      </a:r>
                    </a:p>
                    <a:p>
                      <a:pPr marL="285750" indent="-285750">
                        <a:buFont typeface="Arial" panose="020B0604020202020204" pitchFamily="34" charset="0"/>
                        <a:buChar char="•"/>
                      </a:pPr>
                      <a:endParaRPr lang="en-GB" sz="1400" dirty="0"/>
                    </a:p>
                  </a:txBody>
                  <a:tcPr/>
                </a:tc>
                <a:extLst>
                  <a:ext uri="{0D108BD9-81ED-4DB2-BD59-A6C34878D82A}">
                    <a16:rowId xmlns:a16="http://schemas.microsoft.com/office/drawing/2014/main" val="4123928006"/>
                  </a:ext>
                </a:extLst>
              </a:tr>
            </a:tbl>
          </a:graphicData>
        </a:graphic>
      </p:graphicFrame>
    </p:spTree>
    <p:extLst>
      <p:ext uri="{BB962C8B-B14F-4D97-AF65-F5344CB8AC3E}">
        <p14:creationId xmlns:p14="http://schemas.microsoft.com/office/powerpoint/2010/main" val="101204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2065C9A-D3A6-477D-B5B1-5E21DB6BD085}"/>
              </a:ext>
            </a:extLst>
          </p:cNvPr>
          <p:cNvGraphicFramePr>
            <a:graphicFrameLocks noGrp="1"/>
          </p:cNvGraphicFramePr>
          <p:nvPr>
            <p:ph sz="quarter" idx="10"/>
            <p:extLst>
              <p:ext uri="{D42A27DB-BD31-4B8C-83A1-F6EECF244321}">
                <p14:modId xmlns:p14="http://schemas.microsoft.com/office/powerpoint/2010/main" val="1306815522"/>
              </p:ext>
            </p:extLst>
          </p:nvPr>
        </p:nvGraphicFramePr>
        <p:xfrm>
          <a:off x="808499" y="239697"/>
          <a:ext cx="7216914" cy="6372605"/>
        </p:xfrm>
        <a:graphic>
          <a:graphicData uri="http://schemas.openxmlformats.org/drawingml/2006/table">
            <a:tbl>
              <a:tblPr firstRow="1" bandRow="1">
                <a:tableStyleId>{5C22544A-7EE6-4342-B048-85BDC9FD1C3A}</a:tableStyleId>
              </a:tblPr>
              <a:tblGrid>
                <a:gridCol w="2698180">
                  <a:extLst>
                    <a:ext uri="{9D8B030D-6E8A-4147-A177-3AD203B41FA5}">
                      <a16:colId xmlns:a16="http://schemas.microsoft.com/office/drawing/2014/main" val="434842968"/>
                    </a:ext>
                  </a:extLst>
                </a:gridCol>
                <a:gridCol w="4518734">
                  <a:extLst>
                    <a:ext uri="{9D8B030D-6E8A-4147-A177-3AD203B41FA5}">
                      <a16:colId xmlns:a16="http://schemas.microsoft.com/office/drawing/2014/main" val="254573677"/>
                    </a:ext>
                  </a:extLst>
                </a:gridCol>
              </a:tblGrid>
              <a:tr h="372920">
                <a:tc>
                  <a:txBody>
                    <a:bodyPr/>
                    <a:lstStyle/>
                    <a:p>
                      <a:r>
                        <a:rPr lang="en-GB" dirty="0"/>
                        <a:t>Role </a:t>
                      </a:r>
                    </a:p>
                  </a:txBody>
                  <a:tcPr/>
                </a:tc>
                <a:tc>
                  <a:txBody>
                    <a:bodyPr/>
                    <a:lstStyle/>
                    <a:p>
                      <a:r>
                        <a:rPr lang="en-GB" dirty="0"/>
                        <a:t>Recommended Approach </a:t>
                      </a:r>
                    </a:p>
                  </a:txBody>
                  <a:tcPr/>
                </a:tc>
                <a:extLst>
                  <a:ext uri="{0D108BD9-81ED-4DB2-BD59-A6C34878D82A}">
                    <a16:rowId xmlns:a16="http://schemas.microsoft.com/office/drawing/2014/main" val="1760589609"/>
                  </a:ext>
                </a:extLst>
              </a:tr>
              <a:tr h="2840345">
                <a:tc>
                  <a:txBody>
                    <a:bodyPr/>
                    <a:lstStyle/>
                    <a:p>
                      <a:pPr algn="just">
                        <a:lnSpc>
                          <a:spcPct val="1150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Practice Assessor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AEIs and practice are </a:t>
                      </a:r>
                      <a:r>
                        <a:rPr lang="en-GB" sz="1400" b="1" kern="1200" dirty="0">
                          <a:solidFill>
                            <a:schemeClr val="dk1"/>
                          </a:solidFill>
                          <a:effectLst/>
                          <a:latin typeface="+mn-lt"/>
                          <a:ea typeface="+mn-ea"/>
                          <a:cs typeface="+mn-cs"/>
                        </a:rPr>
                        <a:t>jointly responsible </a:t>
                      </a:r>
                      <a:r>
                        <a:rPr lang="en-GB" sz="1400" kern="1200" dirty="0">
                          <a:solidFill>
                            <a:schemeClr val="dk1"/>
                          </a:solidFill>
                          <a:effectLst/>
                          <a:latin typeface="+mn-lt"/>
                          <a:ea typeface="+mn-ea"/>
                          <a:cs typeface="+mn-cs"/>
                        </a:rPr>
                        <a:t>for assigning students to a nominated practice assessor.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The assessors registered nurses or midwives with appropriate </a:t>
                      </a:r>
                      <a:r>
                        <a:rPr lang="en-GB" sz="1400" b="1" kern="1200" dirty="0">
                          <a:solidFill>
                            <a:schemeClr val="dk1"/>
                          </a:solidFill>
                          <a:effectLst/>
                          <a:latin typeface="+mn-lt"/>
                          <a:ea typeface="+mn-ea"/>
                          <a:cs typeface="+mn-cs"/>
                        </a:rPr>
                        <a:t>equivalent experience </a:t>
                      </a:r>
                      <a:r>
                        <a:rPr lang="en-GB" sz="1400" kern="1200" dirty="0">
                          <a:solidFill>
                            <a:schemeClr val="dk1"/>
                          </a:solidFill>
                          <a:effectLst/>
                          <a:latin typeface="+mn-lt"/>
                          <a:ea typeface="+mn-ea"/>
                          <a:cs typeface="+mn-cs"/>
                        </a:rPr>
                        <a:t>for the student’s field of practice or programme i.e. NMP, SCPHN.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All students will be assigned to a practice assessor for a practice placement or a series of practice placements. </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Is appropriately prepared for the role (outcomes within section 6.1-8.4); and consistently perform objective holistic assessment and verifies student’s evidence of achievement of the programme proficiencies &amp; intended learning outcomes.</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Will receive </a:t>
                      </a:r>
                      <a:r>
                        <a:rPr lang="en-GB" sz="1400" b="1" kern="1200" dirty="0">
                          <a:solidFill>
                            <a:schemeClr val="dk1"/>
                          </a:solidFill>
                          <a:effectLst/>
                          <a:latin typeface="+mn-lt"/>
                          <a:ea typeface="+mn-ea"/>
                          <a:cs typeface="+mn-cs"/>
                        </a:rPr>
                        <a:t>protected time</a:t>
                      </a:r>
                      <a:r>
                        <a:rPr lang="en-GB" sz="1400" kern="1200" dirty="0">
                          <a:solidFill>
                            <a:schemeClr val="dk1"/>
                          </a:solidFill>
                          <a:effectLst/>
                          <a:latin typeface="+mn-lt"/>
                          <a:ea typeface="+mn-ea"/>
                          <a:cs typeface="+mn-cs"/>
                        </a:rPr>
                        <a:t> for groups of students for part of the programme.</a:t>
                      </a:r>
                    </a:p>
                  </a:txBody>
                  <a:tcPr/>
                </a:tc>
                <a:extLst>
                  <a:ext uri="{0D108BD9-81ED-4DB2-BD59-A6C34878D82A}">
                    <a16:rowId xmlns:a16="http://schemas.microsoft.com/office/drawing/2014/main" val="553315558"/>
                  </a:ext>
                </a:extLst>
              </a:tr>
              <a:tr h="2921205">
                <a:tc>
                  <a:txBody>
                    <a:bodyPr/>
                    <a:lstStyle/>
                    <a:p>
                      <a:r>
                        <a:rPr lang="en-GB" sz="1400" b="1" dirty="0"/>
                        <a:t>Preparation for practice assessor </a:t>
                      </a:r>
                    </a:p>
                  </a:txBody>
                  <a:tcPr/>
                </a:tc>
                <a:tc>
                  <a:txBody>
                    <a:bodyPr/>
                    <a:lstStyle/>
                    <a:p>
                      <a:pPr marL="285750" indent="-285750">
                        <a:buFont typeface="Arial" panose="020B0604020202020204" pitchFamily="34" charset="0"/>
                        <a:buChar char="•"/>
                      </a:pPr>
                      <a:r>
                        <a:rPr lang="en-GB" sz="1400" dirty="0"/>
                        <a:t>All practice assessors will be required to undertake a period of preparation and have had coaching and E&amp;D training</a:t>
                      </a:r>
                    </a:p>
                    <a:p>
                      <a:pPr marL="285750" indent="-285750">
                        <a:buFont typeface="Arial" panose="020B0604020202020204" pitchFamily="34" charset="0"/>
                        <a:buChar char="•"/>
                      </a:pPr>
                      <a:r>
                        <a:rPr lang="en-GB" sz="1400" b="1" dirty="0"/>
                        <a:t>Flexible approach </a:t>
                      </a:r>
                      <a:r>
                        <a:rPr lang="en-GB" sz="1400" dirty="0"/>
                        <a:t>dependent on background and setting, utilising technology where appropriate:  </a:t>
                      </a:r>
                    </a:p>
                    <a:p>
                      <a:pPr marL="742950" lvl="1" indent="-285750">
                        <a:buFont typeface="Arial" panose="020B0604020202020204" pitchFamily="34" charset="0"/>
                        <a:buChar char="•"/>
                      </a:pPr>
                      <a:r>
                        <a:rPr lang="en-GB" sz="1400" dirty="0"/>
                        <a:t>Initial update/induction session to progress current registrants to the new role (face to face or online) </a:t>
                      </a:r>
                    </a:p>
                    <a:p>
                      <a:pPr marL="742950" lvl="1" indent="-285750">
                        <a:buFont typeface="Arial" panose="020B0604020202020204" pitchFamily="34" charset="0"/>
                        <a:buChar char="•"/>
                      </a:pPr>
                      <a:r>
                        <a:rPr lang="en-GB" sz="1400" dirty="0"/>
                        <a:t>The development of a portfolio of evidence to meet </a:t>
                      </a:r>
                      <a:r>
                        <a:rPr lang="en-GB" sz="1400" b="1" dirty="0"/>
                        <a:t>outcomes</a:t>
                      </a:r>
                      <a:r>
                        <a:rPr lang="en-GB" sz="1400" dirty="0"/>
                        <a:t> </a:t>
                      </a:r>
                    </a:p>
                    <a:p>
                      <a:pPr marL="742950" lvl="1" indent="-285750">
                        <a:buFont typeface="Arial" panose="020B0604020202020204" pitchFamily="34" charset="0"/>
                        <a:buChar char="•"/>
                      </a:pPr>
                      <a:r>
                        <a:rPr lang="en-GB" sz="1400" dirty="0"/>
                        <a:t>Workshops focusing on </a:t>
                      </a:r>
                      <a:r>
                        <a:rPr lang="en-GB" sz="1400" b="1" dirty="0"/>
                        <a:t>outcomes</a:t>
                      </a:r>
                      <a:r>
                        <a:rPr lang="en-GB" sz="1400" dirty="0"/>
                        <a:t> </a:t>
                      </a:r>
                    </a:p>
                    <a:p>
                      <a:pPr marL="742950" lvl="1" indent="-285750">
                        <a:buFont typeface="Arial" panose="020B0604020202020204" pitchFamily="34" charset="0"/>
                        <a:buChar char="•"/>
                      </a:pPr>
                      <a:r>
                        <a:rPr lang="en-GB" sz="1400" dirty="0"/>
                        <a:t>Non-credit bearing / credit bearing programme of study</a:t>
                      </a:r>
                    </a:p>
                  </a:txBody>
                  <a:tcPr/>
                </a:tc>
                <a:extLst>
                  <a:ext uri="{0D108BD9-81ED-4DB2-BD59-A6C34878D82A}">
                    <a16:rowId xmlns:a16="http://schemas.microsoft.com/office/drawing/2014/main" val="4123928006"/>
                  </a:ext>
                </a:extLst>
              </a:tr>
            </a:tbl>
          </a:graphicData>
        </a:graphic>
      </p:graphicFrame>
    </p:spTree>
    <p:extLst>
      <p:ext uri="{BB962C8B-B14F-4D97-AF65-F5344CB8AC3E}">
        <p14:creationId xmlns:p14="http://schemas.microsoft.com/office/powerpoint/2010/main" val="139439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2065C9A-D3A6-477D-B5B1-5E21DB6BD085}"/>
              </a:ext>
            </a:extLst>
          </p:cNvPr>
          <p:cNvGraphicFramePr>
            <a:graphicFrameLocks noGrp="1"/>
          </p:cNvGraphicFramePr>
          <p:nvPr>
            <p:ph sz="quarter" idx="10"/>
            <p:extLst>
              <p:ext uri="{D42A27DB-BD31-4B8C-83A1-F6EECF244321}">
                <p14:modId xmlns:p14="http://schemas.microsoft.com/office/powerpoint/2010/main" val="982184736"/>
              </p:ext>
            </p:extLst>
          </p:nvPr>
        </p:nvGraphicFramePr>
        <p:xfrm>
          <a:off x="808499" y="239697"/>
          <a:ext cx="7216914" cy="6134470"/>
        </p:xfrm>
        <a:graphic>
          <a:graphicData uri="http://schemas.openxmlformats.org/drawingml/2006/table">
            <a:tbl>
              <a:tblPr firstRow="1" bandRow="1">
                <a:tableStyleId>{5C22544A-7EE6-4342-B048-85BDC9FD1C3A}</a:tableStyleId>
              </a:tblPr>
              <a:tblGrid>
                <a:gridCol w="2698180">
                  <a:extLst>
                    <a:ext uri="{9D8B030D-6E8A-4147-A177-3AD203B41FA5}">
                      <a16:colId xmlns:a16="http://schemas.microsoft.com/office/drawing/2014/main" val="434842968"/>
                    </a:ext>
                  </a:extLst>
                </a:gridCol>
                <a:gridCol w="4518734">
                  <a:extLst>
                    <a:ext uri="{9D8B030D-6E8A-4147-A177-3AD203B41FA5}">
                      <a16:colId xmlns:a16="http://schemas.microsoft.com/office/drawing/2014/main" val="254573677"/>
                    </a:ext>
                  </a:extLst>
                </a:gridCol>
              </a:tblGrid>
              <a:tr h="372920">
                <a:tc>
                  <a:txBody>
                    <a:bodyPr/>
                    <a:lstStyle/>
                    <a:p>
                      <a:r>
                        <a:rPr lang="en-GB" dirty="0"/>
                        <a:t>Role </a:t>
                      </a:r>
                    </a:p>
                  </a:txBody>
                  <a:tcPr/>
                </a:tc>
                <a:tc>
                  <a:txBody>
                    <a:bodyPr/>
                    <a:lstStyle/>
                    <a:p>
                      <a:r>
                        <a:rPr lang="en-GB" dirty="0"/>
                        <a:t>Recommended Approach </a:t>
                      </a:r>
                    </a:p>
                  </a:txBody>
                  <a:tcPr/>
                </a:tc>
                <a:extLst>
                  <a:ext uri="{0D108BD9-81ED-4DB2-BD59-A6C34878D82A}">
                    <a16:rowId xmlns:a16="http://schemas.microsoft.com/office/drawing/2014/main" val="1760589609"/>
                  </a:ext>
                </a:extLst>
              </a:tr>
              <a:tr h="2840345">
                <a:tc>
                  <a:txBody>
                    <a:bodyPr/>
                    <a:lstStyle/>
                    <a:p>
                      <a:r>
                        <a:rPr lang="en-GB" sz="1400" b="1" dirty="0">
                          <a:latin typeface="+mn-lt"/>
                        </a:rPr>
                        <a:t>Academic Assessor</a:t>
                      </a:r>
                    </a:p>
                  </a:txBody>
                  <a:tcPr/>
                </a:tc>
                <a:tc>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The scope of the academic assessor role will act in a moderation role and not supervise students in practice. With regard to student performance and achievement of NMC proficiencies they will review prior to progression for each part of the programme.  </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Each AEI will decide how the part(s) of the programme are structured.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Each AEI will have operationalise the academic assessor slightly differently and will communicate with practice learning providers.   Academic Assessors may be personal tutors; programme leads etc.</a:t>
                      </a:r>
                      <a:endParaRPr lang="en-GB" sz="1400" dirty="0">
                        <a:latin typeface="+mn-lt"/>
                      </a:endParaRPr>
                    </a:p>
                  </a:txBody>
                  <a:tcPr/>
                </a:tc>
                <a:extLst>
                  <a:ext uri="{0D108BD9-81ED-4DB2-BD59-A6C34878D82A}">
                    <a16:rowId xmlns:a16="http://schemas.microsoft.com/office/drawing/2014/main" val="553315558"/>
                  </a:ext>
                </a:extLst>
              </a:tr>
              <a:tr h="2921205">
                <a:tc>
                  <a:txBody>
                    <a:bodyPr/>
                    <a:lstStyle/>
                    <a:p>
                      <a:r>
                        <a:rPr lang="en-GB" sz="1400" b="1" dirty="0"/>
                        <a:t>Preparation for academic assessor </a:t>
                      </a:r>
                    </a:p>
                  </a:txBody>
                  <a:tcPr/>
                </a:tc>
                <a:tc>
                  <a:txBody>
                    <a:bodyPr/>
                    <a:lstStyle/>
                    <a:p>
                      <a:pPr marL="285750" indent="-285750">
                        <a:buFont typeface="Arial" panose="020B0604020202020204" pitchFamily="34" charset="0"/>
                        <a:buChar char="•"/>
                      </a:pPr>
                      <a:r>
                        <a:rPr lang="en-GB" sz="1400" dirty="0"/>
                        <a:t>Must hold or work towards relevant qualifications as required by their academic institution and local and national policies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AEIs normally require PGCE or fellowship of Advance HE/HEA. </a:t>
                      </a:r>
                    </a:p>
                    <a:p>
                      <a:pPr marL="285750" indent="-285750">
                        <a:buFont typeface="Arial" panose="020B0604020202020204" pitchFamily="34" charset="0"/>
                        <a:buChar char="•"/>
                      </a:pPr>
                      <a:r>
                        <a:rPr lang="en-GB" sz="1400" dirty="0"/>
                        <a:t>Due to high expectation required of this role and in order to effectively meet the NMC outcomes (9.1), GM AEIs will agree preparation and ongoing support and development for role. </a:t>
                      </a:r>
                    </a:p>
                  </a:txBody>
                  <a:tcPr/>
                </a:tc>
                <a:extLst>
                  <a:ext uri="{0D108BD9-81ED-4DB2-BD59-A6C34878D82A}">
                    <a16:rowId xmlns:a16="http://schemas.microsoft.com/office/drawing/2014/main" val="4123928006"/>
                  </a:ext>
                </a:extLst>
              </a:tr>
            </a:tbl>
          </a:graphicData>
        </a:graphic>
      </p:graphicFrame>
    </p:spTree>
    <p:extLst>
      <p:ext uri="{BB962C8B-B14F-4D97-AF65-F5344CB8AC3E}">
        <p14:creationId xmlns:p14="http://schemas.microsoft.com/office/powerpoint/2010/main" val="2295073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9919465-F074-4D16-A12B-AD1C4E2FBB6B}"/>
              </a:ext>
            </a:extLst>
          </p:cNvPr>
          <p:cNvGraphicFramePr>
            <a:graphicFrameLocks noGrp="1"/>
          </p:cNvGraphicFramePr>
          <p:nvPr>
            <p:ph sz="quarter" idx="10"/>
            <p:extLst>
              <p:ext uri="{D42A27DB-BD31-4B8C-83A1-F6EECF244321}">
                <p14:modId xmlns:p14="http://schemas.microsoft.com/office/powerpoint/2010/main" val="3866191161"/>
              </p:ext>
            </p:extLst>
          </p:nvPr>
        </p:nvGraphicFramePr>
        <p:xfrm>
          <a:off x="502648" y="372222"/>
          <a:ext cx="8641352" cy="6113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751B6F6-F188-487D-A33D-9C1F26190998}"/>
              </a:ext>
            </a:extLst>
          </p:cNvPr>
          <p:cNvPicPr>
            <a:picLocks noChangeAspect="1"/>
          </p:cNvPicPr>
          <p:nvPr/>
        </p:nvPicPr>
        <p:blipFill>
          <a:blip r:embed="rId8"/>
          <a:stretch>
            <a:fillRect/>
          </a:stretch>
        </p:blipFill>
        <p:spPr>
          <a:xfrm>
            <a:off x="502648" y="4669013"/>
            <a:ext cx="2865368" cy="1816765"/>
          </a:xfrm>
          <a:prstGeom prst="rect">
            <a:avLst/>
          </a:prstGeom>
        </p:spPr>
      </p:pic>
    </p:spTree>
    <p:extLst>
      <p:ext uri="{BB962C8B-B14F-4D97-AF65-F5344CB8AC3E}">
        <p14:creationId xmlns:p14="http://schemas.microsoft.com/office/powerpoint/2010/main" val="123453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0F57A2-D9D1-4DF7-AA9B-04EE006CE374}"/>
              </a:ext>
            </a:extLst>
          </p:cNvPr>
          <p:cNvSpPr>
            <a:spLocks noGrp="1"/>
          </p:cNvSpPr>
          <p:nvPr>
            <p:ph sz="quarter" idx="10"/>
          </p:nvPr>
        </p:nvSpPr>
        <p:spPr>
          <a:xfrm>
            <a:off x="684212" y="1200150"/>
            <a:ext cx="7216913" cy="5002942"/>
          </a:xfrm>
          <a:solidFill>
            <a:schemeClr val="bg2"/>
          </a:solidFill>
        </p:spPr>
        <p:txBody>
          <a:bodyPr/>
          <a:lstStyle/>
          <a:p>
            <a:r>
              <a:rPr lang="en-GB" b="1" dirty="0"/>
              <a:t>EXAMPLE : Academic Assessor </a:t>
            </a:r>
          </a:p>
          <a:p>
            <a:r>
              <a:rPr lang="en-GB" sz="1600" b="1" dirty="0"/>
              <a:t>Pre-Registration Nursing: Personal tutor model- </a:t>
            </a:r>
            <a:r>
              <a:rPr lang="en-GB" sz="1600" dirty="0"/>
              <a:t>personal tutor work as part of cohort team (i.e. 16 personal tutors per cohort of students with own group of students). Academic assessor drawn from the cohort team and rotates academic assessor role for each part of the programme for different group of students (part is each year of programme -year 1, 2 and 3). Academic assessor is field specific for all years of the programme. Personal tutor is not the academic assessor for any part of the programme.  </a:t>
            </a:r>
          </a:p>
          <a:p>
            <a:endParaRPr lang="en-GB" sz="1600" dirty="0"/>
          </a:p>
          <a:p>
            <a:r>
              <a:rPr lang="en-GB" sz="1600" b="1" dirty="0"/>
              <a:t>Midwifery: </a:t>
            </a:r>
            <a:r>
              <a:rPr lang="en-GB" sz="1600" dirty="0"/>
              <a:t>No personal tutor, year leads who work within PBL groups for cohort of students. They are the academic assessor for the part of the programme. Student has the different year lead, hence different academic assessor for each part of the programme. </a:t>
            </a:r>
          </a:p>
          <a:p>
            <a:endParaRPr lang="en-GB" sz="1600" dirty="0"/>
          </a:p>
          <a:p>
            <a:r>
              <a:rPr lang="en-GB" sz="1600" b="1" dirty="0"/>
              <a:t>NMP: </a:t>
            </a:r>
            <a:r>
              <a:rPr lang="en-GB" sz="1600" dirty="0"/>
              <a:t>Academic assessor to have the independent prescribing qualification &amp; registration with professional body- looking at a model using practice assessor and practice supervisor roles </a:t>
            </a:r>
          </a:p>
          <a:p>
            <a:r>
              <a:rPr lang="en-GB" sz="1600" dirty="0"/>
              <a:t> </a:t>
            </a:r>
            <a:endParaRPr lang="en-GB" dirty="0"/>
          </a:p>
        </p:txBody>
      </p:sp>
    </p:spTree>
    <p:extLst>
      <p:ext uri="{BB962C8B-B14F-4D97-AF65-F5344CB8AC3E}">
        <p14:creationId xmlns:p14="http://schemas.microsoft.com/office/powerpoint/2010/main" val="125592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20185B-E87E-4CB6-B577-58C203C4F173}"/>
              </a:ext>
            </a:extLst>
          </p:cNvPr>
          <p:cNvSpPr>
            <a:spLocks noGrp="1"/>
          </p:cNvSpPr>
          <p:nvPr>
            <p:ph sz="quarter" idx="10"/>
          </p:nvPr>
        </p:nvSpPr>
        <p:spPr/>
        <p:txBody>
          <a:bodyPr/>
          <a:lstStyle/>
          <a:p>
            <a:pPr marL="457200" indent="-457200">
              <a:buFont typeface="Arial" panose="020B0604020202020204" pitchFamily="34" charset="0"/>
              <a:buChar char="•"/>
            </a:pPr>
            <a:r>
              <a:rPr lang="en-GB" sz="2400" dirty="0"/>
              <a:t>Challenge practitioners to promote innovation and think differently about the roles and preparation</a:t>
            </a:r>
          </a:p>
          <a:p>
            <a:pPr marL="457200" indent="-457200">
              <a:buFont typeface="Arial" panose="020B0604020202020204" pitchFamily="34" charset="0"/>
              <a:buChar char="•"/>
            </a:pPr>
            <a:r>
              <a:rPr lang="en-GB" sz="2400" dirty="0"/>
              <a:t>Focus on opportunities that a new approach can bring </a:t>
            </a:r>
          </a:p>
          <a:p>
            <a:pPr marL="457200" indent="-457200">
              <a:buFont typeface="Arial" panose="020B0604020202020204" pitchFamily="34" charset="0"/>
              <a:buChar char="•"/>
            </a:pPr>
            <a:r>
              <a:rPr lang="en-GB" sz="2400" dirty="0"/>
              <a:t>Making sure there is representation from all professions and health/social care settings </a:t>
            </a:r>
          </a:p>
          <a:p>
            <a:pPr marL="457200" indent="-457200">
              <a:buFont typeface="Arial" panose="020B0604020202020204" pitchFamily="34" charset="0"/>
              <a:buChar char="•"/>
            </a:pPr>
            <a:r>
              <a:rPr lang="en-GB" sz="2400" dirty="0"/>
              <a:t>Context of change – new standards of proficiency require a different approach in practice </a:t>
            </a:r>
          </a:p>
          <a:p>
            <a:endParaRPr lang="en-GB" dirty="0"/>
          </a:p>
          <a:p>
            <a:endParaRPr lang="en-GB" dirty="0"/>
          </a:p>
        </p:txBody>
      </p:sp>
      <p:sp>
        <p:nvSpPr>
          <p:cNvPr id="3" name="Title 2">
            <a:extLst>
              <a:ext uri="{FF2B5EF4-FFF2-40B4-BE49-F238E27FC236}">
                <a16:creationId xmlns:a16="http://schemas.microsoft.com/office/drawing/2014/main" id="{F9C37F1C-4DAA-4B55-9883-CEF925A7A38A}"/>
              </a:ext>
            </a:extLst>
          </p:cNvPr>
          <p:cNvSpPr>
            <a:spLocks noGrp="1"/>
          </p:cNvSpPr>
          <p:nvPr>
            <p:ph type="title"/>
          </p:nvPr>
        </p:nvSpPr>
        <p:spPr/>
        <p:txBody>
          <a:bodyPr/>
          <a:lstStyle/>
          <a:p>
            <a:r>
              <a:rPr lang="en-GB" dirty="0"/>
              <a:t>Key learning points </a:t>
            </a:r>
          </a:p>
        </p:txBody>
      </p:sp>
    </p:spTree>
    <p:extLst>
      <p:ext uri="{BB962C8B-B14F-4D97-AF65-F5344CB8AC3E}">
        <p14:creationId xmlns:p14="http://schemas.microsoft.com/office/powerpoint/2010/main" val="307099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GB" sz="4000" b="1" dirty="0">
              <a:latin typeface="Arial" panose="020B0604020202020204" pitchFamily="34" charset="0"/>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CD3B0ACF-FEC1-4258-A8D9-84287A191A5F}"/>
              </a:ext>
            </a:extLst>
          </p:cNvPr>
          <p:cNvGraphicFramePr>
            <a:graphicFrameLocks noGrp="1"/>
          </p:cNvGraphicFramePr>
          <p:nvPr>
            <p:ph idx="1"/>
            <p:extLst>
              <p:ext uri="{D42A27DB-BD31-4B8C-83A1-F6EECF244321}">
                <p14:modId xmlns:p14="http://schemas.microsoft.com/office/powerpoint/2010/main" val="457921100"/>
              </p:ext>
            </p:extLst>
          </p:nvPr>
        </p:nvGraphicFramePr>
        <p:xfrm>
          <a:off x="254089" y="1195634"/>
          <a:ext cx="8880858" cy="4700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a:off x="5893805" y="1639187"/>
            <a:ext cx="4956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922746" y="1638932"/>
            <a:ext cx="509201" cy="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8638" y="1314896"/>
            <a:ext cx="23762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latin typeface="Arial" panose="020B0604020202020204" pitchFamily="34" charset="0"/>
                <a:cs typeface="Arial" panose="020B0604020202020204" pitchFamily="34" charset="0"/>
              </a:rPr>
              <a:t>GM Director of Nursing Forum</a:t>
            </a:r>
          </a:p>
        </p:txBody>
      </p:sp>
      <p:sp>
        <p:nvSpPr>
          <p:cNvPr id="9" name="Rectangle 8"/>
          <p:cNvSpPr/>
          <p:nvPr/>
        </p:nvSpPr>
        <p:spPr>
          <a:xfrm>
            <a:off x="6475061" y="1277678"/>
            <a:ext cx="23762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latin typeface="Arial" panose="020B0604020202020204" pitchFamily="34" charset="0"/>
                <a:cs typeface="Arial" panose="020B0604020202020204" pitchFamily="34" charset="0"/>
              </a:rPr>
              <a:t>GM Strategic Workforce Board</a:t>
            </a:r>
          </a:p>
        </p:txBody>
      </p:sp>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0111" y="6322278"/>
            <a:ext cx="365388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23BB8BB-A1B2-4BF0-B6B4-C04A322D01F7}"/>
              </a:ext>
            </a:extLst>
          </p:cNvPr>
          <p:cNvPicPr>
            <a:picLocks noChangeAspect="1"/>
          </p:cNvPicPr>
          <p:nvPr/>
        </p:nvPicPr>
        <p:blipFill>
          <a:blip r:embed="rId8"/>
          <a:stretch>
            <a:fillRect/>
          </a:stretch>
        </p:blipFill>
        <p:spPr>
          <a:xfrm>
            <a:off x="0" y="5944133"/>
            <a:ext cx="1624308" cy="913867"/>
          </a:xfrm>
          <a:prstGeom prst="rect">
            <a:avLst/>
          </a:prstGeom>
        </p:spPr>
      </p:pic>
      <p:sp>
        <p:nvSpPr>
          <p:cNvPr id="13" name="TextBox 12"/>
          <p:cNvSpPr txBox="1"/>
          <p:nvPr/>
        </p:nvSpPr>
        <p:spPr>
          <a:xfrm>
            <a:off x="1624309" y="82798"/>
            <a:ext cx="6442330" cy="584775"/>
          </a:xfrm>
          <a:prstGeom prst="rect">
            <a:avLst/>
          </a:prstGeom>
          <a:noFill/>
        </p:spPr>
        <p:txBody>
          <a:bodyPr wrap="square" rtlCol="0">
            <a:spAutoFit/>
          </a:bodyPr>
          <a:lstStyle/>
          <a:p>
            <a:r>
              <a:rPr lang="en-GB" sz="3200" b="1" dirty="0"/>
              <a:t>Context and reporting arrangements </a:t>
            </a:r>
          </a:p>
        </p:txBody>
      </p:sp>
    </p:spTree>
    <p:extLst>
      <p:ext uri="{BB962C8B-B14F-4D97-AF65-F5344CB8AC3E}">
        <p14:creationId xmlns:p14="http://schemas.microsoft.com/office/powerpoint/2010/main" val="261642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GB" sz="4000" b="1"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3"/>
          </p:nvPr>
        </p:nvSpPr>
        <p:spPr>
          <a:xfrm>
            <a:off x="251520" y="2156720"/>
            <a:ext cx="4968552" cy="3969760"/>
          </a:xfrm>
        </p:spPr>
        <p:txBody>
          <a:bodyPr>
            <a:normAutofit lnSpcReduction="10000"/>
          </a:bodyPr>
          <a:lstStyle/>
          <a:p>
            <a:pPr>
              <a:buFont typeface="Wingdings" panose="05000000000000000000" pitchFamily="2" charset="2"/>
              <a:buChar char="Ø"/>
            </a:pPr>
            <a:r>
              <a:rPr lang="en-GB" sz="2600" dirty="0">
                <a:solidFill>
                  <a:schemeClr val="tx1"/>
                </a:solidFill>
                <a:latin typeface="Arial" panose="020B0604020202020204" pitchFamily="34" charset="0"/>
                <a:cs typeface="Arial" panose="020B0604020202020204" pitchFamily="34" charset="0"/>
              </a:rPr>
              <a:t>All 13 NHS Trusts  / 10 CCGs across GM engaged in work streams</a:t>
            </a:r>
          </a:p>
          <a:p>
            <a:pPr>
              <a:buFont typeface="Wingdings" panose="05000000000000000000" pitchFamily="2" charset="2"/>
              <a:buChar char="Ø"/>
            </a:pPr>
            <a:r>
              <a:rPr lang="en-GB" sz="2600" dirty="0">
                <a:solidFill>
                  <a:schemeClr val="tx1"/>
                </a:solidFill>
                <a:latin typeface="Arial" panose="020B0604020202020204" pitchFamily="34" charset="0"/>
                <a:cs typeface="Arial" panose="020B0604020202020204" pitchFamily="34" charset="0"/>
              </a:rPr>
              <a:t>All 4 GM university partners engaged in work streams</a:t>
            </a:r>
          </a:p>
          <a:p>
            <a:pPr marL="720000" lvl="1">
              <a:buFont typeface="Wingdings" panose="05000000000000000000" pitchFamily="2" charset="2"/>
              <a:buChar char="Ø"/>
            </a:pPr>
            <a:r>
              <a:rPr lang="en-GB" sz="2100" dirty="0">
                <a:solidFill>
                  <a:schemeClr val="tx1"/>
                </a:solidFill>
                <a:latin typeface="Arial" panose="020B0604020202020204" pitchFamily="34" charset="0"/>
                <a:cs typeface="Arial" panose="020B0604020202020204" pitchFamily="34" charset="0"/>
              </a:rPr>
              <a:t>University of Manchester</a:t>
            </a:r>
          </a:p>
          <a:p>
            <a:pPr marL="720000" lvl="1">
              <a:buFont typeface="Wingdings" panose="05000000000000000000" pitchFamily="2" charset="2"/>
              <a:buChar char="Ø"/>
            </a:pPr>
            <a:r>
              <a:rPr lang="en-GB" sz="2100" dirty="0">
                <a:solidFill>
                  <a:schemeClr val="tx1"/>
                </a:solidFill>
                <a:latin typeface="Arial" panose="020B0604020202020204" pitchFamily="34" charset="0"/>
                <a:cs typeface="Arial" panose="020B0604020202020204" pitchFamily="34" charset="0"/>
              </a:rPr>
              <a:t>Manchester Metropolitan University</a:t>
            </a:r>
          </a:p>
          <a:p>
            <a:pPr marL="720000" lvl="1">
              <a:buFont typeface="Wingdings" panose="05000000000000000000" pitchFamily="2" charset="2"/>
              <a:buChar char="Ø"/>
            </a:pPr>
            <a:r>
              <a:rPr lang="en-GB" sz="2100" dirty="0">
                <a:solidFill>
                  <a:schemeClr val="tx1"/>
                </a:solidFill>
                <a:latin typeface="Arial" panose="020B0604020202020204" pitchFamily="34" charset="0"/>
                <a:cs typeface="Arial" panose="020B0604020202020204" pitchFamily="34" charset="0"/>
              </a:rPr>
              <a:t>University of Salford</a:t>
            </a:r>
          </a:p>
          <a:p>
            <a:pPr marL="720000" lvl="1">
              <a:buFont typeface="Wingdings" panose="05000000000000000000" pitchFamily="2" charset="2"/>
              <a:buChar char="Ø"/>
            </a:pPr>
            <a:r>
              <a:rPr lang="en-GB" sz="2100" dirty="0">
                <a:solidFill>
                  <a:schemeClr val="tx1"/>
                </a:solidFill>
                <a:latin typeface="Arial" panose="020B0604020202020204" pitchFamily="34" charset="0"/>
                <a:cs typeface="Arial" panose="020B0604020202020204" pitchFamily="34" charset="0"/>
              </a:rPr>
              <a:t>University of Bolton</a:t>
            </a:r>
          </a:p>
        </p:txBody>
      </p:sp>
      <p:pic>
        <p:nvPicPr>
          <p:cNvPr id="6" name="Picture 11" descr="\\xCMMC.nhs.uk\UserData$\Redir\Joanne.Eccles\My Pictures\gm_map.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76460" y="3041965"/>
            <a:ext cx="3331040" cy="33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220071" y="2156720"/>
            <a:ext cx="3744416" cy="907941"/>
          </a:xfrm>
          <a:prstGeom prst="rect">
            <a:avLst/>
          </a:prstGeom>
        </p:spPr>
        <p:txBody>
          <a:bodyPr wrap="square">
            <a:spAutoFit/>
          </a:bodyPr>
          <a:lstStyle/>
          <a:p>
            <a:pPr algn="ctr">
              <a:spcBef>
                <a:spcPts val="600"/>
              </a:spcBef>
              <a:buClr>
                <a:schemeClr val="accent1"/>
              </a:buClr>
              <a:buSzPct val="80000"/>
              <a:buFont typeface="Wingdings 2" pitchFamily="18" charset="2"/>
              <a:buNone/>
            </a:pPr>
            <a:r>
              <a:rPr lang="en-GB" altLang="en-US" sz="2400" b="1" dirty="0">
                <a:latin typeface="Arial" pitchFamily="34" charset="0"/>
              </a:rPr>
              <a:t>10 Localities of </a:t>
            </a:r>
          </a:p>
          <a:p>
            <a:pPr algn="ctr">
              <a:spcBef>
                <a:spcPts val="600"/>
              </a:spcBef>
              <a:buClr>
                <a:schemeClr val="accent1"/>
              </a:buClr>
              <a:buSzPct val="80000"/>
              <a:buFont typeface="Wingdings 2" pitchFamily="18" charset="2"/>
              <a:buNone/>
            </a:pPr>
            <a:r>
              <a:rPr lang="en-GB" altLang="en-US" sz="2400" b="1" dirty="0">
                <a:latin typeface="Arial" pitchFamily="34" charset="0"/>
              </a:rPr>
              <a:t>Greater Manchester</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111" y="6322278"/>
            <a:ext cx="365388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23BB8BB-A1B2-4BF0-B6B4-C04A322D01F7}"/>
              </a:ext>
            </a:extLst>
          </p:cNvPr>
          <p:cNvPicPr>
            <a:picLocks noChangeAspect="1"/>
          </p:cNvPicPr>
          <p:nvPr/>
        </p:nvPicPr>
        <p:blipFill>
          <a:blip r:embed="rId4"/>
          <a:stretch>
            <a:fillRect/>
          </a:stretch>
        </p:blipFill>
        <p:spPr>
          <a:xfrm>
            <a:off x="0" y="5944133"/>
            <a:ext cx="1624308" cy="913867"/>
          </a:xfrm>
          <a:prstGeom prst="rect">
            <a:avLst/>
          </a:prstGeom>
        </p:spPr>
      </p:pic>
      <p:sp>
        <p:nvSpPr>
          <p:cNvPr id="2" name="Rectangle 1"/>
          <p:cNvSpPr/>
          <p:nvPr/>
        </p:nvSpPr>
        <p:spPr>
          <a:xfrm>
            <a:off x="1624308" y="774182"/>
            <a:ext cx="5301593" cy="707886"/>
          </a:xfrm>
          <a:prstGeom prst="rect">
            <a:avLst/>
          </a:prstGeom>
        </p:spPr>
        <p:txBody>
          <a:bodyPr wrap="square">
            <a:spAutoFit/>
          </a:bodyPr>
          <a:lstStyle/>
          <a:p>
            <a:pPr algn="ctr"/>
            <a:r>
              <a:rPr lang="en-GB" sz="4000" b="1" dirty="0">
                <a:latin typeface="Arial" panose="020B0604020202020204" pitchFamily="34" charset="0"/>
                <a:cs typeface="Arial" panose="020B0604020202020204" pitchFamily="34" charset="0"/>
              </a:rPr>
              <a:t>GM Involvement</a:t>
            </a:r>
          </a:p>
        </p:txBody>
      </p:sp>
    </p:spTree>
    <p:extLst>
      <p:ext uri="{BB962C8B-B14F-4D97-AF65-F5344CB8AC3E}">
        <p14:creationId xmlns:p14="http://schemas.microsoft.com/office/powerpoint/2010/main" val="331675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FF92F-205B-442A-9482-42A26D2BBBC6}"/>
              </a:ext>
            </a:extLst>
          </p:cNvPr>
          <p:cNvSpPr>
            <a:spLocks noGrp="1"/>
          </p:cNvSpPr>
          <p:nvPr>
            <p:ph sz="quarter" idx="10"/>
          </p:nvPr>
        </p:nvSpPr>
        <p:spPr>
          <a:xfrm>
            <a:off x="684213" y="1200150"/>
            <a:ext cx="5164652" cy="5002942"/>
          </a:xfrm>
        </p:spPr>
        <p:txBody>
          <a:bodyPr/>
          <a:lstStyle/>
          <a:p>
            <a:endParaRPr lang="en-US" sz="2000" dirty="0"/>
          </a:p>
          <a:p>
            <a:endParaRPr lang="en-US" sz="2000" dirty="0"/>
          </a:p>
          <a:p>
            <a:endParaRPr lang="en-US" sz="2000" dirty="0"/>
          </a:p>
          <a:p>
            <a:pPr marL="342900" indent="-342900">
              <a:buFont typeface="Arial" panose="020B0604020202020204" pitchFamily="34" charset="0"/>
              <a:buChar char="•"/>
            </a:pPr>
            <a:r>
              <a:rPr lang="en-US" sz="2000" dirty="0"/>
              <a:t>Transition arrangements for supporting learners in practice with move to new NMC standards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GB" sz="2000" dirty="0"/>
              <a:t>Develop an education framework for new NMC standards</a:t>
            </a:r>
          </a:p>
          <a:p>
            <a:pPr marL="800100" lvl="1" indent="-342900">
              <a:buFont typeface="Arial" panose="020B0604020202020204" pitchFamily="34" charset="0"/>
              <a:buChar char="•"/>
            </a:pPr>
            <a:endParaRPr lang="en-GB" sz="2000" dirty="0"/>
          </a:p>
          <a:p>
            <a:endParaRPr lang="en-GB" dirty="0"/>
          </a:p>
        </p:txBody>
      </p:sp>
      <p:sp>
        <p:nvSpPr>
          <p:cNvPr id="3" name="Title 2">
            <a:extLst>
              <a:ext uri="{FF2B5EF4-FFF2-40B4-BE49-F238E27FC236}">
                <a16:creationId xmlns:a16="http://schemas.microsoft.com/office/drawing/2014/main" id="{6E73A04D-BB73-42C0-A740-FDB045AC394A}"/>
              </a:ext>
            </a:extLst>
          </p:cNvPr>
          <p:cNvSpPr>
            <a:spLocks noGrp="1"/>
          </p:cNvSpPr>
          <p:nvPr>
            <p:ph type="title"/>
          </p:nvPr>
        </p:nvSpPr>
        <p:spPr>
          <a:xfrm>
            <a:off x="5949558" y="2196156"/>
            <a:ext cx="2776151" cy="2465688"/>
          </a:xfrm>
        </p:spPr>
        <p:txBody>
          <a:bodyPr/>
          <a:lstStyle/>
          <a:p>
            <a:r>
              <a:rPr lang="en-GB" sz="3200" dirty="0"/>
              <a:t>Objectives of work stream </a:t>
            </a:r>
          </a:p>
        </p:txBody>
      </p:sp>
    </p:spTree>
    <p:extLst>
      <p:ext uri="{BB962C8B-B14F-4D97-AF65-F5344CB8AC3E}">
        <p14:creationId xmlns:p14="http://schemas.microsoft.com/office/powerpoint/2010/main" val="109300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85EA8-8B5C-4557-8D30-E9006E9EEF78}"/>
              </a:ext>
            </a:extLst>
          </p:cNvPr>
          <p:cNvPicPr>
            <a:picLocks noChangeAspect="1"/>
          </p:cNvPicPr>
          <p:nvPr/>
        </p:nvPicPr>
        <p:blipFill>
          <a:blip r:embed="rId2"/>
          <a:stretch>
            <a:fillRect/>
          </a:stretch>
        </p:blipFill>
        <p:spPr>
          <a:xfrm>
            <a:off x="6312023" y="1944210"/>
            <a:ext cx="2865368" cy="1816765"/>
          </a:xfrm>
          <a:prstGeom prst="rect">
            <a:avLst/>
          </a:prstGeom>
        </p:spPr>
      </p:pic>
      <p:sp>
        <p:nvSpPr>
          <p:cNvPr id="8" name="TextBox 7">
            <a:extLst>
              <a:ext uri="{FF2B5EF4-FFF2-40B4-BE49-F238E27FC236}">
                <a16:creationId xmlns:a16="http://schemas.microsoft.com/office/drawing/2014/main" id="{8DE74C13-1B51-4833-BC05-2EB9C6E81278}"/>
              </a:ext>
            </a:extLst>
          </p:cNvPr>
          <p:cNvSpPr txBox="1"/>
          <p:nvPr/>
        </p:nvSpPr>
        <p:spPr>
          <a:xfrm>
            <a:off x="586558" y="344424"/>
            <a:ext cx="7279690" cy="1384995"/>
          </a:xfrm>
          <a:prstGeom prst="rect">
            <a:avLst/>
          </a:prstGeom>
          <a:noFill/>
        </p:spPr>
        <p:txBody>
          <a:bodyPr wrap="square" rtlCol="0">
            <a:spAutoFit/>
          </a:bodyPr>
          <a:lstStyle/>
          <a:p>
            <a:r>
              <a:rPr lang="en-GB" sz="2800" b="1" cap="all" dirty="0">
                <a:latin typeface="Arial" panose="020B0604020202020204" pitchFamily="34" charset="0"/>
                <a:cs typeface="Arial" panose="020B0604020202020204" pitchFamily="34" charset="0"/>
              </a:rPr>
              <a:t>Realising professionalism Part 2: Standards for education and training (NMC 2018)</a:t>
            </a:r>
            <a:endParaRPr lang="en-GB" sz="280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1DE150AC-4468-49AE-A240-0BBA92653309}"/>
              </a:ext>
            </a:extLst>
          </p:cNvPr>
          <p:cNvSpPr>
            <a:spLocks noGrp="1"/>
          </p:cNvSpPr>
          <p:nvPr>
            <p:ph sz="quarter" idx="10"/>
          </p:nvPr>
        </p:nvSpPr>
        <p:spPr>
          <a:xfrm>
            <a:off x="586558" y="1944210"/>
            <a:ext cx="5164652" cy="2556769"/>
          </a:xfrm>
        </p:spPr>
        <p:txBody>
          <a:bodyPr/>
          <a:lstStyle/>
          <a:p>
            <a:r>
              <a:rPr lang="en-GB" dirty="0"/>
              <a:t>New approach to supervising and assessing students in practice: </a:t>
            </a:r>
          </a:p>
          <a:p>
            <a:pPr marL="457200" indent="-457200">
              <a:buFont typeface="Arial" panose="020B0604020202020204" pitchFamily="34" charset="0"/>
              <a:buChar char="•"/>
            </a:pPr>
            <a:r>
              <a:rPr lang="en-GB" dirty="0"/>
              <a:t>Practice Supervisor</a:t>
            </a:r>
          </a:p>
          <a:p>
            <a:r>
              <a:rPr lang="en-GB" dirty="0"/>
              <a:t>•	Practice Assessor</a:t>
            </a:r>
          </a:p>
          <a:p>
            <a:r>
              <a:rPr lang="en-GB" dirty="0"/>
              <a:t>•	Academic Assessor</a:t>
            </a:r>
          </a:p>
          <a:p>
            <a:endParaRPr lang="en-GB" dirty="0"/>
          </a:p>
          <a:p>
            <a:endParaRPr lang="en-GB" dirty="0"/>
          </a:p>
        </p:txBody>
      </p:sp>
      <p:sp>
        <p:nvSpPr>
          <p:cNvPr id="11" name="TextBox 10">
            <a:extLst>
              <a:ext uri="{FF2B5EF4-FFF2-40B4-BE49-F238E27FC236}">
                <a16:creationId xmlns:a16="http://schemas.microsoft.com/office/drawing/2014/main" id="{47EB5CFF-D524-4361-9CA7-AF434E24C724}"/>
              </a:ext>
            </a:extLst>
          </p:cNvPr>
          <p:cNvSpPr txBox="1"/>
          <p:nvPr/>
        </p:nvSpPr>
        <p:spPr>
          <a:xfrm>
            <a:off x="772357" y="5477522"/>
            <a:ext cx="5539666" cy="1200329"/>
          </a:xfrm>
          <a:prstGeom prst="rect">
            <a:avLst/>
          </a:prstGeom>
          <a:noFill/>
        </p:spPr>
        <p:txBody>
          <a:bodyPr wrap="square" rtlCol="0">
            <a:spAutoFit/>
          </a:bodyPr>
          <a:lstStyle/>
          <a:p>
            <a:r>
              <a:rPr lang="en-GB" dirty="0">
                <a:hlinkClick r:id="rId3"/>
              </a:rPr>
              <a:t>https://www.nmc.org.uk/standards-for-education-and-training/standards-for-student-supervision-and-assessment/</a:t>
            </a:r>
            <a:endParaRPr lang="en-GB" dirty="0"/>
          </a:p>
          <a:p>
            <a:r>
              <a:rPr lang="en-GB" dirty="0"/>
              <a:t> </a:t>
            </a:r>
          </a:p>
        </p:txBody>
      </p:sp>
    </p:spTree>
    <p:extLst>
      <p:ext uri="{BB962C8B-B14F-4D97-AF65-F5344CB8AC3E}">
        <p14:creationId xmlns:p14="http://schemas.microsoft.com/office/powerpoint/2010/main" val="192697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21D4D1-DCD7-4FC4-8C2A-F367E9C89CD3}"/>
              </a:ext>
            </a:extLst>
          </p:cNvPr>
          <p:cNvSpPr>
            <a:spLocks noGrp="1"/>
          </p:cNvSpPr>
          <p:nvPr>
            <p:ph sz="quarter" idx="10"/>
          </p:nvPr>
        </p:nvSpPr>
        <p:spPr>
          <a:xfrm>
            <a:off x="684213" y="878889"/>
            <a:ext cx="5164652" cy="5324203"/>
          </a:xfrm>
        </p:spPr>
        <p:txBody>
          <a:bodyPr/>
          <a:lstStyle/>
          <a:p>
            <a:r>
              <a:rPr lang="en-GB" dirty="0"/>
              <a:t>Key changes:  </a:t>
            </a:r>
          </a:p>
          <a:p>
            <a:pPr marL="285750" indent="-285750">
              <a:buFont typeface="Arial" panose="020B0604020202020204" pitchFamily="34" charset="0"/>
              <a:buChar char="•"/>
            </a:pPr>
            <a:r>
              <a:rPr lang="en-GB" sz="2000" dirty="0"/>
              <a:t>Allow for local innovation in programme delivery</a:t>
            </a:r>
          </a:p>
          <a:p>
            <a:pPr marL="285750" indent="-285750">
              <a:buFont typeface="Arial" panose="020B0604020202020204" pitchFamily="34" charset="0"/>
              <a:buChar char="•"/>
            </a:pPr>
            <a:r>
              <a:rPr lang="en-GB" sz="2000" dirty="0"/>
              <a:t>One approach for all NMC approved programmes </a:t>
            </a:r>
          </a:p>
          <a:p>
            <a:pPr marL="285750" indent="-285750">
              <a:buFont typeface="Arial" panose="020B0604020202020204" pitchFamily="34" charset="0"/>
              <a:buChar char="•"/>
            </a:pPr>
            <a:r>
              <a:rPr lang="en-GB" sz="2000" dirty="0"/>
              <a:t>Increased opportunities for wider health and social care professional support of students </a:t>
            </a:r>
          </a:p>
          <a:p>
            <a:pPr marL="285750" indent="-285750">
              <a:buFont typeface="Arial" panose="020B0604020202020204" pitchFamily="34" charset="0"/>
              <a:buChar char="•"/>
            </a:pPr>
            <a:r>
              <a:rPr lang="en-GB" sz="2000" dirty="0"/>
              <a:t>Flexibility in models of supervision and assessment </a:t>
            </a:r>
          </a:p>
          <a:p>
            <a:pPr marL="285750" indent="-285750">
              <a:buFont typeface="Arial" panose="020B0604020202020204" pitchFamily="34" charset="0"/>
              <a:buChar char="•"/>
            </a:pPr>
            <a:r>
              <a:rPr lang="en-GB" sz="2000" dirty="0"/>
              <a:t>Revised definition of supernumerary  </a:t>
            </a:r>
          </a:p>
          <a:p>
            <a:pPr marL="285750" indent="-285750">
              <a:buFont typeface="Arial" panose="020B0604020202020204" pitchFamily="34" charset="0"/>
              <a:buChar char="•"/>
            </a:pPr>
            <a:r>
              <a:rPr lang="en-GB" sz="2000" dirty="0"/>
              <a:t>Separate roles for supervision and assessment in practice settings </a:t>
            </a:r>
          </a:p>
          <a:p>
            <a:pPr marL="285750" indent="-285750">
              <a:buFont typeface="Arial" panose="020B0604020202020204" pitchFamily="34" charset="0"/>
              <a:buChar char="•"/>
            </a:pPr>
            <a:r>
              <a:rPr lang="en-GB" sz="2000" dirty="0"/>
              <a:t>Tripartite assessment with new academic assessor role </a:t>
            </a:r>
          </a:p>
          <a:p>
            <a:endParaRPr lang="en-GB" dirty="0"/>
          </a:p>
        </p:txBody>
      </p:sp>
      <p:sp>
        <p:nvSpPr>
          <p:cNvPr id="7" name="Title 6">
            <a:extLst>
              <a:ext uri="{FF2B5EF4-FFF2-40B4-BE49-F238E27FC236}">
                <a16:creationId xmlns:a16="http://schemas.microsoft.com/office/drawing/2014/main" id="{DE818C02-1044-49C3-9E77-9A4C69AEF3F6}"/>
              </a:ext>
            </a:extLst>
          </p:cNvPr>
          <p:cNvSpPr>
            <a:spLocks noGrp="1"/>
          </p:cNvSpPr>
          <p:nvPr>
            <p:ph type="title"/>
          </p:nvPr>
        </p:nvSpPr>
        <p:spPr/>
        <p:txBody>
          <a:bodyPr/>
          <a:lstStyle/>
          <a:p>
            <a:r>
              <a:rPr lang="en-GB" sz="3200" dirty="0"/>
              <a:t>Outcome -focused</a:t>
            </a:r>
          </a:p>
        </p:txBody>
      </p:sp>
    </p:spTree>
    <p:extLst>
      <p:ext uri="{BB962C8B-B14F-4D97-AF65-F5344CB8AC3E}">
        <p14:creationId xmlns:p14="http://schemas.microsoft.com/office/powerpoint/2010/main" val="366089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AAAFDF-8BA2-434D-AD9D-0404EC461A2B}"/>
              </a:ext>
            </a:extLst>
          </p:cNvPr>
          <p:cNvSpPr>
            <a:spLocks noGrp="1"/>
          </p:cNvSpPr>
          <p:nvPr>
            <p:ph sz="quarter" idx="10"/>
          </p:nvPr>
        </p:nvSpPr>
        <p:spPr>
          <a:xfrm>
            <a:off x="577049" y="754602"/>
            <a:ext cx="5461286" cy="5448490"/>
          </a:xfrm>
        </p:spPr>
        <p:txBody>
          <a:bodyPr/>
          <a:lstStyle/>
          <a:p>
            <a:r>
              <a:rPr lang="en-GB" dirty="0"/>
              <a:t>Process:</a:t>
            </a:r>
            <a:r>
              <a:rPr lang="en-GB" sz="2000" dirty="0"/>
              <a:t> </a:t>
            </a:r>
          </a:p>
          <a:p>
            <a:pPr marL="457200" indent="-457200">
              <a:buFont typeface="Arial" panose="020B0604020202020204" pitchFamily="34" charset="0"/>
              <a:buChar char="•"/>
            </a:pPr>
            <a:r>
              <a:rPr lang="en-GB" sz="2000" dirty="0"/>
              <a:t>Considered the HCPC and draft NMC requirements for supervising and assessing students in practice, mapping current provision to these. </a:t>
            </a:r>
          </a:p>
          <a:p>
            <a:pPr marL="457200" indent="-457200">
              <a:buFont typeface="Arial" panose="020B0604020202020204" pitchFamily="34" charset="0"/>
              <a:buChar char="•"/>
            </a:pPr>
            <a:r>
              <a:rPr lang="en-GB" sz="2000" dirty="0"/>
              <a:t>Group members shared their vision of what the new model for supervising and assessing students would look like ……. </a:t>
            </a:r>
          </a:p>
          <a:p>
            <a:pPr marL="457200" indent="-457200">
              <a:buFont typeface="Arial" panose="020B0604020202020204" pitchFamily="34" charset="0"/>
              <a:buChar char="•"/>
            </a:pPr>
            <a:r>
              <a:rPr lang="en-GB" sz="2000" dirty="0"/>
              <a:t>Reviewed existing practice to evidence meeting draft NMC standards </a:t>
            </a:r>
          </a:p>
          <a:p>
            <a:pPr marL="457200" indent="-457200">
              <a:buFont typeface="Arial" panose="020B0604020202020204" pitchFamily="34" charset="0"/>
              <a:buChar char="•"/>
            </a:pPr>
            <a:r>
              <a:rPr lang="en-GB" sz="2000" dirty="0"/>
              <a:t>Smaller group reviewed evidence of what works well with current system and evidence base about weaknesses and  challenges </a:t>
            </a:r>
          </a:p>
          <a:p>
            <a:pPr marL="457200" indent="-457200">
              <a:buFont typeface="Arial" panose="020B0604020202020204" pitchFamily="34" charset="0"/>
              <a:buChar char="•"/>
            </a:pPr>
            <a:r>
              <a:rPr lang="en-GB" sz="2000" dirty="0"/>
              <a:t>Considered the many opportunities that the new NMC (2018) standards offered. </a:t>
            </a:r>
            <a:endParaRPr lang="en-GB" dirty="0"/>
          </a:p>
        </p:txBody>
      </p:sp>
      <p:sp>
        <p:nvSpPr>
          <p:cNvPr id="3" name="Title 2">
            <a:extLst>
              <a:ext uri="{FF2B5EF4-FFF2-40B4-BE49-F238E27FC236}">
                <a16:creationId xmlns:a16="http://schemas.microsoft.com/office/drawing/2014/main" id="{7366F3A6-0653-4976-90FE-E77EFFA4B619}"/>
              </a:ext>
            </a:extLst>
          </p:cNvPr>
          <p:cNvSpPr>
            <a:spLocks noGrp="1"/>
          </p:cNvSpPr>
          <p:nvPr>
            <p:ph type="title"/>
          </p:nvPr>
        </p:nvSpPr>
        <p:spPr/>
        <p:txBody>
          <a:bodyPr/>
          <a:lstStyle/>
          <a:p>
            <a:r>
              <a:rPr lang="en-GB" dirty="0"/>
              <a:t>What we did ….. </a:t>
            </a:r>
          </a:p>
        </p:txBody>
      </p:sp>
    </p:spTree>
    <p:extLst>
      <p:ext uri="{BB962C8B-B14F-4D97-AF65-F5344CB8AC3E}">
        <p14:creationId xmlns:p14="http://schemas.microsoft.com/office/powerpoint/2010/main" val="428663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C3280B-68C8-4F31-914D-E7DABF4C3CF6}"/>
              </a:ext>
            </a:extLst>
          </p:cNvPr>
          <p:cNvSpPr>
            <a:spLocks noGrp="1"/>
          </p:cNvSpPr>
          <p:nvPr>
            <p:ph sz="quarter" idx="10"/>
          </p:nvPr>
        </p:nvSpPr>
        <p:spPr>
          <a:xfrm>
            <a:off x="684213" y="1200150"/>
            <a:ext cx="5354122" cy="4170840"/>
          </a:xfrm>
        </p:spPr>
        <p:txBody>
          <a:bodyPr/>
          <a:lstStyle/>
          <a:p>
            <a:pPr marL="457200" indent="-457200">
              <a:buFont typeface="Arial" panose="020B0604020202020204" pitchFamily="34" charset="0"/>
              <a:buChar char="•"/>
            </a:pPr>
            <a:r>
              <a:rPr lang="en-GB" sz="2200" dirty="0"/>
              <a:t>Tendency to want to re-badge existing approach   </a:t>
            </a:r>
          </a:p>
          <a:p>
            <a:pPr marL="457200" indent="-457200">
              <a:buFont typeface="Arial" panose="020B0604020202020204" pitchFamily="34" charset="0"/>
              <a:buChar char="•"/>
            </a:pPr>
            <a:r>
              <a:rPr lang="en-GB" sz="2200" dirty="0"/>
              <a:t>Focus tended to be on pre-registration nursing and acute settings </a:t>
            </a:r>
          </a:p>
          <a:p>
            <a:pPr marL="457200" indent="-457200">
              <a:buFont typeface="Arial" panose="020B0604020202020204" pitchFamily="34" charset="0"/>
              <a:buChar char="•"/>
            </a:pPr>
            <a:r>
              <a:rPr lang="en-GB" sz="2200" dirty="0"/>
              <a:t>Representation about the group - decision makers who can influence </a:t>
            </a:r>
          </a:p>
          <a:p>
            <a:pPr marL="457200" indent="-457200">
              <a:buFont typeface="Arial" panose="020B0604020202020204" pitchFamily="34" charset="0"/>
              <a:buChar char="•"/>
            </a:pPr>
            <a:r>
              <a:rPr lang="en-GB" sz="2200" dirty="0"/>
              <a:t>Buy in from groups not represented </a:t>
            </a:r>
          </a:p>
          <a:p>
            <a:pPr marL="457200" indent="-457200">
              <a:buFont typeface="Arial" panose="020B0604020202020204" pitchFamily="34" charset="0"/>
              <a:buChar char="•"/>
            </a:pPr>
            <a:r>
              <a:rPr lang="en-GB" sz="2200" dirty="0"/>
              <a:t>Meeting needs of wide range of health and social care organisations and HEIs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p:txBody>
      </p:sp>
      <p:sp>
        <p:nvSpPr>
          <p:cNvPr id="3" name="Title 2">
            <a:extLst>
              <a:ext uri="{FF2B5EF4-FFF2-40B4-BE49-F238E27FC236}">
                <a16:creationId xmlns:a16="http://schemas.microsoft.com/office/drawing/2014/main" id="{876C8511-DFDF-45EB-84D0-1A82D88FC5D2}"/>
              </a:ext>
            </a:extLst>
          </p:cNvPr>
          <p:cNvSpPr>
            <a:spLocks noGrp="1"/>
          </p:cNvSpPr>
          <p:nvPr>
            <p:ph type="title"/>
          </p:nvPr>
        </p:nvSpPr>
        <p:spPr>
          <a:xfrm>
            <a:off x="6338657" y="1200150"/>
            <a:ext cx="2706649" cy="2465688"/>
          </a:xfrm>
        </p:spPr>
        <p:txBody>
          <a:bodyPr/>
          <a:lstStyle/>
          <a:p>
            <a:r>
              <a:rPr lang="en-GB" sz="3200" dirty="0"/>
              <a:t>Challenges </a:t>
            </a:r>
          </a:p>
        </p:txBody>
      </p:sp>
    </p:spTree>
    <p:extLst>
      <p:ext uri="{BB962C8B-B14F-4D97-AF65-F5344CB8AC3E}">
        <p14:creationId xmlns:p14="http://schemas.microsoft.com/office/powerpoint/2010/main" val="276193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21D4D1-DCD7-4FC4-8C2A-F367E9C89CD3}"/>
              </a:ext>
            </a:extLst>
          </p:cNvPr>
          <p:cNvSpPr>
            <a:spLocks noGrp="1"/>
          </p:cNvSpPr>
          <p:nvPr>
            <p:ph sz="quarter" idx="10"/>
          </p:nvPr>
        </p:nvSpPr>
        <p:spPr/>
        <p:txBody>
          <a:bodyPr/>
          <a:lstStyle/>
          <a:p>
            <a:r>
              <a:rPr lang="en-GB" sz="2400" dirty="0"/>
              <a:t>Applies to all NMC approved programmes: </a:t>
            </a:r>
          </a:p>
          <a:p>
            <a:pPr marL="457200" indent="-457200">
              <a:buFont typeface="Arial" panose="020B0604020202020204" pitchFamily="34" charset="0"/>
              <a:buChar char="•"/>
            </a:pPr>
            <a:r>
              <a:rPr lang="en-GB" sz="2400" dirty="0"/>
              <a:t>trainee nurse associate</a:t>
            </a:r>
          </a:p>
          <a:p>
            <a:pPr marL="457200" indent="-457200">
              <a:buFont typeface="Arial" panose="020B0604020202020204" pitchFamily="34" charset="0"/>
              <a:buChar char="•"/>
            </a:pPr>
            <a:r>
              <a:rPr lang="en-GB" sz="2400" dirty="0"/>
              <a:t>pre-registration nursing</a:t>
            </a:r>
          </a:p>
          <a:p>
            <a:pPr marL="457200" indent="-457200">
              <a:buFont typeface="Arial" panose="020B0604020202020204" pitchFamily="34" charset="0"/>
              <a:buChar char="•"/>
            </a:pPr>
            <a:r>
              <a:rPr lang="en-GB" sz="2400" dirty="0"/>
              <a:t>pre-registration midwifery </a:t>
            </a:r>
          </a:p>
          <a:p>
            <a:pPr marL="457200" indent="-457200">
              <a:buFont typeface="Arial" panose="020B0604020202020204" pitchFamily="34" charset="0"/>
              <a:buChar char="•"/>
            </a:pPr>
            <a:r>
              <a:rPr lang="en-GB" sz="2400" dirty="0"/>
              <a:t>specialist community public health nursing</a:t>
            </a:r>
          </a:p>
          <a:p>
            <a:pPr marL="457200" indent="-457200">
              <a:buFont typeface="Arial" panose="020B0604020202020204" pitchFamily="34" charset="0"/>
              <a:buChar char="•"/>
            </a:pPr>
            <a:r>
              <a:rPr lang="en-GB" sz="2400" dirty="0"/>
              <a:t>community specialist practitioner</a:t>
            </a:r>
          </a:p>
          <a:p>
            <a:pPr marL="457200" indent="-457200">
              <a:buFont typeface="Arial" panose="020B0604020202020204" pitchFamily="34" charset="0"/>
              <a:buChar char="•"/>
            </a:pPr>
            <a:r>
              <a:rPr lang="en-GB" sz="2400" dirty="0"/>
              <a:t>prescribing (V100/V150/V300) </a:t>
            </a:r>
          </a:p>
          <a:p>
            <a:pPr marL="457200" indent="-457200">
              <a:buFont typeface="Arial" panose="020B0604020202020204" pitchFamily="34" charset="0"/>
              <a:buChar char="•"/>
            </a:pPr>
            <a:r>
              <a:rPr lang="en-GB" sz="2400" dirty="0"/>
              <a:t>return to practice</a:t>
            </a:r>
          </a:p>
        </p:txBody>
      </p:sp>
      <p:sp>
        <p:nvSpPr>
          <p:cNvPr id="7" name="Title 6">
            <a:extLst>
              <a:ext uri="{FF2B5EF4-FFF2-40B4-BE49-F238E27FC236}">
                <a16:creationId xmlns:a16="http://schemas.microsoft.com/office/drawing/2014/main" id="{8AD221BC-E91C-4D0F-BEA0-76C9EEFCE874}"/>
              </a:ext>
            </a:extLst>
          </p:cNvPr>
          <p:cNvSpPr>
            <a:spLocks noGrp="1"/>
          </p:cNvSpPr>
          <p:nvPr>
            <p:ph type="title"/>
          </p:nvPr>
        </p:nvSpPr>
        <p:spPr>
          <a:xfrm>
            <a:off x="5848865" y="1200150"/>
            <a:ext cx="3295135" cy="2465688"/>
          </a:xfrm>
        </p:spPr>
        <p:txBody>
          <a:bodyPr/>
          <a:lstStyle/>
          <a:p>
            <a:r>
              <a:rPr lang="en-GB" sz="3200" dirty="0"/>
              <a:t>Not just pre-registration nursing! </a:t>
            </a:r>
          </a:p>
        </p:txBody>
      </p:sp>
      <p:sp>
        <p:nvSpPr>
          <p:cNvPr id="5" name="TextBox 4">
            <a:extLst>
              <a:ext uri="{FF2B5EF4-FFF2-40B4-BE49-F238E27FC236}">
                <a16:creationId xmlns:a16="http://schemas.microsoft.com/office/drawing/2014/main" id="{B48B5C7E-1C7A-4242-9D6A-783049A2AF1D}"/>
              </a:ext>
            </a:extLst>
          </p:cNvPr>
          <p:cNvSpPr txBox="1"/>
          <p:nvPr/>
        </p:nvSpPr>
        <p:spPr>
          <a:xfrm>
            <a:off x="248575" y="5640283"/>
            <a:ext cx="7457241" cy="923330"/>
          </a:xfrm>
          <a:prstGeom prst="rect">
            <a:avLst/>
          </a:prstGeom>
          <a:noFill/>
        </p:spPr>
        <p:txBody>
          <a:bodyPr wrap="square" rtlCol="0">
            <a:spAutoFit/>
          </a:bodyPr>
          <a:lstStyle/>
          <a:p>
            <a:r>
              <a:rPr lang="en-GB" dirty="0"/>
              <a:t>The NMC are currently reviewing a range of standards including RTP, SCPHN, community specialist practitioner, and midwifery. All current information can be found at: </a:t>
            </a:r>
            <a:r>
              <a:rPr lang="en-GB" dirty="0">
                <a:hlinkClick r:id="rId2"/>
              </a:rPr>
              <a:t>https://www.nmc.org.uk/standards/</a:t>
            </a:r>
            <a:r>
              <a:rPr lang="en-GB" dirty="0"/>
              <a:t> </a:t>
            </a:r>
          </a:p>
        </p:txBody>
      </p:sp>
    </p:spTree>
    <p:extLst>
      <p:ext uri="{BB962C8B-B14F-4D97-AF65-F5344CB8AC3E}">
        <p14:creationId xmlns:p14="http://schemas.microsoft.com/office/powerpoint/2010/main" val="132778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504D"/>
        </a:solidFill>
        <a:ln>
          <a:noFill/>
        </a:ln>
      </a:spPr>
      <a:bodyPr rtlCol="0" anchor="ctr"/>
      <a:lstStyle>
        <a:defPPr algn="ctr">
          <a:defRPr dirty="0">
            <a:solidFill>
              <a:schemeClr val="tx1"/>
            </a:solidFill>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S master powerpoint.potx" id="{A74E7DB2-1FCF-4E04-BC12-A9DAA2CAFD88}" vid="{7B87B69E-2C60-42BC-842C-BDE38A9759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UOS master powerpoint WHITE</Template>
  <TotalTime>507</TotalTime>
  <Words>1281</Words>
  <Application>Microsoft Office PowerPoint</Application>
  <PresentationFormat>On-screen Show (4:3)</PresentationFormat>
  <Paragraphs>136</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Century Gothic</vt:lpstr>
      <vt:lpstr>Wingdings</vt:lpstr>
      <vt:lpstr>Wingdings 2</vt:lpstr>
      <vt:lpstr>Office Theme</vt:lpstr>
      <vt:lpstr>Carol Le Blanc – Bolton FT Joanna Dunn – Manchester Met Dr Jacqueline Leigh - University of Salford </vt:lpstr>
      <vt:lpstr>PowerPoint Presentation</vt:lpstr>
      <vt:lpstr>PowerPoint Presentation</vt:lpstr>
      <vt:lpstr>Objectives of work stream </vt:lpstr>
      <vt:lpstr>PowerPoint Presentation</vt:lpstr>
      <vt:lpstr>Outcome -focused</vt:lpstr>
      <vt:lpstr>What we did ….. </vt:lpstr>
      <vt:lpstr>Challenges </vt:lpstr>
      <vt:lpstr>Not just pre-registration nursing! </vt:lpstr>
      <vt:lpstr>PowerPoint Presentation</vt:lpstr>
      <vt:lpstr>PowerPoint Presentation</vt:lpstr>
      <vt:lpstr>PowerPoint Presentation</vt:lpstr>
      <vt:lpstr>PowerPoint Presentation</vt:lpstr>
      <vt:lpstr>PowerPoint Presentation</vt:lpstr>
      <vt:lpstr>Key learning points </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Presentation</dc:title>
  <dc:creator>Leigh Jacqueline</dc:creator>
  <cp:lastModifiedBy>Leigh Jacqueline</cp:lastModifiedBy>
  <cp:revision>21</cp:revision>
  <dcterms:created xsi:type="dcterms:W3CDTF">2018-11-25T09:29:06Z</dcterms:created>
  <dcterms:modified xsi:type="dcterms:W3CDTF">2019-06-14T04:32:56Z</dcterms:modified>
</cp:coreProperties>
</file>