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334" r:id="rId3"/>
    <p:sldId id="446" r:id="rId4"/>
    <p:sldId id="459" r:id="rId5"/>
    <p:sldId id="448" r:id="rId6"/>
    <p:sldId id="380" r:id="rId7"/>
    <p:sldId id="279" r:id="rId8"/>
    <p:sldId id="341" r:id="rId9"/>
    <p:sldId id="447" r:id="rId10"/>
    <p:sldId id="449" r:id="rId11"/>
    <p:sldId id="450" r:id="rId12"/>
    <p:sldId id="441" r:id="rId13"/>
    <p:sldId id="451" r:id="rId14"/>
    <p:sldId id="452" r:id="rId15"/>
    <p:sldId id="454" r:id="rId16"/>
    <p:sldId id="455" r:id="rId17"/>
    <p:sldId id="456" r:id="rId18"/>
    <p:sldId id="457" r:id="rId19"/>
    <p:sldId id="460" r:id="rId20"/>
    <p:sldId id="368" r:id="rId21"/>
    <p:sldId id="453" r:id="rId22"/>
    <p:sldId id="445" r:id="rId23"/>
    <p:sldId id="422" r:id="rId24"/>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933FF"/>
    <a:srgbClr val="6699FF"/>
    <a:srgbClr val="800080"/>
    <a:srgbClr val="339966"/>
    <a:srgbClr val="FCC6D1"/>
    <a:srgbClr val="55ACEE"/>
    <a:srgbClr val="3366FF"/>
    <a:srgbClr val="0099FF"/>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9" autoAdjust="0"/>
    <p:restoredTop sz="88229" autoAdjust="0"/>
  </p:normalViewPr>
  <p:slideViewPr>
    <p:cSldViewPr snapToGrid="0" snapToObjects="1">
      <p:cViewPr>
        <p:scale>
          <a:sx n="50" d="100"/>
          <a:sy n="50" d="100"/>
        </p:scale>
        <p:origin x="-3384" y="-1236"/>
      </p:cViewPr>
      <p:guideLst>
        <p:guide orient="horz" pos="2160"/>
        <p:guide pos="2880"/>
      </p:guideLst>
    </p:cSldViewPr>
  </p:slideViewPr>
  <p:outlineViewPr>
    <p:cViewPr>
      <p:scale>
        <a:sx n="33" d="100"/>
        <a:sy n="33" d="100"/>
      </p:scale>
      <p:origin x="0" y="155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ls441\Desktop\isbnpa%20abstrac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ls441\Desktop\isbnpa%20abstrac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GB" b="1" dirty="0"/>
              <a:t>% of activPAL categories accumulated within ActiGraph activity classifications </a:t>
            </a:r>
          </a:p>
        </c:rich>
      </c:tx>
      <c:layout/>
      <c:overlay val="0"/>
    </c:title>
    <c:autoTitleDeleted val="0"/>
    <c:plotArea>
      <c:layout/>
      <c:barChart>
        <c:barDir val="col"/>
        <c:grouping val="clustered"/>
        <c:varyColors val="0"/>
        <c:ser>
          <c:idx val="0"/>
          <c:order val="0"/>
          <c:tx>
            <c:strRef>
              <c:f>Sheet1!$B$2</c:f>
              <c:strCache>
                <c:ptCount val="1"/>
                <c:pt idx="0">
                  <c:v>Sitting/lying</c:v>
                </c:pt>
              </c:strCache>
            </c:strRef>
          </c:tx>
          <c:invertIfNegative val="0"/>
          <c:cat>
            <c:strRef>
              <c:f>Sheet1!$A$3:$A$6</c:f>
              <c:strCache>
                <c:ptCount val="4"/>
                <c:pt idx="0">
                  <c:v>Sedentary</c:v>
                </c:pt>
                <c:pt idx="1">
                  <c:v>Light physical activity</c:v>
                </c:pt>
                <c:pt idx="2">
                  <c:v>Moderate physical activity</c:v>
                </c:pt>
                <c:pt idx="3">
                  <c:v>Vigorous physical activity</c:v>
                </c:pt>
              </c:strCache>
            </c:strRef>
          </c:cat>
          <c:val>
            <c:numRef>
              <c:f>Sheet1!$B$3:$B$6</c:f>
              <c:numCache>
                <c:formatCode>General</c:formatCode>
                <c:ptCount val="4"/>
                <c:pt idx="0">
                  <c:v>83</c:v>
                </c:pt>
                <c:pt idx="1">
                  <c:v>35.92</c:v>
                </c:pt>
                <c:pt idx="2">
                  <c:v>2.71</c:v>
                </c:pt>
                <c:pt idx="3">
                  <c:v>1.76</c:v>
                </c:pt>
              </c:numCache>
            </c:numRef>
          </c:val>
        </c:ser>
        <c:ser>
          <c:idx val="1"/>
          <c:order val="1"/>
          <c:tx>
            <c:strRef>
              <c:f>Sheet1!$C$2</c:f>
              <c:strCache>
                <c:ptCount val="1"/>
                <c:pt idx="0">
                  <c:v>Standing</c:v>
                </c:pt>
              </c:strCache>
            </c:strRef>
          </c:tx>
          <c:invertIfNegative val="0"/>
          <c:cat>
            <c:strRef>
              <c:f>Sheet1!$A$3:$A$6</c:f>
              <c:strCache>
                <c:ptCount val="4"/>
                <c:pt idx="0">
                  <c:v>Sedentary</c:v>
                </c:pt>
                <c:pt idx="1">
                  <c:v>Light physical activity</c:v>
                </c:pt>
                <c:pt idx="2">
                  <c:v>Moderate physical activity</c:v>
                </c:pt>
                <c:pt idx="3">
                  <c:v>Vigorous physical activity</c:v>
                </c:pt>
              </c:strCache>
            </c:strRef>
          </c:cat>
          <c:val>
            <c:numRef>
              <c:f>Sheet1!$C$3:$C$6</c:f>
              <c:numCache>
                <c:formatCode>General</c:formatCode>
                <c:ptCount val="4"/>
                <c:pt idx="0">
                  <c:v>16.78</c:v>
                </c:pt>
                <c:pt idx="1">
                  <c:v>43.43</c:v>
                </c:pt>
                <c:pt idx="2">
                  <c:v>12.97</c:v>
                </c:pt>
                <c:pt idx="3">
                  <c:v>1.1599999999999999</c:v>
                </c:pt>
              </c:numCache>
            </c:numRef>
          </c:val>
        </c:ser>
        <c:ser>
          <c:idx val="2"/>
          <c:order val="2"/>
          <c:tx>
            <c:strRef>
              <c:f>Sheet1!$D$2</c:f>
              <c:strCache>
                <c:ptCount val="1"/>
                <c:pt idx="0">
                  <c:v>Stepping</c:v>
                </c:pt>
              </c:strCache>
            </c:strRef>
          </c:tx>
          <c:invertIfNegative val="0"/>
          <c:cat>
            <c:strRef>
              <c:f>Sheet1!$A$3:$A$6</c:f>
              <c:strCache>
                <c:ptCount val="4"/>
                <c:pt idx="0">
                  <c:v>Sedentary</c:v>
                </c:pt>
                <c:pt idx="1">
                  <c:v>Light physical activity</c:v>
                </c:pt>
                <c:pt idx="2">
                  <c:v>Moderate physical activity</c:v>
                </c:pt>
                <c:pt idx="3">
                  <c:v>Vigorous physical activity</c:v>
                </c:pt>
              </c:strCache>
            </c:strRef>
          </c:cat>
          <c:val>
            <c:numRef>
              <c:f>Sheet1!$D$3:$D$6</c:f>
              <c:numCache>
                <c:formatCode>General</c:formatCode>
                <c:ptCount val="4"/>
                <c:pt idx="0">
                  <c:v>0.32</c:v>
                </c:pt>
                <c:pt idx="1">
                  <c:v>20.65</c:v>
                </c:pt>
                <c:pt idx="2">
                  <c:v>84.32</c:v>
                </c:pt>
                <c:pt idx="3">
                  <c:v>97.08</c:v>
                </c:pt>
              </c:numCache>
            </c:numRef>
          </c:val>
        </c:ser>
        <c:dLbls>
          <c:showLegendKey val="0"/>
          <c:showVal val="0"/>
          <c:showCatName val="0"/>
          <c:showSerName val="0"/>
          <c:showPercent val="0"/>
          <c:showBubbleSize val="0"/>
        </c:dLbls>
        <c:gapWidth val="150"/>
        <c:axId val="91515520"/>
        <c:axId val="91521792"/>
      </c:barChart>
      <c:catAx>
        <c:axId val="91515520"/>
        <c:scaling>
          <c:orientation val="minMax"/>
        </c:scaling>
        <c:delete val="0"/>
        <c:axPos val="b"/>
        <c:title>
          <c:tx>
            <c:rich>
              <a:bodyPr/>
              <a:lstStyle/>
              <a:p>
                <a:pPr algn="l">
                  <a:defRPr b="1"/>
                </a:pPr>
                <a:r>
                  <a:rPr lang="en-US" b="1" dirty="0"/>
                  <a:t>ActiGraph activity classification based on Freedson cut-points</a:t>
                </a:r>
              </a:p>
            </c:rich>
          </c:tx>
          <c:layout/>
          <c:overlay val="0"/>
        </c:title>
        <c:numFmt formatCode="General" sourceLinked="0"/>
        <c:majorTickMark val="out"/>
        <c:minorTickMark val="none"/>
        <c:tickLblPos val="nextTo"/>
        <c:txPr>
          <a:bodyPr/>
          <a:lstStyle/>
          <a:p>
            <a:pPr>
              <a:defRPr b="1"/>
            </a:pPr>
            <a:endParaRPr lang="en-US"/>
          </a:p>
        </c:txPr>
        <c:crossAx val="91521792"/>
        <c:crosses val="autoZero"/>
        <c:auto val="1"/>
        <c:lblAlgn val="ctr"/>
        <c:lblOffset val="100"/>
        <c:noMultiLvlLbl val="0"/>
      </c:catAx>
      <c:valAx>
        <c:axId val="91521792"/>
        <c:scaling>
          <c:orientation val="minMax"/>
          <c:max val="100"/>
        </c:scaling>
        <c:delete val="0"/>
        <c:axPos val="l"/>
        <c:majorGridlines/>
        <c:title>
          <c:tx>
            <c:rich>
              <a:bodyPr rot="-5400000" vert="horz"/>
              <a:lstStyle/>
              <a:p>
                <a:pPr>
                  <a:defRPr b="1"/>
                </a:pPr>
                <a:r>
                  <a:rPr lang="en-US" b="1" dirty="0"/>
                  <a:t>%</a:t>
                </a:r>
              </a:p>
            </c:rich>
          </c:tx>
          <c:layout/>
          <c:overlay val="0"/>
        </c:title>
        <c:numFmt formatCode="General" sourceLinked="1"/>
        <c:majorTickMark val="out"/>
        <c:minorTickMark val="none"/>
        <c:tickLblPos val="nextTo"/>
        <c:txPr>
          <a:bodyPr/>
          <a:lstStyle/>
          <a:p>
            <a:pPr>
              <a:defRPr b="1"/>
            </a:pPr>
            <a:endParaRPr lang="en-US"/>
          </a:p>
        </c:txPr>
        <c:crossAx val="91515520"/>
        <c:crosses val="autoZero"/>
        <c:crossBetween val="between"/>
        <c:majorUnit val="20"/>
      </c:valAx>
    </c:plotArea>
    <c:legend>
      <c:legendPos val="r"/>
      <c:layout/>
      <c:overlay val="0"/>
    </c:legend>
    <c:plotVisOnly val="1"/>
    <c:dispBlanksAs val="gap"/>
    <c:showDLblsOverMax val="0"/>
  </c:chart>
  <c:txPr>
    <a:bodyPr/>
    <a:lstStyle/>
    <a:p>
      <a:pPr>
        <a:defRPr b="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a:t>
            </a:r>
            <a:r>
              <a:rPr lang="en-GB" baseline="0" dirty="0"/>
              <a:t> of activPAL categories accumulated within ActiGraph activity classifications </a:t>
            </a:r>
            <a:endParaRPr lang="en-GB" dirty="0"/>
          </a:p>
        </c:rich>
      </c:tx>
      <c:layout/>
      <c:overlay val="0"/>
    </c:title>
    <c:autoTitleDeleted val="0"/>
    <c:plotArea>
      <c:layout/>
      <c:barChart>
        <c:barDir val="col"/>
        <c:grouping val="clustered"/>
        <c:varyColors val="0"/>
        <c:ser>
          <c:idx val="0"/>
          <c:order val="0"/>
          <c:tx>
            <c:strRef>
              <c:f>Sheet1!$B$2</c:f>
              <c:strCache>
                <c:ptCount val="1"/>
                <c:pt idx="0">
                  <c:v>Sitting/lying</c:v>
                </c:pt>
              </c:strCache>
            </c:strRef>
          </c:tx>
          <c:invertIfNegative val="0"/>
          <c:cat>
            <c:strRef>
              <c:f>Sheet1!$A$3:$A$6</c:f>
              <c:strCache>
                <c:ptCount val="4"/>
                <c:pt idx="0">
                  <c:v>Sedentary</c:v>
                </c:pt>
                <c:pt idx="1">
                  <c:v>Light physical activity</c:v>
                </c:pt>
                <c:pt idx="2">
                  <c:v>Moderate physical activity</c:v>
                </c:pt>
                <c:pt idx="3">
                  <c:v>Vigorous physical activity</c:v>
                </c:pt>
              </c:strCache>
            </c:strRef>
          </c:cat>
          <c:val>
            <c:numRef>
              <c:f>Sheet1!$B$3:$B$6</c:f>
              <c:numCache>
                <c:formatCode>General</c:formatCode>
                <c:ptCount val="4"/>
                <c:pt idx="0">
                  <c:v>83</c:v>
                </c:pt>
                <c:pt idx="1">
                  <c:v>35.92</c:v>
                </c:pt>
                <c:pt idx="2">
                  <c:v>2.71</c:v>
                </c:pt>
                <c:pt idx="3">
                  <c:v>1.76</c:v>
                </c:pt>
              </c:numCache>
            </c:numRef>
          </c:val>
        </c:ser>
        <c:ser>
          <c:idx val="1"/>
          <c:order val="1"/>
          <c:tx>
            <c:strRef>
              <c:f>Sheet1!$C$2</c:f>
              <c:strCache>
                <c:ptCount val="1"/>
                <c:pt idx="0">
                  <c:v>Standing</c:v>
                </c:pt>
              </c:strCache>
            </c:strRef>
          </c:tx>
          <c:invertIfNegative val="0"/>
          <c:cat>
            <c:strRef>
              <c:f>Sheet1!$A$3:$A$6</c:f>
              <c:strCache>
                <c:ptCount val="4"/>
                <c:pt idx="0">
                  <c:v>Sedentary</c:v>
                </c:pt>
                <c:pt idx="1">
                  <c:v>Light physical activity</c:v>
                </c:pt>
                <c:pt idx="2">
                  <c:v>Moderate physical activity</c:v>
                </c:pt>
                <c:pt idx="3">
                  <c:v>Vigorous physical activity</c:v>
                </c:pt>
              </c:strCache>
            </c:strRef>
          </c:cat>
          <c:val>
            <c:numRef>
              <c:f>Sheet1!$C$3:$C$6</c:f>
              <c:numCache>
                <c:formatCode>General</c:formatCode>
                <c:ptCount val="4"/>
                <c:pt idx="0">
                  <c:v>16.78</c:v>
                </c:pt>
                <c:pt idx="1">
                  <c:v>43.43</c:v>
                </c:pt>
                <c:pt idx="2">
                  <c:v>12.97</c:v>
                </c:pt>
                <c:pt idx="3">
                  <c:v>1.1599999999999999</c:v>
                </c:pt>
              </c:numCache>
            </c:numRef>
          </c:val>
        </c:ser>
        <c:ser>
          <c:idx val="2"/>
          <c:order val="2"/>
          <c:tx>
            <c:strRef>
              <c:f>Sheet1!$D$2</c:f>
              <c:strCache>
                <c:ptCount val="1"/>
                <c:pt idx="0">
                  <c:v>Stepping</c:v>
                </c:pt>
              </c:strCache>
            </c:strRef>
          </c:tx>
          <c:invertIfNegative val="0"/>
          <c:cat>
            <c:strRef>
              <c:f>Sheet1!$A$3:$A$6</c:f>
              <c:strCache>
                <c:ptCount val="4"/>
                <c:pt idx="0">
                  <c:v>Sedentary</c:v>
                </c:pt>
                <c:pt idx="1">
                  <c:v>Light physical activity</c:v>
                </c:pt>
                <c:pt idx="2">
                  <c:v>Moderate physical activity</c:v>
                </c:pt>
                <c:pt idx="3">
                  <c:v>Vigorous physical activity</c:v>
                </c:pt>
              </c:strCache>
            </c:strRef>
          </c:cat>
          <c:val>
            <c:numRef>
              <c:f>Sheet1!$D$3:$D$6</c:f>
              <c:numCache>
                <c:formatCode>General</c:formatCode>
                <c:ptCount val="4"/>
                <c:pt idx="0">
                  <c:v>0.32</c:v>
                </c:pt>
                <c:pt idx="1">
                  <c:v>20.65</c:v>
                </c:pt>
                <c:pt idx="2">
                  <c:v>84.32</c:v>
                </c:pt>
                <c:pt idx="3">
                  <c:v>97.08</c:v>
                </c:pt>
              </c:numCache>
            </c:numRef>
          </c:val>
        </c:ser>
        <c:dLbls>
          <c:showLegendKey val="0"/>
          <c:showVal val="0"/>
          <c:showCatName val="0"/>
          <c:showSerName val="0"/>
          <c:showPercent val="0"/>
          <c:showBubbleSize val="0"/>
        </c:dLbls>
        <c:gapWidth val="150"/>
        <c:axId val="93537024"/>
        <c:axId val="93538944"/>
      </c:barChart>
      <c:catAx>
        <c:axId val="93537024"/>
        <c:scaling>
          <c:orientation val="minMax"/>
        </c:scaling>
        <c:delete val="0"/>
        <c:axPos val="b"/>
        <c:title>
          <c:tx>
            <c:rich>
              <a:bodyPr/>
              <a:lstStyle/>
              <a:p>
                <a:pPr algn="l">
                  <a:defRPr/>
                </a:pPr>
                <a:r>
                  <a:rPr lang="en-US" dirty="0"/>
                  <a:t>ActiGraph activity classification based on Freedson cut-points</a:t>
                </a:r>
              </a:p>
            </c:rich>
          </c:tx>
          <c:layout/>
          <c:overlay val="0"/>
        </c:title>
        <c:numFmt formatCode="General" sourceLinked="0"/>
        <c:majorTickMark val="out"/>
        <c:minorTickMark val="none"/>
        <c:tickLblPos val="nextTo"/>
        <c:txPr>
          <a:bodyPr/>
          <a:lstStyle/>
          <a:p>
            <a:pPr>
              <a:defRPr b="1"/>
            </a:pPr>
            <a:endParaRPr lang="en-US"/>
          </a:p>
        </c:txPr>
        <c:crossAx val="93538944"/>
        <c:crosses val="autoZero"/>
        <c:auto val="1"/>
        <c:lblAlgn val="ctr"/>
        <c:lblOffset val="100"/>
        <c:noMultiLvlLbl val="0"/>
      </c:catAx>
      <c:valAx>
        <c:axId val="93538944"/>
        <c:scaling>
          <c:orientation val="minMax"/>
          <c:max val="100"/>
        </c:scaling>
        <c:delete val="0"/>
        <c:axPos val="l"/>
        <c:majorGridlines/>
        <c:title>
          <c:tx>
            <c:rich>
              <a:bodyPr rot="-5400000" vert="horz"/>
              <a:lstStyle/>
              <a:p>
                <a:pPr>
                  <a:defRPr b="1"/>
                </a:pPr>
                <a:r>
                  <a:rPr lang="en-US" b="1" dirty="0"/>
                  <a:t>%</a:t>
                </a:r>
              </a:p>
            </c:rich>
          </c:tx>
          <c:layout/>
          <c:overlay val="0"/>
        </c:title>
        <c:numFmt formatCode="General" sourceLinked="1"/>
        <c:majorTickMark val="out"/>
        <c:minorTickMark val="none"/>
        <c:tickLblPos val="nextTo"/>
        <c:txPr>
          <a:bodyPr/>
          <a:lstStyle/>
          <a:p>
            <a:pPr>
              <a:defRPr b="1"/>
            </a:pPr>
            <a:endParaRPr lang="en-US"/>
          </a:p>
        </c:txPr>
        <c:crossAx val="93537024"/>
        <c:crosses val="autoZero"/>
        <c:crossBetween val="between"/>
        <c:majorUnit val="20"/>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Sitting/Lying</c:v>
                </c:pt>
              </c:strCache>
            </c:strRef>
          </c:tx>
          <c:spPr>
            <a:solidFill>
              <a:schemeClr val="accent1"/>
            </a:solidFill>
            <a:ln>
              <a:noFill/>
            </a:ln>
            <a:effectLst/>
          </c:spPr>
          <c:invertIfNegative val="0"/>
          <c:cat>
            <c:strRef>
              <c:f>Sheet1!$A$2:$A$4</c:f>
              <c:strCache>
                <c:ptCount val="3"/>
                <c:pt idx="0">
                  <c:v>&lt;20</c:v>
                </c:pt>
                <c:pt idx="1">
                  <c:v>≥20</c:v>
                </c:pt>
                <c:pt idx="2">
                  <c:v>≥30</c:v>
                </c:pt>
              </c:strCache>
            </c:strRef>
          </c:cat>
          <c:val>
            <c:numRef>
              <c:f>Sheet1!$B$2:$B$4</c:f>
              <c:numCache>
                <c:formatCode>General</c:formatCode>
                <c:ptCount val="3"/>
                <c:pt idx="0">
                  <c:v>75.959490000000002</c:v>
                </c:pt>
                <c:pt idx="1">
                  <c:v>91.964609999999993</c:v>
                </c:pt>
                <c:pt idx="2">
                  <c:v>93.167199999999994</c:v>
                </c:pt>
              </c:numCache>
            </c:numRef>
          </c:val>
        </c:ser>
        <c:ser>
          <c:idx val="1"/>
          <c:order val="1"/>
          <c:tx>
            <c:strRef>
              <c:f>Sheet1!$C$1</c:f>
              <c:strCache>
                <c:ptCount val="1"/>
                <c:pt idx="0">
                  <c:v>Standing</c:v>
                </c:pt>
              </c:strCache>
            </c:strRef>
          </c:tx>
          <c:spPr>
            <a:solidFill>
              <a:schemeClr val="accent2"/>
            </a:solidFill>
            <a:ln>
              <a:noFill/>
            </a:ln>
            <a:effectLst/>
          </c:spPr>
          <c:invertIfNegative val="0"/>
          <c:cat>
            <c:strRef>
              <c:f>Sheet1!$A$2:$A$4</c:f>
              <c:strCache>
                <c:ptCount val="3"/>
                <c:pt idx="0">
                  <c:v>&lt;20</c:v>
                </c:pt>
                <c:pt idx="1">
                  <c:v>≥20</c:v>
                </c:pt>
                <c:pt idx="2">
                  <c:v>≥30</c:v>
                </c:pt>
              </c:strCache>
            </c:strRef>
          </c:cat>
          <c:val>
            <c:numRef>
              <c:f>Sheet1!$C$2:$C$4</c:f>
              <c:numCache>
                <c:formatCode>General</c:formatCode>
                <c:ptCount val="3"/>
                <c:pt idx="0">
                  <c:v>23.511590000000002</c:v>
                </c:pt>
                <c:pt idx="1">
                  <c:v>7.9764480000000004</c:v>
                </c:pt>
                <c:pt idx="2">
                  <c:v>6.77346</c:v>
                </c:pt>
              </c:numCache>
            </c:numRef>
          </c:val>
        </c:ser>
        <c:ser>
          <c:idx val="2"/>
          <c:order val="2"/>
          <c:tx>
            <c:strRef>
              <c:f>Sheet1!$D$1</c:f>
              <c:strCache>
                <c:ptCount val="1"/>
                <c:pt idx="0">
                  <c:v>Stepping</c:v>
                </c:pt>
              </c:strCache>
            </c:strRef>
          </c:tx>
          <c:spPr>
            <a:solidFill>
              <a:schemeClr val="accent3"/>
            </a:solidFill>
            <a:ln>
              <a:noFill/>
            </a:ln>
            <a:effectLst/>
          </c:spPr>
          <c:invertIfNegative val="0"/>
          <c:cat>
            <c:strRef>
              <c:f>Sheet1!$A$2:$A$4</c:f>
              <c:strCache>
                <c:ptCount val="3"/>
                <c:pt idx="0">
                  <c:v>&lt;20</c:v>
                </c:pt>
                <c:pt idx="1">
                  <c:v>≥20</c:v>
                </c:pt>
                <c:pt idx="2">
                  <c:v>≥30</c:v>
                </c:pt>
              </c:strCache>
            </c:strRef>
          </c:cat>
          <c:val>
            <c:numRef>
              <c:f>Sheet1!$D$2:$D$4</c:f>
              <c:numCache>
                <c:formatCode>General</c:formatCode>
                <c:ptCount val="3"/>
                <c:pt idx="0">
                  <c:v>0.52892360000000005</c:v>
                </c:pt>
                <c:pt idx="1">
                  <c:v>5.8946699999999998E-2</c:v>
                </c:pt>
                <c:pt idx="2">
                  <c:v>5.93442E-2</c:v>
                </c:pt>
              </c:numCache>
            </c:numRef>
          </c:val>
        </c:ser>
        <c:dLbls>
          <c:showLegendKey val="0"/>
          <c:showVal val="0"/>
          <c:showCatName val="0"/>
          <c:showSerName val="0"/>
          <c:showPercent val="0"/>
          <c:showBubbleSize val="0"/>
        </c:dLbls>
        <c:gapWidth val="219"/>
        <c:overlap val="-27"/>
        <c:axId val="93941760"/>
        <c:axId val="93943296"/>
      </c:barChart>
      <c:catAx>
        <c:axId val="9394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3943296"/>
        <c:crosses val="autoZero"/>
        <c:auto val="1"/>
        <c:lblAlgn val="ctr"/>
        <c:lblOffset val="100"/>
        <c:noMultiLvlLbl val="0"/>
      </c:catAx>
      <c:valAx>
        <c:axId val="9394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3941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1896DA86-13E4-4506-A6DC-F2034C7CD1D0}" type="datetimeFigureOut">
              <a:rPr lang="en-GB"/>
              <a:pPr>
                <a:defRPr/>
              </a:pPr>
              <a:t>18/01/2018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4432D2-A009-4612-AC98-EF0E95F938C3}" type="slidenum">
              <a:rPr lang="en-GB" altLang="en-US"/>
              <a:pPr/>
              <a:t>‹#›</a:t>
            </a:fld>
            <a:endParaRPr lang="en-GB" altLang="en-US" dirty="0"/>
          </a:p>
        </p:txBody>
      </p:sp>
    </p:spTree>
    <p:extLst>
      <p:ext uri="{BB962C8B-B14F-4D97-AF65-F5344CB8AC3E}">
        <p14:creationId xmlns:p14="http://schemas.microsoft.com/office/powerpoint/2010/main" val="321437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360F841E-E280-4B41-B4A0-74AA1419BA71}" type="datetimeFigureOut">
              <a:rPr lang="en-GB"/>
              <a:pPr>
                <a:defRPr/>
              </a:pPr>
              <a:t>18/01/2018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3F68988-1E3E-4095-AFDC-A9E315F12B77}" type="slidenum">
              <a:rPr lang="en-GB" altLang="en-US"/>
              <a:pPr/>
              <a:t>‹#›</a:t>
            </a:fld>
            <a:endParaRPr lang="en-GB" altLang="en-US" dirty="0"/>
          </a:p>
        </p:txBody>
      </p:sp>
    </p:spTree>
    <p:extLst>
      <p:ext uri="{BB962C8B-B14F-4D97-AF65-F5344CB8AC3E}">
        <p14:creationId xmlns:p14="http://schemas.microsoft.com/office/powerpoint/2010/main" val="418652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D94F069-0CB0-4165-82EE-C0529AC5A42E}" type="slidenum">
              <a:rPr lang="en-GB" altLang="en-US"/>
              <a:pPr eaLnBrk="1" hangingPunct="1"/>
              <a:t>1</a:t>
            </a:fld>
            <a:endParaRPr lang="en-GB" altLang="en-US" dirty="0"/>
          </a:p>
        </p:txBody>
      </p:sp>
    </p:spTree>
    <p:extLst>
      <p:ext uri="{BB962C8B-B14F-4D97-AF65-F5344CB8AC3E}">
        <p14:creationId xmlns:p14="http://schemas.microsoft.com/office/powerpoint/2010/main" val="865363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 convenience sample of 30 employees and postgraduate students from the university of Salford, who spent most of their time at work sitting were asked to participate in the study.  Participants were asked to wear the ActiGraph and the activPAL simultaneously for 7 days.  </a:t>
            </a:r>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EB6367D-0F02-4753-91B0-C1F2E25C24B1}" type="slidenum">
              <a:rPr lang="en-GB" altLang="en-US"/>
              <a:pPr eaLnBrk="1" hangingPunct="1"/>
              <a:t>10</a:t>
            </a:fld>
            <a:endParaRPr lang="en-GB" altLang="en-US" dirty="0"/>
          </a:p>
        </p:txBody>
      </p:sp>
    </p:spTree>
    <p:extLst>
      <p:ext uri="{BB962C8B-B14F-4D97-AF65-F5344CB8AC3E}">
        <p14:creationId xmlns:p14="http://schemas.microsoft.com/office/powerpoint/2010/main" val="59149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Participants were asked to record their sleeping hours in an activity diary; they were also asked to record their working hours, if either accelerometer was removed, the time it was removed and the reason it was removed.</a:t>
            </a:r>
          </a:p>
        </p:txBody>
      </p:sp>
      <p:sp>
        <p:nvSpPr>
          <p:cNvPr id="727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C39D8DA-3B4E-4FF5-9854-6F7A7ACE59FB}" type="slidenum">
              <a:rPr lang="en-GB" altLang="en-US"/>
              <a:pPr eaLnBrk="1" hangingPunct="1"/>
              <a:t>11</a:t>
            </a:fld>
            <a:endParaRPr lang="en-GB" altLang="en-US" dirty="0"/>
          </a:p>
        </p:txBody>
      </p:sp>
    </p:spTree>
    <p:extLst>
      <p:ext uri="{BB962C8B-B14F-4D97-AF65-F5344CB8AC3E}">
        <p14:creationId xmlns:p14="http://schemas.microsoft.com/office/powerpoint/2010/main" val="411358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Data were downloaded in 1-minute epochs and non-wear time was removed, using information from activity diaries and the Troiano algorithm for AG counts. </a:t>
            </a:r>
            <a:endParaRPr lang="en-GB" dirty="0"/>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12</a:t>
            </a:fld>
            <a:endParaRPr lang="en-GB" altLang="en-US" dirty="0"/>
          </a:p>
        </p:txBody>
      </p:sp>
    </p:spTree>
    <p:extLst>
      <p:ext uri="{BB962C8B-B14F-4D97-AF65-F5344CB8AC3E}">
        <p14:creationId xmlns:p14="http://schemas.microsoft.com/office/powerpoint/2010/main" val="143546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13</a:t>
            </a:fld>
            <a:endParaRPr lang="en-GB" altLang="en-US" dirty="0"/>
          </a:p>
        </p:txBody>
      </p:sp>
    </p:spTree>
    <p:extLst>
      <p:ext uri="{BB962C8B-B14F-4D97-AF65-F5344CB8AC3E}">
        <p14:creationId xmlns:p14="http://schemas.microsoft.com/office/powerpoint/2010/main" val="285188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14</a:t>
            </a:fld>
            <a:endParaRPr lang="en-GB" altLang="en-US" dirty="0"/>
          </a:p>
        </p:txBody>
      </p:sp>
    </p:spTree>
    <p:extLst>
      <p:ext uri="{BB962C8B-B14F-4D97-AF65-F5344CB8AC3E}">
        <p14:creationId xmlns:p14="http://schemas.microsoft.com/office/powerpoint/2010/main" val="384104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AG count distribution, median (interquartile range:range), for AP minutes that were wholly classified as </a:t>
            </a:r>
            <a:endParaRPr lang="en-GB" dirty="0"/>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15</a:t>
            </a:fld>
            <a:endParaRPr lang="en-GB" altLang="en-US" dirty="0"/>
          </a:p>
        </p:txBody>
      </p:sp>
    </p:spTree>
    <p:extLst>
      <p:ext uri="{BB962C8B-B14F-4D97-AF65-F5344CB8AC3E}">
        <p14:creationId xmlns:p14="http://schemas.microsoft.com/office/powerpoint/2010/main" val="186768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AG sedentary category contained 16.8% standing; LPA contained 35.9% sitting/lying; (85.4%) of MVPA categories were accumulated in steps (figure).</a:t>
            </a:r>
            <a:endParaRPr lang="en-GB" dirty="0"/>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16</a:t>
            </a:fld>
            <a:endParaRPr lang="en-GB" altLang="en-US" dirty="0"/>
          </a:p>
        </p:txBody>
      </p:sp>
    </p:spTree>
    <p:extLst>
      <p:ext uri="{BB962C8B-B14F-4D97-AF65-F5344CB8AC3E}">
        <p14:creationId xmlns:p14="http://schemas.microsoft.com/office/powerpoint/2010/main" val="380492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AG sedentary category contained 16.8% standing; LPA contained 35.9% sitting/lying; (85.4%) of MVPA categories were accumulated in steps (figure).</a:t>
            </a:r>
            <a:endParaRPr lang="en-GB" dirty="0"/>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17</a:t>
            </a:fld>
            <a:endParaRPr lang="en-GB" altLang="en-US" dirty="0"/>
          </a:p>
        </p:txBody>
      </p:sp>
    </p:spTree>
    <p:extLst>
      <p:ext uri="{BB962C8B-B14F-4D97-AF65-F5344CB8AC3E}">
        <p14:creationId xmlns:p14="http://schemas.microsoft.com/office/powerpoint/2010/main" val="39464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a:t>
            </a:r>
            <a:r>
              <a:rPr lang="en-GB" baseline="0" dirty="0" smtClean="0"/>
              <a:t> of activPAL categories accumulated within ActiGraph sedentary classification for varying bout lengths – activities that are difficult to classify accurately using a waist worn accelerometer</a:t>
            </a:r>
            <a:endParaRPr lang="en-GB" dirty="0" smtClean="0"/>
          </a:p>
          <a:p>
            <a:endParaRPr lang="en-GB" dirty="0"/>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18</a:t>
            </a:fld>
            <a:endParaRPr lang="en-GB" altLang="en-US" dirty="0"/>
          </a:p>
        </p:txBody>
      </p:sp>
    </p:spTree>
    <p:extLst>
      <p:ext uri="{BB962C8B-B14F-4D97-AF65-F5344CB8AC3E}">
        <p14:creationId xmlns:p14="http://schemas.microsoft.com/office/powerpoint/2010/main" val="210581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May</a:t>
            </a:r>
            <a:r>
              <a:rPr lang="en-GB" altLang="en-US" baseline="0" dirty="0" smtClean="0"/>
              <a:t> need to consider population context before using cut-points at the lower end of the movement continuum.</a:t>
            </a:r>
            <a:endParaRPr lang="en-GB" altLang="en-US" dirty="0" smtClean="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8B330E0-B515-4B09-851F-8C23AA60DA31}" type="slidenum">
              <a:rPr lang="en-GB" altLang="en-US">
                <a:latin typeface="Arial" panose="020B0604020202020204" pitchFamily="34" charset="0"/>
                <a:cs typeface="Arial" panose="020B0604020202020204" pitchFamily="34" charset="0"/>
              </a:rPr>
              <a:pPr eaLnBrk="1" hangingPunct="1">
                <a:spcBef>
                  <a:spcPct val="0"/>
                </a:spcBef>
              </a:pPr>
              <a:t>19</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07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14432AA-4935-4DE1-BAD5-33CD6778792D}" type="slidenum">
              <a:rPr lang="en-GB" altLang="en-US"/>
              <a:pPr eaLnBrk="1" hangingPunct="1"/>
              <a:t>2</a:t>
            </a:fld>
            <a:endParaRPr lang="en-GB" altLang="en-US" dirty="0"/>
          </a:p>
        </p:txBody>
      </p:sp>
    </p:spTree>
    <p:extLst>
      <p:ext uri="{BB962C8B-B14F-4D97-AF65-F5344CB8AC3E}">
        <p14:creationId xmlns:p14="http://schemas.microsoft.com/office/powerpoint/2010/main" val="124484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 are we sitting differently? Derived cut-points for worktimes and non-worktimes were significantly different – worktimes, 53 counts per minute and non-worktimes at 93 counts per minute.</a:t>
            </a:r>
          </a:p>
          <a:p>
            <a:pPr>
              <a:buFontTx/>
              <a:buChar char="•"/>
            </a:pP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Cut-points for sedentary behaviour can depend on day and domain</a:t>
            </a:r>
          </a:p>
          <a:p>
            <a:pPr>
              <a:buFontTx/>
              <a:buChar char="•"/>
            </a:pP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Nature of sitting differs depending on the context in which sedentary time occurs</a:t>
            </a:r>
          </a:p>
          <a:p>
            <a:pPr>
              <a:buFontTx/>
              <a:buChar char="•"/>
            </a:pP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With independent links to health outcomes, it is important to have accurate and reliable measures of sedentary behaviour </a:t>
            </a:r>
          </a:p>
          <a:p>
            <a:endParaRPr lang="en-GB" altLang="en-US" dirty="0" smtClean="0"/>
          </a:p>
          <a:p>
            <a:endParaRPr lang="en-GB" altLang="en-US" dirty="0" smtClean="0"/>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1E57685-CD10-4432-8D48-13AAA2B09779}" type="slidenum">
              <a:rPr lang="en-GB" altLang="en-US"/>
              <a:pPr eaLnBrk="1" hangingPunct="1"/>
              <a:t>20</a:t>
            </a:fld>
            <a:endParaRPr lang="en-GB" altLang="en-US" dirty="0"/>
          </a:p>
        </p:txBody>
      </p:sp>
    </p:spTree>
    <p:extLst>
      <p:ext uri="{BB962C8B-B14F-4D97-AF65-F5344CB8AC3E}">
        <p14:creationId xmlns:p14="http://schemas.microsoft.com/office/powerpoint/2010/main" val="3804318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07AD088-4551-4B7B-9E98-279F51F01B35}" type="slidenum">
              <a:rPr lang="en-GB" altLang="en-US">
                <a:latin typeface="Arial" panose="020B0604020202020204" pitchFamily="34" charset="0"/>
                <a:cs typeface="Arial" panose="020B0604020202020204" pitchFamily="34" charset="0"/>
              </a:rPr>
              <a:pPr eaLnBrk="1" hangingPunct="1">
                <a:spcBef>
                  <a:spcPct val="0"/>
                </a:spcBef>
              </a:pPr>
              <a:t>21</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34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22</a:t>
            </a:fld>
            <a:endParaRPr lang="en-GB" altLang="en-US" dirty="0"/>
          </a:p>
        </p:txBody>
      </p:sp>
    </p:spTree>
    <p:extLst>
      <p:ext uri="{BB962C8B-B14F-4D97-AF65-F5344CB8AC3E}">
        <p14:creationId xmlns:p14="http://schemas.microsoft.com/office/powerpoint/2010/main" val="429015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23</a:t>
            </a:fld>
            <a:endParaRPr lang="en-GB" altLang="en-US" dirty="0"/>
          </a:p>
        </p:txBody>
      </p:sp>
    </p:spTree>
    <p:extLst>
      <p:ext uri="{BB962C8B-B14F-4D97-AF65-F5344CB8AC3E}">
        <p14:creationId xmlns:p14="http://schemas.microsoft.com/office/powerpoint/2010/main" val="306858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3</a:t>
            </a:fld>
            <a:endParaRPr lang="en-GB" altLang="en-US" dirty="0"/>
          </a:p>
        </p:txBody>
      </p:sp>
    </p:spTree>
    <p:extLst>
      <p:ext uri="{BB962C8B-B14F-4D97-AF65-F5344CB8AC3E}">
        <p14:creationId xmlns:p14="http://schemas.microsoft.com/office/powerpoint/2010/main" val="346710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4</a:t>
            </a:fld>
            <a:endParaRPr lang="en-GB" altLang="en-US" dirty="0"/>
          </a:p>
        </p:txBody>
      </p:sp>
    </p:spTree>
    <p:extLst>
      <p:ext uri="{BB962C8B-B14F-4D97-AF65-F5344CB8AC3E}">
        <p14:creationId xmlns:p14="http://schemas.microsoft.com/office/powerpoint/2010/main" val="414133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Can’t provide</a:t>
            </a:r>
            <a:r>
              <a:rPr lang="en-GB" baseline="0" dirty="0" smtClean="0"/>
              <a:t> contextual information</a:t>
            </a:r>
            <a:endParaRPr lang="en-GB" dirty="0"/>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5</a:t>
            </a:fld>
            <a:endParaRPr lang="en-GB" altLang="en-US" dirty="0"/>
          </a:p>
        </p:txBody>
      </p:sp>
    </p:spTree>
    <p:extLst>
      <p:ext uri="{BB962C8B-B14F-4D97-AF65-F5344CB8AC3E}">
        <p14:creationId xmlns:p14="http://schemas.microsoft.com/office/powerpoint/2010/main" val="84925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6</a:t>
            </a:fld>
            <a:endParaRPr lang="en-GB" altLang="en-US" dirty="0"/>
          </a:p>
        </p:txBody>
      </p:sp>
    </p:spTree>
    <p:extLst>
      <p:ext uri="{BB962C8B-B14F-4D97-AF65-F5344CB8AC3E}">
        <p14:creationId xmlns:p14="http://schemas.microsoft.com/office/powerpoint/2010/main" val="350741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GB" altLang="en-US" dirty="0" smtClean="0"/>
              <a:t>In the fast emerging literature,a number of studies that have found associations between sedentary behaviour and health-related outcomes, including</a:t>
            </a:r>
          </a:p>
          <a:p>
            <a:pPr marL="171450" indent="-171450">
              <a:buFont typeface="Arial" panose="020B0604020202020204" pitchFamily="34" charset="0"/>
              <a:buChar char="•"/>
              <a:defRPr/>
            </a:pPr>
            <a:r>
              <a:rPr lang="en-GB" altLang="en-US" dirty="0" smtClean="0"/>
              <a:t>Obesity</a:t>
            </a:r>
          </a:p>
          <a:p>
            <a:pPr marL="171450" indent="-171450">
              <a:buFont typeface="Arial" panose="020B0604020202020204" pitchFamily="34" charset="0"/>
              <a:buChar char="•"/>
              <a:defRPr/>
            </a:pPr>
            <a:r>
              <a:rPr lang="en-GB" altLang="en-US" dirty="0" smtClean="0"/>
              <a:t>CVD</a:t>
            </a:r>
          </a:p>
          <a:p>
            <a:pPr marL="171450" indent="-171450">
              <a:buFont typeface="Arial" panose="020B0604020202020204" pitchFamily="34" charset="0"/>
              <a:buChar char="•"/>
              <a:defRPr/>
            </a:pPr>
            <a:r>
              <a:rPr lang="en-GB" altLang="en-US" dirty="0" smtClean="0"/>
              <a:t>Cardio-metabolic risk factors</a:t>
            </a:r>
          </a:p>
          <a:p>
            <a:pPr marL="171450" indent="-171450">
              <a:buFont typeface="Arial" panose="020B0604020202020204" pitchFamily="34" charset="0"/>
              <a:buChar char="•"/>
              <a:defRPr/>
            </a:pPr>
            <a:r>
              <a:rPr lang="en-GB" altLang="en-US" dirty="0" smtClean="0"/>
              <a:t>Some cancers</a:t>
            </a:r>
          </a:p>
          <a:p>
            <a:pPr marL="171450" indent="-171450">
              <a:buFont typeface="Arial" panose="020B0604020202020204" pitchFamily="34" charset="0"/>
              <a:buChar char="•"/>
              <a:defRPr/>
            </a:pPr>
            <a:r>
              <a:rPr lang="en-GB" altLang="en-US" dirty="0" smtClean="0"/>
              <a:t>Diabetes</a:t>
            </a:r>
          </a:p>
          <a:p>
            <a:pPr marL="171450" indent="-171450">
              <a:buFont typeface="Arial" panose="020B0604020202020204" pitchFamily="34" charset="0"/>
              <a:buChar char="•"/>
              <a:defRPr/>
            </a:pPr>
            <a:r>
              <a:rPr lang="en-GB" altLang="en-US" dirty="0" smtClean="0"/>
              <a:t>Premature Mortality</a:t>
            </a:r>
          </a:p>
          <a:p>
            <a:pPr>
              <a:defRPr/>
            </a:pPr>
            <a:endParaRPr lang="en-GB" altLang="en-US" dirty="0" smtClean="0"/>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CEA7EEC-ECF6-4C4B-A3D0-0417977D6E8D}" type="slidenum">
              <a:rPr lang="en-GB" altLang="en-US"/>
              <a:pPr eaLnBrk="1" hangingPunct="1"/>
              <a:t>7</a:t>
            </a:fld>
            <a:endParaRPr lang="en-GB" altLang="en-US" dirty="0"/>
          </a:p>
        </p:txBody>
      </p:sp>
    </p:spTree>
    <p:extLst>
      <p:ext uri="{BB962C8B-B14F-4D97-AF65-F5344CB8AC3E}">
        <p14:creationId xmlns:p14="http://schemas.microsoft.com/office/powerpoint/2010/main" val="108058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And these associations have been independent of physical activity levels.  </a:t>
            </a:r>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04E719-A5EC-4731-8E59-AF2E378288E9}" type="slidenum">
              <a:rPr lang="en-GB" altLang="en-US"/>
              <a:pPr eaLnBrk="1" hangingPunct="1"/>
              <a:t>8</a:t>
            </a:fld>
            <a:endParaRPr lang="en-GB" altLang="en-US" dirty="0"/>
          </a:p>
        </p:txBody>
      </p:sp>
    </p:spTree>
    <p:extLst>
      <p:ext uri="{BB962C8B-B14F-4D97-AF65-F5344CB8AC3E}">
        <p14:creationId xmlns:p14="http://schemas.microsoft.com/office/powerpoint/2010/main" val="245686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F68988-1E3E-4095-AFDC-A9E315F12B77}" type="slidenum">
              <a:rPr lang="en-GB" altLang="en-US" smtClean="0"/>
              <a:pPr/>
              <a:t>9</a:t>
            </a:fld>
            <a:endParaRPr lang="en-GB" altLang="en-US" dirty="0"/>
          </a:p>
        </p:txBody>
      </p:sp>
    </p:spTree>
    <p:extLst>
      <p:ext uri="{BB962C8B-B14F-4D97-AF65-F5344CB8AC3E}">
        <p14:creationId xmlns:p14="http://schemas.microsoft.com/office/powerpoint/2010/main" val="225594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150" y="2130425"/>
            <a:ext cx="7772400" cy="1470025"/>
          </a:xfrm>
          <a:prstGeom prst="rect">
            <a:avLst/>
          </a:prstGeom>
        </p:spPr>
        <p:txBody>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23912" y="3600450"/>
            <a:ext cx="4129088" cy="2047875"/>
          </a:xfrm>
          <a:prstGeom prst="rect">
            <a:avLst/>
          </a:prstGeom>
        </p:spPr>
        <p:txBody>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64A8B0B7-6DF9-404D-BE5E-D5E7D0F0B0D7}" type="datetime1">
              <a:rPr lang="en-US"/>
              <a:pPr>
                <a:defRPr/>
              </a:pPr>
              <a:t>1/18/2018</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8B6D15C-86A1-48E5-8D7C-268F8264E402}" type="slidenum">
              <a:rPr lang="en-US" altLang="en-US"/>
              <a:pPr/>
              <a:t>‹#›</a:t>
            </a:fld>
            <a:endParaRPr lang="en-US" altLang="en-US" dirty="0"/>
          </a:p>
        </p:txBody>
      </p:sp>
      <p:pic>
        <p:nvPicPr>
          <p:cNvPr id="8" name="Picture 2" descr="C:\Users\hls376\AppData\Local\Temp\7zE0210E189\50_YEAR_PRIMARY_LOGO-RGB-V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3720" y="82550"/>
            <a:ext cx="3164094" cy="163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4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5"/>
            <a:ext cx="3008313" cy="8382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133475"/>
            <a:ext cx="3008313" cy="4992689"/>
          </a:xfrm>
          <a:prstGeom prst="rect">
            <a:avLst/>
          </a:prstGeom>
        </p:spPr>
        <p:txBody>
          <a:bodyPr/>
          <a:lstStyle>
            <a:lvl1pPr marL="0" indent="0">
              <a:buClr>
                <a:srgbClr val="C60C30"/>
              </a:buClr>
              <a:buFont typeface="Arial"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0EC68BE4-E4B4-4CF9-9028-21AD08A15AED}" type="datetime1">
              <a:rPr lang="en-US"/>
              <a:pPr>
                <a:defRPr/>
              </a:pPr>
              <a:t>1/18/2018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3B36D2-6F46-4B53-B767-6EA3E3CF4377}" type="slidenum">
              <a:rPr lang="en-US" altLang="en-US"/>
              <a:pPr/>
              <a:t>‹#›</a:t>
            </a:fld>
            <a:endParaRPr lang="en-US" altLang="en-US" dirty="0"/>
          </a:p>
        </p:txBody>
      </p:sp>
    </p:spTree>
    <p:extLst>
      <p:ext uri="{BB962C8B-B14F-4D97-AF65-F5344CB8AC3E}">
        <p14:creationId xmlns:p14="http://schemas.microsoft.com/office/powerpoint/2010/main" val="317922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590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590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8590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9B80F071-0296-4F87-A86F-52C50A6A0C5C}" type="datetime1">
              <a:rPr lang="en-US"/>
              <a:pPr>
                <a:defRPr/>
              </a:pPr>
              <a:t>1/18/2018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2B1C7C8-A3BD-4B26-9B8C-FF4BF216F6CF}" type="slidenum">
              <a:rPr lang="en-US" altLang="en-US"/>
              <a:pPr/>
              <a:t>‹#›</a:t>
            </a:fld>
            <a:endParaRPr lang="en-US" altLang="en-US" dirty="0"/>
          </a:p>
        </p:txBody>
      </p:sp>
    </p:spTree>
    <p:extLst>
      <p:ext uri="{BB962C8B-B14F-4D97-AF65-F5344CB8AC3E}">
        <p14:creationId xmlns:p14="http://schemas.microsoft.com/office/powerpoint/2010/main" val="313337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30074" y="1819276"/>
            <a:ext cx="7956725" cy="4306888"/>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730074" y="342900"/>
            <a:ext cx="7956725" cy="1476375"/>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B2597FE7-F5E2-4CF1-ADD3-2F7EB0D1450D}" type="datetime1">
              <a:rPr lang="en-US"/>
              <a:pPr>
                <a:defRPr/>
              </a:pPr>
              <a:t>1/18/2018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96EE3BA-A63A-42B6-8F5D-8338DF542267}" type="slidenum">
              <a:rPr lang="en-US" altLang="en-US"/>
              <a:pPr/>
              <a:t>‹#›</a:t>
            </a:fld>
            <a:endParaRPr lang="en-US" altLang="en-US" dirty="0"/>
          </a:p>
        </p:txBody>
      </p:sp>
    </p:spTree>
    <p:extLst>
      <p:ext uri="{BB962C8B-B14F-4D97-AF65-F5344CB8AC3E}">
        <p14:creationId xmlns:p14="http://schemas.microsoft.com/office/powerpoint/2010/main" val="328893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4638"/>
            <a:ext cx="2057400" cy="585152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305550" cy="5851525"/>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9610875B-9709-4B7A-ADF2-78701BB62D5F}" type="datetime1">
              <a:rPr lang="en-US"/>
              <a:pPr>
                <a:defRPr/>
              </a:pPr>
              <a:t>1/18/2018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4E1985F-426D-48A9-9AD7-DCDC6DC6D249}" type="slidenum">
              <a:rPr lang="en-US" altLang="en-US"/>
              <a:pPr/>
              <a:t>‹#›</a:t>
            </a:fld>
            <a:endParaRPr lang="en-US" altLang="en-US" dirty="0"/>
          </a:p>
        </p:txBody>
      </p:sp>
    </p:spTree>
    <p:extLst>
      <p:ext uri="{BB962C8B-B14F-4D97-AF65-F5344CB8AC3E}">
        <p14:creationId xmlns:p14="http://schemas.microsoft.com/office/powerpoint/2010/main" val="55685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9" y="1809748"/>
            <a:ext cx="8175801" cy="4267201"/>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510999" y="466724"/>
            <a:ext cx="8175801" cy="1181101"/>
          </a:xfrm>
          <a:prstGeom prst="rect">
            <a:avLst/>
          </a:prstGeom>
        </p:spPr>
        <p:txBody>
          <a:bodyPr/>
          <a:lstStyle>
            <a:lvl1pPr>
              <a:defRPr sz="4400"/>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4AF3F47D-041C-4408-8ADD-70A6FAE7646B}" type="datetime1">
              <a:rPr lang="en-US"/>
              <a:pPr>
                <a:defRPr/>
              </a:pPr>
              <a:t>1/18/2018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E46C02B-5F32-4748-93E3-2F6DA6ACE022}" type="slidenum">
              <a:rPr lang="en-US" altLang="en-US"/>
              <a:pPr/>
              <a:t>‹#›</a:t>
            </a:fld>
            <a:endParaRPr lang="en-US" altLang="en-US" dirty="0"/>
          </a:p>
        </p:txBody>
      </p:sp>
    </p:spTree>
    <p:extLst>
      <p:ext uri="{BB962C8B-B14F-4D97-AF65-F5344CB8AC3E}">
        <p14:creationId xmlns:p14="http://schemas.microsoft.com/office/powerpoint/2010/main" val="53760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MASTER_Salford 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538" y="261938"/>
            <a:ext cx="2024062"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270DF288-D383-4483-B0C2-E9B8F70CB135}" type="datetime1">
              <a:rPr lang="en-US"/>
              <a:pPr>
                <a:defRPr/>
              </a:pPr>
              <a:t>1/18/2018</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24D48D6-9425-4E81-9319-BF86673F3695}" type="slidenum">
              <a:rPr lang="en-US" altLang="en-US"/>
              <a:pPr/>
              <a:t>‹#›</a:t>
            </a:fld>
            <a:endParaRPr lang="en-US" altLang="en-US" dirty="0"/>
          </a:p>
        </p:txBody>
      </p:sp>
    </p:spTree>
    <p:extLst>
      <p:ext uri="{BB962C8B-B14F-4D97-AF65-F5344CB8AC3E}">
        <p14:creationId xmlns:p14="http://schemas.microsoft.com/office/powerpoint/2010/main" val="30098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0998" y="2905125"/>
            <a:ext cx="3984801" cy="322103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2500" y="2905125"/>
            <a:ext cx="3924300" cy="322103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C9674D63-332D-4776-8441-8657CBD1191E}" type="datetime1">
              <a:rPr lang="en-US"/>
              <a:pPr>
                <a:defRPr/>
              </a:pPr>
              <a:t>1/18/2018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274073C-FE82-464A-8867-348CC1438635}" type="slidenum">
              <a:rPr lang="en-US" altLang="en-US"/>
              <a:pPr/>
              <a:t>‹#›</a:t>
            </a:fld>
            <a:endParaRPr lang="en-US" altLang="en-US" dirty="0"/>
          </a:p>
        </p:txBody>
      </p:sp>
    </p:spTree>
    <p:extLst>
      <p:ext uri="{BB962C8B-B14F-4D97-AF65-F5344CB8AC3E}">
        <p14:creationId xmlns:p14="http://schemas.microsoft.com/office/powerpoint/2010/main" val="428414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998" y="2911475"/>
            <a:ext cx="3986389"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998" y="3705225"/>
            <a:ext cx="3986390" cy="242093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911475"/>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705225"/>
            <a:ext cx="4041775" cy="2420938"/>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611C147B-2ECE-4C76-982A-5E797F6B32BD}" type="datetime1">
              <a:rPr lang="en-US"/>
              <a:pPr>
                <a:defRPr/>
              </a:pPr>
              <a:t>1/18/2018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2C9C86A-5102-4561-BDFB-EC0BC136FBA6}" type="slidenum">
              <a:rPr lang="en-US" altLang="en-US"/>
              <a:pPr/>
              <a:t>‹#›</a:t>
            </a:fld>
            <a:endParaRPr lang="en-US" altLang="en-US" dirty="0"/>
          </a:p>
        </p:txBody>
      </p:sp>
    </p:spTree>
    <p:extLst>
      <p:ext uri="{BB962C8B-B14F-4D97-AF65-F5344CB8AC3E}">
        <p14:creationId xmlns:p14="http://schemas.microsoft.com/office/powerpoint/2010/main" val="285572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_quote">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510998" y="2905125"/>
            <a:ext cx="8175801" cy="1009650"/>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Content Placeholder 3"/>
          <p:cNvSpPr>
            <a:spLocks noGrp="1"/>
          </p:cNvSpPr>
          <p:nvPr>
            <p:ph sz="half" idx="13"/>
          </p:nvPr>
        </p:nvSpPr>
        <p:spPr>
          <a:xfrm>
            <a:off x="510998" y="4533900"/>
            <a:ext cx="8175802" cy="1592262"/>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
          <p:cNvSpPr>
            <a:spLocks noGrp="1"/>
          </p:cNvSpPr>
          <p:nvPr>
            <p:ph type="body" sz="half" idx="14"/>
          </p:nvPr>
        </p:nvSpPr>
        <p:spPr>
          <a:xfrm>
            <a:off x="510998" y="4095750"/>
            <a:ext cx="8175802" cy="438150"/>
          </a:xfrm>
          <a:prstGeom prst="rect">
            <a:avLst/>
          </a:prstGeom>
        </p:spPr>
        <p:txBody>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6" name="Date Placeholder 3"/>
          <p:cNvSpPr>
            <a:spLocks noGrp="1"/>
          </p:cNvSpPr>
          <p:nvPr>
            <p:ph type="dt" sz="half" idx="15"/>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13C69F15-61B6-495A-A66E-18D94269014C}" type="datetime1">
              <a:rPr lang="en-US"/>
              <a:pPr>
                <a:defRPr/>
              </a:pPr>
              <a:t>1/18/2018</a:t>
            </a:fld>
            <a:endParaRPr lang="en-US" dirty="0"/>
          </a:p>
        </p:txBody>
      </p:sp>
      <p:sp>
        <p:nvSpPr>
          <p:cNvPr id="7" name="Footer Placeholder 4"/>
          <p:cNvSpPr>
            <a:spLocks noGrp="1"/>
          </p:cNvSpPr>
          <p:nvPr>
            <p:ph type="ftr" sz="quarter" idx="16"/>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Slide Number Placeholder 5"/>
          <p:cNvSpPr>
            <a:spLocks noGrp="1"/>
          </p:cNvSpPr>
          <p:nvPr>
            <p:ph type="sldNum" sz="quarter" idx="17"/>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4621C1D-725B-4554-A3BB-466A6E016B40}" type="slidenum">
              <a:rPr lang="en-US" altLang="en-US"/>
              <a:pPr/>
              <a:t>‹#›</a:t>
            </a:fld>
            <a:endParaRPr lang="en-US" altLang="en-US" dirty="0"/>
          </a:p>
        </p:txBody>
      </p:sp>
    </p:spTree>
    <p:extLst>
      <p:ext uri="{BB962C8B-B14F-4D97-AF65-F5344CB8AC3E}">
        <p14:creationId xmlns:p14="http://schemas.microsoft.com/office/powerpoint/2010/main" val="410969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5F7A733A-5F6D-4878-8D03-181EC104BB6B}" type="datetime1">
              <a:rPr lang="en-US"/>
              <a:pPr>
                <a:defRPr/>
              </a:pPr>
              <a:t>1/18/2018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83A3EF1-5577-43FA-9B36-83D87577A9D1}" type="slidenum">
              <a:rPr lang="en-US" altLang="en-US"/>
              <a:pPr/>
              <a:t>‹#›</a:t>
            </a:fld>
            <a:endParaRPr lang="en-US" altLang="en-US" dirty="0"/>
          </a:p>
        </p:txBody>
      </p:sp>
    </p:spTree>
    <p:extLst>
      <p:ext uri="{BB962C8B-B14F-4D97-AF65-F5344CB8AC3E}">
        <p14:creationId xmlns:p14="http://schemas.microsoft.com/office/powerpoint/2010/main" val="402376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CDD84B2B-5C91-46DD-A19B-756125BB1077}" type="datetime1">
              <a:rPr lang="en-US"/>
              <a:pPr>
                <a:defRPr/>
              </a:pPr>
              <a:t>1/18/2018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ACB7070-7158-4813-A67B-B5487A871070}" type="slidenum">
              <a:rPr lang="en-US" altLang="en-US"/>
              <a:pPr/>
              <a:t>‹#›</a:t>
            </a:fld>
            <a:endParaRPr lang="en-US" altLang="en-US" dirty="0"/>
          </a:p>
        </p:txBody>
      </p:sp>
    </p:spTree>
    <p:extLst>
      <p:ext uri="{BB962C8B-B14F-4D97-AF65-F5344CB8AC3E}">
        <p14:creationId xmlns:p14="http://schemas.microsoft.com/office/powerpoint/2010/main" val="286684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257174" y="0"/>
            <a:ext cx="888682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6" name="Text Placeholder 3"/>
          <p:cNvSpPr>
            <a:spLocks noGrp="1"/>
          </p:cNvSpPr>
          <p:nvPr>
            <p:ph type="body" sz="half" idx="2"/>
          </p:nvPr>
        </p:nvSpPr>
        <p:spPr>
          <a:xfrm>
            <a:off x="533400" y="4181474"/>
            <a:ext cx="2800350" cy="1838325"/>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cs typeface="+mn-cs"/>
              </a:defRPr>
            </a:lvl1pPr>
          </a:lstStyle>
          <a:p>
            <a:pPr>
              <a:defRPr/>
            </a:pPr>
            <a:fld id="{4F4B32A6-3DD4-4754-83E2-9EB54C0077F4}" type="datetime1">
              <a:rPr lang="en-US"/>
              <a:pPr>
                <a:defRPr/>
              </a:pPr>
              <a:t>1/18/2018</a:t>
            </a:fld>
            <a:endParaRPr lang="en-US" dirty="0"/>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56278A5-947D-48DB-8A4B-9E69A4193939}" type="slidenum">
              <a:rPr lang="en-US" altLang="en-US"/>
              <a:pPr/>
              <a:t>‹#›</a:t>
            </a:fld>
            <a:endParaRPr lang="en-US" altLang="en-US" dirty="0"/>
          </a:p>
        </p:txBody>
      </p:sp>
    </p:spTree>
    <p:extLst>
      <p:ext uri="{BB962C8B-B14F-4D97-AF65-F5344CB8AC3E}">
        <p14:creationId xmlns:p14="http://schemas.microsoft.com/office/powerpoint/2010/main" val="24833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52413" cy="6858000"/>
          </a:xfrm>
          <a:prstGeom prst="rect">
            <a:avLst/>
          </a:prstGeom>
          <a:solidFill>
            <a:srgbClr val="C60C30"/>
          </a:solidFill>
          <a:ln>
            <a:noFill/>
          </a:ln>
          <a:effectLst>
            <a:outerShdw dist="23000" dir="5400000" rotWithShape="0">
              <a:srgbClr val="808080">
                <a:alpha val="34998"/>
              </a:srgbClr>
            </a:outerShdw>
          </a:effectLs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 id="2147484738" r:id="rId13"/>
  </p:sldLayoutIdLst>
  <p:txStyles>
    <p:titleStyle>
      <a:lvl1pPr algn="l" defTabSz="457200" rtl="0" eaLnBrk="0" fontAlgn="base" hangingPunct="0">
        <a:spcBef>
          <a:spcPct val="0"/>
        </a:spcBef>
        <a:spcAft>
          <a:spcPct val="0"/>
        </a:spcAft>
        <a:defRPr sz="4000" kern="1200">
          <a:solidFill>
            <a:srgbClr val="C60C30"/>
          </a:solidFill>
          <a:latin typeface="Arial Bold"/>
          <a:ea typeface="ＭＳ Ｐゴシック" charset="-128"/>
          <a:cs typeface="Arial Bold"/>
        </a:defRPr>
      </a:lvl1pPr>
      <a:lvl2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0" fontAlgn="base" hangingPunct="0">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alford.ac.uk/research/health-sciences/research-groups/measurement-and-quantification-of-physical-behaviou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bwMode="auto">
          <a:xfrm>
            <a:off x="755354" y="2764678"/>
            <a:ext cx="7772400" cy="35085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200" b="1" dirty="0"/>
              <a:t>The distribution of activPAL postural and stepping classifications within ActiGraph activity </a:t>
            </a:r>
            <a:r>
              <a:rPr lang="en-GB" sz="3200" b="1" dirty="0" smtClean="0"/>
              <a:t>classifications</a:t>
            </a:r>
            <a:r>
              <a:rPr lang="en-GB" sz="4000" dirty="0"/>
              <a:t/>
            </a:r>
            <a:br>
              <a:rPr lang="en-GB" sz="4000" dirty="0"/>
            </a:br>
            <a:r>
              <a:rPr lang="en-US" altLang="en-US" sz="1200" b="1"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12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1200" b="1"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12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1200" b="1"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12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1200" b="1"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12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t>Alex Clarke-Cornwell</a:t>
            </a:r>
            <a:b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t>Lecturer in Public Health, University of Salford, UK</a:t>
            </a:r>
            <a:b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1400" b="1"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14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1800" b="1" dirty="0" smtClean="0">
                <a:latin typeface="Arial Bold" panose="020B0704020202020204" pitchFamily="34" charset="0"/>
                <a:ea typeface="ＭＳ Ｐゴシック" panose="020B0600070205080204" pitchFamily="34" charset="-128"/>
                <a:cs typeface="Arial Bold" panose="020B0704020202020204" pitchFamily="34" charset="0"/>
              </a:rPr>
              <a:t>a.m.clarke-cornwell@salford.ac.uk</a:t>
            </a:r>
            <a: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rPr>
            </a:br>
            <a:endParaRPr lang="en-US" altLang="en-US" sz="2400" b="1" dirty="0" smtClean="0">
              <a:latin typeface="Arial Bold" panose="020B0704020202020204" pitchFamily="34" charset="0"/>
              <a:ea typeface="ＭＳ Ｐゴシック" panose="020B0600070205080204" pitchFamily="34" charset="-128"/>
              <a:cs typeface="Arial Bold" panose="020B0704020202020204" pitchFamily="34"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635" y="176610"/>
            <a:ext cx="31781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data:image/jpeg;base64,/9j/4AAQSkZJRgABAQAAAQABAAD/2wCEAAkGBhAQEBIQDxQQDxAQFBQPDw8QEA8PDxAQFBAVFBQQFBQXHCYeFxkjGRQUHy8gIycpLCwsFR4xNTAqNSYrLCkBCQoKDgwOGg8PFykcHBwsKSkpKSksKSkpKSkpKSksLCksKSkpKSksKSwpKSkpKSwpKSkpLCwpKSkpKSwpKSksKf/AABEIARsAsgMBIgACEQEDEQH/xAAbAAABBQEBAAAAAAAAAAAAAAACAQMEBQYAB//EAEAQAAIBAgMEBgYIBAYDAAAAAAABAgMRBBIhBTFBUQZhcYGRoRMiUrHB0TJCYnKCkuHwFCOishYkMzTi8QcVY//EABkBAAMBAQEAAAAAAAAAAAAAAAABAgMEBf/EACARAQEAAgMBAAMBAQAAAAAAAAABAhESITEDE1FhQSL/2gAMAwEAAhEDEQA/AJdOI7GB0IjsYnSwdGJi+nuxnC2Ko5k28tZR3bvVqPlus+1G4SErUYyi4zSlFpqSeqatqgvYl08NxOMnNWffbS/aRrEjFKOeeVWjmeVb7RvohhojTbew2OFYgyIcKhADjjjgAnPfu16rAnC2ALboyn6Zvgqck+9pGncHlb3Ph23KzozgctNza1quyf2I/OV/ylzW3WLnibe1d6eo3ubvorK/dYTFbR9C7VFKEuUoyj70TsBBempp7s8febmdCMtJKMlyklJeZFwjT81/15lDBV8d6tGDcE7uo1lpq3DM9Lms6NdDoYV+kqWnX1Sa+hTX2b8es0sKaSskkluSSSXcK0EiLlaYlEanElSiMyiNKPlOHbCCM/CI5FCRQ5FDSVIY2hJKjUb3KE2+H1GSUik6aY70ODqc6i9FHtlv/pUgLTx+Y2x2Y2JqERoIRjABRWhBBxxxwBwSQiQUUAeg0KGSnRS3ehp24fSgpN+LYNR3YeEbnhsNJ73SUX+CTj7kC43lZcdC2YMmqfLVdxvooxG+Li97d1z3e7h4G3oxajFPfZX7bCp0SRzQdhGiQbaG5IeaG5IAZynB5TgM7FDkUDFDiQJckYL/AMmbR1pYdWsv5sud3eMV4X8TfpHie3doyxFepVl9aWnVFaRXhYZyKyYDHJAAsgjFEYAjBCEYgQ45nABIKKEQSANxsS7wVJ/aqxXZmT+JISt3Efo5rgVxy1prsvCLJNi0f66lGzRu6Tuk1uaTXejDU964dfI1uwK+fDwb3xTg+2MnH4CoWFhLBiWIMDQ1JD7Q3JADVjgrHADkUGkJFBpDJW9I9oKhhqtS9nlcYfflovn3Hi02bP8A8j7Ucq6oL6NKN2ucpat+FkYtjioCSBsG0IBgsIG0CwARGgrAsQJY5IU5AZUEhEEgJtuiUm8HUjwjWi1+KnZ+4nSiVXQ2ovQ4iOubNSlbq9ZX8Wi4y/tlIpIxSazbr623mh6M1PUqR3Wnmt1TivimZ/L2lt0exCVTK/rJx79Gvc/EVONKjgjrEg2xuQ7ICSAG7HBHADkUGkDENIAwPT7oxUlP+Jowc4tfzlG7kpL69uVreBgpRPf0jNbd6BYfEXlTtQqvjFfy5dseHaipRHk1LDyl9FOT5JXZ1TDSj9KLj2po1r6JYjCTz1FB028inCSd3a69XetzLrCU01ZpNcmrom5arXHHceZuADieoYjothaq+goP2qfqvw3PwM9tDoFUi/5U4zXBS9SVu3cHKUXCxjmgWi2x3R/EUr54SsvrR9aPiislAE6NWFSDynKAAiQSQ5Tw8nuTfYmyfh+j+Jn9GlU7Wsq8xnpadC/p1lxdK/hUgaGS1v12K3o1sGtQqynVilGVOcNJxbzNK2i60WeK9VPS73j5RNwv6Be49hMQ4TUlvi7/AKGYxPSOrGbjCMLLTVNt+ZreimzcRXzVMVD0dJr+XFJwnKV1rZ6qNr+PUO2J1Y2NKalFSW5pNdjCaBoUFCKir2WivvtcOxmYGgJIdYDQA1Y4KwoEJIcigYoNIAJIJI5IJDCo6UUr4ab9lwl3Kau/BszWCZt8Zh1Upzg/rxcfFbzC4S60e9Oz7U7MzzbfL9O21OWajFTnCM3NSyScb2UbfEjYehGlWpP1nJzUW5ScrqUZLj12JG24XjSl7NVf1Jr5EbHJpQqL6k4yfP6a+Fzmzyszxm+q7/nhL88rrtc4kosdsmlO7nCLfBpWfkX1dlbijXbHTMw2VCFVZbtWej14l5hcNHT1Y+CK6SfpU+DTS7nqXOGW4N09SJtCmluVuzQmwIlIkxkAoapVYuDlJRW+TUV3uxZV5kfZlNzxNPjZ5n2JDiMuo0eB2PRopejp04vjJRWZvi295PSOSFRs5HWEYQgEFjch1jcgABTrHADkUOIbiOIANBJAoJARbGK2tQ9HiaiW6T9Ivxa++5tTJ9K6Vq8Je3C3fGX/ACQsvGnz9RK2HjVhkldK6d4uzTTumgI7Do/Wzz+/OTXhuDoVCVGZk64arFdiSxrFbiWJSDiaNo0JcZel8pxXwJ2HGMevVwq+xUfjUJFFhSxTaI/cj0hypMDpjE1Cx6L4X6dV8fUj72/cUuKqms2Hh8lCC4tZn+J3KxYfS9LBIU5CmjncIKIwAWBINgSGQDjrHABxHENRY4mAOINDaDQARnumFP1KcuU3HulH9DQFT0np3w0vsuMvCST8mwvh4+szRkTKbK2nMsaEjnd8JWZWYuRPxFTeVOIndgBY9/7dcqLfjUY5QkJtSnadHqoQ/uY1RnqOlh4taQFeQlGoBiJ2EsxQpekqRh7UkvM3sFZaGL6NxzYhdSlLvt+ptImmLk+vuhIIFClsSiHCNgCMCQTYEmMiCHHAHRY5FjUWORYjOphoaTDQyGR8fTzUqkecJf2sfuIwN51CW4l0q1iHT+lbk2vBkqpDkc9d+HYMTV3kKK0bJVZWTF2dh884Q5u7+6tWEPLpN6QYezoS4ejyeFn8yonCzuabpTSvSjJfUmm+xq3yM9V1iPJn8ruDozsN4itfQWMboDLa7fIlvrUXnRHD6zqdkF738DTopujCtQXXKT+HwLhM2njz87ujOBuLcpJRGzriXAnMbkwmwGxkS5wNzgBYscixmLHIsRnkw0xqLDTGQ7g1J2Tb4K77lc65F2pWUaNWT4Ql5xa+IGwVFt+t3+OpOU9BnBU9LE6NCxg7Z0g1YOWnAsuj9L+c37MH5tL5kepGxN6O/wCpU+6v7mOelnf+VntilmoVF9ltdq1+BlKUM0e42GL/ANOf3Zf2sx2BfqrsQ82fyvpFTlFgYh6FioXRHrUSHRyX3RmX8hLlKS+PxLhMzvRat/qQ61Je5/A0KZrPHFn6JMW4FxcxSRXEuI2C5ARWwJMVsbkxh1zgcxwB0WOxZHix2LED0WOJjMWGmAOXKvpNO2GqdeVeM0WVyq6Tf7afU4P+uIU56z2CLF7ipwNQs3LQxdZiqPbAqWrSXOF/CS+ZGqMXZc8uIh15o+Mf0HPSy7i92vVy0Kr5Ql5q3xMvgl6q7C96TVLYaX2nGPjNFJhFoh5I+XibADEIKDAxMtCWpejk7YhrnGXk0au5kejj/wAw/uS96NWmXj45/p6NsS4DZ1y2Y3IRyBuC2BCzASZzkNtgBXOG7nDBYsdiyPFjsGIz6Y4mMxYaYEcuRNrUs9CrHnCXkr/AkXBqK6afFNPsasAYXATLSU/VKfDrLNxf1W496diyzaGLscmDhX/mKX3vgwHOw5slZsRH7KlLyt8Qnoviw6UP/L/jh7ypwz0RebdpZsPUXFLMvwtS+Bn8JPRFZM/n4mQlqN4uegkZajOLloS0TeisL1KkuSUV3u/wNOmUXRenak5e1J+CSXzLpM0njnzu6JsS51xLlIFcFsRsRsCc2NtiuQDkMOuKN5jhB0WPQZEhVjzXih6FSPNeItmlRYaYxGpHmvEcU1zQwduI2BmXP3iOS5+TAmP2xTyYmfKVprvXzuOU5aEjpVBZqU1veaL0fCzXvZFpPQys7dWF3ibqxu11Fh0dh61SXJRj43fwRXze8s+jqtCcrS9aelotq0Vb5hj6M7/yuJpNNPc9H2Mx1D1W4P6rcfB2+BrZVFyl+VmTxemIq71eTkr6Oz1RWTP5e6SYsj4t2Q5BkfF6tRW+Tsu8hu1OyKeWhTX2cz79fiTVIh0qmWKVlokvpLgrDixD5R/MauSpKkLcjenf2PzM700vsebAkhsFsa9JLnHwYjnLn/Qxg42NyAlKXN/lQ1LNzn4JDI6cMa85+QgaBYy+15IdhL7XkiPCY/CoAPxl9p+CHIyXtPyGozY5GQyHde1Lw/Q665y/fcdnOuBKzb+GU6ErOTlD143vw38OVyjwc7ruNbUjdPzRjqX8upOn7EnFdl9PIzzn+uj432CxErJl5sWmlQhdSu05PV21k2Z3aErJmmwcMtOMfZil4IWHp/W9H3GPJ+L+ZnNv01GtCSVlKNn2xf6o0MmUXSKOlOXKeX8y/QvLxl87rI1S3HbPp58RHS6jeb7tF5sCErRJWwVd1JdkV5t/AynddOd1Kvc69leQvpepDVxcxs5DqqPkhc76vMZzC5w0Dud9XmC5P9oDMI5gQpN8xuT62c5jUpjAu9+Jw16UQAbjXXND0cQuaPOlWb4+Y5CT43sZfkbfj/r0eNdc14hfxkFvkvFeZ53Tq6kzTq8g/IX4v63f8bD2o/mQn/sKftw/NEw111BZ/wB6B+X+D8X9bSW1qXtw/MjOSw1TEV51KUfVvlTzL1svquaXIgemtrpp1Go2DeMIu1vUu9OOml/EqXn0WuHcVON2XVy/Qk3bhZ/Em4bbVOMEqkrOytdNtq2/RFzjquWlNx1ai3HrfDzMHi80FCMt6vrwavvv4js4eK3+SdtJPpBQ9r+mXyKvEyeLqqNLWMNU3dJu2svNLxKWU+/iXmwbRlSlfWSk2upv5pCl5dFx49pFTZFZRsst/vDFHaf8LFQqQd23K6cWn+9DXRqrKuF9/eYbpTT0jJNero1x9b/odx49wTO5dVNfS6HsS/MvkB/i5cKb/P8A8TJ3CUjPnVcI1P8Ai7/5/wBf6Bw6TuW6CX4v0Mskx2hOzFzp3CaaWe36nsx162wJbbq8Mng38Srz3133EUhc6njE6W2az4pfhQxU2jWf134L5EZ7+dxXoTyquMC9oV/bl5HHHByp6irjEegxiLuSI/tktNHaEddf3b9ofzDEJJb+XPrCcrhaUh7MEpEdSFzdaDZ6SIyzNR5yUTTYKTUUrq/LqRnNlUZSqXis2RX56vRfE1OCirL1o34q+XuOn5+bc/0uroOLrycXq3peytw4GWxeIU7cVG8Fzvx/fWaHalRpNLM275WnomldXfIyU8QtE961lZfWe8Pp4MP2N26iz2HO8rO2VJd+bXLfqtcpp1OpkvYdW9TV2srJPlz80iMPV5dtfOo7WurcrsoNvRXom+TWvEtKk4tKLunv0SKra0G4NNJcnc1vjLH1nDoyH4YN80GsA990czbZtDkXbTyHY4XrC/h+sk9hp1Ha3HgHFMCdK2q+Q2pS3JvsuyikqUBUbYzbtv2gSgSrieyvmcRMq5nDGqj0pu+/yJdNc7+QzRaHZSsm+eiAtdGKk3cT0j5gpiirWTUL6RnKQiOg9UubXvA2m2JhpU1F2s5LM9WuO63YX1dQjG+XV7rS3PruRMJBpJ73Zd2hIk21Z7uJ2TqacNu7tXY2hGcKsouStHLZ6K6tJteJkoTfX4mv2lVapyT10evJWMdEjNWNdKs1zLfYNJSVSW+T0TfDTf42Kicblz0fkmnF82nz3XXxIw9Vl4uMLGTtn5K/G1t+vadXppSWl4NNO73ciVk0sty0SQFWldam7PbO1aVpNR3J2XZwG09dR7EzWdq//YClbn1HHfW88LGH7uKpN9nmK2nxGvQNarRiB2MdNSNVdm1w4EinUW57+Q3VgmtHfjYBLpGcgMwbfdzBcRNQ5jhTgNHpi1Kmi/e8Fr1V3gT/AH4IpkJMVMbQURNdiEb8jpC8AU1+yNqqcFqm/PvLCeKSXA819I4vRtdg68TN6OUmuTbN59HLflP20G2drqbcI6t6Sa+ilxs+LKezDowWVdgn6k3LY4h1DweJdKebVR421afB2FGp7iZdK01eC2zCUdZQ8UvJjO0dtQtaMlf7LzPyMfUWrJOAirl86jjEynUvdve3r2D3pmRqe99nxHar1XYjK+rSYO+q70xJ1tHd36krEL+JktE/JAwm2979w5NlbpKybnub4cbLgPKra27vIsYJ77vvY5ChFvVX8QuJcgVLJ9XiNSqIfxFNJaK2oE0Gtq5WdGPS9T8DhbihqHzy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dirty="0"/>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1460500"/>
            <a:ext cx="2414587"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838" y="1460500"/>
            <a:ext cx="33369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itle 1"/>
          <p:cNvSpPr>
            <a:spLocks noGrp="1"/>
          </p:cNvSpPr>
          <p:nvPr>
            <p:ph type="title"/>
          </p:nvPr>
        </p:nvSpPr>
        <p:spPr bwMode="auto">
          <a:xfrm>
            <a:off x="511175" y="466725"/>
            <a:ext cx="81756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Bold" panose="020B0704020202020204" pitchFamily="34" charset="0"/>
                <a:ea typeface="ＭＳ Ｐゴシック" panose="020B0600070205080204" pitchFamily="34" charset="-128"/>
                <a:cs typeface="Arial Bold" panose="020B0704020202020204" pitchFamily="34" charset="0"/>
              </a:rPr>
              <a:t>Methods</a:t>
            </a:r>
          </a:p>
        </p:txBody>
      </p:sp>
      <p:pic>
        <p:nvPicPr>
          <p:cNvPr id="3379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4121150"/>
            <a:ext cx="340995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hls441\Desktop\IMG_429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131" y="3897313"/>
            <a:ext cx="1609681" cy="254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701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bwMode="auto">
          <a:xfrm>
            <a:off x="511175" y="466725"/>
            <a:ext cx="81756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Bold" panose="020B0704020202020204" pitchFamily="34" charset="0"/>
                <a:ea typeface="ＭＳ Ｐゴシック" panose="020B0600070205080204" pitchFamily="34" charset="-128"/>
                <a:cs typeface="Arial Bold" panose="020B0704020202020204" pitchFamily="34" charset="0"/>
              </a:rPr>
              <a:t>Methods</a:t>
            </a: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b="19273"/>
          <a:stretch>
            <a:fillRect/>
          </a:stretch>
        </p:blipFill>
        <p:spPr bwMode="auto">
          <a:xfrm>
            <a:off x="2162175" y="1238250"/>
            <a:ext cx="521017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836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Data processing</a:t>
            </a:r>
            <a:endParaRPr lang="en-GB"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7725" y="1378323"/>
            <a:ext cx="4487975" cy="48678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934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defTabSz="914400">
              <a:spcBef>
                <a:spcPct val="30000"/>
              </a:spcBef>
              <a:buClrTx/>
              <a:defRPr/>
            </a:pPr>
            <a:r>
              <a:rPr lang="en-GB" dirty="0" smtClean="0"/>
              <a:t>ActiGraph data </a:t>
            </a:r>
            <a:r>
              <a:rPr lang="en-GB" dirty="0"/>
              <a:t>were categorised using the Freedson activity cut-points for sedentary, light, moderate and vigorous physical activity (≤99, 100-1951, 1952-5724, ≥5725</a:t>
            </a:r>
            <a:r>
              <a:rPr lang="en-GB" dirty="0" smtClean="0"/>
              <a:t>)</a:t>
            </a:r>
          </a:p>
          <a:p>
            <a:pPr defTabSz="914400">
              <a:spcBef>
                <a:spcPct val="30000"/>
              </a:spcBef>
              <a:buClrTx/>
              <a:defRPr/>
            </a:pPr>
            <a:r>
              <a:rPr lang="en-GB" dirty="0" smtClean="0"/>
              <a:t>For </a:t>
            </a:r>
            <a:r>
              <a:rPr lang="en-GB" dirty="0"/>
              <a:t>each of these categories, the percentage of activity (sitting/lying, standing and stepping) from the </a:t>
            </a:r>
            <a:r>
              <a:rPr lang="en-GB" dirty="0" smtClean="0"/>
              <a:t>activPAL was calculated</a:t>
            </a:r>
            <a:endParaRPr lang="en-GB" altLang="en-US" dirty="0"/>
          </a:p>
          <a:p>
            <a:endParaRPr lang="en-GB" dirty="0"/>
          </a:p>
        </p:txBody>
      </p:sp>
      <p:sp>
        <p:nvSpPr>
          <p:cNvPr id="3" name="Title 2"/>
          <p:cNvSpPr>
            <a:spLocks noGrp="1"/>
          </p:cNvSpPr>
          <p:nvPr>
            <p:ph type="title"/>
          </p:nvPr>
        </p:nvSpPr>
        <p:spPr/>
        <p:txBody>
          <a:bodyPr/>
          <a:lstStyle/>
          <a:p>
            <a:r>
              <a:rPr lang="en-GB" dirty="0" smtClean="0"/>
              <a:t>Methods</a:t>
            </a:r>
            <a:endParaRPr lang="en-GB" dirty="0"/>
          </a:p>
        </p:txBody>
      </p:sp>
    </p:spTree>
    <p:extLst>
      <p:ext uri="{BB962C8B-B14F-4D97-AF65-F5344CB8AC3E}">
        <p14:creationId xmlns:p14="http://schemas.microsoft.com/office/powerpoint/2010/main" val="28610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999" y="1224801"/>
            <a:ext cx="8175801" cy="4267201"/>
          </a:xfrm>
        </p:spPr>
        <p:txBody>
          <a:bodyPr/>
          <a:lstStyle/>
          <a:p>
            <a:r>
              <a:rPr lang="en-GB" sz="3000" dirty="0"/>
              <a:t>30 university employees (</a:t>
            </a:r>
            <a:r>
              <a:rPr lang="en-GB" sz="3000" dirty="0" smtClean="0"/>
              <a:t>females, 66.67</a:t>
            </a:r>
            <a:r>
              <a:rPr lang="en-GB" sz="3000" dirty="0"/>
              <a:t>%); age 40.47±10.95 years; BMI 23.93±2.46 kg/m</a:t>
            </a:r>
            <a:r>
              <a:rPr lang="en-GB" sz="3000" baseline="30000" dirty="0"/>
              <a:t>2</a:t>
            </a:r>
            <a:r>
              <a:rPr lang="en-GB" sz="3000" dirty="0"/>
              <a:t>)</a:t>
            </a:r>
            <a:endParaRPr lang="en-GB" sz="3000" dirty="0" smtClean="0"/>
          </a:p>
          <a:p>
            <a:r>
              <a:rPr lang="en-GB" sz="3000" dirty="0" smtClean="0"/>
              <a:t>Participants </a:t>
            </a:r>
            <a:r>
              <a:rPr lang="en-GB" sz="3000" dirty="0"/>
              <a:t>provided on average 11h 58 min of data per day. </a:t>
            </a:r>
            <a:endParaRPr lang="en-GB" sz="3000" dirty="0" smtClean="0"/>
          </a:p>
          <a:p>
            <a:r>
              <a:rPr lang="en-GB" sz="3000" dirty="0" smtClean="0"/>
              <a:t>Using ActiGraph cut-points, the </a:t>
            </a:r>
            <a:r>
              <a:rPr lang="en-GB" sz="3000" dirty="0"/>
              <a:t>majority of these minutes (64.4%) were classified as </a:t>
            </a:r>
            <a:r>
              <a:rPr lang="en-GB" sz="3000" dirty="0" smtClean="0"/>
              <a:t>sedentary behaviour, </a:t>
            </a:r>
            <a:r>
              <a:rPr lang="en-GB" sz="3000" dirty="0"/>
              <a:t>30.5% light physical </a:t>
            </a:r>
            <a:r>
              <a:rPr lang="en-GB" sz="3000" dirty="0" smtClean="0"/>
              <a:t>activity, </a:t>
            </a:r>
            <a:r>
              <a:rPr lang="en-GB" sz="3000" dirty="0"/>
              <a:t>and 5.1% moderate to vigorous physical </a:t>
            </a:r>
            <a:r>
              <a:rPr lang="en-GB" sz="3000" dirty="0" smtClean="0"/>
              <a:t>activity. </a:t>
            </a:r>
            <a:endParaRPr lang="en-GB" sz="3000" dirty="0"/>
          </a:p>
        </p:txBody>
      </p:sp>
      <p:sp>
        <p:nvSpPr>
          <p:cNvPr id="3" name="Title 2"/>
          <p:cNvSpPr>
            <a:spLocks noGrp="1"/>
          </p:cNvSpPr>
          <p:nvPr>
            <p:ph type="title"/>
          </p:nvPr>
        </p:nvSpPr>
        <p:spPr>
          <a:xfrm>
            <a:off x="510999" y="222026"/>
            <a:ext cx="8175801" cy="1181101"/>
          </a:xfrm>
        </p:spPr>
        <p:txBody>
          <a:bodyPr/>
          <a:lstStyle/>
          <a:p>
            <a:r>
              <a:rPr lang="en-GB" dirty="0" smtClean="0"/>
              <a:t>Results</a:t>
            </a:r>
            <a:endParaRPr lang="en-GB" dirty="0"/>
          </a:p>
        </p:txBody>
      </p:sp>
    </p:spTree>
    <p:extLst>
      <p:ext uri="{BB962C8B-B14F-4D97-AF65-F5344CB8AC3E}">
        <p14:creationId xmlns:p14="http://schemas.microsoft.com/office/powerpoint/2010/main" val="3893121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smtClean="0"/>
          </a:p>
          <a:p>
            <a:endParaRPr lang="en-GB" dirty="0"/>
          </a:p>
          <a:p>
            <a:endParaRPr lang="en-GB" dirty="0" smtClean="0"/>
          </a:p>
        </p:txBody>
      </p:sp>
      <p:sp>
        <p:nvSpPr>
          <p:cNvPr id="3" name="Title 2"/>
          <p:cNvSpPr>
            <a:spLocks noGrp="1"/>
          </p:cNvSpPr>
          <p:nvPr>
            <p:ph type="title"/>
          </p:nvPr>
        </p:nvSpPr>
        <p:spPr/>
        <p:txBody>
          <a:bodyPr/>
          <a:lstStyle/>
          <a:p>
            <a:r>
              <a:rPr lang="en-GB" dirty="0" smtClean="0"/>
              <a:t>Results</a:t>
            </a:r>
            <a:endParaRPr lang="en-GB" dirty="0">
              <a:solidFill>
                <a:srgbClr val="6699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72101260"/>
              </p:ext>
            </p:extLst>
          </p:nvPr>
        </p:nvGraphicFramePr>
        <p:xfrm>
          <a:off x="930666" y="1507068"/>
          <a:ext cx="7959334" cy="4752264"/>
        </p:xfrm>
        <a:graphic>
          <a:graphicData uri="http://schemas.openxmlformats.org/drawingml/2006/table">
            <a:tbl>
              <a:tblPr firstRow="1" bandRow="1">
                <a:tableStyleId>{5C22544A-7EE6-4342-B048-85BDC9FD1C3A}</a:tableStyleId>
              </a:tblPr>
              <a:tblGrid>
                <a:gridCol w="2167718"/>
                <a:gridCol w="1389989"/>
                <a:gridCol w="2664143"/>
                <a:gridCol w="1737484"/>
              </a:tblGrid>
              <a:tr h="1772619">
                <a:tc>
                  <a:txBody>
                    <a:bodyPr/>
                    <a:lstStyle/>
                    <a:p>
                      <a:r>
                        <a:rPr lang="en-GB" sz="2400" dirty="0" smtClean="0"/>
                        <a:t>activPAL </a:t>
                      </a:r>
                    </a:p>
                    <a:p>
                      <a:r>
                        <a:rPr lang="en-GB" sz="2400" dirty="0" smtClean="0"/>
                        <a:t>minutes</a:t>
                      </a:r>
                      <a:r>
                        <a:rPr lang="en-GB" sz="2400" baseline="0" dirty="0" smtClean="0"/>
                        <a:t> classification</a:t>
                      </a:r>
                      <a:endParaRPr lang="en-GB" sz="2400" dirty="0"/>
                    </a:p>
                  </a:txBody>
                  <a:tcPr/>
                </a:tc>
                <a:tc gridSpan="3">
                  <a:txBody>
                    <a:bodyPr/>
                    <a:lstStyle/>
                    <a:p>
                      <a:pPr algn="ctr"/>
                      <a:r>
                        <a:rPr lang="en-GB" sz="2400" dirty="0" smtClean="0"/>
                        <a:t>ActiGraph count distribution </a:t>
                      </a:r>
                      <a:endParaRPr lang="en-GB" sz="2400" dirty="0"/>
                    </a:p>
                  </a:txBody>
                  <a:tcPr/>
                </a:tc>
                <a:tc hMerge="1">
                  <a:txBody>
                    <a:bodyPr/>
                    <a:lstStyle/>
                    <a:p>
                      <a:endParaRPr lang="en-GB"/>
                    </a:p>
                  </a:txBody>
                  <a:tcPr/>
                </a:tc>
                <a:tc hMerge="1">
                  <a:txBody>
                    <a:bodyPr/>
                    <a:lstStyle/>
                    <a:p>
                      <a:endParaRPr lang="en-GB" dirty="0"/>
                    </a:p>
                  </a:txBody>
                  <a:tcPr/>
                </a:tc>
              </a:tr>
              <a:tr h="718895">
                <a:tc>
                  <a:txBody>
                    <a:bodyPr/>
                    <a:lstStyle/>
                    <a:p>
                      <a:endParaRPr lang="en-GB" sz="2400" dirty="0"/>
                    </a:p>
                  </a:txBody>
                  <a:tcPr/>
                </a:tc>
                <a:tc>
                  <a:txBody>
                    <a:bodyPr/>
                    <a:lstStyle/>
                    <a:p>
                      <a:r>
                        <a:rPr lang="en-GB" sz="2400" b="1" dirty="0" smtClean="0"/>
                        <a:t>Median</a:t>
                      </a:r>
                      <a:endParaRPr lang="en-GB" sz="2400" b="1" dirty="0"/>
                    </a:p>
                  </a:txBody>
                  <a:tcPr/>
                </a:tc>
                <a:tc>
                  <a:txBody>
                    <a:bodyPr/>
                    <a:lstStyle/>
                    <a:p>
                      <a:r>
                        <a:rPr lang="en-GB" sz="2400" b="1" dirty="0" smtClean="0"/>
                        <a:t>Interquartile</a:t>
                      </a:r>
                      <a:r>
                        <a:rPr lang="en-GB" sz="2400" b="1" baseline="0" dirty="0" smtClean="0"/>
                        <a:t> range</a:t>
                      </a:r>
                      <a:endParaRPr lang="en-GB" sz="2400" b="1" dirty="0"/>
                    </a:p>
                  </a:txBody>
                  <a:tcPr/>
                </a:tc>
                <a:tc>
                  <a:txBody>
                    <a:bodyPr/>
                    <a:lstStyle/>
                    <a:p>
                      <a:r>
                        <a:rPr lang="en-GB" sz="2400" b="1" dirty="0" smtClean="0"/>
                        <a:t>Range</a:t>
                      </a:r>
                      <a:endParaRPr lang="en-GB" sz="2400" b="1" dirty="0"/>
                    </a:p>
                  </a:txBody>
                  <a:tcPr/>
                </a:tc>
              </a:tr>
              <a:tr h="718895">
                <a:tc>
                  <a:txBody>
                    <a:bodyPr/>
                    <a:lstStyle/>
                    <a:p>
                      <a:r>
                        <a:rPr lang="en-GB" sz="2400" dirty="0" smtClean="0"/>
                        <a:t>Sitting/Lying</a:t>
                      </a:r>
                      <a:endParaRPr lang="en-GB" sz="2400" dirty="0"/>
                    </a:p>
                  </a:txBody>
                  <a:tcPr/>
                </a:tc>
                <a:tc>
                  <a:txBody>
                    <a:bodyPr/>
                    <a:lstStyle/>
                    <a:p>
                      <a:pPr algn="r"/>
                      <a:r>
                        <a:rPr lang="en-GB" sz="2400" dirty="0" smtClean="0"/>
                        <a:t>1</a:t>
                      </a:r>
                      <a:endParaRPr lang="en-GB" sz="2400" dirty="0"/>
                    </a:p>
                  </a:txBody>
                  <a:tcPr/>
                </a:tc>
                <a:tc>
                  <a:txBody>
                    <a:bodyPr/>
                    <a:lstStyle/>
                    <a:p>
                      <a:pPr algn="r"/>
                      <a:r>
                        <a:rPr lang="en-GB" sz="2400" dirty="0" smtClean="0"/>
                        <a:t>0-30</a:t>
                      </a:r>
                      <a:endParaRPr lang="en-GB" sz="2400" dirty="0"/>
                    </a:p>
                  </a:txBody>
                  <a:tcPr/>
                </a:tc>
                <a:tc>
                  <a:txBody>
                    <a:bodyPr/>
                    <a:lstStyle/>
                    <a:p>
                      <a:pPr algn="r"/>
                      <a:r>
                        <a:rPr lang="en-GB" sz="2400" dirty="0" smtClean="0"/>
                        <a:t>0-9808</a:t>
                      </a:r>
                      <a:endParaRPr lang="en-GB" sz="2400" dirty="0"/>
                    </a:p>
                  </a:txBody>
                  <a:tcPr/>
                </a:tc>
              </a:tr>
              <a:tr h="718895">
                <a:tc>
                  <a:txBody>
                    <a:bodyPr/>
                    <a:lstStyle/>
                    <a:p>
                      <a:r>
                        <a:rPr lang="en-GB" sz="2400" dirty="0" smtClean="0"/>
                        <a:t>Standing</a:t>
                      </a:r>
                      <a:endParaRPr lang="en-GB" sz="2400" dirty="0"/>
                    </a:p>
                  </a:txBody>
                  <a:tcPr/>
                </a:tc>
                <a:tc>
                  <a:txBody>
                    <a:bodyPr/>
                    <a:lstStyle/>
                    <a:p>
                      <a:pPr algn="r"/>
                      <a:r>
                        <a:rPr lang="en-GB" sz="2400" dirty="0" smtClean="0"/>
                        <a:t>5</a:t>
                      </a:r>
                      <a:endParaRPr lang="en-GB" sz="2400" dirty="0"/>
                    </a:p>
                  </a:txBody>
                  <a:tcPr/>
                </a:tc>
                <a:tc>
                  <a:txBody>
                    <a:bodyPr/>
                    <a:lstStyle/>
                    <a:p>
                      <a:pPr algn="r"/>
                      <a:r>
                        <a:rPr lang="en-GB" sz="2400" dirty="0" smtClean="0"/>
                        <a:t>0-39</a:t>
                      </a:r>
                      <a:endParaRPr lang="en-GB" sz="2400" dirty="0"/>
                    </a:p>
                  </a:txBody>
                  <a:tcPr/>
                </a:tc>
                <a:tc>
                  <a:txBody>
                    <a:bodyPr/>
                    <a:lstStyle/>
                    <a:p>
                      <a:pPr algn="r"/>
                      <a:r>
                        <a:rPr lang="en-GB" sz="2400" dirty="0" smtClean="0"/>
                        <a:t>0-4452</a:t>
                      </a:r>
                      <a:endParaRPr lang="en-GB" sz="2400" dirty="0"/>
                    </a:p>
                  </a:txBody>
                  <a:tcPr/>
                </a:tc>
              </a:tr>
              <a:tr h="718895">
                <a:tc>
                  <a:txBody>
                    <a:bodyPr/>
                    <a:lstStyle/>
                    <a:p>
                      <a:r>
                        <a:rPr lang="en-GB" sz="2400" dirty="0" smtClean="0"/>
                        <a:t>Stepping</a:t>
                      </a:r>
                      <a:endParaRPr lang="en-GB" sz="2400" dirty="0"/>
                    </a:p>
                  </a:txBody>
                  <a:tcPr/>
                </a:tc>
                <a:tc>
                  <a:txBody>
                    <a:bodyPr/>
                    <a:lstStyle/>
                    <a:p>
                      <a:pPr algn="r"/>
                      <a:r>
                        <a:rPr lang="en-GB" sz="2400" dirty="0" smtClean="0"/>
                        <a:t>3990</a:t>
                      </a:r>
                      <a:endParaRPr lang="en-GB" sz="2400" dirty="0"/>
                    </a:p>
                  </a:txBody>
                  <a:tcPr/>
                </a:tc>
                <a:tc>
                  <a:txBody>
                    <a:bodyPr/>
                    <a:lstStyle/>
                    <a:p>
                      <a:pPr algn="r"/>
                      <a:r>
                        <a:rPr lang="en-GB" sz="2400" dirty="0" smtClean="0"/>
                        <a:t>2968-4882</a:t>
                      </a:r>
                      <a:endParaRPr lang="en-GB" sz="2400" dirty="0"/>
                    </a:p>
                  </a:txBody>
                  <a:tcPr/>
                </a:tc>
                <a:tc>
                  <a:txBody>
                    <a:bodyPr/>
                    <a:lstStyle/>
                    <a:p>
                      <a:pPr algn="r"/>
                      <a:r>
                        <a:rPr lang="en-GB" sz="2400" dirty="0" smtClean="0"/>
                        <a:t>0-13247</a:t>
                      </a:r>
                      <a:endParaRPr lang="en-GB" sz="2400" dirty="0"/>
                    </a:p>
                  </a:txBody>
                  <a:tcPr/>
                </a:tc>
              </a:tr>
            </a:tbl>
          </a:graphicData>
        </a:graphic>
      </p:graphicFrame>
    </p:spTree>
    <p:extLst>
      <p:ext uri="{BB962C8B-B14F-4D97-AF65-F5344CB8AC3E}">
        <p14:creationId xmlns:p14="http://schemas.microsoft.com/office/powerpoint/2010/main" val="790202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32162877"/>
              </p:ext>
            </p:extLst>
          </p:nvPr>
        </p:nvGraphicFramePr>
        <p:xfrm>
          <a:off x="577575" y="1242102"/>
          <a:ext cx="8109225" cy="539748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10999" y="251571"/>
            <a:ext cx="8175801" cy="1181101"/>
          </a:xfrm>
        </p:spPr>
        <p:txBody>
          <a:bodyPr/>
          <a:lstStyle/>
          <a:p>
            <a:r>
              <a:rPr lang="en-GB" dirty="0" smtClean="0"/>
              <a:t>Results</a:t>
            </a:r>
            <a:endParaRPr lang="en-GB" dirty="0"/>
          </a:p>
        </p:txBody>
      </p:sp>
    </p:spTree>
    <p:extLst>
      <p:ext uri="{BB962C8B-B14F-4D97-AF65-F5344CB8AC3E}">
        <p14:creationId xmlns:p14="http://schemas.microsoft.com/office/powerpoint/2010/main" val="3632873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95951748"/>
              </p:ext>
            </p:extLst>
          </p:nvPr>
        </p:nvGraphicFramePr>
        <p:xfrm>
          <a:off x="577575" y="1242102"/>
          <a:ext cx="8109225" cy="539748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10999" y="251571"/>
            <a:ext cx="8175801" cy="1181101"/>
          </a:xfrm>
        </p:spPr>
        <p:txBody>
          <a:bodyPr/>
          <a:lstStyle/>
          <a:p>
            <a:r>
              <a:rPr lang="en-GB" dirty="0" smtClean="0"/>
              <a:t>Results - cadence (steps/min)</a:t>
            </a:r>
            <a:endParaRPr lang="en-GB" dirty="0">
              <a:solidFill>
                <a:srgbClr val="6699FF"/>
              </a:solidFill>
            </a:endParaRPr>
          </a:p>
        </p:txBody>
      </p:sp>
      <p:sp>
        <p:nvSpPr>
          <p:cNvPr id="4" name="TextBox 3"/>
          <p:cNvSpPr txBox="1"/>
          <p:nvPr/>
        </p:nvSpPr>
        <p:spPr>
          <a:xfrm>
            <a:off x="3818966" y="4619065"/>
            <a:ext cx="719417" cy="523220"/>
          </a:xfrm>
          <a:prstGeom prst="rect">
            <a:avLst/>
          </a:prstGeom>
          <a:noFill/>
        </p:spPr>
        <p:txBody>
          <a:bodyPr wrap="square" rtlCol="0">
            <a:spAutoFit/>
          </a:bodyPr>
          <a:lstStyle/>
          <a:p>
            <a:r>
              <a:rPr lang="en-GB" sz="2800" b="1" dirty="0" smtClean="0">
                <a:solidFill>
                  <a:srgbClr val="7030A0"/>
                </a:solidFill>
              </a:rPr>
              <a:t>90</a:t>
            </a:r>
            <a:endParaRPr lang="en-GB" sz="2800" b="1" dirty="0">
              <a:solidFill>
                <a:srgbClr val="7030A0"/>
              </a:solidFill>
            </a:endParaRPr>
          </a:p>
        </p:txBody>
      </p:sp>
      <p:sp>
        <p:nvSpPr>
          <p:cNvPr id="6" name="TextBox 5"/>
          <p:cNvSpPr txBox="1"/>
          <p:nvPr/>
        </p:nvSpPr>
        <p:spPr>
          <a:xfrm>
            <a:off x="6828866" y="1577788"/>
            <a:ext cx="1151963" cy="523220"/>
          </a:xfrm>
          <a:prstGeom prst="rect">
            <a:avLst/>
          </a:prstGeom>
          <a:noFill/>
        </p:spPr>
        <p:txBody>
          <a:bodyPr wrap="square" rtlCol="0">
            <a:spAutoFit/>
          </a:bodyPr>
          <a:lstStyle/>
          <a:p>
            <a:r>
              <a:rPr lang="en-GB" sz="2800" b="1" dirty="0" smtClean="0">
                <a:solidFill>
                  <a:srgbClr val="7030A0"/>
                </a:solidFill>
              </a:rPr>
              <a:t>125</a:t>
            </a:r>
            <a:endParaRPr lang="en-GB" sz="2800" b="1" dirty="0">
              <a:solidFill>
                <a:srgbClr val="7030A0"/>
              </a:solidFill>
            </a:endParaRPr>
          </a:p>
        </p:txBody>
      </p:sp>
      <p:sp>
        <p:nvSpPr>
          <p:cNvPr id="7" name="TextBox 6"/>
          <p:cNvSpPr txBox="1"/>
          <p:nvPr/>
        </p:nvSpPr>
        <p:spPr>
          <a:xfrm>
            <a:off x="5253319" y="2013676"/>
            <a:ext cx="952499" cy="523220"/>
          </a:xfrm>
          <a:prstGeom prst="rect">
            <a:avLst/>
          </a:prstGeom>
          <a:noFill/>
        </p:spPr>
        <p:txBody>
          <a:bodyPr wrap="square" rtlCol="0">
            <a:spAutoFit/>
          </a:bodyPr>
          <a:lstStyle/>
          <a:p>
            <a:r>
              <a:rPr lang="en-GB" sz="2800" b="1" dirty="0" smtClean="0">
                <a:solidFill>
                  <a:srgbClr val="7030A0"/>
                </a:solidFill>
              </a:rPr>
              <a:t>111</a:t>
            </a:r>
            <a:endParaRPr lang="en-GB" sz="2800" b="1" dirty="0">
              <a:solidFill>
                <a:srgbClr val="7030A0"/>
              </a:solidFill>
            </a:endParaRPr>
          </a:p>
        </p:txBody>
      </p:sp>
    </p:spTree>
    <p:extLst>
      <p:ext uri="{BB962C8B-B14F-4D97-AF65-F5344CB8AC3E}">
        <p14:creationId xmlns:p14="http://schemas.microsoft.com/office/powerpoint/2010/main" val="1464410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595176564"/>
              </p:ext>
            </p:extLst>
          </p:nvPr>
        </p:nvGraphicFramePr>
        <p:xfrm>
          <a:off x="1405218" y="1781734"/>
          <a:ext cx="7207624" cy="493507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510999" y="83483"/>
            <a:ext cx="8175801" cy="1181101"/>
          </a:xfrm>
        </p:spPr>
        <p:txBody>
          <a:bodyPr/>
          <a:lstStyle/>
          <a:p>
            <a:r>
              <a:rPr lang="en-GB" dirty="0" smtClean="0"/>
              <a:t>% activPAL categories by sedentary bout</a:t>
            </a:r>
            <a:endParaRPr lang="en-GB" dirty="0"/>
          </a:p>
        </p:txBody>
      </p:sp>
    </p:spTree>
    <p:extLst>
      <p:ext uri="{BB962C8B-B14F-4D97-AF65-F5344CB8AC3E}">
        <p14:creationId xmlns:p14="http://schemas.microsoft.com/office/powerpoint/2010/main" val="1904496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38313" y="4160838"/>
            <a:ext cx="6816725" cy="0"/>
          </a:xfrm>
          <a:prstGeom prst="line">
            <a:avLst/>
          </a:prstGeom>
        </p:spPr>
        <p:style>
          <a:lnRef idx="2">
            <a:schemeClr val="accent1"/>
          </a:lnRef>
          <a:fillRef idx="0">
            <a:schemeClr val="accent1"/>
          </a:fillRef>
          <a:effectRef idx="1">
            <a:schemeClr val="accent1"/>
          </a:effectRef>
          <a:fontRef idx="minor">
            <a:schemeClr val="tx1"/>
          </a:fontRef>
        </p:style>
      </p:cxnSp>
      <p:sp>
        <p:nvSpPr>
          <p:cNvPr id="30723" name="Title 2"/>
          <p:cNvSpPr>
            <a:spLocks noGrp="1"/>
          </p:cNvSpPr>
          <p:nvPr>
            <p:ph type="title"/>
          </p:nvPr>
        </p:nvSpPr>
        <p:spPr bwMode="auto">
          <a:xfrm>
            <a:off x="511175" y="346075"/>
            <a:ext cx="81756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dirty="0" smtClean="0">
                <a:latin typeface="Arial Bold" panose="020B0704020202020204" pitchFamily="34" charset="0"/>
                <a:ea typeface="ＭＳ Ｐゴシック" panose="020B0600070205080204" pitchFamily="34" charset="-128"/>
                <a:cs typeface="Arial Bold" panose="020B0704020202020204" pitchFamily="34" charset="0"/>
              </a:rPr>
              <a:t>Implications – cut-points and context</a:t>
            </a:r>
          </a:p>
        </p:txBody>
      </p:sp>
      <p:graphicFrame>
        <p:nvGraphicFramePr>
          <p:cNvPr id="30724" name="Content Placeholder 5"/>
          <p:cNvGraphicFramePr>
            <a:graphicFrameLocks noGrp="1"/>
          </p:cNvGraphicFramePr>
          <p:nvPr>
            <p:ph idx="1"/>
          </p:nvPr>
        </p:nvGraphicFramePr>
        <p:xfrm>
          <a:off x="460375" y="1758950"/>
          <a:ext cx="8277225" cy="4368800"/>
        </p:xfrm>
        <a:graphic>
          <a:graphicData uri="http://schemas.openxmlformats.org/presentationml/2006/ole">
            <mc:AlternateContent xmlns:mc="http://schemas.openxmlformats.org/markup-compatibility/2006">
              <mc:Choice xmlns:v="urn:schemas-microsoft-com:vml" Requires="v">
                <p:oleObj spid="_x0000_s2056" r:id="rId4" imgW="8272989" imgH="4365114" progId="Excel.Chart.8">
                  <p:embed/>
                </p:oleObj>
              </mc:Choice>
              <mc:Fallback>
                <p:oleObj r:id="rId4" imgW="8272989" imgH="4365114"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758950"/>
                        <a:ext cx="82772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7737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4" descr="Image result for twitt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dirty="0"/>
          </a:p>
        </p:txBody>
      </p:sp>
      <p:sp>
        <p:nvSpPr>
          <p:cNvPr id="51203" name="TextBox 2"/>
          <p:cNvSpPr txBox="1">
            <a:spLocks noChangeArrowheads="1"/>
          </p:cNvSpPr>
          <p:nvPr/>
        </p:nvSpPr>
        <p:spPr bwMode="auto">
          <a:xfrm>
            <a:off x="1567600" y="5942731"/>
            <a:ext cx="2465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400" b="1" dirty="0">
                <a:solidFill>
                  <a:srgbClr val="55ACEE"/>
                </a:solidFill>
              </a:rPr>
              <a:t>@barmyalex</a:t>
            </a:r>
          </a:p>
        </p:txBody>
      </p:sp>
      <p:sp>
        <p:nvSpPr>
          <p:cNvPr id="51204" name="AutoShape 7" descr="Image result for twitte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dirty="0"/>
          </a:p>
        </p:txBody>
      </p:sp>
      <p:sp>
        <p:nvSpPr>
          <p:cNvPr id="51205" name="AutoShape 10" descr="Image result for twitte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dirty="0"/>
          </a:p>
        </p:txBody>
      </p:sp>
      <p:pic>
        <p:nvPicPr>
          <p:cNvPr id="5120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5723730"/>
            <a:ext cx="896808" cy="8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itle 5"/>
          <p:cNvSpPr>
            <a:spLocks noGrp="1"/>
          </p:cNvSpPr>
          <p:nvPr>
            <p:ph type="title"/>
          </p:nvPr>
        </p:nvSpPr>
        <p:spPr bwMode="auto">
          <a:xfrm>
            <a:off x="511175" y="466725"/>
            <a:ext cx="81756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Bold" panose="020B0704020202020204" pitchFamily="34" charset="0"/>
                <a:ea typeface="ＭＳ Ｐゴシック" panose="020B0600070205080204" pitchFamily="34" charset="-128"/>
                <a:cs typeface="Arial Bold" panose="020B0704020202020204" pitchFamily="34" charset="0"/>
              </a:rPr>
              <a:t>Happy to be tweeted!</a:t>
            </a:r>
          </a:p>
        </p:txBody>
      </p:sp>
      <p:pic>
        <p:nvPicPr>
          <p:cNvPr id="3" name="Picture 2"/>
          <p:cNvPicPr>
            <a:picLocks noChangeAspect="1"/>
          </p:cNvPicPr>
          <p:nvPr/>
        </p:nvPicPr>
        <p:blipFill>
          <a:blip r:embed="rId4"/>
          <a:stretch>
            <a:fillRect/>
          </a:stretch>
        </p:blipFill>
        <p:spPr>
          <a:xfrm>
            <a:off x="252872" y="1403730"/>
            <a:ext cx="8891128" cy="432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bwMode="auto">
          <a:xfrm>
            <a:off x="511175" y="466725"/>
            <a:ext cx="81756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Bold" panose="020B0704020202020204" pitchFamily="34" charset="0"/>
                <a:ea typeface="ＭＳ Ｐゴシック" panose="020B0600070205080204" pitchFamily="34" charset="-128"/>
                <a:cs typeface="Arial Bold" panose="020B0704020202020204" pitchFamily="34" charset="0"/>
              </a:rPr>
              <a:t>Implications			</a:t>
            </a:r>
          </a:p>
        </p:txBody>
      </p:sp>
      <p:pic>
        <p:nvPicPr>
          <p:cNvPr id="4198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94" t="2016" r="1425" b="1663"/>
          <a:stretch>
            <a:fillRect/>
          </a:stretch>
        </p:blipFill>
        <p:spPr bwMode="auto">
          <a:xfrm>
            <a:off x="1947063" y="2109379"/>
            <a:ext cx="4547855" cy="4649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4713" y="4733702"/>
            <a:ext cx="1752553" cy="145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9" name="Group 1"/>
          <p:cNvGrpSpPr>
            <a:grpSpLocks/>
          </p:cNvGrpSpPr>
          <p:nvPr/>
        </p:nvGrpSpPr>
        <p:grpSpPr bwMode="auto">
          <a:xfrm>
            <a:off x="5555033" y="3210082"/>
            <a:ext cx="1860228" cy="1224228"/>
            <a:chOff x="5162109" y="4595149"/>
            <a:chExt cx="2145860" cy="1496291"/>
          </a:xfrm>
        </p:grpSpPr>
        <p:pic>
          <p:nvPicPr>
            <p:cNvPr id="41990"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273" t="9274" r="7770" b="5882"/>
            <a:stretch>
              <a:fillRect/>
            </a:stretch>
          </p:blipFill>
          <p:spPr bwMode="auto">
            <a:xfrm>
              <a:off x="6310694" y="4766941"/>
              <a:ext cx="997275" cy="110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2109" y="4595149"/>
              <a:ext cx="1371600" cy="149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rotWithShape="1">
          <a:blip r:embed="rId7"/>
          <a:srcRect t="16878" b="53309"/>
          <a:stretch/>
        </p:blipFill>
        <p:spPr>
          <a:xfrm>
            <a:off x="4458345" y="278102"/>
            <a:ext cx="4722038" cy="155834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bwMode="auto">
          <a:xfrm>
            <a:off x="511175" y="466725"/>
            <a:ext cx="81756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Bold" panose="020B0704020202020204" pitchFamily="34" charset="0"/>
                <a:ea typeface="ＭＳ Ｐゴシック" panose="020B0600070205080204" pitchFamily="34" charset="-128"/>
                <a:cs typeface="Arial Bold" panose="020B0704020202020204" pitchFamily="34" charset="0"/>
              </a:rPr>
              <a:t>Different types of sitting			</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1647825"/>
            <a:ext cx="753745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708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999" y="1587872"/>
            <a:ext cx="8175801" cy="4267201"/>
          </a:xfrm>
        </p:spPr>
        <p:txBody>
          <a:bodyPr/>
          <a:lstStyle/>
          <a:p>
            <a:pPr>
              <a:buFontTx/>
              <a:buChar char="•"/>
            </a:pPr>
            <a:r>
              <a:rPr lang="en-GB" dirty="0"/>
              <a:t>The misclassification of standing within the </a:t>
            </a:r>
            <a:r>
              <a:rPr lang="en-GB" dirty="0" smtClean="0"/>
              <a:t>ActiGraph </a:t>
            </a:r>
            <a:r>
              <a:rPr lang="en-GB" dirty="0"/>
              <a:t>sedentary </a:t>
            </a:r>
            <a:r>
              <a:rPr lang="en-GB" dirty="0" smtClean="0"/>
              <a:t>classifications, </a:t>
            </a:r>
            <a:r>
              <a:rPr lang="en-GB" dirty="0"/>
              <a:t>supports recent evidence that the 100 cut-point for </a:t>
            </a:r>
            <a:r>
              <a:rPr lang="en-GB" dirty="0" smtClean="0"/>
              <a:t>sedentary behaviour </a:t>
            </a:r>
            <a:r>
              <a:rPr lang="en-GB" dirty="0"/>
              <a:t>can over or under estimate sedentary time depending on the underlying </a:t>
            </a:r>
            <a:r>
              <a:rPr lang="en-GB" dirty="0" smtClean="0"/>
              <a:t>population</a:t>
            </a:r>
            <a:endParaRPr lang="en-GB" altLang="en-US" dirty="0" smtClean="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Methodological </a:t>
            </a:r>
            <a:r>
              <a:rPr lang="en-GB" altLang="en-US" dirty="0">
                <a:latin typeface="Arial" panose="020B0604020202020204" pitchFamily="34" charset="0"/>
                <a:ea typeface="ＭＳ Ｐゴシック" panose="020B0600070205080204" pitchFamily="34" charset="-128"/>
                <a:cs typeface="Arial" panose="020B0604020202020204" pitchFamily="34" charset="0"/>
              </a:rPr>
              <a:t>implications of how </a:t>
            </a:r>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we measure and describe physical behaviours – context of how we accumulate physical behaviour at lower end of movement continuum may also be important</a:t>
            </a:r>
            <a:endParaRPr lang="en-GB" dirty="0" smtClean="0"/>
          </a:p>
        </p:txBody>
      </p:sp>
      <p:sp>
        <p:nvSpPr>
          <p:cNvPr id="3" name="Title 2"/>
          <p:cNvSpPr>
            <a:spLocks noGrp="1"/>
          </p:cNvSpPr>
          <p:nvPr>
            <p:ph type="title"/>
          </p:nvPr>
        </p:nvSpPr>
        <p:spPr/>
        <p:txBody>
          <a:bodyPr/>
          <a:lstStyle/>
          <a:p>
            <a:r>
              <a:rPr lang="en-GB" dirty="0" smtClean="0"/>
              <a:t>Final thoughts</a:t>
            </a:r>
            <a:endParaRPr lang="en-GB" dirty="0"/>
          </a:p>
        </p:txBody>
      </p:sp>
    </p:spTree>
    <p:extLst>
      <p:ext uri="{BB962C8B-B14F-4D97-AF65-F5344CB8AC3E}">
        <p14:creationId xmlns:p14="http://schemas.microsoft.com/office/powerpoint/2010/main" val="1104308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358762"/>
            <a:ext cx="3421420" cy="3895818"/>
          </a:xfrm>
        </p:spPr>
        <p:txBody>
          <a:bodyPr/>
          <a:lstStyle/>
          <a:p>
            <a:pPr marL="0" indent="0">
              <a:buNone/>
            </a:pPr>
            <a:endParaRPr lang="en-GB" sz="2000" dirty="0" smtClean="0"/>
          </a:p>
          <a:p>
            <a:r>
              <a:rPr lang="en-GB" sz="2400" i="1" dirty="0" smtClean="0"/>
              <a:t>Measurement </a:t>
            </a:r>
            <a:r>
              <a:rPr lang="en-GB" sz="2400" i="1" dirty="0"/>
              <a:t>and Quantification of Physical Behaviour</a:t>
            </a:r>
            <a:r>
              <a:rPr lang="en-GB" sz="2400" dirty="0"/>
              <a:t> group at </a:t>
            </a:r>
            <a:r>
              <a:rPr lang="en-GB" sz="2400" dirty="0" smtClean="0"/>
              <a:t>the University of Salford (</a:t>
            </a:r>
            <a:r>
              <a:rPr lang="en-GB" sz="2400" dirty="0" smtClean="0">
                <a:hlinkClick r:id="rId3"/>
              </a:rPr>
              <a:t>http</a:t>
            </a:r>
            <a:r>
              <a:rPr lang="en-GB" sz="2400" dirty="0">
                <a:hlinkClick r:id="rId3"/>
              </a:rPr>
              <a:t>://</a:t>
            </a:r>
            <a:r>
              <a:rPr lang="en-GB" sz="2400" dirty="0" smtClean="0">
                <a:hlinkClick r:id="rId3"/>
              </a:rPr>
              <a:t>www.salford.ac.uk/research/health-sciences/research-groups/measurement-and-quantification-of-physical-behaviour</a:t>
            </a:r>
            <a:r>
              <a:rPr lang="en-GB" sz="2400" dirty="0" smtClean="0"/>
              <a:t>)</a:t>
            </a:r>
          </a:p>
          <a:p>
            <a:pPr marL="0" indent="0">
              <a:buNone/>
            </a:pPr>
            <a:endParaRPr lang="en-GB" sz="2000" dirty="0"/>
          </a:p>
          <a:p>
            <a:endParaRPr lang="en-GB" sz="2000" dirty="0"/>
          </a:p>
        </p:txBody>
      </p:sp>
      <p:sp>
        <p:nvSpPr>
          <p:cNvPr id="3" name="Title 2"/>
          <p:cNvSpPr>
            <a:spLocks noGrp="1"/>
          </p:cNvSpPr>
          <p:nvPr>
            <p:ph type="title"/>
          </p:nvPr>
        </p:nvSpPr>
        <p:spPr/>
        <p:txBody>
          <a:bodyPr/>
          <a:lstStyle/>
          <a:p>
            <a:r>
              <a:rPr lang="en-GB" dirty="0" smtClean="0"/>
              <a:t>Thank you for listening</a:t>
            </a:r>
            <a:endParaRPr lang="en-GB" dirty="0"/>
          </a:p>
        </p:txBody>
      </p:sp>
      <p:pic>
        <p:nvPicPr>
          <p:cNvPr id="4" name="Picture 2"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420" y="1956004"/>
            <a:ext cx="4922771" cy="3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71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200" dirty="0"/>
              <a:t>Guidelines of physical activity </a:t>
            </a:r>
            <a:r>
              <a:rPr lang="en-GB" sz="3200" dirty="0" smtClean="0"/>
              <a:t>and </a:t>
            </a:r>
            <a:r>
              <a:rPr lang="en-GB" sz="3200" dirty="0"/>
              <a:t>sedentary </a:t>
            </a:r>
            <a:r>
              <a:rPr lang="en-GB" sz="3200" dirty="0" smtClean="0"/>
              <a:t>behaviour </a:t>
            </a:r>
            <a:r>
              <a:rPr lang="en-GB" sz="3200" dirty="0"/>
              <a:t>are dependent on how we </a:t>
            </a:r>
            <a:r>
              <a:rPr lang="en-GB" sz="3200" b="1" dirty="0"/>
              <a:t>define</a:t>
            </a:r>
            <a:r>
              <a:rPr lang="en-GB" sz="3200" dirty="0"/>
              <a:t> and </a:t>
            </a:r>
            <a:r>
              <a:rPr lang="en-GB" sz="3200" b="1" dirty="0"/>
              <a:t>quantify</a:t>
            </a:r>
            <a:r>
              <a:rPr lang="en-GB" sz="3200" dirty="0"/>
              <a:t> physical </a:t>
            </a:r>
            <a:r>
              <a:rPr lang="en-GB" sz="3200" dirty="0" smtClean="0"/>
              <a:t>behaviour</a:t>
            </a:r>
          </a:p>
          <a:p>
            <a:r>
              <a:rPr lang="en-GB" sz="3200" dirty="0" smtClean="0"/>
              <a:t>Important </a:t>
            </a:r>
            <a:r>
              <a:rPr lang="en-GB" sz="3200" dirty="0"/>
              <a:t>to understand the validity of objective measures of </a:t>
            </a:r>
            <a:r>
              <a:rPr lang="en-GB" sz="3200" dirty="0" smtClean="0"/>
              <a:t>physical activity and sedentary behaviour</a:t>
            </a:r>
          </a:p>
        </p:txBody>
      </p:sp>
      <p:sp>
        <p:nvSpPr>
          <p:cNvPr id="3" name="Title 2"/>
          <p:cNvSpPr>
            <a:spLocks noGrp="1"/>
          </p:cNvSpPr>
          <p:nvPr>
            <p:ph type="title"/>
          </p:nvPr>
        </p:nvSpPr>
        <p:spPr/>
        <p:txBody>
          <a:bodyPr/>
          <a:lstStyle/>
          <a:p>
            <a:r>
              <a:rPr lang="en-GB" dirty="0" smtClean="0"/>
              <a:t>Background</a:t>
            </a:r>
            <a:endParaRPr lang="en-GB" dirty="0"/>
          </a:p>
        </p:txBody>
      </p:sp>
    </p:spTree>
    <p:extLst>
      <p:ext uri="{BB962C8B-B14F-4D97-AF65-F5344CB8AC3E}">
        <p14:creationId xmlns:p14="http://schemas.microsoft.com/office/powerpoint/2010/main" val="3660535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Particularly when examining associations with physical behaviour and health-related </a:t>
            </a:r>
            <a:r>
              <a:rPr lang="en-GB" dirty="0" smtClean="0"/>
              <a:t>outcomes</a:t>
            </a:r>
            <a:endParaRPr lang="en-GB" dirty="0"/>
          </a:p>
          <a:p>
            <a:r>
              <a:rPr lang="en-GB" dirty="0" smtClean="0"/>
              <a:t>The counts per minute outcome variable is widely used across studies that use/d accelerometers, i.e. NHANES, Health Survey for England</a:t>
            </a:r>
          </a:p>
          <a:p>
            <a:pPr lvl="1"/>
            <a:r>
              <a:rPr lang="en-GB" dirty="0" smtClean="0"/>
              <a:t>Enhances comparability of physical behaviour across studies</a:t>
            </a:r>
            <a:endParaRPr lang="en-GB" dirty="0"/>
          </a:p>
        </p:txBody>
      </p:sp>
      <p:sp>
        <p:nvSpPr>
          <p:cNvPr id="3" name="Title 2"/>
          <p:cNvSpPr>
            <a:spLocks noGrp="1"/>
          </p:cNvSpPr>
          <p:nvPr>
            <p:ph type="title"/>
          </p:nvPr>
        </p:nvSpPr>
        <p:spPr/>
        <p:txBody>
          <a:bodyPr/>
          <a:lstStyle/>
          <a:p>
            <a:r>
              <a:rPr lang="en-GB" dirty="0" smtClean="0">
                <a:solidFill>
                  <a:srgbClr val="C00000"/>
                </a:solidFill>
              </a:rPr>
              <a:t>Background</a:t>
            </a:r>
            <a:endParaRPr lang="en-GB" dirty="0">
              <a:solidFill>
                <a:srgbClr val="C00000"/>
              </a:solidFill>
            </a:endParaRPr>
          </a:p>
        </p:txBody>
      </p:sp>
    </p:spTree>
    <p:extLst>
      <p:ext uri="{BB962C8B-B14F-4D97-AF65-F5344CB8AC3E}">
        <p14:creationId xmlns:p14="http://schemas.microsoft.com/office/powerpoint/2010/main" val="4074532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10998" y="223725"/>
            <a:ext cx="8175801" cy="990601"/>
          </a:xfrm>
          <a:prstGeom prst="rect">
            <a:avLst/>
          </a:prstGeom>
        </p:spPr>
        <p:txBody>
          <a:bodyPr/>
          <a:lstStyle>
            <a:lvl1pPr algn="l" defTabSz="457200" rtl="0" eaLnBrk="0" fontAlgn="base" hangingPunct="0">
              <a:spcBef>
                <a:spcPct val="0"/>
              </a:spcBef>
              <a:spcAft>
                <a:spcPct val="0"/>
              </a:spcAft>
              <a:defRPr sz="4400" kern="1200">
                <a:solidFill>
                  <a:srgbClr val="C60C30"/>
                </a:solidFill>
                <a:latin typeface="Arial Bold"/>
                <a:ea typeface="ＭＳ Ｐゴシック" charset="-128"/>
                <a:cs typeface="Arial Bold"/>
              </a:defRPr>
            </a:lvl1pPr>
            <a:lvl2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0" fontAlgn="base" hangingPunct="0">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a:lstStyle>
          <a:p>
            <a:r>
              <a:rPr lang="en-GB" sz="4000" dirty="0" smtClean="0"/>
              <a:t>How do we measure physical behaviour?</a:t>
            </a:r>
            <a:endParaRPr lang="en-GB" sz="4000" dirty="0"/>
          </a:p>
        </p:txBody>
      </p:sp>
      <p:pic>
        <p:nvPicPr>
          <p:cNvPr id="6" name="Picture 5"/>
          <p:cNvPicPr/>
          <p:nvPr/>
        </p:nvPicPr>
        <p:blipFill>
          <a:blip r:embed="rId3" cstate="print"/>
          <a:srcRect t="14070" b="15052"/>
          <a:stretch>
            <a:fillRect/>
          </a:stretch>
        </p:blipFill>
        <p:spPr bwMode="auto">
          <a:xfrm>
            <a:off x="1054209" y="1659448"/>
            <a:ext cx="7164757" cy="3965176"/>
          </a:xfrm>
          <a:prstGeom prst="rect">
            <a:avLst/>
          </a:prstGeom>
          <a:noFill/>
          <a:ln w="9525">
            <a:noFill/>
            <a:miter lim="800000"/>
            <a:headEnd/>
            <a:tailEnd/>
          </a:ln>
        </p:spPr>
      </p:pic>
      <p:sp>
        <p:nvSpPr>
          <p:cNvPr id="7" name="Rectangle 6"/>
          <p:cNvSpPr/>
          <p:nvPr/>
        </p:nvSpPr>
        <p:spPr>
          <a:xfrm>
            <a:off x="1371599" y="5768737"/>
            <a:ext cx="7028121" cy="276999"/>
          </a:xfrm>
          <a:prstGeom prst="rect">
            <a:avLst/>
          </a:prstGeom>
        </p:spPr>
        <p:txBody>
          <a:bodyPr wrap="square">
            <a:spAutoFit/>
          </a:bodyPr>
          <a:lstStyle/>
          <a:p>
            <a:r>
              <a:rPr lang="en-GB" sz="1200" b="1" dirty="0" smtClean="0"/>
              <a:t>Practicality </a:t>
            </a:r>
            <a:r>
              <a:rPr lang="en-GB" sz="1200" b="1" dirty="0"/>
              <a:t>and validity of physical activity measures (adapted from Dugdill &amp; Stratton, 2007)</a:t>
            </a:r>
          </a:p>
        </p:txBody>
      </p:sp>
      <p:sp>
        <p:nvSpPr>
          <p:cNvPr id="2" name="Oval 1"/>
          <p:cNvSpPr/>
          <p:nvPr/>
        </p:nvSpPr>
        <p:spPr>
          <a:xfrm>
            <a:off x="4444409" y="3586716"/>
            <a:ext cx="2105247" cy="78681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14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bwMode="auto">
          <a:xfrm>
            <a:off x="511175" y="466725"/>
            <a:ext cx="81756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Bold" panose="020B0704020202020204" pitchFamily="34" charset="0"/>
                <a:ea typeface="ＭＳ Ｐゴシック" panose="020B0600070205080204" pitchFamily="34" charset="-128"/>
                <a:cs typeface="Arial Bold" panose="020B0704020202020204" pitchFamily="34" charset="0"/>
              </a:rPr>
              <a:t>Movement continuum</a:t>
            </a:r>
          </a:p>
        </p:txBody>
      </p:sp>
      <p:sp>
        <p:nvSpPr>
          <p:cNvPr id="25603" name="Rectangle 3"/>
          <p:cNvSpPr>
            <a:spLocks noChangeArrowheads="1"/>
          </p:cNvSpPr>
          <p:nvPr/>
        </p:nvSpPr>
        <p:spPr bwMode="auto">
          <a:xfrm>
            <a:off x="2663825" y="6237288"/>
            <a:ext cx="62531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n-GB" altLang="en-US" sz="1000" dirty="0">
                <a:cs typeface="Times New Roman" panose="02020603050405020304" pitchFamily="18" charset="0"/>
              </a:rPr>
              <a:t>Movement continuum in terms of energy expenditure (BHF, 2012, adapted from Tremblay et al., 2010)</a:t>
            </a:r>
            <a:endParaRPr lang="en-GB" altLang="en-US" sz="1000" dirty="0"/>
          </a:p>
        </p:txBody>
      </p:sp>
      <p:pic>
        <p:nvPicPr>
          <p:cNvPr id="256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2184400"/>
            <a:ext cx="759142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511175" y="466725"/>
            <a:ext cx="81756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latin typeface="Arial Bold" panose="020B0704020202020204" pitchFamily="34" charset="0"/>
                <a:ea typeface="ＭＳ Ｐゴシック" panose="020B0600070205080204" pitchFamily="34" charset="-128"/>
                <a:cs typeface="Arial Bold" panose="020B0704020202020204" pitchFamily="34" charset="0"/>
              </a:rPr>
              <a:t>Health consequences</a:t>
            </a:r>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620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725" y="151447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3313" y="4241800"/>
            <a:ext cx="2770187"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50038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1630363"/>
            <a:ext cx="202565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p:cNvPicPr>
            <a:picLocks noChangeAspect="1" noChangeArrowheads="1"/>
          </p:cNvPicPr>
          <p:nvPr/>
        </p:nvPicPr>
        <p:blipFill>
          <a:blip r:embed="rId8">
            <a:extLst>
              <a:ext uri="{28A0092B-C50C-407E-A947-70E740481C1C}">
                <a14:useLocalDpi xmlns:a14="http://schemas.microsoft.com/office/drawing/2010/main" val="0"/>
              </a:ext>
            </a:extLst>
          </a:blip>
          <a:srcRect l="8113" t="12086" r="15050" b="16415"/>
          <a:stretch>
            <a:fillRect/>
          </a:stretch>
        </p:blipFill>
        <p:spPr bwMode="auto">
          <a:xfrm>
            <a:off x="3709988" y="3689350"/>
            <a:ext cx="1371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5156200" y="3286125"/>
            <a:ext cx="1027113"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5156200" y="4614863"/>
            <a:ext cx="882650" cy="509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030538" y="4689475"/>
            <a:ext cx="679450" cy="434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2436813" y="3629025"/>
            <a:ext cx="968375" cy="477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395788" y="3286125"/>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868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5938" y="5546725"/>
            <a:ext cx="866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a:stCxn id="0" idx="2"/>
          </p:cNvCxnSpPr>
          <p:nvPr/>
        </p:nvCxnSpPr>
        <p:spPr>
          <a:xfrm>
            <a:off x="4395788" y="4795838"/>
            <a:ext cx="190500" cy="573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bwMode="auto">
          <a:xfrm>
            <a:off x="517525" y="1809750"/>
            <a:ext cx="8175625" cy="4267200"/>
          </a:xfrm>
          <a:extLst/>
        </p:spPr>
        <p:txBody>
          <a:bodyPr vert="horz" wrap="square" lIns="91440" tIns="45720" rIns="91440" bIns="45720" numCol="1" anchor="t" anchorCtr="0" compatLnSpc="1">
            <a:prstTxWarp prst="textNoShape">
              <a:avLst/>
            </a:prstTxWarp>
          </a:bodyPr>
          <a:lstStyle/>
          <a:p>
            <a:pPr>
              <a:buFontTx/>
              <a:buChar char="•"/>
              <a:defRPr/>
            </a:pPr>
            <a:endParaRPr lang="en-GB" altLang="en-US" dirty="0" smtClean="0">
              <a:solidFill>
                <a:srgbClr val="C60C30"/>
              </a:solidFill>
              <a:latin typeface="Arial" charset="0"/>
              <a:ea typeface="ＭＳ Ｐゴシック" pitchFamily="34" charset="-128"/>
              <a:cs typeface="Arial" charset="0"/>
            </a:endParaRPr>
          </a:p>
          <a:p>
            <a:pPr>
              <a:buFontTx/>
              <a:buChar char="•"/>
              <a:defRPr/>
            </a:pPr>
            <a:endParaRPr lang="en-GB" altLang="en-US" dirty="0" smtClean="0">
              <a:solidFill>
                <a:srgbClr val="C60C30"/>
              </a:solidFill>
              <a:latin typeface="Arial" charset="0"/>
              <a:ea typeface="ＭＳ Ｐゴシック" pitchFamily="34" charset="-128"/>
              <a:cs typeface="Arial" charset="0"/>
            </a:endParaRPr>
          </a:p>
          <a:p>
            <a:pPr>
              <a:buFontTx/>
              <a:buChar char="•"/>
              <a:defRPr/>
            </a:pPr>
            <a:endParaRPr lang="en-GB" altLang="en-US" dirty="0" smtClean="0">
              <a:solidFill>
                <a:srgbClr val="C60C30"/>
              </a:solidFill>
              <a:latin typeface="Arial" charset="0"/>
              <a:ea typeface="ＭＳ Ｐゴシック" pitchFamily="34" charset="-128"/>
              <a:cs typeface="Arial" charset="0"/>
            </a:endParaRPr>
          </a:p>
          <a:p>
            <a:pPr>
              <a:buFontTx/>
              <a:buChar char="•"/>
              <a:defRPr/>
            </a:pPr>
            <a:endParaRPr lang="en-GB" altLang="en-US" dirty="0" smtClean="0">
              <a:solidFill>
                <a:srgbClr val="C60C30"/>
              </a:solidFill>
              <a:latin typeface="Arial" charset="0"/>
              <a:ea typeface="ＭＳ Ｐゴシック" pitchFamily="34" charset="-128"/>
              <a:cs typeface="Arial" charset="0"/>
            </a:endParaRPr>
          </a:p>
          <a:p>
            <a:pPr>
              <a:buFontTx/>
              <a:buChar char="•"/>
              <a:defRPr/>
            </a:pPr>
            <a:endParaRPr lang="en-GB" altLang="en-US" dirty="0" smtClean="0">
              <a:solidFill>
                <a:srgbClr val="C60C30"/>
              </a:solidFill>
              <a:latin typeface="Arial" charset="0"/>
              <a:ea typeface="ＭＳ Ｐゴシック" pitchFamily="34" charset="-128"/>
              <a:cs typeface="Arial" charset="0"/>
            </a:endParaRPr>
          </a:p>
          <a:p>
            <a:pPr>
              <a:buFontTx/>
              <a:buChar char="•"/>
              <a:defRPr/>
            </a:pPr>
            <a:endParaRPr lang="en-GB" altLang="en-US" dirty="0" smtClean="0">
              <a:solidFill>
                <a:srgbClr val="C60C30"/>
              </a:solidFill>
              <a:latin typeface="Arial" charset="0"/>
              <a:ea typeface="ＭＳ Ｐゴシック" pitchFamily="34" charset="-128"/>
              <a:cs typeface="Arial" charset="0"/>
            </a:endParaRPr>
          </a:p>
          <a:p>
            <a:pPr>
              <a:buFontTx/>
              <a:buChar char="•"/>
              <a:defRPr/>
            </a:pPr>
            <a:endParaRPr lang="en-GB" altLang="en-US" dirty="0" smtClean="0">
              <a:solidFill>
                <a:srgbClr val="C60C30"/>
              </a:solidFill>
              <a:latin typeface="Arial" charset="0"/>
              <a:ea typeface="ＭＳ Ｐゴシック" pitchFamily="34" charset="-128"/>
              <a:cs typeface="Arial" charset="0"/>
            </a:endParaRPr>
          </a:p>
          <a:p>
            <a:pPr>
              <a:buFontTx/>
              <a:buChar char="•"/>
              <a:defRPr/>
            </a:pPr>
            <a:endParaRPr lang="en-GB" altLang="en-US" b="1" dirty="0" smtClean="0">
              <a:solidFill>
                <a:srgbClr val="C60C30"/>
              </a:solidFill>
              <a:latin typeface="Arial" charset="0"/>
              <a:ea typeface="ＭＳ Ｐゴシック" pitchFamily="34" charset="-128"/>
              <a:cs typeface="Arial" charset="0"/>
            </a:endParaRPr>
          </a:p>
          <a:p>
            <a:pPr marL="0" indent="0">
              <a:buFont typeface="Arial" pitchFamily="34" charset="0"/>
              <a:buNone/>
              <a:defRPr/>
            </a:pPr>
            <a:r>
              <a:rPr lang="en-GB" altLang="en-US" b="1" dirty="0" smtClean="0">
                <a:solidFill>
                  <a:srgbClr val="C60C30"/>
                </a:solidFill>
                <a:latin typeface="Arial" charset="0"/>
                <a:ea typeface="ＭＳ Ｐゴシック" pitchFamily="34" charset="-128"/>
                <a:cs typeface="Arial" charset="0"/>
              </a:rPr>
              <a:t>Sedentary behaviour, independent of physical activity levels</a:t>
            </a: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t="16048" b="33488"/>
          <a:stretch>
            <a:fillRect/>
          </a:stretch>
        </p:blipFill>
        <p:spPr bwMode="auto">
          <a:xfrm>
            <a:off x="985838" y="690563"/>
            <a:ext cx="721995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This study aimed to evaluate the activity classifications of the ActiGraph GT3X</a:t>
            </a:r>
            <a:r>
              <a:rPr lang="en-GB" dirty="0" smtClean="0"/>
              <a:t>+, </a:t>
            </a:r>
            <a:r>
              <a:rPr lang="en-GB" dirty="0"/>
              <a:t>using </a:t>
            </a:r>
            <a:r>
              <a:rPr lang="en-GB" dirty="0" smtClean="0"/>
              <a:t>activPAL3 </a:t>
            </a:r>
            <a:r>
              <a:rPr lang="en-GB" dirty="0"/>
              <a:t>postural and stepping classifications as a criterion </a:t>
            </a:r>
            <a:r>
              <a:rPr lang="en-GB" dirty="0" smtClean="0"/>
              <a:t>reference, in a free-living </a:t>
            </a:r>
            <a:r>
              <a:rPr lang="en-GB" dirty="0"/>
              <a:t>environment.</a:t>
            </a:r>
          </a:p>
        </p:txBody>
      </p:sp>
      <p:sp>
        <p:nvSpPr>
          <p:cNvPr id="3" name="Title 2"/>
          <p:cNvSpPr>
            <a:spLocks noGrp="1"/>
          </p:cNvSpPr>
          <p:nvPr>
            <p:ph type="title"/>
          </p:nvPr>
        </p:nvSpPr>
        <p:spPr/>
        <p:txBody>
          <a:bodyPr/>
          <a:lstStyle/>
          <a:p>
            <a:r>
              <a:rPr lang="en-GB" dirty="0" smtClean="0"/>
              <a:t>Study aim</a:t>
            </a:r>
            <a:endParaRPr lang="en-GB" dirty="0"/>
          </a:p>
        </p:txBody>
      </p:sp>
    </p:spTree>
    <p:extLst>
      <p:ext uri="{BB962C8B-B14F-4D97-AF65-F5344CB8AC3E}">
        <p14:creationId xmlns:p14="http://schemas.microsoft.com/office/powerpoint/2010/main" val="3492611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 template_no_logo_white">
  <a:themeElements>
    <a:clrScheme name="UoS01">
      <a:dk1>
        <a:sysClr val="windowText" lastClr="000000"/>
      </a:dk1>
      <a:lt1>
        <a:sysClr val="window" lastClr="FFFFFF"/>
      </a:lt1>
      <a:dk2>
        <a:srgbClr val="C60C30"/>
      </a:dk2>
      <a:lt2>
        <a:srgbClr val="FFFFFF"/>
      </a:lt2>
      <a:accent1>
        <a:srgbClr val="C60C30"/>
      </a:accent1>
      <a:accent2>
        <a:srgbClr val="009AA6"/>
      </a:accent2>
      <a:accent3>
        <a:srgbClr val="920075"/>
      </a:accent3>
      <a:accent4>
        <a:srgbClr val="BED600"/>
      </a:accent4>
      <a:accent5>
        <a:srgbClr val="E37222"/>
      </a:accent5>
      <a:accent6>
        <a:srgbClr val="782327"/>
      </a:accent6>
      <a:hlink>
        <a:srgbClr val="002060"/>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 template_no_logo_white</Template>
  <TotalTime>4634</TotalTime>
  <Words>776</Words>
  <Application>Microsoft Office PowerPoint</Application>
  <PresentationFormat>On-screen Show (4:3)</PresentationFormat>
  <Paragraphs>122</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UoS template_no_logo_white</vt:lpstr>
      <vt:lpstr>Microsoft Excel Chart</vt:lpstr>
      <vt:lpstr>The distribution of activPAL postural and stepping classifications within ActiGraph activity classifications     Alex Clarke-Cornwell Lecturer in Public Health, University of Salford, UK   a.m.clarke-cornwell@salford.ac.uk  </vt:lpstr>
      <vt:lpstr>Happy to be tweeted!</vt:lpstr>
      <vt:lpstr>Background</vt:lpstr>
      <vt:lpstr>Background</vt:lpstr>
      <vt:lpstr>PowerPoint Presentation</vt:lpstr>
      <vt:lpstr>Movement continuum</vt:lpstr>
      <vt:lpstr>Health consequences</vt:lpstr>
      <vt:lpstr>PowerPoint Presentation</vt:lpstr>
      <vt:lpstr>Study aim</vt:lpstr>
      <vt:lpstr>Methods</vt:lpstr>
      <vt:lpstr>Methods</vt:lpstr>
      <vt:lpstr>Data processing</vt:lpstr>
      <vt:lpstr>Methods</vt:lpstr>
      <vt:lpstr>Results</vt:lpstr>
      <vt:lpstr>Results</vt:lpstr>
      <vt:lpstr>Results</vt:lpstr>
      <vt:lpstr>Results - cadence (steps/min)</vt:lpstr>
      <vt:lpstr>% activPAL categories by sedentary bout</vt:lpstr>
      <vt:lpstr>Implications – cut-points and context</vt:lpstr>
      <vt:lpstr>Implications   </vt:lpstr>
      <vt:lpstr>Different types of sitting   </vt:lpstr>
      <vt:lpstr>Final thoughts</vt:lpstr>
      <vt:lpstr>Thank you for listening</vt:lpstr>
    </vt:vector>
  </TitlesOfParts>
  <Company>University of Salford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to go here heading to go here</dc:title>
  <dc:creator>Chambers Denis</dc:creator>
  <cp:lastModifiedBy>Clarke-Cornwell Alexandra</cp:lastModifiedBy>
  <cp:revision>377</cp:revision>
  <cp:lastPrinted>2018-01-18T11:03:47Z</cp:lastPrinted>
  <dcterms:created xsi:type="dcterms:W3CDTF">2011-12-09T09:26:53Z</dcterms:created>
  <dcterms:modified xsi:type="dcterms:W3CDTF">2018-01-18T11:03:55Z</dcterms:modified>
</cp:coreProperties>
</file>