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48245713" cy="32404050"/>
  <p:notesSz cx="6858000" cy="9144000"/>
  <p:defaultTextStyle>
    <a:defPPr>
      <a:defRPr lang="en-US"/>
    </a:defPPr>
    <a:lvl1pPr marL="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6">
          <p15:clr>
            <a:srgbClr val="A4A3A4"/>
          </p15:clr>
        </p15:guide>
        <p15:guide id="2" pos="13608">
          <p15:clr>
            <a:srgbClr val="A4A3A4"/>
          </p15:clr>
        </p15:guide>
        <p15:guide id="3" pos="151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8E"/>
    <a:srgbClr val="00ADEF"/>
    <a:srgbClr val="4B4C4F"/>
    <a:srgbClr val="737478"/>
    <a:srgbClr val="57778E"/>
    <a:srgbClr val="3C5262"/>
    <a:srgbClr val="7CA7D4"/>
    <a:srgbClr val="C97A6C"/>
    <a:srgbClr val="A74139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3258" autoAdjust="0"/>
  </p:normalViewPr>
  <p:slideViewPr>
    <p:cSldViewPr>
      <p:cViewPr varScale="1">
        <p:scale>
          <a:sx n="17" d="100"/>
          <a:sy n="17" d="100"/>
        </p:scale>
        <p:origin x="1651" y="96"/>
      </p:cViewPr>
      <p:guideLst>
        <p:guide orient="horz" pos="10206"/>
        <p:guide pos="13608"/>
        <p:guide pos="151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B77F7-F58F-4D09-8529-443ABF450E7F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1888" y="1143000"/>
            <a:ext cx="4594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F1B29-488F-4C4E-9C1F-3D5EF9154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34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F1B29-488F-4C4E-9C1F-3D5EF91549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91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8429" y="10066261"/>
            <a:ext cx="41008856" cy="69458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36857" y="18362296"/>
            <a:ext cx="33771999" cy="82810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12286" y="30033756"/>
            <a:ext cx="11257333" cy="1725216"/>
          </a:xfrm>
          <a:prstGeom prst="rect">
            <a:avLst/>
          </a:prstGeom>
        </p:spPr>
        <p:txBody>
          <a:bodyPr/>
          <a:lstStyle/>
          <a:p>
            <a:fld id="{E4AC31E2-841C-489D-8746-15E1FE07E5DB}" type="datetimeFigureOut">
              <a:rPr lang="en-CA" smtClean="0"/>
              <a:t>2019-04-06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483952" y="30033756"/>
            <a:ext cx="15277809" cy="1725216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576094" y="30033756"/>
            <a:ext cx="11257333" cy="1725216"/>
          </a:xfrm>
          <a:prstGeom prst="rect">
            <a:avLst/>
          </a:prstGeom>
        </p:spPr>
        <p:txBody>
          <a:bodyPr/>
          <a:lstStyle/>
          <a:p>
            <a:fld id="{814F7E1A-0356-4569-9AC6-1156243B0B8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625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 userDrawn="1"/>
        </p:nvSpPr>
        <p:spPr>
          <a:xfrm>
            <a:off x="432224" y="504281"/>
            <a:ext cx="47309256" cy="7272808"/>
          </a:xfrm>
          <a:prstGeom prst="roundRect">
            <a:avLst/>
          </a:prstGeom>
          <a:blipFill dpi="0" rotWithShape="1">
            <a:blip r:embed="rId3">
              <a:alphaModFix amt="30000"/>
            </a:blip>
            <a:srcRect/>
            <a:stretch>
              <a:fillRect/>
            </a:stretch>
          </a:blipFill>
          <a:ln>
            <a:solidFill>
              <a:srgbClr val="00AD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48245713" cy="32404050"/>
          </a:xfrm>
          <a:prstGeom prst="rect">
            <a:avLst/>
          </a:prstGeom>
          <a:noFill/>
          <a:ln>
            <a:solidFill>
              <a:srgbClr val="00AD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91" y="1548292"/>
            <a:ext cx="9077754" cy="38001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7511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32054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3" indent="-1620203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9" indent="-1350169" algn="l" defTabSz="432054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40"/>
          <p:cNvSpPr txBox="1">
            <a:spLocks noChangeArrowheads="1"/>
          </p:cNvSpPr>
          <p:nvPr/>
        </p:nvSpPr>
        <p:spPr bwMode="auto">
          <a:xfrm>
            <a:off x="10657360" y="4752753"/>
            <a:ext cx="24952064" cy="331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30266" tIns="430266" rIns="430266" bIns="430266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AU" sz="3500" dirty="0">
                <a:solidFill>
                  <a:srgbClr val="4B4C4F"/>
                </a:solidFill>
                <a:latin typeface="+mn-lt"/>
                <a:cs typeface="Times New Roman" panose="02020603050405020304" pitchFamily="18" charset="0"/>
              </a:rPr>
              <a:t>A. GBADAMOSI, </a:t>
            </a:r>
            <a:r>
              <a:rPr lang="en-AU" sz="3500" u="sng" dirty="0">
                <a:solidFill>
                  <a:srgbClr val="4B4C4F"/>
                </a:solidFill>
                <a:latin typeface="+mn-lt"/>
                <a:cs typeface="Times New Roman" panose="02020603050405020304" pitchFamily="18" charset="0"/>
              </a:rPr>
              <a:t>A. </a:t>
            </a:r>
            <a:r>
              <a:rPr lang="en-GB" sz="3500" u="sng" dirty="0">
                <a:solidFill>
                  <a:srgbClr val="4B4C4F"/>
                </a:solidFill>
                <a:latin typeface="+mn-lt"/>
                <a:cs typeface="Times New Roman" panose="02020603050405020304" pitchFamily="18" charset="0"/>
              </a:rPr>
              <a:t>CLARKE-CORNWELL</a:t>
            </a:r>
            <a:r>
              <a:rPr lang="en-AU" sz="3500" dirty="0">
                <a:solidFill>
                  <a:srgbClr val="4B4C4F"/>
                </a:solidFill>
                <a:latin typeface="+mn-lt"/>
                <a:cs typeface="Times New Roman" panose="02020603050405020304" pitchFamily="18" charset="0"/>
              </a:rPr>
              <a:t>, P. SINDALL</a:t>
            </a:r>
            <a:r>
              <a:rPr lang="en-US" sz="3500" baseline="30000" dirty="0">
                <a:solidFill>
                  <a:srgbClr val="4B4C4F"/>
                </a:solidFill>
                <a:latin typeface="Arial"/>
                <a:ea typeface="Times New Roman"/>
              </a:rPr>
              <a:t>1</a:t>
            </a:r>
            <a:r>
              <a:rPr lang="en-AU" sz="3500" dirty="0">
                <a:solidFill>
                  <a:srgbClr val="4B4C4F"/>
                </a:solidFill>
                <a:latin typeface="+mn-lt"/>
                <a:cs typeface="Times New Roman" panose="02020603050405020304" pitchFamily="18" charset="0"/>
              </a:rPr>
              <a:t> and M. GRANAT</a:t>
            </a:r>
            <a:r>
              <a:rPr lang="en-US" sz="3500" baseline="30000" dirty="0">
                <a:solidFill>
                  <a:srgbClr val="4B4C4F"/>
                </a:solidFill>
                <a:latin typeface="Arial"/>
                <a:ea typeface="Times New Roman"/>
              </a:rPr>
              <a:t>1</a:t>
            </a:r>
            <a:endParaRPr lang="en-AU" sz="3500" dirty="0">
              <a:solidFill>
                <a:srgbClr val="4B4C4F"/>
              </a:solidFill>
              <a:latin typeface="+mn-lt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</a:pPr>
            <a:r>
              <a:rPr lang="en-AU" sz="3500" dirty="0">
                <a:solidFill>
                  <a:srgbClr val="4B4C4F"/>
                </a:solidFill>
                <a:latin typeface="+mn-lt"/>
                <a:cs typeface="Times New Roman" panose="02020603050405020304" pitchFamily="18" charset="0"/>
              </a:rPr>
              <a:t>1 School of Health Sciences, University of Salford</a:t>
            </a:r>
          </a:p>
          <a:p>
            <a:pPr>
              <a:spcBef>
                <a:spcPct val="20000"/>
              </a:spcBef>
            </a:pPr>
            <a:endParaRPr lang="en-AU" sz="3500" dirty="0">
              <a:solidFill>
                <a:srgbClr val="4B4C4F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Rectangle: Rounded Corners 28"/>
          <p:cNvSpPr>
            <a:spLocks noChangeArrowheads="1"/>
          </p:cNvSpPr>
          <p:nvPr/>
        </p:nvSpPr>
        <p:spPr bwMode="auto">
          <a:xfrm>
            <a:off x="563195" y="8425161"/>
            <a:ext cx="15467059" cy="6911999"/>
          </a:xfrm>
          <a:prstGeom prst="roundRect">
            <a:avLst>
              <a:gd name="adj" fmla="val 6194"/>
            </a:avLst>
          </a:prstGeom>
          <a:solidFill>
            <a:schemeClr val="bg1"/>
          </a:solidFill>
          <a:ln w="12700">
            <a:solidFill>
              <a:srgbClr val="57778E"/>
            </a:solidFill>
          </a:ln>
          <a:effectLst/>
          <a:extLst/>
        </p:spPr>
        <p:txBody>
          <a:bodyPr lIns="375509" tIns="375509" rIns="375509" bIns="375509"/>
          <a:lstStyle/>
          <a:p>
            <a:pPr defTabSz="952097" eaLnBrk="0" hangingPunct="0">
              <a:spcBef>
                <a:spcPct val="50000"/>
              </a:spcBef>
            </a:pPr>
            <a:r>
              <a:rPr lang="en-US" sz="5500" b="1" cap="all" dirty="0">
                <a:solidFill>
                  <a:srgbClr val="00ADEF"/>
                </a:solidFill>
              </a:rPr>
              <a:t>Introduction</a:t>
            </a:r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r>
              <a:rPr lang="en-GB" sz="3200" dirty="0"/>
              <a:t>Physical inactivity is one of the most associated risk factors for chronic, non-communicable diseases.</a:t>
            </a:r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r>
              <a:rPr lang="en-GB" sz="3200" dirty="0"/>
              <a:t>One of the factors contributing to low levels of physical activity is the decrease in the use of active modes of transport.</a:t>
            </a:r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r>
              <a:rPr lang="en-GB" sz="3200" dirty="0"/>
              <a:t>Commuting to and from work can increase moderate-to-vigorous physical activity (MVPA) and increase adherence to physical activity guidelines.</a:t>
            </a:r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r>
              <a:rPr lang="en-GB" sz="3200" dirty="0"/>
              <a:t>However, there is lack of evidence on the contribution of different modes of commute and continuous stepping bouts to physical activity while commuting. </a:t>
            </a:r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r>
              <a:rPr lang="en-GB" sz="3200" dirty="0"/>
              <a:t>Also, many commuting studies employ the use of self-reported physical activity measures. </a:t>
            </a:r>
          </a:p>
          <a:p>
            <a:pPr marL="457200" indent="-457200">
              <a:buFont typeface="Arial"/>
              <a:buChar char="•"/>
            </a:pPr>
            <a:endParaRPr lang="en-GB" sz="3200" dirty="0"/>
          </a:p>
          <a:p>
            <a:pPr defTabSz="952097"/>
            <a:endParaRPr lang="en-AU" sz="3000" dirty="0">
              <a:solidFill>
                <a:srgbClr val="4B4C4F"/>
              </a:solidFill>
              <a:latin typeface="Arial" charset="0"/>
            </a:endParaRPr>
          </a:p>
        </p:txBody>
      </p:sp>
      <p:sp>
        <p:nvSpPr>
          <p:cNvPr id="30" name="Rectangle: Rounded Corners 29"/>
          <p:cNvSpPr>
            <a:spLocks noChangeArrowheads="1"/>
          </p:cNvSpPr>
          <p:nvPr/>
        </p:nvSpPr>
        <p:spPr bwMode="auto">
          <a:xfrm>
            <a:off x="32216555" y="8425162"/>
            <a:ext cx="15385554" cy="4968551"/>
          </a:xfrm>
          <a:prstGeom prst="roundRect">
            <a:avLst>
              <a:gd name="adj" fmla="val 3389"/>
            </a:avLst>
          </a:prstGeom>
          <a:solidFill>
            <a:schemeClr val="bg1"/>
          </a:solidFill>
          <a:ln w="12700">
            <a:solidFill>
              <a:srgbClr val="57778E"/>
            </a:solidFill>
            <a:miter lim="800000"/>
            <a:headEnd/>
            <a:tailEnd/>
          </a:ln>
          <a:effectLst/>
          <a:extLst/>
        </p:spPr>
        <p:txBody>
          <a:bodyPr lIns="375509" tIns="375509" rIns="375509" bIns="375509"/>
          <a:lstStyle/>
          <a:p>
            <a:pPr defTabSz="952097" eaLnBrk="0" hangingPunct="0">
              <a:spcBef>
                <a:spcPct val="50000"/>
              </a:spcBef>
            </a:pPr>
            <a:r>
              <a:rPr lang="en-US" sz="5500" b="1" cap="all" dirty="0">
                <a:solidFill>
                  <a:srgbClr val="00ADEF"/>
                </a:solidFill>
              </a:rPr>
              <a:t>Conclusions</a:t>
            </a:r>
          </a:p>
          <a:p>
            <a:pPr marL="457200" indent="-457200" defTabSz="952097">
              <a:lnSpc>
                <a:spcPct val="110000"/>
              </a:lnSpc>
              <a:spcBef>
                <a:spcPct val="50000"/>
              </a:spcBef>
              <a:buFont typeface="Arial"/>
              <a:buChar char="•"/>
            </a:pPr>
            <a:r>
              <a:rPr lang="en-CA" sz="3200" dirty="0">
                <a:solidFill>
                  <a:srgbClr val="000000"/>
                </a:solidFill>
                <a:cs typeface="Arial" charset="0"/>
              </a:rPr>
              <a:t>Commuting to and from work can provide a significant contribution to total MVPA accumulated during the day.</a:t>
            </a:r>
          </a:p>
          <a:p>
            <a:pPr marL="457200" indent="-457200" defTabSz="952097">
              <a:lnSpc>
                <a:spcPct val="110000"/>
              </a:lnSpc>
              <a:spcBef>
                <a:spcPct val="50000"/>
              </a:spcBef>
              <a:buFont typeface="Arial"/>
              <a:buChar char="•"/>
            </a:pPr>
            <a:r>
              <a:rPr lang="en-CA" sz="3200" dirty="0">
                <a:solidFill>
                  <a:srgbClr val="000000"/>
                </a:solidFill>
                <a:cs typeface="Arial" charset="0"/>
              </a:rPr>
              <a:t>Mode of commuting has an important effect on the amount of MVPA accumulated during commuting.</a:t>
            </a:r>
          </a:p>
          <a:p>
            <a:pPr marL="457200" indent="-457200" defTabSz="952097">
              <a:lnSpc>
                <a:spcPct val="110000"/>
              </a:lnSpc>
              <a:buFont typeface="Arial"/>
              <a:buChar char="•"/>
            </a:pPr>
            <a:r>
              <a:rPr lang="en-CA" sz="3200" dirty="0">
                <a:solidFill>
                  <a:srgbClr val="000000"/>
                </a:solidFill>
                <a:cs typeface="Arial" charset="0"/>
              </a:rPr>
              <a:t>Public health recommendation should encourage active or mixed-mode commuting.</a:t>
            </a:r>
            <a:endParaRPr lang="en-US" sz="3200" b="1" dirty="0">
              <a:solidFill>
                <a:srgbClr val="000000"/>
              </a:solidFill>
              <a:cs typeface="Arial" charset="0"/>
            </a:endParaRPr>
          </a:p>
          <a:p>
            <a:pPr defTabSz="952097">
              <a:lnSpc>
                <a:spcPct val="110000"/>
              </a:lnSpc>
            </a:pPr>
            <a:endParaRPr lang="en-US" sz="32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1" name="Rectangle: Rounded Corners 30"/>
          <p:cNvSpPr>
            <a:spLocks noChangeArrowheads="1"/>
          </p:cNvSpPr>
          <p:nvPr/>
        </p:nvSpPr>
        <p:spPr bwMode="auto">
          <a:xfrm>
            <a:off x="16817356" y="8425161"/>
            <a:ext cx="14616657" cy="23580724"/>
          </a:xfrm>
          <a:prstGeom prst="roundRect">
            <a:avLst>
              <a:gd name="adj" fmla="val 2504"/>
            </a:avLst>
          </a:prstGeom>
          <a:solidFill>
            <a:schemeClr val="bg1"/>
          </a:solidFill>
          <a:ln w="12700">
            <a:solidFill>
              <a:srgbClr val="57778E"/>
            </a:solidFill>
            <a:miter lim="800000"/>
            <a:headEnd/>
            <a:tailEnd/>
          </a:ln>
          <a:effectLst/>
          <a:extLst/>
        </p:spPr>
        <p:txBody>
          <a:bodyPr lIns="375509" tIns="375509" rIns="375509" bIns="375509" numCol="1" spcCol="720685"/>
          <a:lstStyle/>
          <a:p>
            <a:pPr defTabSz="952097" eaLnBrk="0" hangingPunct="0">
              <a:spcBef>
                <a:spcPct val="50000"/>
              </a:spcBef>
            </a:pPr>
            <a:r>
              <a:rPr lang="en-US" sz="5500" b="1" cap="all" dirty="0">
                <a:solidFill>
                  <a:srgbClr val="00ADEF"/>
                </a:solidFill>
              </a:rPr>
              <a:t>Results</a:t>
            </a:r>
          </a:p>
          <a:p>
            <a:pPr marL="457200" indent="-457200" defTabSz="952097" eaLnBrk="0" hangingPunct="0">
              <a:spcBef>
                <a:spcPct val="50000"/>
              </a:spcBef>
              <a:buFont typeface="Arial"/>
              <a:buChar char="•"/>
            </a:pPr>
            <a:r>
              <a:rPr lang="en-GB" sz="3000" dirty="0"/>
              <a:t>Twenty-three of the 27 participants completed the study.</a:t>
            </a:r>
          </a:p>
          <a:p>
            <a:pPr marL="457200" indent="-457200" defTabSz="952097" eaLnBrk="0" hangingPunct="0">
              <a:spcBef>
                <a:spcPct val="50000"/>
              </a:spcBef>
              <a:buFont typeface="Arial"/>
              <a:buChar char="•"/>
            </a:pPr>
            <a:r>
              <a:rPr lang="en-GB" sz="3000" dirty="0"/>
              <a:t>The average total time per day spent in MVPA was 53.1 (±30.2) minutes.</a:t>
            </a:r>
          </a:p>
          <a:p>
            <a:pPr marL="457200" indent="-457200" defTabSz="952097" eaLnBrk="0" hangingPunct="0">
              <a:spcBef>
                <a:spcPct val="50000"/>
              </a:spcBef>
              <a:buFont typeface="Arial"/>
              <a:buChar char="•"/>
            </a:pPr>
            <a:r>
              <a:rPr lang="en-GB" sz="3000" dirty="0"/>
              <a:t>Commuting contributed 33% or 17.7 (±14.7) minutes to total time spent in MVPA.</a:t>
            </a:r>
          </a:p>
          <a:p>
            <a:pPr marL="457200" indent="-457200" defTabSz="952097" eaLnBrk="0" hangingPunct="0">
              <a:spcBef>
                <a:spcPct val="50000"/>
              </a:spcBef>
              <a:buFont typeface="Arial"/>
              <a:buChar char="•"/>
            </a:pPr>
            <a:r>
              <a:rPr lang="en-GB" sz="3000" dirty="0"/>
              <a:t>The highest percentage contribution to total MVPA was the walking commuters (54%), followed by mixed mode commuters (41%) and car commuters (21%).</a:t>
            </a:r>
          </a:p>
          <a:p>
            <a:pPr marL="457200" indent="-457200" defTabSz="952097" eaLnBrk="0" hangingPunct="0">
              <a:spcBef>
                <a:spcPct val="50000"/>
              </a:spcBef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</a:rPr>
              <a:t>Stepping bouts of greater than 210 seconds were only undertaken whilst commuting, with a higher number of steps accumulated in bouts over 300 seconds (Figure 1).  </a:t>
            </a:r>
            <a:endParaRPr lang="en-GB" sz="3000" dirty="0"/>
          </a:p>
          <a:p>
            <a:pPr defTabSz="952097" eaLnBrk="0" hangingPunct="0">
              <a:spcBef>
                <a:spcPct val="50000"/>
              </a:spcBef>
            </a:pPr>
            <a:endParaRPr lang="en-AU" sz="3000" dirty="0">
              <a:solidFill>
                <a:srgbClr val="4B4C4F"/>
              </a:solidFill>
              <a:latin typeface="+mj-lt"/>
            </a:endParaRPr>
          </a:p>
          <a:p>
            <a:pPr marL="457200" indent="-457200" defTabSz="952097" eaLnBrk="0" hangingPunct="0">
              <a:spcBef>
                <a:spcPct val="50000"/>
              </a:spcBef>
              <a:buFont typeface="Arial"/>
              <a:buChar char="•"/>
            </a:pPr>
            <a:endParaRPr lang="en-AU" sz="3000" dirty="0">
              <a:solidFill>
                <a:srgbClr val="4B4C4F"/>
              </a:solidFill>
              <a:latin typeface="+mj-lt"/>
            </a:endParaRPr>
          </a:p>
          <a:p>
            <a:pPr marL="457200" indent="-457200" defTabSz="952097" eaLnBrk="0" hangingPunct="0">
              <a:spcBef>
                <a:spcPct val="50000"/>
              </a:spcBef>
              <a:buFont typeface="Arial"/>
              <a:buChar char="•"/>
            </a:pPr>
            <a:endParaRPr lang="en-AU" sz="3000" dirty="0">
              <a:solidFill>
                <a:srgbClr val="4B4C4F"/>
              </a:solidFill>
              <a:latin typeface="+mj-lt"/>
            </a:endParaRPr>
          </a:p>
          <a:p>
            <a:pPr marL="457200" indent="-457200" defTabSz="952097" eaLnBrk="0" hangingPunct="0">
              <a:spcBef>
                <a:spcPct val="50000"/>
              </a:spcBef>
              <a:buFont typeface="Arial"/>
              <a:buChar char="•"/>
            </a:pPr>
            <a:endParaRPr lang="en-AU" sz="3000" dirty="0">
              <a:solidFill>
                <a:srgbClr val="4B4C4F"/>
              </a:solidFill>
              <a:latin typeface="+mj-lt"/>
            </a:endParaRPr>
          </a:p>
          <a:p>
            <a:pPr marL="457200" indent="-457200" defTabSz="952097" eaLnBrk="0" hangingPunct="0">
              <a:spcBef>
                <a:spcPct val="50000"/>
              </a:spcBef>
              <a:buFont typeface="Arial"/>
              <a:buChar char="•"/>
            </a:pPr>
            <a:endParaRPr lang="en-AU" sz="3000" dirty="0">
              <a:solidFill>
                <a:srgbClr val="4B4C4F"/>
              </a:solidFill>
              <a:latin typeface="+mj-lt"/>
            </a:endParaRPr>
          </a:p>
          <a:p>
            <a:pPr defTabSz="952097" eaLnBrk="0" hangingPunct="0">
              <a:spcBef>
                <a:spcPct val="50000"/>
              </a:spcBef>
            </a:pPr>
            <a:endParaRPr lang="en-AU" sz="3000" dirty="0">
              <a:solidFill>
                <a:srgbClr val="4B4C4F"/>
              </a:solidFill>
              <a:latin typeface="+mj-lt"/>
            </a:endParaRPr>
          </a:p>
          <a:p>
            <a:pPr marL="457200" indent="-457200" defTabSz="952097" eaLnBrk="0" hangingPunct="0">
              <a:spcBef>
                <a:spcPct val="50000"/>
              </a:spcBef>
              <a:buFont typeface="Arial"/>
              <a:buChar char="•"/>
            </a:pPr>
            <a:endParaRPr lang="en-AU" sz="3000" dirty="0">
              <a:solidFill>
                <a:srgbClr val="4B4C4F"/>
              </a:solidFill>
              <a:latin typeface="+mj-lt"/>
            </a:endParaRPr>
          </a:p>
          <a:p>
            <a:pPr marL="457200" indent="-457200" defTabSz="952097" eaLnBrk="0" hangingPunct="0">
              <a:spcBef>
                <a:spcPct val="50000"/>
              </a:spcBef>
              <a:buFont typeface="Arial"/>
              <a:buChar char="•"/>
            </a:pPr>
            <a:endParaRPr lang="en-AU" sz="3000" dirty="0">
              <a:solidFill>
                <a:srgbClr val="4B4C4F"/>
              </a:solidFill>
              <a:latin typeface="+mj-lt"/>
            </a:endParaRPr>
          </a:p>
          <a:p>
            <a:pPr defTabSz="952097" eaLnBrk="0" hangingPunct="0">
              <a:spcBef>
                <a:spcPct val="50000"/>
              </a:spcBef>
            </a:pPr>
            <a:endParaRPr lang="en-AU" sz="3000" dirty="0">
              <a:solidFill>
                <a:srgbClr val="4B4C4F"/>
              </a:solidFill>
              <a:latin typeface="+mj-lt"/>
            </a:endParaRPr>
          </a:p>
          <a:p>
            <a:pPr defTabSz="952097" eaLnBrk="0" hangingPunct="0">
              <a:spcBef>
                <a:spcPct val="50000"/>
              </a:spcBef>
            </a:pPr>
            <a:endParaRPr lang="en-AU" sz="3000" dirty="0">
              <a:solidFill>
                <a:srgbClr val="4B4C4F"/>
              </a:solidFill>
              <a:latin typeface="+mj-lt"/>
            </a:endParaRPr>
          </a:p>
          <a:p>
            <a:pPr defTabSz="952097" eaLnBrk="0" hangingPunct="0">
              <a:spcBef>
                <a:spcPct val="50000"/>
              </a:spcBef>
            </a:pPr>
            <a:endParaRPr lang="en-AU" sz="3000" dirty="0">
              <a:solidFill>
                <a:srgbClr val="4B4C4F"/>
              </a:solidFill>
              <a:latin typeface="+mj-lt"/>
            </a:endParaRPr>
          </a:p>
          <a:p>
            <a:pPr defTabSz="952097" eaLnBrk="0" hangingPunct="0">
              <a:spcBef>
                <a:spcPct val="50000"/>
              </a:spcBef>
            </a:pPr>
            <a:endParaRPr lang="en-AU" sz="3000" dirty="0">
              <a:solidFill>
                <a:srgbClr val="4B4C4F"/>
              </a:solidFill>
              <a:latin typeface="+mj-lt"/>
            </a:endParaRPr>
          </a:p>
          <a:p>
            <a:pPr defTabSz="952097" eaLnBrk="0" hangingPunct="0">
              <a:spcBef>
                <a:spcPct val="50000"/>
              </a:spcBef>
            </a:pPr>
            <a:endParaRPr lang="en-AU" sz="3000" dirty="0">
              <a:solidFill>
                <a:srgbClr val="4B4C4F"/>
              </a:solidFill>
              <a:latin typeface="+mj-lt"/>
            </a:endParaRPr>
          </a:p>
          <a:p>
            <a:pPr defTabSz="952097" eaLnBrk="0" hangingPunct="0">
              <a:spcBef>
                <a:spcPct val="50000"/>
              </a:spcBef>
            </a:pPr>
            <a:endParaRPr lang="en-AU" sz="3000" dirty="0">
              <a:solidFill>
                <a:srgbClr val="4B4C4F"/>
              </a:solidFill>
              <a:latin typeface="+mj-lt"/>
            </a:endParaRPr>
          </a:p>
          <a:p>
            <a:pPr defTabSz="952097" eaLnBrk="0" hangingPunct="0">
              <a:spcBef>
                <a:spcPct val="50000"/>
              </a:spcBef>
            </a:pPr>
            <a:endParaRPr lang="en-AU" sz="3000" dirty="0">
              <a:solidFill>
                <a:srgbClr val="4B4C4F"/>
              </a:solidFill>
              <a:latin typeface="+mj-lt"/>
            </a:endParaRPr>
          </a:p>
          <a:p>
            <a:pPr defTabSz="952097" eaLnBrk="0" hangingPunct="0">
              <a:spcBef>
                <a:spcPct val="50000"/>
              </a:spcBef>
            </a:pPr>
            <a:endParaRPr lang="en-AU" sz="3000" dirty="0">
              <a:solidFill>
                <a:srgbClr val="4B4C4F"/>
              </a:solidFill>
              <a:latin typeface="+mj-lt"/>
            </a:endParaRPr>
          </a:p>
          <a:p>
            <a:pPr defTabSz="952097" eaLnBrk="0" hangingPunct="0">
              <a:spcBef>
                <a:spcPct val="50000"/>
              </a:spcBef>
            </a:pPr>
            <a:endParaRPr lang="en-AU" sz="3000" dirty="0">
              <a:solidFill>
                <a:srgbClr val="4B4C4F"/>
              </a:solidFill>
              <a:latin typeface="+mj-lt"/>
            </a:endParaRPr>
          </a:p>
          <a:p>
            <a:pPr marL="457200" indent="-457200" defTabSz="952097" eaLnBrk="0" hangingPunct="0">
              <a:spcBef>
                <a:spcPct val="50000"/>
              </a:spcBef>
              <a:buFont typeface="Arial"/>
              <a:buChar char="•"/>
            </a:pPr>
            <a:endParaRPr lang="en-GB" sz="3000" dirty="0"/>
          </a:p>
          <a:p>
            <a:pPr marL="457200" indent="-457200" defTabSz="952097" eaLnBrk="0" hangingPunct="0">
              <a:spcBef>
                <a:spcPct val="50000"/>
              </a:spcBef>
              <a:buFont typeface="Arial"/>
              <a:buChar char="•"/>
            </a:pPr>
            <a:endParaRPr lang="en-GB" sz="3000" dirty="0"/>
          </a:p>
          <a:p>
            <a:pPr marL="457200" indent="-457200" defTabSz="952097" eaLnBrk="0" hangingPunct="0">
              <a:spcBef>
                <a:spcPct val="50000"/>
              </a:spcBef>
              <a:buFont typeface="Arial"/>
              <a:buChar char="•"/>
            </a:pPr>
            <a:r>
              <a:rPr lang="en-GB" sz="3000" dirty="0"/>
              <a:t>Seventeen of the 23 participants achieved more than 30 minutes of MVPA per day, with five achieving this in their commute alone; irrespective of the length of stepping bouts.</a:t>
            </a:r>
            <a:endParaRPr lang="en-AU" sz="3000" dirty="0">
              <a:solidFill>
                <a:srgbClr val="000000"/>
              </a:solidFill>
            </a:endParaRPr>
          </a:p>
          <a:p>
            <a:pPr marL="457200" indent="-457200" defTabSz="952097" eaLnBrk="0" hangingPunct="0">
              <a:spcBef>
                <a:spcPct val="50000"/>
              </a:spcBef>
              <a:buFont typeface="Arial"/>
              <a:buChar char="•"/>
            </a:pPr>
            <a:r>
              <a:rPr lang="en-AU" sz="3000" dirty="0">
                <a:solidFill>
                  <a:srgbClr val="000000"/>
                </a:solidFill>
              </a:rPr>
              <a:t>Compliance to physical activity guidelines reduced among the participants when a minimum stepping bout of 10 minutes was applied, with only seven participants achieving an average of 30 minutes of MVPA per day (Figure 2).</a:t>
            </a:r>
          </a:p>
          <a:p>
            <a:pPr marL="457200" indent="-457200" defTabSz="952097" eaLnBrk="0" hangingPunct="0">
              <a:spcBef>
                <a:spcPct val="50000"/>
              </a:spcBef>
              <a:buFont typeface="Arial"/>
              <a:buChar char="•"/>
            </a:pPr>
            <a:r>
              <a:rPr lang="en-GB" sz="3000" dirty="0">
                <a:solidFill>
                  <a:srgbClr val="000000"/>
                </a:solidFill>
              </a:rPr>
              <a:t>A significant positive association was found between commute time spent in MVPA and total MVPA (p&lt;0.001). </a:t>
            </a:r>
            <a:endParaRPr lang="en-AU" sz="3000" dirty="0">
              <a:solidFill>
                <a:srgbClr val="000000"/>
              </a:solidFill>
            </a:endParaRPr>
          </a:p>
          <a:p>
            <a:pPr marL="457200" indent="-457200" defTabSz="952097" eaLnBrk="0" hangingPunct="0">
              <a:spcBef>
                <a:spcPct val="50000"/>
              </a:spcBef>
              <a:buFont typeface="Arial"/>
              <a:buChar char="•"/>
            </a:pPr>
            <a:endParaRPr lang="en-AU" sz="3000" dirty="0">
              <a:solidFill>
                <a:srgbClr val="4B4C4F"/>
              </a:solidFill>
              <a:latin typeface="+mj-lt"/>
            </a:endParaRPr>
          </a:p>
          <a:p>
            <a:pPr marL="457200" indent="-457200" defTabSz="952097" eaLnBrk="0" hangingPunct="0">
              <a:spcBef>
                <a:spcPct val="50000"/>
              </a:spcBef>
              <a:buFont typeface="Arial"/>
              <a:buChar char="•"/>
            </a:pPr>
            <a:endParaRPr lang="en-AU" sz="3000" dirty="0">
              <a:solidFill>
                <a:srgbClr val="4B4C4F"/>
              </a:solidFill>
              <a:latin typeface="+mj-lt"/>
            </a:endParaRPr>
          </a:p>
          <a:p>
            <a:pPr marL="457200" indent="-457200" defTabSz="952097" eaLnBrk="0" hangingPunct="0">
              <a:spcBef>
                <a:spcPct val="50000"/>
              </a:spcBef>
              <a:buFont typeface="Arial"/>
              <a:buChar char="•"/>
            </a:pPr>
            <a:endParaRPr lang="en-AU" sz="3000" dirty="0">
              <a:solidFill>
                <a:srgbClr val="4B4C4F"/>
              </a:solidFill>
              <a:latin typeface="+mj-lt"/>
            </a:endParaRPr>
          </a:p>
          <a:p>
            <a:pPr marL="457200" indent="-457200" defTabSz="952097" eaLnBrk="0" hangingPunct="0">
              <a:spcBef>
                <a:spcPct val="50000"/>
              </a:spcBef>
              <a:buFont typeface="Arial"/>
              <a:buChar char="•"/>
            </a:pPr>
            <a:endParaRPr lang="en-AU" sz="3000" dirty="0">
              <a:solidFill>
                <a:srgbClr val="4B4C4F"/>
              </a:solidFill>
              <a:latin typeface="+mj-lt"/>
            </a:endParaRPr>
          </a:p>
          <a:p>
            <a:pPr marL="457200" indent="-457200" defTabSz="952097" eaLnBrk="0" hangingPunct="0">
              <a:spcBef>
                <a:spcPct val="50000"/>
              </a:spcBef>
              <a:buFont typeface="Arial"/>
              <a:buChar char="•"/>
            </a:pPr>
            <a:endParaRPr lang="en-AU" sz="3000" dirty="0">
              <a:solidFill>
                <a:srgbClr val="4B4C4F"/>
              </a:solidFill>
              <a:latin typeface="+mj-lt"/>
            </a:endParaRPr>
          </a:p>
          <a:p>
            <a:pPr marL="457200" indent="-457200" defTabSz="952097" eaLnBrk="0" hangingPunct="0">
              <a:spcBef>
                <a:spcPct val="50000"/>
              </a:spcBef>
              <a:buFont typeface="Arial"/>
              <a:buChar char="•"/>
            </a:pPr>
            <a:endParaRPr lang="en-AU" sz="3000" dirty="0">
              <a:solidFill>
                <a:srgbClr val="4B4C4F"/>
              </a:solidFill>
              <a:latin typeface="+mj-lt"/>
            </a:endParaRPr>
          </a:p>
          <a:p>
            <a:pPr marL="457200" indent="-457200" defTabSz="952097" eaLnBrk="0" hangingPunct="0">
              <a:spcBef>
                <a:spcPct val="50000"/>
              </a:spcBef>
              <a:buFont typeface="Arial"/>
              <a:buChar char="•"/>
            </a:pPr>
            <a:endParaRPr lang="en-AU" sz="3000" dirty="0">
              <a:solidFill>
                <a:srgbClr val="4B4C4F"/>
              </a:solidFill>
              <a:latin typeface="+mj-lt"/>
            </a:endParaRPr>
          </a:p>
          <a:p>
            <a:pPr marL="457200" indent="-457200" defTabSz="952097" eaLnBrk="0" hangingPunct="0">
              <a:spcBef>
                <a:spcPct val="50000"/>
              </a:spcBef>
              <a:buFont typeface="Arial"/>
              <a:buChar char="•"/>
            </a:pPr>
            <a:endParaRPr lang="en-AU" sz="3000" dirty="0">
              <a:solidFill>
                <a:srgbClr val="4B4C4F"/>
              </a:solidFill>
              <a:latin typeface="+mj-lt"/>
            </a:endParaRPr>
          </a:p>
          <a:p>
            <a:pPr marL="457200" indent="-457200" defTabSz="952097" eaLnBrk="0" hangingPunct="0">
              <a:spcBef>
                <a:spcPct val="50000"/>
              </a:spcBef>
              <a:buFont typeface="Arial"/>
              <a:buChar char="•"/>
            </a:pPr>
            <a:endParaRPr lang="en-AU" sz="3000" dirty="0">
              <a:solidFill>
                <a:srgbClr val="4B4C4F"/>
              </a:solidFill>
              <a:latin typeface="+mj-lt"/>
            </a:endParaRPr>
          </a:p>
          <a:p>
            <a:pPr marL="457200" indent="-457200" defTabSz="952097" eaLnBrk="0" hangingPunct="0">
              <a:spcBef>
                <a:spcPct val="50000"/>
              </a:spcBef>
              <a:buFont typeface="Arial"/>
              <a:buChar char="•"/>
            </a:pPr>
            <a:endParaRPr lang="en-AU" sz="3000" dirty="0">
              <a:solidFill>
                <a:srgbClr val="4B4C4F"/>
              </a:solidFill>
              <a:latin typeface="+mj-lt"/>
            </a:endParaRPr>
          </a:p>
          <a:p>
            <a:pPr marL="457200" indent="-457200" defTabSz="952097" eaLnBrk="0" hangingPunct="0">
              <a:spcBef>
                <a:spcPct val="50000"/>
              </a:spcBef>
              <a:buFont typeface="Arial"/>
              <a:buChar char="•"/>
            </a:pPr>
            <a:endParaRPr lang="en-AU" sz="3000" dirty="0">
              <a:solidFill>
                <a:srgbClr val="4B4C4F"/>
              </a:solidFill>
              <a:latin typeface="+mj-lt"/>
            </a:endParaRPr>
          </a:p>
          <a:p>
            <a:pPr marL="457200" indent="-457200" defTabSz="952097" eaLnBrk="0" hangingPunct="0">
              <a:spcBef>
                <a:spcPct val="50000"/>
              </a:spcBef>
              <a:buFont typeface="Arial"/>
              <a:buChar char="•"/>
            </a:pPr>
            <a:endParaRPr lang="en-AU" sz="3000" dirty="0">
              <a:solidFill>
                <a:srgbClr val="4B4C4F"/>
              </a:solidFill>
              <a:latin typeface="+mj-lt"/>
            </a:endParaRPr>
          </a:p>
          <a:p>
            <a:pPr marL="457200" indent="-457200" defTabSz="952097" eaLnBrk="0" hangingPunct="0">
              <a:spcBef>
                <a:spcPct val="50000"/>
              </a:spcBef>
              <a:buFont typeface="Arial"/>
              <a:buChar char="•"/>
            </a:pPr>
            <a:endParaRPr lang="en-AU" sz="3000" dirty="0">
              <a:solidFill>
                <a:srgbClr val="4B4C4F"/>
              </a:solidFill>
              <a:latin typeface="+mj-lt"/>
            </a:endParaRPr>
          </a:p>
          <a:p>
            <a:pPr marL="457200" indent="-457200" defTabSz="952097" eaLnBrk="0" hangingPunct="0">
              <a:spcBef>
                <a:spcPct val="50000"/>
              </a:spcBef>
              <a:buFont typeface="Arial"/>
              <a:buChar char="•"/>
            </a:pPr>
            <a:endParaRPr lang="en-AU" sz="3000" dirty="0">
              <a:solidFill>
                <a:srgbClr val="4B4C4F"/>
              </a:solidFill>
              <a:latin typeface="+mj-lt"/>
            </a:endParaRPr>
          </a:p>
        </p:txBody>
      </p:sp>
      <p:sp>
        <p:nvSpPr>
          <p:cNvPr id="32" name="Rectangle: Rounded Corners 31"/>
          <p:cNvSpPr>
            <a:spLocks noChangeArrowheads="1"/>
          </p:cNvSpPr>
          <p:nvPr/>
        </p:nvSpPr>
        <p:spPr bwMode="auto">
          <a:xfrm>
            <a:off x="563194" y="20389119"/>
            <a:ext cx="15471620" cy="11616767"/>
          </a:xfrm>
          <a:prstGeom prst="roundRect">
            <a:avLst>
              <a:gd name="adj" fmla="val 3220"/>
            </a:avLst>
          </a:prstGeom>
          <a:solidFill>
            <a:schemeClr val="bg1"/>
          </a:solidFill>
          <a:ln w="12700">
            <a:solidFill>
              <a:srgbClr val="57778E"/>
            </a:solidFill>
          </a:ln>
          <a:effectLst/>
          <a:extLst/>
        </p:spPr>
        <p:txBody>
          <a:bodyPr lIns="375509" tIns="375509" rIns="375509" bIns="375509"/>
          <a:lstStyle/>
          <a:p>
            <a:pPr marL="398972" indent="-398972" defTabSz="952097" eaLnBrk="0" hangingPunct="0">
              <a:spcBef>
                <a:spcPct val="50000"/>
              </a:spcBef>
            </a:pPr>
            <a:r>
              <a:rPr lang="en-US" sz="5500" b="1" cap="all" dirty="0">
                <a:solidFill>
                  <a:srgbClr val="00ADEF"/>
                </a:solidFill>
              </a:rPr>
              <a:t>Methods</a:t>
            </a:r>
          </a:p>
          <a:p>
            <a:pPr marL="691998" indent="-691998" defTabSz="952097" eaLnBrk="0" hangingPunct="0">
              <a:lnSpc>
                <a:spcPct val="150000"/>
              </a:lnSpc>
              <a:buFont typeface="Arial"/>
              <a:buChar char="•"/>
            </a:pPr>
            <a:r>
              <a:rPr lang="en-AU" sz="3200" dirty="0"/>
              <a:t>Twenty-seven office workers at the university of Salford were recruited.</a:t>
            </a:r>
          </a:p>
          <a:p>
            <a:pPr marL="691998" indent="-691998" defTabSz="952097" eaLnBrk="0" hangingPunct="0">
              <a:lnSpc>
                <a:spcPct val="150000"/>
              </a:lnSpc>
              <a:buFont typeface="Arial"/>
              <a:buChar char="•"/>
            </a:pPr>
            <a:r>
              <a:rPr lang="en-AU" sz="3200" dirty="0"/>
              <a:t>Participants wore an activity monitor, </a:t>
            </a:r>
            <a:r>
              <a:rPr lang="en-AU" sz="3200" dirty="0" err="1"/>
              <a:t>activPAL</a:t>
            </a:r>
            <a:r>
              <a:rPr lang="en-AU" sz="3200" dirty="0"/>
              <a:t>, for 7 days and filled a daily activity diary.</a:t>
            </a:r>
          </a:p>
          <a:p>
            <a:pPr marL="691998" indent="-691998" defTabSz="952097" eaLnBrk="0" hangingPunct="0">
              <a:lnSpc>
                <a:spcPct val="150000"/>
              </a:lnSpc>
              <a:buFont typeface="Arial"/>
              <a:buChar char="•"/>
            </a:pPr>
            <a:r>
              <a:rPr lang="en-AU" sz="3200" dirty="0"/>
              <a:t>The </a:t>
            </a:r>
            <a:r>
              <a:rPr lang="en-AU" sz="3200" dirty="0" err="1"/>
              <a:t>activPAL</a:t>
            </a:r>
            <a:r>
              <a:rPr lang="en-AU" sz="3200" dirty="0"/>
              <a:t> measured MVPA in terms of cadence and the</a:t>
            </a:r>
          </a:p>
          <a:p>
            <a:pPr defTabSz="952097" eaLnBrk="0" hangingPunct="0">
              <a:lnSpc>
                <a:spcPct val="150000"/>
              </a:lnSpc>
            </a:pPr>
            <a:r>
              <a:rPr lang="en-AU" sz="3200" dirty="0"/>
              <a:t>        lengths of stepping bouts.</a:t>
            </a:r>
          </a:p>
          <a:p>
            <a:pPr marL="457200" indent="-457200" defTabSz="952097" eaLnBrk="0" hangingPunct="0">
              <a:lnSpc>
                <a:spcPct val="150000"/>
              </a:lnSpc>
              <a:buFont typeface="Arial"/>
              <a:buChar char="•"/>
            </a:pPr>
            <a:r>
              <a:rPr lang="en-AU" sz="3200" dirty="0"/>
              <a:t>   </a:t>
            </a:r>
            <a:r>
              <a:rPr lang="en-GB" sz="3200" dirty="0"/>
              <a:t>Activity diaries collected information on commute times</a:t>
            </a:r>
          </a:p>
          <a:p>
            <a:pPr defTabSz="952097" eaLnBrk="0" hangingPunct="0">
              <a:lnSpc>
                <a:spcPct val="150000"/>
              </a:lnSpc>
            </a:pPr>
            <a:r>
              <a:rPr lang="en-GB" sz="3200" dirty="0"/>
              <a:t>        and modes of commute.</a:t>
            </a:r>
            <a:endParaRPr lang="en-AU" sz="3200" dirty="0"/>
          </a:p>
          <a:p>
            <a:pPr marL="691998" indent="-691998" defTabSz="952097" eaLnBrk="0" hangingPunct="0">
              <a:lnSpc>
                <a:spcPct val="150000"/>
              </a:lnSpc>
              <a:buFont typeface="Arial"/>
              <a:buChar char="•"/>
            </a:pPr>
            <a:r>
              <a:rPr lang="en-US" sz="3200" dirty="0"/>
              <a:t>MVPA was defined as stepping</a:t>
            </a:r>
            <a:r>
              <a:rPr lang="en-US" sz="3200" baseline="30000" dirty="0"/>
              <a:t> </a:t>
            </a:r>
            <a:r>
              <a:rPr lang="en-US" sz="3200" dirty="0"/>
              <a:t>with a cadence of more than 100 steps/min. </a:t>
            </a:r>
          </a:p>
          <a:p>
            <a:pPr marL="691998" indent="-691998" defTabSz="952097" eaLnBrk="0" hangingPunct="0">
              <a:lnSpc>
                <a:spcPct val="150000"/>
              </a:lnSpc>
              <a:buFont typeface="Arial"/>
              <a:buChar char="•"/>
            </a:pPr>
            <a:r>
              <a:rPr lang="en-US" sz="3200" dirty="0"/>
              <a:t>Modes of commute were </a:t>
            </a:r>
            <a:r>
              <a:rPr lang="en-US" sz="3200" dirty="0" err="1"/>
              <a:t>categorised</a:t>
            </a:r>
            <a:r>
              <a:rPr lang="en-US" sz="3200" dirty="0"/>
              <a:t> as: car, walking and </a:t>
            </a:r>
            <a:r>
              <a:rPr lang="en-US" sz="3200"/>
              <a:t>mixed mode.</a:t>
            </a:r>
            <a:endParaRPr lang="en-US" sz="3200" dirty="0"/>
          </a:p>
          <a:p>
            <a:pPr marL="691998" indent="-691998" defTabSz="952097" eaLnBrk="0" hangingPunct="0">
              <a:lnSpc>
                <a:spcPct val="150000"/>
              </a:lnSpc>
              <a:buFont typeface="Arial"/>
              <a:buChar char="•"/>
            </a:pPr>
            <a:r>
              <a:rPr lang="en-US" sz="3200" dirty="0"/>
              <a:t>Statistical tests were carried out to determine if there was a relationship between commute MVPA and total MVPA accumulated.</a:t>
            </a:r>
          </a:p>
        </p:txBody>
      </p:sp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32216554" y="13825762"/>
            <a:ext cx="15385554" cy="3312367"/>
          </a:xfrm>
          <a:prstGeom prst="roundRect">
            <a:avLst>
              <a:gd name="adj" fmla="val 7565"/>
            </a:avLst>
          </a:prstGeom>
          <a:solidFill>
            <a:schemeClr val="bg1"/>
          </a:solidFill>
          <a:ln w="12700">
            <a:solidFill>
              <a:srgbClr val="57778E"/>
            </a:solidFill>
            <a:miter lim="800000"/>
            <a:headEnd/>
            <a:tailEnd/>
          </a:ln>
          <a:effectLst/>
          <a:extLst/>
        </p:spPr>
        <p:txBody>
          <a:bodyPr lIns="375509" tIns="375509" rIns="375509" bIns="375509"/>
          <a:lstStyle/>
          <a:p>
            <a:pPr defTabSz="952097" eaLnBrk="0" hangingPunct="0">
              <a:spcBef>
                <a:spcPct val="50000"/>
              </a:spcBef>
            </a:pPr>
            <a:r>
              <a:rPr lang="en-GB" sz="5500" b="1" cap="all" dirty="0">
                <a:solidFill>
                  <a:srgbClr val="00ADEF"/>
                </a:solidFill>
              </a:rPr>
              <a:t>Acknowledgements</a:t>
            </a:r>
          </a:p>
          <a:p>
            <a:pPr defTabSz="952097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GB" sz="3200" dirty="0"/>
              <a:t>The authors would like to acknowledge the participants in this work and complying with the data collection methods. </a:t>
            </a:r>
            <a:endParaRPr lang="en-US" sz="3200" dirty="0">
              <a:solidFill>
                <a:srgbClr val="4B4C4F"/>
              </a:solidFill>
              <a:latin typeface="Arial" charset="0"/>
            </a:endParaRP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563195" y="15697201"/>
            <a:ext cx="15442149" cy="4331878"/>
          </a:xfrm>
          <a:prstGeom prst="roundRect">
            <a:avLst>
              <a:gd name="adj" fmla="val 9631"/>
            </a:avLst>
          </a:prstGeom>
          <a:solidFill>
            <a:schemeClr val="bg1"/>
          </a:solidFill>
          <a:ln w="12700">
            <a:solidFill>
              <a:srgbClr val="57778E"/>
            </a:solidFill>
            <a:miter lim="800000"/>
            <a:headEnd/>
            <a:tailEnd/>
          </a:ln>
          <a:effectLst/>
          <a:extLst/>
        </p:spPr>
        <p:txBody>
          <a:bodyPr lIns="375509" tIns="375509" rIns="375509" bIns="375509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5500" b="1" cap="all" dirty="0">
                <a:solidFill>
                  <a:srgbClr val="00ADEF"/>
                </a:solidFill>
                <a:latin typeface="+mn-lt"/>
              </a:rPr>
              <a:t>ObjectiveS</a:t>
            </a: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sz="3200" dirty="0">
                <a:latin typeface="+mn-lt"/>
              </a:rPr>
              <a:t>The objective of this study was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3200" dirty="0">
                <a:latin typeface="+mn-lt"/>
              </a:rPr>
              <a:t>To objectively determine the contribution of MVPA during commuting to total MVPA, using cadence to define MVPA and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Arial"/>
              <a:buChar char="•"/>
            </a:pPr>
            <a:r>
              <a:rPr lang="en-GB" sz="3200" dirty="0">
                <a:latin typeface="+mn-lt"/>
              </a:rPr>
              <a:t>To explore how the length of stepping bouts affects adherence to physical activity guidelines.</a:t>
            </a:r>
          </a:p>
        </p:txBody>
      </p:sp>
      <p:sp>
        <p:nvSpPr>
          <p:cNvPr id="35" name="Rectangle 28"/>
          <p:cNvSpPr>
            <a:spLocks noChangeArrowheads="1"/>
          </p:cNvSpPr>
          <p:nvPr/>
        </p:nvSpPr>
        <p:spPr bwMode="auto">
          <a:xfrm>
            <a:off x="32209621" y="17858210"/>
            <a:ext cx="15380994" cy="9865095"/>
          </a:xfrm>
          <a:prstGeom prst="roundRect">
            <a:avLst>
              <a:gd name="adj" fmla="val 7871"/>
            </a:avLst>
          </a:prstGeom>
          <a:solidFill>
            <a:schemeClr val="bg1"/>
          </a:solidFill>
          <a:ln w="12700">
            <a:solidFill>
              <a:srgbClr val="57778E"/>
            </a:solidFill>
            <a:miter lim="800000"/>
            <a:headEnd/>
            <a:tailEnd/>
          </a:ln>
          <a:effectLst/>
          <a:extLst/>
        </p:spPr>
        <p:txBody>
          <a:bodyPr lIns="375509" tIns="375509" rIns="375509" bIns="375509"/>
          <a:lstStyle/>
          <a:p>
            <a:pPr defTabSz="952097" eaLnBrk="0" hangingPunct="0">
              <a:spcBef>
                <a:spcPct val="50000"/>
              </a:spcBef>
            </a:pPr>
            <a:r>
              <a:rPr lang="en-US" sz="5500" b="1" cap="all" dirty="0">
                <a:solidFill>
                  <a:srgbClr val="00ADEF"/>
                </a:solidFill>
              </a:rPr>
              <a:t>References</a:t>
            </a:r>
          </a:p>
          <a:p>
            <a:pPr lvl="0"/>
            <a:r>
              <a:rPr lang="en-GB" sz="3000" dirty="0">
                <a:solidFill>
                  <a:srgbClr val="000000"/>
                </a:solidFill>
              </a:rPr>
              <a:t>Lee IM, </a:t>
            </a:r>
            <a:r>
              <a:rPr lang="en-GB" sz="3000" dirty="0" err="1">
                <a:solidFill>
                  <a:srgbClr val="000000"/>
                </a:solidFill>
              </a:rPr>
              <a:t>Shiroma</a:t>
            </a:r>
            <a:r>
              <a:rPr lang="en-GB" sz="3000" dirty="0">
                <a:solidFill>
                  <a:srgbClr val="000000"/>
                </a:solidFill>
              </a:rPr>
              <a:t> EJ, </a:t>
            </a:r>
            <a:r>
              <a:rPr lang="en-GB" sz="3000" dirty="0" err="1">
                <a:solidFill>
                  <a:srgbClr val="000000"/>
                </a:solidFill>
              </a:rPr>
              <a:t>Lobelo</a:t>
            </a:r>
            <a:r>
              <a:rPr lang="en-GB" sz="3000" dirty="0">
                <a:solidFill>
                  <a:srgbClr val="000000"/>
                </a:solidFill>
              </a:rPr>
              <a:t> F, </a:t>
            </a:r>
            <a:r>
              <a:rPr lang="en-GB" sz="3000" dirty="0" err="1">
                <a:solidFill>
                  <a:srgbClr val="000000"/>
                </a:solidFill>
              </a:rPr>
              <a:t>Puska</a:t>
            </a:r>
            <a:r>
              <a:rPr lang="en-GB" sz="3000" dirty="0">
                <a:solidFill>
                  <a:srgbClr val="000000"/>
                </a:solidFill>
              </a:rPr>
              <a:t> P, Blair SN, </a:t>
            </a:r>
            <a:r>
              <a:rPr lang="en-GB" sz="3000" dirty="0" err="1">
                <a:solidFill>
                  <a:srgbClr val="000000"/>
                </a:solidFill>
              </a:rPr>
              <a:t>Katzmarzyk</a:t>
            </a:r>
            <a:r>
              <a:rPr lang="en-GB" sz="3000" dirty="0">
                <a:solidFill>
                  <a:srgbClr val="000000"/>
                </a:solidFill>
              </a:rPr>
              <a:t> PT. Effect of physical inactivity on major non-communicable diseases worldwide: an analysis of burden of disease and life expectancy. </a:t>
            </a:r>
            <a:r>
              <a:rPr lang="en-GB" sz="3000" i="1" dirty="0">
                <a:solidFill>
                  <a:srgbClr val="000000"/>
                </a:solidFill>
              </a:rPr>
              <a:t>The Lancet</a:t>
            </a:r>
            <a:r>
              <a:rPr lang="en-GB" sz="3000" dirty="0">
                <a:solidFill>
                  <a:srgbClr val="000000"/>
                </a:solidFill>
              </a:rPr>
              <a:t>. 2012;380(9838):219-29.</a:t>
            </a:r>
          </a:p>
          <a:p>
            <a:pPr lvl="0"/>
            <a:endParaRPr lang="en-GB" sz="3000" dirty="0">
              <a:solidFill>
                <a:srgbClr val="000000"/>
              </a:solidFill>
            </a:endParaRPr>
          </a:p>
          <a:p>
            <a:r>
              <a:rPr lang="en-GB" sz="3000" dirty="0">
                <a:solidFill>
                  <a:srgbClr val="000000"/>
                </a:solidFill>
              </a:rPr>
              <a:t>Audrey S, Procter S, Cooper AR. The contribution of walking to work to adult physical activity levels: a cross sectional study. </a:t>
            </a:r>
            <a:r>
              <a:rPr lang="en-GB" sz="3000" i="1" dirty="0">
                <a:solidFill>
                  <a:srgbClr val="000000"/>
                </a:solidFill>
              </a:rPr>
              <a:t>International Journal of </a:t>
            </a:r>
            <a:r>
              <a:rPr lang="en-GB" sz="3000" i="1" dirty="0" err="1">
                <a:solidFill>
                  <a:srgbClr val="000000"/>
                </a:solidFill>
              </a:rPr>
              <a:t>Behavioral</a:t>
            </a:r>
            <a:r>
              <a:rPr lang="en-GB" sz="3000" i="1" dirty="0">
                <a:solidFill>
                  <a:srgbClr val="000000"/>
                </a:solidFill>
              </a:rPr>
              <a:t> Nutrition and Physical Activity.</a:t>
            </a:r>
            <a:r>
              <a:rPr lang="en-GB" sz="3000" dirty="0">
                <a:solidFill>
                  <a:srgbClr val="000000"/>
                </a:solidFill>
              </a:rPr>
              <a:t> 2014;11(1):37.</a:t>
            </a:r>
          </a:p>
          <a:p>
            <a:pPr lvl="0"/>
            <a:endParaRPr lang="en-GB" sz="3000" dirty="0">
              <a:solidFill>
                <a:srgbClr val="000000"/>
              </a:solidFill>
            </a:endParaRPr>
          </a:p>
          <a:p>
            <a:r>
              <a:rPr lang="en-GB" sz="3000" dirty="0">
                <a:solidFill>
                  <a:srgbClr val="000000"/>
                </a:solidFill>
              </a:rPr>
              <a:t>National </a:t>
            </a:r>
            <a:r>
              <a:rPr lang="en-GB" sz="3000" dirty="0" err="1">
                <a:solidFill>
                  <a:srgbClr val="000000"/>
                </a:solidFill>
              </a:rPr>
              <a:t>Institite</a:t>
            </a:r>
            <a:r>
              <a:rPr lang="en-GB" sz="3000" dirty="0">
                <a:solidFill>
                  <a:srgbClr val="000000"/>
                </a:solidFill>
              </a:rPr>
              <a:t> for Health and are Excellence. </a:t>
            </a:r>
            <a:r>
              <a:rPr lang="en-GB" sz="3000" i="1" dirty="0">
                <a:solidFill>
                  <a:srgbClr val="000000"/>
                </a:solidFill>
              </a:rPr>
              <a:t>Physical activity: walking and cycling. NICE Public Health Guidance 41</a:t>
            </a:r>
            <a:r>
              <a:rPr lang="en-GB" sz="3000" dirty="0">
                <a:solidFill>
                  <a:srgbClr val="000000"/>
                </a:solidFill>
              </a:rPr>
              <a:t>. London: Department of Health; 2008.</a:t>
            </a:r>
          </a:p>
          <a:p>
            <a:pPr lvl="0"/>
            <a:endParaRPr lang="en-GB" sz="3000" dirty="0">
              <a:solidFill>
                <a:srgbClr val="000000"/>
              </a:solidFill>
            </a:endParaRPr>
          </a:p>
          <a:p>
            <a:r>
              <a:rPr lang="en-GB" sz="3000" dirty="0">
                <a:solidFill>
                  <a:srgbClr val="000000"/>
                </a:solidFill>
              </a:rPr>
              <a:t>Tudor-Locke C, Han H, </a:t>
            </a:r>
            <a:r>
              <a:rPr lang="en-GB" sz="3000" dirty="0" err="1">
                <a:solidFill>
                  <a:srgbClr val="000000"/>
                </a:solidFill>
              </a:rPr>
              <a:t>Aguiar</a:t>
            </a:r>
            <a:r>
              <a:rPr lang="en-GB" sz="3000" dirty="0">
                <a:solidFill>
                  <a:srgbClr val="000000"/>
                </a:solidFill>
              </a:rPr>
              <a:t> EJ</a:t>
            </a:r>
            <a:r>
              <a:rPr lang="en-GB" sz="3000" i="1" dirty="0">
                <a:solidFill>
                  <a:srgbClr val="000000"/>
                </a:solidFill>
              </a:rPr>
              <a:t>, et al </a:t>
            </a:r>
            <a:r>
              <a:rPr lang="en-GB" sz="3000" dirty="0">
                <a:solidFill>
                  <a:srgbClr val="000000"/>
                </a:solidFill>
              </a:rPr>
              <a:t>How fast is fast enough? Walking cadence (steps/min) as a practical estimate of intensity in adults: a narrative review </a:t>
            </a:r>
            <a:r>
              <a:rPr lang="en-GB" sz="3000" i="1" dirty="0">
                <a:solidFill>
                  <a:srgbClr val="000000"/>
                </a:solidFill>
              </a:rPr>
              <a:t>British Journal of Sports Medicine </a:t>
            </a:r>
            <a:r>
              <a:rPr lang="en-GB" sz="3000" dirty="0">
                <a:solidFill>
                  <a:srgbClr val="000000"/>
                </a:solidFill>
              </a:rPr>
              <a:t>2018;</a:t>
            </a:r>
            <a:r>
              <a:rPr lang="en-GB" sz="3000" b="1" dirty="0">
                <a:solidFill>
                  <a:srgbClr val="000000"/>
                </a:solidFill>
              </a:rPr>
              <a:t>52:</a:t>
            </a:r>
            <a:r>
              <a:rPr lang="en-GB" sz="3000" dirty="0">
                <a:solidFill>
                  <a:srgbClr val="000000"/>
                </a:solidFill>
              </a:rPr>
              <a:t>776-788.</a:t>
            </a:r>
          </a:p>
          <a:p>
            <a:pPr lvl="0" defTabSz="952097" eaLnBrk="0" hangingPunct="0">
              <a:spcBef>
                <a:spcPct val="50000"/>
              </a:spcBef>
            </a:pPr>
            <a:r>
              <a:rPr lang="en-GB" sz="3000" dirty="0">
                <a:solidFill>
                  <a:srgbClr val="000000"/>
                </a:solidFill>
              </a:rPr>
              <a:t>Rafferty D, Dolan C, </a:t>
            </a:r>
            <a:r>
              <a:rPr lang="en-GB" sz="3000" dirty="0" err="1">
                <a:solidFill>
                  <a:srgbClr val="000000"/>
                </a:solidFill>
              </a:rPr>
              <a:t>Granat</a:t>
            </a:r>
            <a:r>
              <a:rPr lang="en-GB" sz="3000" dirty="0">
                <a:solidFill>
                  <a:srgbClr val="000000"/>
                </a:solidFill>
              </a:rPr>
              <a:t> M. Attending a workplace: its contribution to volume and intensity of physical activity. </a:t>
            </a:r>
            <a:r>
              <a:rPr lang="en-GB" sz="3000" i="1" dirty="0">
                <a:solidFill>
                  <a:srgbClr val="000000"/>
                </a:solidFill>
              </a:rPr>
              <a:t>Physiological Measurement</a:t>
            </a:r>
            <a:r>
              <a:rPr lang="en-GB" sz="3000" dirty="0">
                <a:solidFill>
                  <a:srgbClr val="000000"/>
                </a:solidFill>
              </a:rPr>
              <a:t>. 2016;37(12):2144-53.</a:t>
            </a:r>
          </a:p>
          <a:p>
            <a:pPr defTabSz="952097" eaLnBrk="0" hangingPunct="0">
              <a:spcBef>
                <a:spcPct val="50000"/>
              </a:spcBef>
            </a:pPr>
            <a:endParaRPr lang="en-US" sz="2500" dirty="0">
              <a:solidFill>
                <a:srgbClr val="4B4C4F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19730368" y="25995113"/>
            <a:ext cx="8496944" cy="1394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87759" tIns="187759" rIns="187759" bIns="187759">
            <a:spAutoFit/>
          </a:bodyPr>
          <a:lstStyle>
            <a:lvl1pPr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AU" sz="2200" b="1" i="1" dirty="0">
                <a:latin typeface="+mn-lt"/>
                <a:cs typeface="Arial" charset="0"/>
              </a:rPr>
              <a:t>Figure 2</a:t>
            </a:r>
            <a:r>
              <a:rPr lang="en-AU" sz="2200" i="1" dirty="0">
                <a:latin typeface="+mn-lt"/>
                <a:cs typeface="Arial" charset="0"/>
              </a:rPr>
              <a:t>: Commute time and non-commute time in MVPA at ≥100step/min and at stepping bouts greater than 10 minutes for all subjects grouped by commute mode</a:t>
            </a: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10419678" y="621250"/>
            <a:ext cx="30443058" cy="236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7485" tIns="637485" rIns="637485" bIns="637485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1000" b="1" dirty="0">
                <a:solidFill>
                  <a:srgbClr val="4B4C4F"/>
                </a:solidFill>
                <a:latin typeface="Calibri"/>
                <a:cs typeface="Times New Roman" panose="02020603050405020304" pitchFamily="18" charset="0"/>
              </a:rPr>
              <a:t>The contribution of active commuting to total daily moderate to vigorous physical activity</a:t>
            </a:r>
            <a:endParaRPr lang="en-AU" sz="5000" dirty="0">
              <a:solidFill>
                <a:srgbClr val="4B4C4F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6" name="Rectangle 28"/>
          <p:cNvSpPr>
            <a:spLocks noChangeArrowheads="1"/>
          </p:cNvSpPr>
          <p:nvPr/>
        </p:nvSpPr>
        <p:spPr bwMode="auto">
          <a:xfrm>
            <a:off x="32209621" y="28118374"/>
            <a:ext cx="15392488" cy="3925411"/>
          </a:xfrm>
          <a:prstGeom prst="roundRect">
            <a:avLst>
              <a:gd name="adj" fmla="val 6637"/>
            </a:avLst>
          </a:prstGeom>
          <a:solidFill>
            <a:schemeClr val="bg1"/>
          </a:solidFill>
          <a:ln w="12700">
            <a:solidFill>
              <a:srgbClr val="57778E"/>
            </a:solidFill>
            <a:miter lim="800000"/>
            <a:headEnd/>
            <a:tailEnd/>
          </a:ln>
          <a:effectLst/>
          <a:extLst/>
        </p:spPr>
        <p:txBody>
          <a:bodyPr lIns="375509" tIns="375509" rIns="375509" bIns="375509"/>
          <a:lstStyle/>
          <a:p>
            <a:pPr defTabSz="952097" eaLnBrk="0" hangingPunct="0">
              <a:spcBef>
                <a:spcPct val="50000"/>
              </a:spcBef>
            </a:pPr>
            <a:r>
              <a:rPr lang="en-US" sz="5500" b="1" cap="all" dirty="0">
                <a:solidFill>
                  <a:srgbClr val="00ADEF"/>
                </a:solidFill>
              </a:rPr>
              <a:t>CONTACT INFORMATION</a:t>
            </a:r>
          </a:p>
          <a:p>
            <a:r>
              <a:rPr lang="en-GB" sz="3200" dirty="0" err="1">
                <a:solidFill>
                  <a:srgbClr val="000000"/>
                </a:solidFill>
                <a:cs typeface="Arial" charset="0"/>
              </a:rPr>
              <a:t>Abolanle</a:t>
            </a:r>
            <a:r>
              <a:rPr lang="en-GB" sz="32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cs typeface="Arial" charset="0"/>
              </a:rPr>
              <a:t>Gbadamosi</a:t>
            </a:r>
            <a:r>
              <a:rPr lang="en-GB" sz="3200" dirty="0">
                <a:solidFill>
                  <a:srgbClr val="000000"/>
                </a:solidFill>
                <a:cs typeface="Arial" charset="0"/>
              </a:rPr>
              <a:t>, PhD Student at the University of Salford</a:t>
            </a:r>
            <a:endParaRPr lang="en-GB" sz="3200" dirty="0">
              <a:solidFill>
                <a:srgbClr val="000000"/>
              </a:solidFill>
              <a:ea typeface="Times New Roman"/>
              <a:cs typeface="Arial" charset="0"/>
            </a:endParaRPr>
          </a:p>
          <a:p>
            <a:endParaRPr lang="en-GB" sz="3200" dirty="0">
              <a:solidFill>
                <a:srgbClr val="000000"/>
              </a:solidFill>
              <a:ea typeface="Times New Roman"/>
              <a:cs typeface="Arial" charset="0"/>
            </a:endParaRPr>
          </a:p>
          <a:p>
            <a:r>
              <a:rPr lang="en-GB" sz="3200" dirty="0">
                <a:solidFill>
                  <a:srgbClr val="000000"/>
                </a:solidFill>
                <a:ea typeface="Times New Roman"/>
                <a:cs typeface="Arial" charset="0"/>
              </a:rPr>
              <a:t>Email address: </a:t>
            </a:r>
            <a:r>
              <a:rPr lang="en-GB" sz="3200" dirty="0" err="1">
                <a:solidFill>
                  <a:srgbClr val="000000"/>
                </a:solidFill>
                <a:ea typeface="Times New Roman"/>
                <a:cs typeface="Arial" charset="0"/>
              </a:rPr>
              <a:t>a.r.gbadamosi@edu.salford.ac.uk</a:t>
            </a:r>
            <a:endParaRPr lang="en-AU" sz="3200" dirty="0">
              <a:solidFill>
                <a:srgbClr val="000000"/>
              </a:solidFill>
              <a:ea typeface="Times New Roman"/>
            </a:endParaRPr>
          </a:p>
          <a:p>
            <a:pPr defTabSz="952097" eaLnBrk="0" hangingPunct="0">
              <a:spcBef>
                <a:spcPct val="50000"/>
              </a:spcBef>
            </a:pPr>
            <a:r>
              <a:rPr lang="en-AU" sz="2500" dirty="0">
                <a:solidFill>
                  <a:srgbClr val="4B4C4F"/>
                </a:solidFill>
                <a:latin typeface="Arial" charset="0"/>
                <a:cs typeface="Arial" charset="0"/>
              </a:rPr>
              <a:t> </a:t>
            </a:r>
            <a:endParaRPr lang="en-US" sz="2500" dirty="0">
              <a:solidFill>
                <a:srgbClr val="4B4C4F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19802376" y="19802425"/>
            <a:ext cx="835292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87759" tIns="187759" rIns="187759" bIns="187759">
            <a:spAutoFit/>
          </a:bodyPr>
          <a:lstStyle>
            <a:lvl1pPr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2200" b="1" i="1" dirty="0">
                <a:latin typeface="+mn-lt"/>
              </a:rPr>
              <a:t>Figure 1</a:t>
            </a:r>
            <a:r>
              <a:rPr lang="en-GB" sz="2200" i="1" dirty="0">
                <a:latin typeface="+mn-lt"/>
              </a:rPr>
              <a:t>: Stepping bout distribution of commute and non-commute steps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92608" y="1800425"/>
            <a:ext cx="6579170" cy="3456384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4"/>
          <a:stretch>
            <a:fillRect/>
          </a:stretch>
        </p:blipFill>
        <p:spPr>
          <a:xfrm>
            <a:off x="13033624" y="23834873"/>
            <a:ext cx="2389237" cy="25922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18400" y="14257809"/>
            <a:ext cx="9145016" cy="56377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46393" y="20634589"/>
            <a:ext cx="9217024" cy="557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3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1738</TotalTime>
  <Words>731</Words>
  <Application>Microsoft Office PowerPoint</Application>
  <PresentationFormat>Custom</PresentationFormat>
  <Paragraphs>86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Pamela</dc:creator>
  <cp:lastModifiedBy>Clarke-Cornwell Alexandra</cp:lastModifiedBy>
  <cp:revision>45</cp:revision>
  <dcterms:created xsi:type="dcterms:W3CDTF">2016-04-12T23:37:13Z</dcterms:created>
  <dcterms:modified xsi:type="dcterms:W3CDTF">2019-04-06T18:28:43Z</dcterms:modified>
</cp:coreProperties>
</file>