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8245713" cy="32404050"/>
  <p:notesSz cx="6858000" cy="9144000"/>
  <p:defaultText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6">
          <p15:clr>
            <a:srgbClr val="A4A3A4"/>
          </p15:clr>
        </p15:guide>
        <p15:guide id="2" pos="13608">
          <p15:clr>
            <a:srgbClr val="A4A3A4"/>
          </p15:clr>
        </p15:guide>
        <p15:guide id="3" pos="151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262"/>
    <a:srgbClr val="737478"/>
    <a:srgbClr val="4B4C4F"/>
    <a:srgbClr val="00658E"/>
    <a:srgbClr val="00ADEF"/>
    <a:srgbClr val="57778E"/>
    <a:srgbClr val="7CA7D4"/>
    <a:srgbClr val="C97A6C"/>
    <a:srgbClr val="A74139"/>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1" autoAdjust="0"/>
    <p:restoredTop sz="93258" autoAdjust="0"/>
  </p:normalViewPr>
  <p:slideViewPr>
    <p:cSldViewPr snapToGrid="0">
      <p:cViewPr varScale="1">
        <p:scale>
          <a:sx n="15" d="100"/>
          <a:sy n="15" d="100"/>
        </p:scale>
        <p:origin x="1336" y="53"/>
      </p:cViewPr>
      <p:guideLst>
        <p:guide orient="horz" pos="10206"/>
        <p:guide pos="13608"/>
        <p:guide pos="151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B77F7-F58F-4D09-8529-443ABF450E7F}" type="datetimeFigureOut">
              <a:rPr lang="en-US" smtClean="0"/>
              <a:t>10/4/2018</a:t>
            </a:fld>
            <a:endParaRPr lang="en-US" dirty="0"/>
          </a:p>
        </p:txBody>
      </p:sp>
      <p:sp>
        <p:nvSpPr>
          <p:cNvPr id="4" name="Slide Image Placeholder 3"/>
          <p:cNvSpPr>
            <a:spLocks noGrp="1" noRot="1" noChangeAspect="1"/>
          </p:cNvSpPr>
          <p:nvPr>
            <p:ph type="sldImg" idx="2"/>
          </p:nvPr>
        </p:nvSpPr>
        <p:spPr>
          <a:xfrm>
            <a:off x="1131888" y="1143000"/>
            <a:ext cx="4594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F1B29-488F-4C4E-9C1F-3D5EF915494C}" type="slidenum">
              <a:rPr lang="en-US" smtClean="0"/>
              <a:t>‹#›</a:t>
            </a:fld>
            <a:endParaRPr lang="en-US" dirty="0"/>
          </a:p>
        </p:txBody>
      </p:sp>
    </p:spTree>
    <p:extLst>
      <p:ext uri="{BB962C8B-B14F-4D97-AF65-F5344CB8AC3E}">
        <p14:creationId xmlns:p14="http://schemas.microsoft.com/office/powerpoint/2010/main" val="112143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F1B29-488F-4C4E-9C1F-3D5EF915494C}" type="slidenum">
              <a:rPr lang="en-US" smtClean="0"/>
              <a:t>1</a:t>
            </a:fld>
            <a:endParaRPr lang="en-US" dirty="0"/>
          </a:p>
        </p:txBody>
      </p:sp>
    </p:spTree>
    <p:extLst>
      <p:ext uri="{BB962C8B-B14F-4D97-AF65-F5344CB8AC3E}">
        <p14:creationId xmlns:p14="http://schemas.microsoft.com/office/powerpoint/2010/main" val="222069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18429" y="10066261"/>
            <a:ext cx="41008856" cy="6945868"/>
          </a:xfrm>
          <a:prstGeom prst="rect">
            <a:avLst/>
          </a:prstGeom>
        </p:spPr>
        <p:txBody>
          <a:bodyPr/>
          <a:lstStyle/>
          <a:p>
            <a:r>
              <a:rPr lang="en-US" dirty="0"/>
              <a:t>Click to edit Master title style</a:t>
            </a:r>
            <a:endParaRPr lang="en-CA" dirty="0"/>
          </a:p>
        </p:txBody>
      </p:sp>
      <p:sp>
        <p:nvSpPr>
          <p:cNvPr id="3" name="Subtitle 2"/>
          <p:cNvSpPr>
            <a:spLocks noGrp="1"/>
          </p:cNvSpPr>
          <p:nvPr>
            <p:ph type="subTitle" idx="1"/>
          </p:nvPr>
        </p:nvSpPr>
        <p:spPr>
          <a:xfrm>
            <a:off x="7236857" y="18362296"/>
            <a:ext cx="33771999" cy="8281035"/>
          </a:xfrm>
          <a:prstGeom prst="rect">
            <a:avLst/>
          </a:prstGeo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a:xfrm>
            <a:off x="2412286" y="30033756"/>
            <a:ext cx="11257333" cy="1725216"/>
          </a:xfrm>
          <a:prstGeom prst="rect">
            <a:avLst/>
          </a:prstGeom>
        </p:spPr>
        <p:txBody>
          <a:bodyPr/>
          <a:lstStyle/>
          <a:p>
            <a:fld id="{E4AC31E2-841C-489D-8746-15E1FE07E5DB}" type="datetimeFigureOut">
              <a:rPr lang="en-CA" smtClean="0"/>
              <a:t>2018-10-04</a:t>
            </a:fld>
            <a:endParaRPr lang="en-CA" dirty="0"/>
          </a:p>
        </p:txBody>
      </p:sp>
      <p:sp>
        <p:nvSpPr>
          <p:cNvPr id="5" name="Footer Placeholder 4"/>
          <p:cNvSpPr>
            <a:spLocks noGrp="1"/>
          </p:cNvSpPr>
          <p:nvPr>
            <p:ph type="ftr" sz="quarter" idx="11"/>
          </p:nvPr>
        </p:nvSpPr>
        <p:spPr>
          <a:xfrm>
            <a:off x="16483952" y="30033756"/>
            <a:ext cx="15277809" cy="1725216"/>
          </a:xfrm>
          <a:prstGeom prst="rect">
            <a:avLst/>
          </a:prstGeom>
        </p:spPr>
        <p:txBody>
          <a:bodyPr/>
          <a:lstStyle/>
          <a:p>
            <a:endParaRPr lang="en-CA" dirty="0"/>
          </a:p>
        </p:txBody>
      </p:sp>
      <p:sp>
        <p:nvSpPr>
          <p:cNvPr id="6" name="Slide Number Placeholder 5"/>
          <p:cNvSpPr>
            <a:spLocks noGrp="1"/>
          </p:cNvSpPr>
          <p:nvPr>
            <p:ph type="sldNum" sz="quarter" idx="12"/>
          </p:nvPr>
        </p:nvSpPr>
        <p:spPr>
          <a:xfrm>
            <a:off x="34576094" y="30033756"/>
            <a:ext cx="11257333" cy="1725216"/>
          </a:xfrm>
          <a:prstGeom prst="rect">
            <a:avLst/>
          </a:prstGeom>
        </p:spPr>
        <p:txBody>
          <a:bodyPr/>
          <a:lstStyle/>
          <a:p>
            <a:fld id="{814F7E1A-0356-4569-9AC6-1156243B0B83}" type="slidenum">
              <a:rPr lang="en-CA" smtClean="0"/>
              <a:t>‹#›</a:t>
            </a:fld>
            <a:endParaRPr lang="en-CA" dirty="0"/>
          </a:p>
        </p:txBody>
      </p:sp>
    </p:spTree>
    <p:extLst>
      <p:ext uri="{BB962C8B-B14F-4D97-AF65-F5344CB8AC3E}">
        <p14:creationId xmlns:p14="http://schemas.microsoft.com/office/powerpoint/2010/main" val="2236259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Rectangle: Rounded Corners 1"/>
          <p:cNvSpPr/>
          <p:nvPr userDrawn="1"/>
        </p:nvSpPr>
        <p:spPr>
          <a:xfrm>
            <a:off x="432224" y="504281"/>
            <a:ext cx="47309256" cy="7272808"/>
          </a:xfrm>
          <a:prstGeom prst="roundRect">
            <a:avLst/>
          </a:prstGeom>
          <a:blipFill dpi="0" rotWithShape="1">
            <a:blip r:embed="rId3">
              <a:alphaModFix amt="30000"/>
            </a:blip>
            <a:srcRect/>
            <a:stretch>
              <a:fillRect/>
            </a:stretch>
          </a:blipFill>
          <a:ln>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48245713" cy="32404050"/>
          </a:xfrm>
          <a:prstGeom prst="rect">
            <a:avLst/>
          </a:prstGeom>
          <a:noFill/>
          <a:ln>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2891" y="1548292"/>
            <a:ext cx="9077754" cy="38001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75115259"/>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anose="020B0604020202020204"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9pPr>
    </p:bodyStyle>
    <p:other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hyperlink" Target="mailto:a.m.clarke-cornwell@salford.ac.uk" TargetMode="Externa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emf"/><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2"/>
          <p:cNvSpPr txBox="1">
            <a:spLocks noChangeArrowheads="1"/>
          </p:cNvSpPr>
          <p:nvPr/>
        </p:nvSpPr>
        <p:spPr bwMode="auto">
          <a:xfrm>
            <a:off x="10419678" y="621250"/>
            <a:ext cx="30443058" cy="23638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37485" tIns="637485" rIns="637485" bIns="637485"/>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10300" b="1" dirty="0">
                <a:solidFill>
                  <a:srgbClr val="4B4C4F"/>
                </a:solidFill>
                <a:latin typeface="Calibri"/>
                <a:cs typeface="Times New Roman" panose="02020603050405020304" pitchFamily="18" charset="0"/>
              </a:rPr>
              <a:t>Occupational sedentary time and associations with adiposity markers: a quantile regression analysis</a:t>
            </a:r>
            <a:br>
              <a:rPr lang="en-GB" sz="10300" b="1" dirty="0">
                <a:solidFill>
                  <a:srgbClr val="4B4C4F"/>
                </a:solidFill>
                <a:latin typeface="Calibri"/>
                <a:cs typeface="Times New Roman" panose="02020603050405020304" pitchFamily="18" charset="0"/>
              </a:rPr>
            </a:br>
            <a:endParaRPr lang="en-AU" sz="10300" dirty="0">
              <a:solidFill>
                <a:srgbClr val="4B4C4F"/>
              </a:solidFill>
              <a:latin typeface="+mj-lt"/>
              <a:cs typeface="Times New Roman" panose="02020603050405020304" pitchFamily="18" charset="0"/>
            </a:endParaRPr>
          </a:p>
        </p:txBody>
      </p:sp>
      <p:sp>
        <p:nvSpPr>
          <p:cNvPr id="28" name="Text Box 40"/>
          <p:cNvSpPr txBox="1">
            <a:spLocks noChangeArrowheads="1"/>
          </p:cNvSpPr>
          <p:nvPr/>
        </p:nvSpPr>
        <p:spPr bwMode="auto">
          <a:xfrm>
            <a:off x="10699693" y="4359585"/>
            <a:ext cx="24952064" cy="331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30266" tIns="430266" rIns="430266" bIns="430266"/>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AU" sz="6600" b="1" u="sng" dirty="0" smtClean="0">
                <a:solidFill>
                  <a:srgbClr val="4B4C4F"/>
                </a:solidFill>
                <a:latin typeface="+mn-lt"/>
                <a:cs typeface="Times New Roman" panose="02020603050405020304" pitchFamily="18" charset="0"/>
              </a:rPr>
              <a:t>A.M. CLARKE-CORNWELL</a:t>
            </a:r>
            <a:r>
              <a:rPr lang="en-AU" sz="6600" b="1" u="sng" baseline="30000" dirty="0" smtClean="0">
                <a:solidFill>
                  <a:srgbClr val="4B4C4F"/>
                </a:solidFill>
                <a:latin typeface="+mn-lt"/>
                <a:cs typeface="Times New Roman" panose="02020603050405020304" pitchFamily="18" charset="0"/>
              </a:rPr>
              <a:t>1</a:t>
            </a:r>
            <a:r>
              <a:rPr lang="en-AU" sz="6600" b="1" dirty="0" smtClean="0">
                <a:solidFill>
                  <a:srgbClr val="4B4C4F"/>
                </a:solidFill>
                <a:latin typeface="+mn-lt"/>
                <a:cs typeface="Times New Roman" panose="02020603050405020304" pitchFamily="18" charset="0"/>
              </a:rPr>
              <a:t>, P.A. COOK</a:t>
            </a:r>
            <a:r>
              <a:rPr lang="en-AU" sz="6600" b="1" baseline="30000" dirty="0" smtClean="0">
                <a:solidFill>
                  <a:srgbClr val="4B4C4F"/>
                </a:solidFill>
                <a:latin typeface="+mn-lt"/>
                <a:cs typeface="Times New Roman" panose="02020603050405020304" pitchFamily="18" charset="0"/>
              </a:rPr>
              <a:t>1</a:t>
            </a:r>
            <a:r>
              <a:rPr lang="en-AU" sz="6600" b="1" dirty="0" smtClean="0">
                <a:solidFill>
                  <a:srgbClr val="4B4C4F"/>
                </a:solidFill>
                <a:latin typeface="+mn-lt"/>
                <a:cs typeface="Times New Roman" panose="02020603050405020304" pitchFamily="18" charset="0"/>
              </a:rPr>
              <a:t> and M.H.GRANAT</a:t>
            </a:r>
            <a:r>
              <a:rPr lang="en-AU" sz="6600" b="1" baseline="30000" dirty="0" smtClean="0">
                <a:solidFill>
                  <a:srgbClr val="4B4C4F"/>
                </a:solidFill>
                <a:latin typeface="+mn-lt"/>
                <a:cs typeface="Times New Roman" panose="02020603050405020304" pitchFamily="18" charset="0"/>
              </a:rPr>
              <a:t>1</a:t>
            </a:r>
            <a:endParaRPr lang="en-AU" sz="6600" dirty="0">
              <a:solidFill>
                <a:srgbClr val="4B4C4F"/>
              </a:solidFill>
              <a:latin typeface="+mn-lt"/>
              <a:cs typeface="Times New Roman" panose="02020603050405020304" pitchFamily="18" charset="0"/>
            </a:endParaRPr>
          </a:p>
          <a:p>
            <a:pPr>
              <a:spcBef>
                <a:spcPct val="20000"/>
              </a:spcBef>
            </a:pPr>
            <a:r>
              <a:rPr lang="en-AU" sz="6000" dirty="0" smtClean="0">
                <a:solidFill>
                  <a:srgbClr val="4B4C4F"/>
                </a:solidFill>
                <a:latin typeface="+mn-lt"/>
                <a:cs typeface="Times New Roman" panose="02020603050405020304" pitchFamily="18" charset="0"/>
              </a:rPr>
              <a:t>1.  School of Health &amp; Society, The University of Salford, UK</a:t>
            </a:r>
            <a:endParaRPr lang="en-AU" sz="6000" dirty="0">
              <a:solidFill>
                <a:srgbClr val="4B4C4F"/>
              </a:solidFill>
              <a:latin typeface="+mn-lt"/>
              <a:cs typeface="Times New Roman" panose="02020603050405020304" pitchFamily="18" charset="0"/>
            </a:endParaRPr>
          </a:p>
        </p:txBody>
      </p:sp>
      <p:sp>
        <p:nvSpPr>
          <p:cNvPr id="29" name="Rectangle: Rounded Corners 28"/>
          <p:cNvSpPr>
            <a:spLocks noChangeArrowheads="1"/>
          </p:cNvSpPr>
          <p:nvPr/>
        </p:nvSpPr>
        <p:spPr bwMode="auto">
          <a:xfrm>
            <a:off x="563195" y="8425162"/>
            <a:ext cx="15467059" cy="6493106"/>
          </a:xfrm>
          <a:prstGeom prst="roundRect">
            <a:avLst>
              <a:gd name="adj" fmla="val 6194"/>
            </a:avLst>
          </a:prstGeom>
          <a:solidFill>
            <a:schemeClr val="bg1"/>
          </a:solidFill>
          <a:ln w="12700">
            <a:solidFill>
              <a:srgbClr val="57778E"/>
            </a:solidFill>
          </a:ln>
          <a:effectLst/>
          <a:extLst/>
        </p:spPr>
        <p:txBody>
          <a:bodyPr lIns="375509" tIns="375509" rIns="375509" bIns="375509"/>
          <a:lstStyle/>
          <a:p>
            <a:pPr defTabSz="952097" eaLnBrk="0" hangingPunct="0">
              <a:spcBef>
                <a:spcPct val="50000"/>
              </a:spcBef>
            </a:pPr>
            <a:r>
              <a:rPr lang="en-US" sz="5500" b="1" cap="all" dirty="0">
                <a:solidFill>
                  <a:srgbClr val="00ADEF"/>
                </a:solidFill>
              </a:rPr>
              <a:t>Introduction</a:t>
            </a:r>
            <a:endParaRPr lang="en-US" sz="5500" b="1" cap="all" dirty="0">
              <a:solidFill>
                <a:srgbClr val="3C5262"/>
              </a:solidFill>
            </a:endParaRPr>
          </a:p>
          <a:p>
            <a:pPr marL="457200" indent="-457200" defTabSz="952097" eaLnBrk="0" hangingPunct="0">
              <a:spcBef>
                <a:spcPct val="50000"/>
              </a:spcBef>
              <a:buFont typeface="Arial" panose="020B0604020202020204" pitchFamily="34" charset="0"/>
              <a:buChar char="•"/>
            </a:pPr>
            <a:r>
              <a:rPr lang="en-GB" sz="3000" dirty="0">
                <a:solidFill>
                  <a:srgbClr val="3C5262"/>
                </a:solidFill>
              </a:rPr>
              <a:t>Sedentary behaviour is associated with a </a:t>
            </a:r>
            <a:r>
              <a:rPr lang="en-GB" sz="3000" dirty="0" smtClean="0">
                <a:solidFill>
                  <a:srgbClr val="3C5262"/>
                </a:solidFill>
              </a:rPr>
              <a:t>number                                                                         </a:t>
            </a:r>
            <a:r>
              <a:rPr lang="en-GB" sz="3000" dirty="0">
                <a:solidFill>
                  <a:srgbClr val="3C5262"/>
                </a:solidFill>
              </a:rPr>
              <a:t>of health-related outcomes, independent of </a:t>
            </a:r>
            <a:r>
              <a:rPr lang="en-GB" sz="3000" dirty="0" smtClean="0">
                <a:solidFill>
                  <a:srgbClr val="3C5262"/>
                </a:solidFill>
              </a:rPr>
              <a:t>physical                                                          activity</a:t>
            </a:r>
          </a:p>
          <a:p>
            <a:pPr marL="457200" indent="-457200" defTabSz="952097" eaLnBrk="0" hangingPunct="0">
              <a:spcBef>
                <a:spcPct val="50000"/>
              </a:spcBef>
              <a:buFont typeface="Arial" panose="020B0604020202020204" pitchFamily="34" charset="0"/>
              <a:buChar char="•"/>
            </a:pPr>
            <a:r>
              <a:rPr lang="en-GB" sz="3000" dirty="0" smtClean="0">
                <a:solidFill>
                  <a:srgbClr val="3C5262"/>
                </a:solidFill>
              </a:rPr>
              <a:t>There </a:t>
            </a:r>
            <a:r>
              <a:rPr lang="en-GB" sz="3000" dirty="0">
                <a:solidFill>
                  <a:srgbClr val="3C5262"/>
                </a:solidFill>
              </a:rPr>
              <a:t>is limited research that has examined the </a:t>
            </a:r>
            <a:r>
              <a:rPr lang="en-GB" sz="3000" dirty="0" smtClean="0">
                <a:solidFill>
                  <a:srgbClr val="3C5262"/>
                </a:solidFill>
              </a:rPr>
              <a:t>role                                                                 </a:t>
            </a:r>
            <a:r>
              <a:rPr lang="en-GB" sz="3000" dirty="0">
                <a:solidFill>
                  <a:srgbClr val="3C5262"/>
                </a:solidFill>
              </a:rPr>
              <a:t>that occupational sedentary time contributes to </a:t>
            </a:r>
            <a:r>
              <a:rPr lang="en-GB" sz="3000" dirty="0" smtClean="0">
                <a:solidFill>
                  <a:srgbClr val="3C5262"/>
                </a:solidFill>
              </a:rPr>
              <a:t>these                                                                       associations </a:t>
            </a:r>
          </a:p>
          <a:p>
            <a:pPr marL="457200" indent="-457200" defTabSz="952097" eaLnBrk="0" hangingPunct="0">
              <a:spcBef>
                <a:spcPct val="50000"/>
              </a:spcBef>
              <a:buFont typeface="Arial" panose="020B0604020202020204" pitchFamily="34" charset="0"/>
              <a:buChar char="•"/>
            </a:pPr>
            <a:r>
              <a:rPr lang="en-GB" sz="3000" dirty="0" smtClean="0">
                <a:solidFill>
                  <a:srgbClr val="3C5262"/>
                </a:solidFill>
              </a:rPr>
              <a:t>For </a:t>
            </a:r>
            <a:r>
              <a:rPr lang="en-GB" sz="3000" dirty="0">
                <a:solidFill>
                  <a:srgbClr val="3C5262"/>
                </a:solidFill>
              </a:rPr>
              <a:t>those who are economically active, the majority </a:t>
            </a:r>
            <a:r>
              <a:rPr lang="en-GB" sz="3000" dirty="0" smtClean="0">
                <a:solidFill>
                  <a:srgbClr val="3C5262"/>
                </a:solidFill>
              </a:rPr>
              <a:t>of                                                                  their sedentary time </a:t>
            </a:r>
            <a:r>
              <a:rPr lang="en-GB" sz="3000" dirty="0">
                <a:solidFill>
                  <a:srgbClr val="3C5262"/>
                </a:solidFill>
              </a:rPr>
              <a:t>may be accrued in the </a:t>
            </a:r>
            <a:r>
              <a:rPr lang="en-GB" sz="3000" dirty="0" smtClean="0">
                <a:solidFill>
                  <a:srgbClr val="3C5262"/>
                </a:solidFill>
              </a:rPr>
              <a:t>workplace</a:t>
            </a:r>
            <a:endParaRPr lang="en-AU" sz="3000" dirty="0">
              <a:solidFill>
                <a:srgbClr val="3C5262"/>
              </a:solidFill>
              <a:latin typeface="Arial" charset="0"/>
            </a:endParaRPr>
          </a:p>
        </p:txBody>
      </p:sp>
      <p:sp>
        <p:nvSpPr>
          <p:cNvPr id="30" name="Rectangle: Rounded Corners 29"/>
          <p:cNvSpPr>
            <a:spLocks noChangeArrowheads="1"/>
          </p:cNvSpPr>
          <p:nvPr/>
        </p:nvSpPr>
        <p:spPr bwMode="auto">
          <a:xfrm>
            <a:off x="32248001" y="8575811"/>
            <a:ext cx="15385554" cy="13770274"/>
          </a:xfrm>
          <a:prstGeom prst="roundRect">
            <a:avLst>
              <a:gd name="adj" fmla="val 3389"/>
            </a:avLst>
          </a:prstGeom>
          <a:solidFill>
            <a:schemeClr val="bg1"/>
          </a:solidFill>
          <a:ln w="12700">
            <a:solidFill>
              <a:srgbClr val="57778E"/>
            </a:solidFill>
            <a:miter lim="800000"/>
            <a:headEnd/>
            <a:tailEnd/>
          </a:ln>
          <a:effectLst/>
          <a:extLst/>
        </p:spPr>
        <p:txBody>
          <a:bodyPr lIns="375509" tIns="375509" rIns="375509" bIns="375509"/>
          <a:lstStyle/>
          <a:p>
            <a:pPr defTabSz="952097" eaLnBrk="0" hangingPunct="0">
              <a:spcBef>
                <a:spcPct val="50000"/>
              </a:spcBef>
            </a:pPr>
            <a:r>
              <a:rPr lang="en-US" sz="5500" b="1" cap="all" dirty="0" smtClean="0">
                <a:solidFill>
                  <a:srgbClr val="00ADEF"/>
                </a:solidFill>
              </a:rPr>
              <a:t>Conclusions</a:t>
            </a:r>
            <a:endParaRPr lang="en-US" sz="5500" b="1" cap="all" dirty="0">
              <a:solidFill>
                <a:srgbClr val="3C5262"/>
              </a:solidFill>
            </a:endParaRPr>
          </a:p>
          <a:p>
            <a:pPr marL="457200" indent="-457200">
              <a:spcBef>
                <a:spcPts val="1800"/>
              </a:spcBef>
              <a:buFont typeface="Arial" panose="020B0604020202020204" pitchFamily="34" charset="0"/>
              <a:buChar char="•"/>
            </a:pPr>
            <a:r>
              <a:rPr lang="en-GB" sz="3000" dirty="0">
                <a:solidFill>
                  <a:srgbClr val="3C5262"/>
                </a:solidFill>
              </a:rPr>
              <a:t>Associations between occupational sedentary time and adiposity markers can be explained by </a:t>
            </a:r>
            <a:r>
              <a:rPr lang="en-GB" sz="3000" dirty="0" smtClean="0">
                <a:solidFill>
                  <a:srgbClr val="3C5262"/>
                </a:solidFill>
              </a:rPr>
              <a:t>moderate to vigorous physical activity </a:t>
            </a:r>
          </a:p>
          <a:p>
            <a:pPr marL="457200" indent="-457200">
              <a:spcBef>
                <a:spcPts val="1800"/>
              </a:spcBef>
              <a:buFont typeface="Arial" panose="020B0604020202020204" pitchFamily="34" charset="0"/>
              <a:buChar char="•"/>
            </a:pPr>
            <a:r>
              <a:rPr lang="en-GB" sz="3000" dirty="0" smtClean="0">
                <a:solidFill>
                  <a:srgbClr val="3C5262"/>
                </a:solidFill>
              </a:rPr>
              <a:t>In contrast to studies that have found associations with both total sedentary time and leisure time sedentary behaviour and detrimental health outcomes, there was no evidence that occupational sedentary time is associated with health-related outcomes in the same way</a:t>
            </a:r>
          </a:p>
          <a:p>
            <a:pPr marL="457200" indent="-457200">
              <a:spcBef>
                <a:spcPts val="1800"/>
              </a:spcBef>
              <a:buFont typeface="Arial" panose="020B0604020202020204" pitchFamily="34" charset="0"/>
              <a:buChar char="•"/>
            </a:pPr>
            <a:r>
              <a:rPr lang="en-GB" sz="3000" dirty="0" smtClean="0">
                <a:solidFill>
                  <a:srgbClr val="3C5262"/>
                </a:solidFill>
              </a:rPr>
              <a:t>It is not known if</a:t>
            </a:r>
            <a:r>
              <a:rPr lang="en-GB" sz="3000" dirty="0" smtClean="0">
                <a:solidFill>
                  <a:srgbClr val="3C5262"/>
                </a:solidFill>
              </a:rPr>
              <a:t> there are underlying </a:t>
            </a:r>
            <a:r>
              <a:rPr lang="en-GB" sz="3000" dirty="0">
                <a:solidFill>
                  <a:srgbClr val="3C5262"/>
                </a:solidFill>
              </a:rPr>
              <a:t>mechanisms of sedentary </a:t>
            </a:r>
            <a:r>
              <a:rPr lang="en-GB" sz="3000" dirty="0" smtClean="0">
                <a:solidFill>
                  <a:srgbClr val="3C5262"/>
                </a:solidFill>
              </a:rPr>
              <a:t>behaviour in </a:t>
            </a:r>
            <a:r>
              <a:rPr lang="en-GB" sz="3000" dirty="0">
                <a:solidFill>
                  <a:srgbClr val="3C5262"/>
                </a:solidFill>
              </a:rPr>
              <a:t>different </a:t>
            </a:r>
            <a:r>
              <a:rPr lang="en-GB" sz="3000" dirty="0" smtClean="0">
                <a:solidFill>
                  <a:srgbClr val="3C5262"/>
                </a:solidFill>
              </a:rPr>
              <a:t>domains that</a:t>
            </a:r>
            <a:r>
              <a:rPr lang="en-GB" sz="3000" dirty="0" smtClean="0">
                <a:solidFill>
                  <a:srgbClr val="3C5262"/>
                </a:solidFill>
              </a:rPr>
              <a:t> can explain these differences, and the effect that occupational sedentary time has on health</a:t>
            </a:r>
            <a:endParaRPr lang="en-GB" sz="3000" dirty="0">
              <a:solidFill>
                <a:srgbClr val="3C5262"/>
              </a:solidFill>
            </a:endParaRPr>
          </a:p>
          <a:p>
            <a:pPr marL="457200" indent="-457200">
              <a:spcBef>
                <a:spcPts val="1800"/>
              </a:spcBef>
              <a:buFont typeface="Arial" panose="020B0604020202020204" pitchFamily="34" charset="0"/>
              <a:buChar char="•"/>
            </a:pPr>
            <a:endParaRPr lang="en-GB" sz="3000" dirty="0" smtClean="0">
              <a:solidFill>
                <a:srgbClr val="3C5262"/>
              </a:solidFill>
            </a:endParaRPr>
          </a:p>
          <a:p>
            <a:pPr marL="457200" indent="-457200">
              <a:spcBef>
                <a:spcPts val="1800"/>
              </a:spcBef>
              <a:buFont typeface="Arial" panose="020B0604020202020204" pitchFamily="34" charset="0"/>
              <a:buChar char="•"/>
            </a:pPr>
            <a:endParaRPr lang="en-GB" sz="3000" dirty="0" smtClean="0">
              <a:solidFill>
                <a:srgbClr val="3C5262"/>
              </a:solidFill>
            </a:endParaRPr>
          </a:p>
          <a:p>
            <a:pPr marL="457200" indent="-457200">
              <a:spcBef>
                <a:spcPts val="1800"/>
              </a:spcBef>
              <a:buFont typeface="Arial" panose="020B0604020202020204" pitchFamily="34" charset="0"/>
              <a:buChar char="•"/>
            </a:pPr>
            <a:endParaRPr lang="en-GB" sz="3000" dirty="0">
              <a:solidFill>
                <a:srgbClr val="3C5262"/>
              </a:solidFill>
            </a:endParaRPr>
          </a:p>
          <a:p>
            <a:pPr marL="457200" indent="-457200">
              <a:spcBef>
                <a:spcPts val="1800"/>
              </a:spcBef>
              <a:buFont typeface="Arial" panose="020B0604020202020204" pitchFamily="34" charset="0"/>
              <a:buChar char="•"/>
            </a:pPr>
            <a:endParaRPr lang="en-GB" sz="3000" dirty="0" smtClean="0">
              <a:solidFill>
                <a:srgbClr val="3C5262"/>
              </a:solidFill>
            </a:endParaRPr>
          </a:p>
          <a:p>
            <a:pPr marL="457200" indent="-457200">
              <a:spcBef>
                <a:spcPts val="1800"/>
              </a:spcBef>
              <a:buFont typeface="Arial" panose="020B0604020202020204" pitchFamily="34" charset="0"/>
              <a:buChar char="•"/>
            </a:pPr>
            <a:endParaRPr lang="en-GB" sz="3000" dirty="0">
              <a:solidFill>
                <a:srgbClr val="3C5262"/>
              </a:solidFill>
            </a:endParaRPr>
          </a:p>
          <a:p>
            <a:pPr marL="457200" indent="-457200">
              <a:spcBef>
                <a:spcPts val="1800"/>
              </a:spcBef>
              <a:buFont typeface="Arial" panose="020B0604020202020204" pitchFamily="34" charset="0"/>
              <a:buChar char="•"/>
            </a:pPr>
            <a:endParaRPr lang="en-GB" sz="3000" dirty="0" smtClean="0">
              <a:solidFill>
                <a:srgbClr val="3C5262"/>
              </a:solidFill>
              <a:cs typeface="Arial" charset="0"/>
            </a:endParaRPr>
          </a:p>
          <a:p>
            <a:pPr marL="457200" indent="-457200">
              <a:spcBef>
                <a:spcPts val="1800"/>
              </a:spcBef>
              <a:buFont typeface="Arial" panose="020B0604020202020204" pitchFamily="34" charset="0"/>
              <a:buChar char="•"/>
            </a:pPr>
            <a:endParaRPr lang="en-GB" sz="3000" dirty="0" smtClean="0">
              <a:solidFill>
                <a:srgbClr val="3C5262"/>
              </a:solidFill>
              <a:cs typeface="Arial" charset="0"/>
            </a:endParaRPr>
          </a:p>
          <a:p>
            <a:pPr marL="457200" indent="-457200">
              <a:spcBef>
                <a:spcPts val="1800"/>
              </a:spcBef>
              <a:buFont typeface="Arial" panose="020B0604020202020204" pitchFamily="34" charset="0"/>
              <a:buChar char="•"/>
            </a:pPr>
            <a:r>
              <a:rPr lang="en-GB" sz="3000" dirty="0" smtClean="0">
                <a:solidFill>
                  <a:srgbClr val="3C5262"/>
                </a:solidFill>
                <a:cs typeface="Arial" charset="0"/>
              </a:rPr>
              <a:t>Although the coefficients for moderate to vigorous physical activity in the quantile regression </a:t>
            </a:r>
            <a:r>
              <a:rPr lang="en-GB" sz="3000" dirty="0" smtClean="0">
                <a:solidFill>
                  <a:srgbClr val="3C5262"/>
                </a:solidFill>
                <a:cs typeface="Arial" charset="0"/>
              </a:rPr>
              <a:t>analyses </a:t>
            </a:r>
            <a:r>
              <a:rPr lang="en-GB" sz="3000" dirty="0" smtClean="0">
                <a:solidFill>
                  <a:srgbClr val="3C5262"/>
                </a:solidFill>
                <a:cs typeface="Arial" charset="0"/>
              </a:rPr>
              <a:t>were not significantly different to the ordinary least squares </a:t>
            </a:r>
            <a:r>
              <a:rPr lang="en-GB" sz="3000" dirty="0" smtClean="0">
                <a:solidFill>
                  <a:srgbClr val="3C5262"/>
                </a:solidFill>
                <a:cs typeface="Arial" charset="0"/>
              </a:rPr>
              <a:t>regression models, </a:t>
            </a:r>
            <a:r>
              <a:rPr lang="en-GB" sz="3000" dirty="0" smtClean="0">
                <a:solidFill>
                  <a:srgbClr val="3C5262"/>
                </a:solidFill>
                <a:cs typeface="Arial" charset="0"/>
              </a:rPr>
              <a:t>the magnitude of the coefficients </a:t>
            </a:r>
            <a:r>
              <a:rPr lang="en-GB" sz="3000" dirty="0" smtClean="0">
                <a:solidFill>
                  <a:srgbClr val="3C5262"/>
                </a:solidFill>
                <a:cs typeface="Arial" charset="0"/>
              </a:rPr>
              <a:t>decreased </a:t>
            </a:r>
            <a:r>
              <a:rPr lang="en-GB" sz="3000" dirty="0" smtClean="0">
                <a:solidFill>
                  <a:srgbClr val="3C5262"/>
                </a:solidFill>
                <a:cs typeface="Arial" charset="0"/>
              </a:rPr>
              <a:t>along quantiles for both independent adiposity variables</a:t>
            </a:r>
            <a:endParaRPr lang="en-US" sz="3000" dirty="0">
              <a:solidFill>
                <a:srgbClr val="3C5262"/>
              </a:solidFill>
              <a:cs typeface="Arial" charset="0"/>
            </a:endParaRPr>
          </a:p>
        </p:txBody>
      </p:sp>
      <p:sp>
        <p:nvSpPr>
          <p:cNvPr id="31" name="Rectangle: Rounded Corners 30"/>
          <p:cNvSpPr>
            <a:spLocks noChangeArrowheads="1"/>
          </p:cNvSpPr>
          <p:nvPr/>
        </p:nvSpPr>
        <p:spPr bwMode="auto">
          <a:xfrm>
            <a:off x="16817356" y="8425161"/>
            <a:ext cx="14616657" cy="23580724"/>
          </a:xfrm>
          <a:prstGeom prst="roundRect">
            <a:avLst>
              <a:gd name="adj" fmla="val 2504"/>
            </a:avLst>
          </a:prstGeom>
          <a:solidFill>
            <a:schemeClr val="bg1"/>
          </a:solidFill>
          <a:ln w="12700">
            <a:solidFill>
              <a:srgbClr val="57778E"/>
            </a:solidFill>
            <a:miter lim="800000"/>
            <a:headEnd/>
            <a:tailEnd/>
          </a:ln>
          <a:effectLst/>
          <a:extLst/>
        </p:spPr>
        <p:txBody>
          <a:bodyPr lIns="375509" tIns="375509" rIns="375509" bIns="375509" numCol="1" spcCol="720685"/>
          <a:lstStyle/>
          <a:p>
            <a:pPr defTabSz="952097" eaLnBrk="0" hangingPunct="0">
              <a:spcBef>
                <a:spcPct val="50000"/>
              </a:spcBef>
            </a:pPr>
            <a:r>
              <a:rPr lang="en-US" sz="5500" b="1" cap="all" dirty="0" smtClean="0">
                <a:solidFill>
                  <a:srgbClr val="00ADEF"/>
                </a:solidFill>
              </a:rPr>
              <a:t>Results</a:t>
            </a:r>
            <a:endParaRPr lang="en-US" sz="5500" b="1" cap="all" dirty="0">
              <a:solidFill>
                <a:srgbClr val="3C5262"/>
              </a:solidFill>
            </a:endParaRPr>
          </a:p>
          <a:p>
            <a:pPr marL="457200" indent="-457200" defTabSz="952097" eaLnBrk="0" hangingPunct="0">
              <a:spcBef>
                <a:spcPct val="50000"/>
              </a:spcBef>
              <a:buFont typeface="Arial" panose="020B0604020202020204" pitchFamily="34" charset="0"/>
              <a:buChar char="•"/>
            </a:pPr>
            <a:r>
              <a:rPr lang="en-GB" sz="3000" dirty="0">
                <a:solidFill>
                  <a:srgbClr val="3C5262"/>
                </a:solidFill>
                <a:latin typeface="+mj-lt"/>
              </a:rPr>
              <a:t>Of the 2356 adults with accelerometer data, 911 were in full-time employment </a:t>
            </a:r>
          </a:p>
          <a:p>
            <a:pPr marL="457200" indent="-457200" defTabSz="952097" eaLnBrk="0" hangingPunct="0">
              <a:spcBef>
                <a:spcPct val="50000"/>
              </a:spcBef>
              <a:buFont typeface="Arial" panose="020B0604020202020204" pitchFamily="34" charset="0"/>
              <a:buChar char="•"/>
            </a:pPr>
            <a:r>
              <a:rPr lang="en-GB" sz="3000" dirty="0">
                <a:solidFill>
                  <a:srgbClr val="3C5262"/>
                </a:solidFill>
                <a:latin typeface="+mj-lt"/>
              </a:rPr>
              <a:t>Men (n=557) were significantly older than women (n=354) who were in full time employment (43.92 vs. 41.67, p=0.008)</a:t>
            </a:r>
          </a:p>
          <a:p>
            <a:pPr marL="457200" indent="-457200" defTabSz="952097" eaLnBrk="0" hangingPunct="0">
              <a:spcBef>
                <a:spcPct val="50000"/>
              </a:spcBef>
              <a:buFont typeface="Arial" panose="020B0604020202020204" pitchFamily="34" charset="0"/>
              <a:buChar char="•"/>
            </a:pPr>
            <a:r>
              <a:rPr lang="en-GB" sz="3000" dirty="0">
                <a:solidFill>
                  <a:srgbClr val="3C5262"/>
                </a:solidFill>
                <a:latin typeface="+mj-lt"/>
              </a:rPr>
              <a:t>The mean BMI was 27.27 </a:t>
            </a:r>
            <a:r>
              <a:rPr lang="en-GB" sz="3000" dirty="0" smtClean="0">
                <a:solidFill>
                  <a:srgbClr val="3C5262"/>
                </a:solidFill>
                <a:latin typeface="+mj-lt"/>
              </a:rPr>
              <a:t>kg/m</a:t>
            </a:r>
            <a:r>
              <a:rPr lang="en-GB" sz="3000" baseline="30000" dirty="0" smtClean="0">
                <a:solidFill>
                  <a:srgbClr val="3C5262"/>
                </a:solidFill>
                <a:latin typeface="+mj-lt"/>
              </a:rPr>
              <a:t>2</a:t>
            </a:r>
            <a:r>
              <a:rPr lang="en-GB" sz="3000" dirty="0" smtClean="0">
                <a:solidFill>
                  <a:srgbClr val="3C5262"/>
                </a:solidFill>
                <a:latin typeface="+mj-lt"/>
              </a:rPr>
              <a:t>; there </a:t>
            </a:r>
            <a:r>
              <a:rPr lang="en-GB" sz="3000" dirty="0">
                <a:solidFill>
                  <a:srgbClr val="3C5262"/>
                </a:solidFill>
                <a:latin typeface="+mj-lt"/>
              </a:rPr>
              <a:t>was no statistically significant difference in BMI between males and females (27.50 vs. 26.90, </a:t>
            </a:r>
            <a:r>
              <a:rPr lang="en-GB" sz="3000" dirty="0" smtClean="0">
                <a:solidFill>
                  <a:srgbClr val="3C5262"/>
                </a:solidFill>
                <a:latin typeface="+mj-lt"/>
              </a:rPr>
              <a:t>p=0.079)</a:t>
            </a:r>
            <a:endParaRPr lang="en-GB" sz="3000" dirty="0">
              <a:solidFill>
                <a:srgbClr val="3C5262"/>
              </a:solidFill>
              <a:latin typeface="+mj-lt"/>
            </a:endParaRPr>
          </a:p>
          <a:p>
            <a:pPr marL="457200" indent="-457200" defTabSz="952097" eaLnBrk="0" hangingPunct="0">
              <a:spcBef>
                <a:spcPct val="50000"/>
              </a:spcBef>
              <a:buFont typeface="Arial" panose="020B0604020202020204" pitchFamily="34" charset="0"/>
              <a:buChar char="•"/>
            </a:pPr>
            <a:r>
              <a:rPr lang="en-GB" sz="3000" dirty="0">
                <a:solidFill>
                  <a:srgbClr val="3C5262"/>
                </a:solidFill>
                <a:latin typeface="+mj-lt"/>
              </a:rPr>
              <a:t>The mean waist circumference was </a:t>
            </a:r>
            <a:r>
              <a:rPr lang="en-GB" sz="3000" dirty="0" smtClean="0">
                <a:solidFill>
                  <a:srgbClr val="3C5262"/>
                </a:solidFill>
                <a:latin typeface="+mj-lt"/>
              </a:rPr>
              <a:t>93.34cm </a:t>
            </a:r>
            <a:r>
              <a:rPr lang="en-GB" sz="3000" dirty="0">
                <a:solidFill>
                  <a:srgbClr val="3C5262"/>
                </a:solidFill>
                <a:latin typeface="+mj-lt"/>
              </a:rPr>
              <a:t>– males had a significantly higher waist circumference compared to females (97.67 vs 86.23)</a:t>
            </a:r>
          </a:p>
          <a:p>
            <a:pPr marL="457200" indent="-457200" defTabSz="952097" eaLnBrk="0" hangingPunct="0">
              <a:spcBef>
                <a:spcPct val="50000"/>
              </a:spcBef>
              <a:buFont typeface="Arial" panose="020B0604020202020204" pitchFamily="34" charset="0"/>
              <a:buChar char="•"/>
            </a:pPr>
            <a:r>
              <a:rPr lang="en-GB" sz="3000" dirty="0" smtClean="0">
                <a:solidFill>
                  <a:srgbClr val="3C5262"/>
                </a:solidFill>
                <a:latin typeface="+mj-lt"/>
              </a:rPr>
              <a:t>Occupational </a:t>
            </a:r>
            <a:r>
              <a:rPr lang="en-GB" sz="3000" dirty="0">
                <a:solidFill>
                  <a:srgbClr val="3C5262"/>
                </a:solidFill>
                <a:latin typeface="+mj-lt"/>
              </a:rPr>
              <a:t>sedentary time was not associated with either </a:t>
            </a:r>
            <a:r>
              <a:rPr lang="en-GB" sz="3000" dirty="0" smtClean="0">
                <a:solidFill>
                  <a:srgbClr val="3C5262"/>
                </a:solidFill>
                <a:latin typeface="+mj-lt"/>
              </a:rPr>
              <a:t>waist circumference </a:t>
            </a:r>
            <a:r>
              <a:rPr lang="en-GB" sz="3000" dirty="0">
                <a:solidFill>
                  <a:srgbClr val="3C5262"/>
                </a:solidFill>
                <a:latin typeface="+mj-lt"/>
              </a:rPr>
              <a:t>or </a:t>
            </a:r>
            <a:r>
              <a:rPr lang="en-GB" sz="3000" dirty="0" smtClean="0">
                <a:solidFill>
                  <a:srgbClr val="3C5262"/>
                </a:solidFill>
                <a:latin typeface="+mj-lt"/>
              </a:rPr>
              <a:t>BMI across </a:t>
            </a:r>
            <a:r>
              <a:rPr lang="en-GB" sz="3000" dirty="0">
                <a:solidFill>
                  <a:srgbClr val="3C5262"/>
                </a:solidFill>
                <a:latin typeface="+mj-lt"/>
              </a:rPr>
              <a:t>quantiles of these adiposity markers, after regression models were adjusted for </a:t>
            </a:r>
            <a:r>
              <a:rPr lang="en-GB" sz="3000" dirty="0" smtClean="0">
                <a:solidFill>
                  <a:srgbClr val="3C5262"/>
                </a:solidFill>
                <a:latin typeface="+mj-lt"/>
              </a:rPr>
              <a:t>moderate to vigorous physical activity; </a:t>
            </a:r>
            <a:r>
              <a:rPr lang="en-GB" sz="3000" dirty="0" smtClean="0">
                <a:solidFill>
                  <a:srgbClr val="3C5262"/>
                </a:solidFill>
                <a:latin typeface="+mj-lt"/>
              </a:rPr>
              <a:t>both cut-points </a:t>
            </a:r>
            <a:r>
              <a:rPr lang="en-GB" sz="3000" dirty="0" smtClean="0">
                <a:solidFill>
                  <a:srgbClr val="3C5262"/>
                </a:solidFill>
                <a:latin typeface="+mj-lt"/>
              </a:rPr>
              <a:t>produced similar results</a:t>
            </a:r>
          </a:p>
          <a:p>
            <a:pPr marL="457200" indent="-457200" defTabSz="952097" eaLnBrk="0" hangingPunct="0">
              <a:spcBef>
                <a:spcPct val="50000"/>
              </a:spcBef>
              <a:buFont typeface="Arial" panose="020B0604020202020204" pitchFamily="34" charset="0"/>
              <a:buChar char="•"/>
            </a:pPr>
            <a:r>
              <a:rPr lang="en-GB" sz="3000" dirty="0" smtClean="0">
                <a:solidFill>
                  <a:srgbClr val="3C5262"/>
                </a:solidFill>
                <a:latin typeface="+mj-lt"/>
              </a:rPr>
              <a:t>Moderate to vigorous physical activity was a significant predictor in change in adiposity markers</a:t>
            </a:r>
          </a:p>
          <a:p>
            <a:pPr marL="457200" indent="-457200" defTabSz="952097" eaLnBrk="0" hangingPunct="0">
              <a:spcBef>
                <a:spcPct val="50000"/>
              </a:spcBef>
              <a:buFont typeface="Arial" panose="020B0604020202020204" pitchFamily="34" charset="0"/>
              <a:buChar char="•"/>
            </a:pPr>
            <a:r>
              <a:rPr lang="en-GB" sz="3000" dirty="0" smtClean="0">
                <a:solidFill>
                  <a:srgbClr val="3C5262"/>
                </a:solidFill>
                <a:latin typeface="+mj-lt"/>
              </a:rPr>
              <a:t>For </a:t>
            </a:r>
            <a:r>
              <a:rPr lang="en-GB" sz="3000" dirty="0">
                <a:solidFill>
                  <a:srgbClr val="3C5262"/>
                </a:solidFill>
                <a:latin typeface="+mj-lt"/>
              </a:rPr>
              <a:t>each </a:t>
            </a:r>
            <a:r>
              <a:rPr lang="en-GB" sz="3000" dirty="0" smtClean="0">
                <a:solidFill>
                  <a:srgbClr val="3C5262"/>
                </a:solidFill>
                <a:latin typeface="+mj-lt"/>
              </a:rPr>
              <a:t>one </a:t>
            </a:r>
            <a:r>
              <a:rPr lang="en-GB" sz="3000" dirty="0">
                <a:solidFill>
                  <a:srgbClr val="3C5262"/>
                </a:solidFill>
                <a:latin typeface="+mj-lt"/>
              </a:rPr>
              <a:t>minute increase per day in </a:t>
            </a:r>
            <a:r>
              <a:rPr lang="en-GB" sz="3000" dirty="0" smtClean="0">
                <a:solidFill>
                  <a:srgbClr val="3C5262"/>
                </a:solidFill>
                <a:latin typeface="+mj-lt"/>
              </a:rPr>
              <a:t>moderate to vigorous physical activity, </a:t>
            </a:r>
            <a:r>
              <a:rPr lang="en-GB" sz="3000" dirty="0">
                <a:solidFill>
                  <a:srgbClr val="3C5262"/>
                </a:solidFill>
                <a:latin typeface="+mj-lt"/>
              </a:rPr>
              <a:t>there were significant associations with reduced </a:t>
            </a:r>
            <a:r>
              <a:rPr lang="en-GB" sz="3000" dirty="0" smtClean="0">
                <a:solidFill>
                  <a:srgbClr val="3C5262"/>
                </a:solidFill>
                <a:latin typeface="+mj-lt"/>
              </a:rPr>
              <a:t>waist circumference (cm), </a:t>
            </a:r>
            <a:r>
              <a:rPr lang="en-GB" sz="3000" dirty="0">
                <a:solidFill>
                  <a:srgbClr val="3C5262"/>
                </a:solidFill>
                <a:latin typeface="+mj-lt"/>
              </a:rPr>
              <a:t>and this effect varied with increasing quantiles of </a:t>
            </a:r>
            <a:r>
              <a:rPr lang="en-GB" sz="3000" dirty="0" smtClean="0">
                <a:solidFill>
                  <a:srgbClr val="3C5262"/>
                </a:solidFill>
                <a:latin typeface="+mj-lt"/>
              </a:rPr>
              <a:t>waist circumference </a:t>
            </a:r>
            <a:r>
              <a:rPr lang="en-GB" sz="3000" dirty="0">
                <a:solidFill>
                  <a:srgbClr val="3C5262"/>
                </a:solidFill>
                <a:latin typeface="+mj-lt"/>
              </a:rPr>
              <a:t>(β coefficients for the </a:t>
            </a:r>
            <a:r>
              <a:rPr lang="en-GB" sz="3000" dirty="0" smtClean="0">
                <a:solidFill>
                  <a:srgbClr val="3C5262"/>
                </a:solidFill>
                <a:latin typeface="+mj-lt"/>
              </a:rPr>
              <a:t>25</a:t>
            </a:r>
            <a:r>
              <a:rPr lang="en-GB" sz="3000" baseline="30000" dirty="0" smtClean="0">
                <a:solidFill>
                  <a:srgbClr val="3C5262"/>
                </a:solidFill>
                <a:latin typeface="+mj-lt"/>
              </a:rPr>
              <a:t>th</a:t>
            </a:r>
            <a:r>
              <a:rPr lang="en-GB" sz="3000" dirty="0" smtClean="0">
                <a:solidFill>
                  <a:srgbClr val="3C5262"/>
                </a:solidFill>
                <a:latin typeface="+mj-lt"/>
              </a:rPr>
              <a:t>, 50</a:t>
            </a:r>
            <a:r>
              <a:rPr lang="en-GB" sz="3000" baseline="30000" dirty="0" smtClean="0">
                <a:solidFill>
                  <a:srgbClr val="3C5262"/>
                </a:solidFill>
                <a:latin typeface="+mj-lt"/>
              </a:rPr>
              <a:t>th</a:t>
            </a:r>
            <a:r>
              <a:rPr lang="en-GB" sz="3000" dirty="0" smtClean="0">
                <a:solidFill>
                  <a:srgbClr val="3C5262"/>
                </a:solidFill>
                <a:latin typeface="+mj-lt"/>
              </a:rPr>
              <a:t>, 75</a:t>
            </a:r>
            <a:r>
              <a:rPr lang="en-GB" sz="3000" baseline="30000" dirty="0" smtClean="0">
                <a:solidFill>
                  <a:srgbClr val="3C5262"/>
                </a:solidFill>
                <a:latin typeface="+mj-lt"/>
              </a:rPr>
              <a:t>th</a:t>
            </a:r>
            <a:r>
              <a:rPr lang="en-GB" sz="3000" dirty="0" smtClean="0">
                <a:solidFill>
                  <a:srgbClr val="3C5262"/>
                </a:solidFill>
                <a:latin typeface="+mj-lt"/>
              </a:rPr>
              <a:t> </a:t>
            </a:r>
            <a:r>
              <a:rPr lang="en-GB" sz="3000" dirty="0">
                <a:solidFill>
                  <a:srgbClr val="3C5262"/>
                </a:solidFill>
                <a:latin typeface="+mj-lt"/>
              </a:rPr>
              <a:t>quantiles were -</a:t>
            </a:r>
            <a:r>
              <a:rPr lang="en-GB" sz="3000" dirty="0" smtClean="0">
                <a:solidFill>
                  <a:srgbClr val="3C5262"/>
                </a:solidFill>
                <a:latin typeface="+mj-lt"/>
              </a:rPr>
              <a:t>0.045*, </a:t>
            </a:r>
            <a:r>
              <a:rPr lang="en-GB" sz="3000" dirty="0">
                <a:solidFill>
                  <a:srgbClr val="3C5262"/>
                </a:solidFill>
                <a:latin typeface="+mj-lt"/>
              </a:rPr>
              <a:t>-</a:t>
            </a:r>
            <a:r>
              <a:rPr lang="en-GB" sz="3000" dirty="0" smtClean="0">
                <a:solidFill>
                  <a:srgbClr val="3C5262"/>
                </a:solidFill>
                <a:latin typeface="+mj-lt"/>
              </a:rPr>
              <a:t>0.065*, </a:t>
            </a:r>
            <a:r>
              <a:rPr lang="en-GB" sz="3000" dirty="0">
                <a:solidFill>
                  <a:srgbClr val="3C5262"/>
                </a:solidFill>
                <a:latin typeface="+mj-lt"/>
              </a:rPr>
              <a:t>-</a:t>
            </a:r>
            <a:r>
              <a:rPr lang="en-GB" sz="3000" dirty="0" smtClean="0">
                <a:solidFill>
                  <a:srgbClr val="3C5262"/>
                </a:solidFill>
                <a:latin typeface="+mj-lt"/>
              </a:rPr>
              <a:t>0.101*)</a:t>
            </a:r>
            <a:endParaRPr lang="en-AU" sz="3000" dirty="0">
              <a:solidFill>
                <a:srgbClr val="3C5262"/>
              </a:solidFill>
              <a:latin typeface="+mj-lt"/>
            </a:endParaRPr>
          </a:p>
          <a:p>
            <a:pPr marL="457200" indent="-457200" defTabSz="952097" eaLnBrk="0" hangingPunct="0">
              <a:spcBef>
                <a:spcPct val="50000"/>
              </a:spcBef>
              <a:buFont typeface="Arial" panose="020B0604020202020204" pitchFamily="34" charset="0"/>
              <a:buChar char="•"/>
            </a:pPr>
            <a:r>
              <a:rPr lang="en-AU" sz="3000" dirty="0" smtClean="0">
                <a:solidFill>
                  <a:srgbClr val="3C5262"/>
                </a:solidFill>
                <a:latin typeface="+mj-lt"/>
              </a:rPr>
              <a:t>For each one minute increase per day in </a:t>
            </a:r>
            <a:r>
              <a:rPr lang="en-GB" sz="3000" dirty="0" smtClean="0">
                <a:solidFill>
                  <a:srgbClr val="3C5262"/>
                </a:solidFill>
                <a:latin typeface="+mj-lt"/>
              </a:rPr>
              <a:t>moderate to vigorous physical activity</a:t>
            </a:r>
            <a:r>
              <a:rPr lang="en-AU" sz="3000" dirty="0" smtClean="0">
                <a:solidFill>
                  <a:srgbClr val="3C5262"/>
                </a:solidFill>
                <a:latin typeface="+mj-lt"/>
              </a:rPr>
              <a:t>, there were significant associations with reduced BMI </a:t>
            </a:r>
            <a:r>
              <a:rPr lang="en-GB" sz="3000" dirty="0">
                <a:solidFill>
                  <a:srgbClr val="3C5262"/>
                </a:solidFill>
              </a:rPr>
              <a:t>and this effect varied with increasing quantiles of </a:t>
            </a:r>
            <a:r>
              <a:rPr lang="en-GB" sz="3000" dirty="0" smtClean="0">
                <a:solidFill>
                  <a:srgbClr val="3C5262"/>
                </a:solidFill>
              </a:rPr>
              <a:t>BMI </a:t>
            </a:r>
            <a:r>
              <a:rPr lang="en-GB" sz="3000" dirty="0">
                <a:solidFill>
                  <a:srgbClr val="3C5262"/>
                </a:solidFill>
              </a:rPr>
              <a:t>(β coefficients for the 25</a:t>
            </a:r>
            <a:r>
              <a:rPr lang="en-GB" sz="3000" baseline="30000" dirty="0">
                <a:solidFill>
                  <a:srgbClr val="3C5262"/>
                </a:solidFill>
              </a:rPr>
              <a:t>th</a:t>
            </a:r>
            <a:r>
              <a:rPr lang="en-GB" sz="3000" dirty="0">
                <a:solidFill>
                  <a:srgbClr val="3C5262"/>
                </a:solidFill>
              </a:rPr>
              <a:t>, 50</a:t>
            </a:r>
            <a:r>
              <a:rPr lang="en-GB" sz="3000" baseline="30000" dirty="0">
                <a:solidFill>
                  <a:srgbClr val="3C5262"/>
                </a:solidFill>
              </a:rPr>
              <a:t>th</a:t>
            </a:r>
            <a:r>
              <a:rPr lang="en-GB" sz="3000" dirty="0">
                <a:solidFill>
                  <a:srgbClr val="3C5262"/>
                </a:solidFill>
              </a:rPr>
              <a:t>, 75</a:t>
            </a:r>
            <a:r>
              <a:rPr lang="en-GB" sz="3000" baseline="30000" dirty="0">
                <a:solidFill>
                  <a:srgbClr val="3C5262"/>
                </a:solidFill>
              </a:rPr>
              <a:t>th</a:t>
            </a:r>
            <a:r>
              <a:rPr lang="en-GB" sz="3000" dirty="0">
                <a:solidFill>
                  <a:srgbClr val="3C5262"/>
                </a:solidFill>
              </a:rPr>
              <a:t> quantiles were -</a:t>
            </a:r>
            <a:r>
              <a:rPr lang="en-GB" sz="3000" dirty="0" smtClean="0">
                <a:solidFill>
                  <a:srgbClr val="3C5262"/>
                </a:solidFill>
              </a:rPr>
              <a:t>0.011, </a:t>
            </a:r>
            <a:r>
              <a:rPr lang="en-GB" sz="3000" dirty="0">
                <a:solidFill>
                  <a:srgbClr val="3C5262"/>
                </a:solidFill>
              </a:rPr>
              <a:t>-</a:t>
            </a:r>
            <a:r>
              <a:rPr lang="en-GB" sz="3000" dirty="0" smtClean="0">
                <a:solidFill>
                  <a:srgbClr val="3C5262"/>
                </a:solidFill>
              </a:rPr>
              <a:t>0.021*, </a:t>
            </a:r>
            <a:r>
              <a:rPr lang="en-GB" sz="3000" dirty="0">
                <a:solidFill>
                  <a:srgbClr val="3C5262"/>
                </a:solidFill>
              </a:rPr>
              <a:t>-</a:t>
            </a:r>
            <a:r>
              <a:rPr lang="en-GB" sz="3000" dirty="0" smtClean="0">
                <a:solidFill>
                  <a:srgbClr val="3C5262"/>
                </a:solidFill>
              </a:rPr>
              <a:t>0.021*)</a:t>
            </a:r>
          </a:p>
          <a:p>
            <a:pPr marL="457200" indent="-457200" defTabSz="952097" eaLnBrk="0" hangingPunct="0">
              <a:spcBef>
                <a:spcPct val="50000"/>
              </a:spcBef>
              <a:buFont typeface="Arial" panose="020B0604020202020204" pitchFamily="34" charset="0"/>
              <a:buChar char="•"/>
            </a:pPr>
            <a:r>
              <a:rPr lang="en-GB" sz="2000" dirty="0" smtClean="0">
                <a:solidFill>
                  <a:srgbClr val="3C5262"/>
                </a:solidFill>
              </a:rPr>
              <a:t>*significant, p&lt;0.05</a:t>
            </a:r>
            <a:endParaRPr lang="en-GB" sz="2000" dirty="0">
              <a:solidFill>
                <a:srgbClr val="3C5262"/>
              </a:solidFill>
            </a:endParaRPr>
          </a:p>
          <a:p>
            <a:pPr marL="457200" indent="-457200" defTabSz="952097" eaLnBrk="0" hangingPunct="0">
              <a:spcBef>
                <a:spcPct val="50000"/>
              </a:spcBef>
              <a:buFont typeface="Arial" panose="020B0604020202020204" pitchFamily="34" charset="0"/>
              <a:buChar char="•"/>
            </a:pPr>
            <a:r>
              <a:rPr lang="en-GB" sz="3000" dirty="0" smtClean="0">
                <a:solidFill>
                  <a:srgbClr val="3C5262"/>
                </a:solidFill>
                <a:latin typeface="+mj-lt"/>
              </a:rPr>
              <a:t>The coefficients for the quantile regression analysis for moderate to vigorous physical activity were not significantly different from the coefficient </a:t>
            </a:r>
            <a:r>
              <a:rPr lang="en-GB" sz="3000" dirty="0" smtClean="0">
                <a:solidFill>
                  <a:srgbClr val="3C5262"/>
                </a:solidFill>
                <a:latin typeface="+mj-lt"/>
              </a:rPr>
              <a:t>from </a:t>
            </a:r>
            <a:r>
              <a:rPr lang="en-GB" sz="3000" dirty="0" smtClean="0">
                <a:solidFill>
                  <a:srgbClr val="3C5262"/>
                </a:solidFill>
                <a:latin typeface="+mj-lt"/>
              </a:rPr>
              <a:t>the ordinary least squares regression model for waist circumference (-0.061) and BMI (-</a:t>
            </a:r>
            <a:r>
              <a:rPr lang="en-GB" sz="3000" dirty="0" smtClean="0">
                <a:solidFill>
                  <a:srgbClr val="3C5262"/>
                </a:solidFill>
                <a:latin typeface="+mj-lt"/>
              </a:rPr>
              <a:t>0.020; Figure </a:t>
            </a:r>
            <a:r>
              <a:rPr lang="en-GB" sz="3000" dirty="0" smtClean="0">
                <a:solidFill>
                  <a:srgbClr val="3C5262"/>
                </a:solidFill>
                <a:latin typeface="+mj-lt"/>
              </a:rPr>
              <a:t>1)</a:t>
            </a:r>
          </a:p>
          <a:p>
            <a:pPr marL="457200" indent="-457200" defTabSz="952097" eaLnBrk="0" hangingPunct="0">
              <a:spcBef>
                <a:spcPct val="50000"/>
              </a:spcBef>
              <a:buFont typeface="Arial" panose="020B0604020202020204" pitchFamily="34" charset="0"/>
              <a:buChar char="•"/>
            </a:pPr>
            <a:endParaRPr lang="en-GB" sz="3000" i="1" dirty="0">
              <a:solidFill>
                <a:srgbClr val="3C5262"/>
              </a:solidFill>
              <a:latin typeface="+mj-lt"/>
            </a:endParaRPr>
          </a:p>
          <a:p>
            <a:pPr marL="457200" indent="-457200" defTabSz="952097" eaLnBrk="0" hangingPunct="0">
              <a:spcBef>
                <a:spcPct val="50000"/>
              </a:spcBef>
              <a:buFont typeface="Arial" panose="020B0604020202020204" pitchFamily="34" charset="0"/>
              <a:buChar char="•"/>
            </a:pPr>
            <a:endParaRPr lang="en-GB" sz="3000" i="1" dirty="0" smtClean="0">
              <a:solidFill>
                <a:srgbClr val="3C5262"/>
              </a:solidFill>
              <a:latin typeface="+mj-lt"/>
            </a:endParaRPr>
          </a:p>
          <a:p>
            <a:pPr marL="457200" indent="-457200" defTabSz="952097" eaLnBrk="0" hangingPunct="0">
              <a:spcBef>
                <a:spcPct val="50000"/>
              </a:spcBef>
              <a:buFont typeface="Arial" panose="020B0604020202020204" pitchFamily="34" charset="0"/>
              <a:buChar char="•"/>
            </a:pPr>
            <a:endParaRPr lang="en-GB" sz="3000" i="1" dirty="0">
              <a:solidFill>
                <a:srgbClr val="3C5262"/>
              </a:solidFill>
              <a:latin typeface="+mj-lt"/>
            </a:endParaRPr>
          </a:p>
          <a:p>
            <a:pPr marL="457200" indent="-457200" defTabSz="952097" eaLnBrk="0" hangingPunct="0">
              <a:spcBef>
                <a:spcPct val="50000"/>
              </a:spcBef>
              <a:buFont typeface="Arial" panose="020B0604020202020204" pitchFamily="34" charset="0"/>
              <a:buChar char="•"/>
            </a:pPr>
            <a:endParaRPr lang="en-GB" sz="3000" i="1" dirty="0" smtClean="0">
              <a:solidFill>
                <a:srgbClr val="3C5262"/>
              </a:solidFill>
              <a:latin typeface="+mj-lt"/>
            </a:endParaRPr>
          </a:p>
          <a:p>
            <a:pPr marL="457200" indent="-457200" defTabSz="952097" eaLnBrk="0" hangingPunct="0">
              <a:spcBef>
                <a:spcPct val="50000"/>
              </a:spcBef>
              <a:buFont typeface="Arial" panose="020B0604020202020204" pitchFamily="34" charset="0"/>
              <a:buChar char="•"/>
            </a:pPr>
            <a:endParaRPr lang="en-GB" sz="3000" i="1" dirty="0">
              <a:solidFill>
                <a:srgbClr val="3C5262"/>
              </a:solidFill>
              <a:latin typeface="+mj-lt"/>
            </a:endParaRPr>
          </a:p>
          <a:p>
            <a:pPr marL="457200" indent="-457200" defTabSz="952097" eaLnBrk="0" hangingPunct="0">
              <a:spcBef>
                <a:spcPct val="50000"/>
              </a:spcBef>
              <a:buFont typeface="Arial" panose="020B0604020202020204" pitchFamily="34" charset="0"/>
              <a:buChar char="•"/>
            </a:pPr>
            <a:endParaRPr lang="en-GB" sz="3000" i="1" dirty="0" smtClean="0">
              <a:solidFill>
                <a:srgbClr val="3C5262"/>
              </a:solidFill>
              <a:latin typeface="+mj-lt"/>
            </a:endParaRPr>
          </a:p>
          <a:p>
            <a:pPr marL="457200" indent="-457200" defTabSz="952097" eaLnBrk="0" hangingPunct="0">
              <a:spcBef>
                <a:spcPct val="50000"/>
              </a:spcBef>
              <a:buFont typeface="Arial" panose="020B0604020202020204" pitchFamily="34" charset="0"/>
              <a:buChar char="•"/>
            </a:pPr>
            <a:endParaRPr lang="en-GB" sz="3000" i="1" dirty="0">
              <a:solidFill>
                <a:srgbClr val="3C5262"/>
              </a:solidFill>
              <a:latin typeface="+mj-lt"/>
            </a:endParaRPr>
          </a:p>
          <a:p>
            <a:pPr marL="457200" indent="-457200" defTabSz="952097" eaLnBrk="0" hangingPunct="0">
              <a:spcBef>
                <a:spcPct val="50000"/>
              </a:spcBef>
              <a:buFont typeface="Arial" panose="020B0604020202020204" pitchFamily="34" charset="0"/>
              <a:buChar char="•"/>
            </a:pPr>
            <a:endParaRPr lang="en-GB" sz="3000" i="1" dirty="0" smtClean="0">
              <a:solidFill>
                <a:srgbClr val="3C5262"/>
              </a:solidFill>
              <a:latin typeface="+mj-lt"/>
            </a:endParaRPr>
          </a:p>
          <a:p>
            <a:pPr marL="457200" indent="-457200" defTabSz="952097" eaLnBrk="0" hangingPunct="0">
              <a:spcBef>
                <a:spcPct val="50000"/>
              </a:spcBef>
              <a:buFont typeface="Arial" panose="020B0604020202020204" pitchFamily="34" charset="0"/>
              <a:buChar char="•"/>
            </a:pPr>
            <a:endParaRPr lang="en-GB" sz="3000" i="1" dirty="0" smtClean="0">
              <a:solidFill>
                <a:srgbClr val="3C5262"/>
              </a:solidFill>
              <a:latin typeface="+mj-lt"/>
            </a:endParaRPr>
          </a:p>
          <a:p>
            <a:pPr marL="457200" indent="-457200" defTabSz="952097" eaLnBrk="0" hangingPunct="0">
              <a:spcBef>
                <a:spcPct val="50000"/>
              </a:spcBef>
              <a:buFont typeface="Arial" panose="020B0604020202020204" pitchFamily="34" charset="0"/>
              <a:buChar char="•"/>
            </a:pPr>
            <a:endParaRPr lang="en-GB" sz="3000" i="1" dirty="0">
              <a:solidFill>
                <a:srgbClr val="3C5262"/>
              </a:solidFill>
              <a:latin typeface="+mj-lt"/>
            </a:endParaRPr>
          </a:p>
          <a:p>
            <a:pPr defTabSz="952097" eaLnBrk="0" hangingPunct="0"/>
            <a:r>
              <a:rPr lang="en-GB" sz="3000" b="1" i="1" dirty="0" smtClean="0">
                <a:solidFill>
                  <a:srgbClr val="3C5262"/>
                </a:solidFill>
                <a:latin typeface="+mj-lt"/>
              </a:rPr>
              <a:t>  </a:t>
            </a:r>
          </a:p>
          <a:p>
            <a:pPr defTabSz="952097" eaLnBrk="0" hangingPunct="0">
              <a:spcBef>
                <a:spcPct val="50000"/>
              </a:spcBef>
            </a:pPr>
            <a:r>
              <a:rPr lang="en-GB" sz="2400" b="1" i="1" dirty="0" smtClean="0">
                <a:solidFill>
                  <a:srgbClr val="3C5262"/>
                </a:solidFill>
                <a:latin typeface="+mj-lt"/>
              </a:rPr>
              <a:t>         Figure 1  </a:t>
            </a:r>
            <a:r>
              <a:rPr lang="en-GB" sz="2400" i="1" dirty="0" smtClean="0">
                <a:solidFill>
                  <a:srgbClr val="3C5262"/>
                </a:solidFill>
                <a:latin typeface="+mj-lt"/>
              </a:rPr>
              <a:t>Coefficient graph for BMI quantile regression model, for moderate to vigorous physical activity </a:t>
            </a:r>
            <a:endParaRPr lang="en-GB" sz="3000" i="1" dirty="0" smtClean="0">
              <a:solidFill>
                <a:srgbClr val="3C5262"/>
              </a:solidFill>
              <a:latin typeface="+mj-lt"/>
            </a:endParaRPr>
          </a:p>
        </p:txBody>
      </p:sp>
      <p:sp>
        <p:nvSpPr>
          <p:cNvPr id="32" name="Rectangle: Rounded Corners 31"/>
          <p:cNvSpPr>
            <a:spLocks noChangeArrowheads="1"/>
          </p:cNvSpPr>
          <p:nvPr/>
        </p:nvSpPr>
        <p:spPr bwMode="auto">
          <a:xfrm>
            <a:off x="647784" y="19330520"/>
            <a:ext cx="15471620" cy="12675364"/>
          </a:xfrm>
          <a:prstGeom prst="roundRect">
            <a:avLst>
              <a:gd name="adj" fmla="val 3220"/>
            </a:avLst>
          </a:prstGeom>
          <a:solidFill>
            <a:schemeClr val="bg1"/>
          </a:solidFill>
          <a:ln w="12700">
            <a:solidFill>
              <a:srgbClr val="57778E"/>
            </a:solidFill>
          </a:ln>
          <a:effectLst/>
          <a:extLst/>
        </p:spPr>
        <p:txBody>
          <a:bodyPr lIns="375509" tIns="375509" rIns="375509" bIns="375509"/>
          <a:lstStyle/>
          <a:p>
            <a:pPr marL="398972" indent="-398972" defTabSz="952097" eaLnBrk="0" hangingPunct="0">
              <a:spcBef>
                <a:spcPct val="50000"/>
              </a:spcBef>
            </a:pPr>
            <a:r>
              <a:rPr lang="en-US" sz="5500" b="1" cap="all" dirty="0" smtClean="0">
                <a:solidFill>
                  <a:srgbClr val="00ADEF"/>
                </a:solidFill>
              </a:rPr>
              <a:t>Methods</a:t>
            </a:r>
            <a:endParaRPr lang="en-US" sz="5500" b="1" cap="all" dirty="0">
              <a:solidFill>
                <a:srgbClr val="3C5262"/>
              </a:solidFill>
            </a:endParaRPr>
          </a:p>
          <a:p>
            <a:pPr marL="457200" indent="-457200" defTabSz="952097" eaLnBrk="0" hangingPunct="0">
              <a:spcBef>
                <a:spcPts val="1800"/>
              </a:spcBef>
              <a:buFont typeface="Arial"/>
              <a:buChar char="•"/>
            </a:pPr>
            <a:r>
              <a:rPr lang="en-GB" sz="3000" dirty="0">
                <a:solidFill>
                  <a:srgbClr val="3C5262"/>
                </a:solidFill>
              </a:rPr>
              <a:t>Data were taken from the Health Survey for </a:t>
            </a:r>
            <a:r>
              <a:rPr lang="en-GB" sz="3000" dirty="0" smtClean="0">
                <a:solidFill>
                  <a:srgbClr val="3C5262"/>
                </a:solidFill>
              </a:rPr>
              <a:t>England 2008, </a:t>
            </a:r>
            <a:r>
              <a:rPr lang="en-GB" sz="3000" dirty="0">
                <a:solidFill>
                  <a:srgbClr val="3C5262"/>
                </a:solidFill>
              </a:rPr>
              <a:t>a nationally representative annual survey of </a:t>
            </a:r>
            <a:r>
              <a:rPr lang="en-GB" sz="3000" dirty="0" smtClean="0">
                <a:solidFill>
                  <a:srgbClr val="3C5262"/>
                </a:solidFill>
              </a:rPr>
              <a:t>adults (n=15,102)</a:t>
            </a:r>
          </a:p>
          <a:p>
            <a:pPr marL="457200" indent="-457200" defTabSz="952097" eaLnBrk="0" hangingPunct="0">
              <a:spcBef>
                <a:spcPts val="1800"/>
              </a:spcBef>
              <a:buFont typeface="Arial"/>
              <a:buChar char="•"/>
            </a:pPr>
            <a:r>
              <a:rPr lang="en-GB" sz="3000" dirty="0" smtClean="0">
                <a:solidFill>
                  <a:srgbClr val="3C5262"/>
                </a:solidFill>
              </a:rPr>
              <a:t>Height and weight were measured, and BMI (kg/m</a:t>
            </a:r>
            <a:r>
              <a:rPr lang="en-GB" sz="3000" baseline="30000" dirty="0" smtClean="0">
                <a:solidFill>
                  <a:srgbClr val="3C5262"/>
                </a:solidFill>
              </a:rPr>
              <a:t>2</a:t>
            </a:r>
            <a:r>
              <a:rPr lang="en-GB" sz="3000" dirty="0" smtClean="0">
                <a:solidFill>
                  <a:srgbClr val="3C5262"/>
                </a:solidFill>
              </a:rPr>
              <a:t>) calculated; waist                                        circumference (cm) was measured during a nurse visit</a:t>
            </a:r>
          </a:p>
          <a:p>
            <a:pPr marL="457200" indent="-457200" defTabSz="952097" eaLnBrk="0" hangingPunct="0">
              <a:spcBef>
                <a:spcPts val="1800"/>
              </a:spcBef>
              <a:buFont typeface="Arial"/>
              <a:buChar char="•"/>
            </a:pPr>
            <a:r>
              <a:rPr lang="en-GB" sz="3000" dirty="0">
                <a:solidFill>
                  <a:srgbClr val="3C5262"/>
                </a:solidFill>
              </a:rPr>
              <a:t>The ActiGraph GT1M accelerometer was worn by a sub-sample of </a:t>
            </a:r>
            <a:r>
              <a:rPr lang="en-GB" sz="3000" dirty="0" smtClean="0">
                <a:solidFill>
                  <a:srgbClr val="3C5262"/>
                </a:solidFill>
              </a:rPr>
              <a:t>                          participants </a:t>
            </a:r>
            <a:r>
              <a:rPr lang="en-GB" sz="3000" dirty="0">
                <a:solidFill>
                  <a:srgbClr val="3C5262"/>
                </a:solidFill>
              </a:rPr>
              <a:t>for seven days</a:t>
            </a:r>
          </a:p>
          <a:p>
            <a:pPr marL="457200" indent="-457200" defTabSz="952097" eaLnBrk="0" hangingPunct="0">
              <a:spcBef>
                <a:spcPts val="1800"/>
              </a:spcBef>
              <a:buFont typeface="Arial"/>
              <a:buChar char="•"/>
            </a:pPr>
            <a:r>
              <a:rPr lang="en-GB" sz="3000" dirty="0">
                <a:solidFill>
                  <a:srgbClr val="3C5262"/>
                </a:solidFill>
              </a:rPr>
              <a:t>The Troiano automated algorithm was used to remove non-wear </a:t>
            </a:r>
            <a:r>
              <a:rPr lang="en-GB" sz="3000" dirty="0" smtClean="0">
                <a:solidFill>
                  <a:srgbClr val="3C5262"/>
                </a:solidFill>
              </a:rPr>
              <a:t>time (Troiano </a:t>
            </a:r>
            <a:r>
              <a:rPr lang="en-GB" sz="3000" i="1" dirty="0" smtClean="0">
                <a:solidFill>
                  <a:srgbClr val="3C5262"/>
                </a:solidFill>
              </a:rPr>
              <a:t>et al </a:t>
            </a:r>
            <a:r>
              <a:rPr lang="en-GB" sz="3000" dirty="0" smtClean="0">
                <a:solidFill>
                  <a:srgbClr val="3C5262"/>
                </a:solidFill>
              </a:rPr>
              <a:t>2008)</a:t>
            </a:r>
          </a:p>
          <a:p>
            <a:pPr marL="457200" indent="-457200" defTabSz="952097" eaLnBrk="0" hangingPunct="0">
              <a:spcBef>
                <a:spcPts val="1800"/>
              </a:spcBef>
              <a:buFont typeface="Arial"/>
              <a:buChar char="•"/>
            </a:pPr>
            <a:r>
              <a:rPr lang="en-GB" sz="3000" dirty="0" smtClean="0">
                <a:solidFill>
                  <a:srgbClr val="3C5262"/>
                </a:solidFill>
              </a:rPr>
              <a:t>Physical behaviour variables </a:t>
            </a:r>
            <a:r>
              <a:rPr lang="en-GB" sz="3000" dirty="0">
                <a:solidFill>
                  <a:srgbClr val="3C5262"/>
                </a:solidFill>
              </a:rPr>
              <a:t>were computed using accelerometer count data </a:t>
            </a:r>
          </a:p>
          <a:p>
            <a:pPr marL="457200" indent="-457200" defTabSz="952097" eaLnBrk="0" hangingPunct="0">
              <a:spcBef>
                <a:spcPts val="1800"/>
              </a:spcBef>
              <a:buFont typeface="Arial"/>
              <a:buChar char="•"/>
            </a:pPr>
            <a:r>
              <a:rPr lang="en-GB" sz="3000" dirty="0" smtClean="0">
                <a:solidFill>
                  <a:srgbClr val="3C5262"/>
                </a:solidFill>
              </a:rPr>
              <a:t>Time </a:t>
            </a:r>
            <a:r>
              <a:rPr lang="en-GB" sz="3000" dirty="0">
                <a:solidFill>
                  <a:srgbClr val="3C5262"/>
                </a:solidFill>
              </a:rPr>
              <a:t>in occupational sedentary behaviour was </a:t>
            </a:r>
            <a:r>
              <a:rPr lang="en-GB" sz="3000" dirty="0" smtClean="0">
                <a:solidFill>
                  <a:srgbClr val="3C5262"/>
                </a:solidFill>
              </a:rPr>
              <a:t>calculated </a:t>
            </a:r>
            <a:r>
              <a:rPr lang="en-GB" sz="3000" dirty="0" smtClean="0">
                <a:solidFill>
                  <a:srgbClr val="3C5262"/>
                </a:solidFill>
              </a:rPr>
              <a:t>using previously </a:t>
            </a:r>
            <a:r>
              <a:rPr lang="en-GB" sz="3000" dirty="0">
                <a:solidFill>
                  <a:srgbClr val="3C5262"/>
                </a:solidFill>
              </a:rPr>
              <a:t>derived </a:t>
            </a:r>
            <a:r>
              <a:rPr lang="en-GB" sz="3000" dirty="0" smtClean="0">
                <a:solidFill>
                  <a:srgbClr val="3C5262"/>
                </a:solidFill>
              </a:rPr>
              <a:t>cut-points (&lt;35 counts per minute; Clarke-Cornwell </a:t>
            </a:r>
            <a:r>
              <a:rPr lang="en-GB" sz="3000" i="1" dirty="0" smtClean="0">
                <a:solidFill>
                  <a:srgbClr val="3C5262"/>
                </a:solidFill>
              </a:rPr>
              <a:t>et al </a:t>
            </a:r>
            <a:r>
              <a:rPr lang="en-GB" sz="3000" dirty="0" smtClean="0">
                <a:solidFill>
                  <a:srgbClr val="3C5262"/>
                </a:solidFill>
              </a:rPr>
              <a:t>2016), and the commonly used cut point of &lt;100 counts per minute</a:t>
            </a:r>
          </a:p>
          <a:p>
            <a:pPr marL="457200" indent="-457200" defTabSz="952097" eaLnBrk="0" hangingPunct="0">
              <a:spcBef>
                <a:spcPts val="1800"/>
              </a:spcBef>
              <a:buFont typeface="Arial"/>
              <a:buChar char="•"/>
            </a:pPr>
            <a:r>
              <a:rPr lang="en-GB" sz="3000" dirty="0" smtClean="0">
                <a:solidFill>
                  <a:srgbClr val="3C5262"/>
                </a:solidFill>
              </a:rPr>
              <a:t>Quantile </a:t>
            </a:r>
            <a:r>
              <a:rPr lang="en-GB" sz="3000" dirty="0">
                <a:solidFill>
                  <a:srgbClr val="3C5262"/>
                </a:solidFill>
              </a:rPr>
              <a:t>regression models were </a:t>
            </a:r>
            <a:r>
              <a:rPr lang="en-GB" sz="3000" dirty="0" smtClean="0">
                <a:solidFill>
                  <a:srgbClr val="3C5262"/>
                </a:solidFill>
              </a:rPr>
              <a:t>used to </a:t>
            </a:r>
            <a:r>
              <a:rPr lang="en-GB" sz="3000" dirty="0">
                <a:solidFill>
                  <a:srgbClr val="3C5262"/>
                </a:solidFill>
              </a:rPr>
              <a:t>examine the variable effects of </a:t>
            </a:r>
            <a:r>
              <a:rPr lang="en-GB" sz="3000" dirty="0" smtClean="0">
                <a:solidFill>
                  <a:srgbClr val="3C5262"/>
                </a:solidFill>
              </a:rPr>
              <a:t>occupational sedentary </a:t>
            </a:r>
            <a:r>
              <a:rPr lang="en-GB" sz="3000" dirty="0">
                <a:solidFill>
                  <a:srgbClr val="3C5262"/>
                </a:solidFill>
              </a:rPr>
              <a:t>time on </a:t>
            </a:r>
            <a:r>
              <a:rPr lang="en-GB" sz="3000" dirty="0" smtClean="0">
                <a:solidFill>
                  <a:srgbClr val="3C5262"/>
                </a:solidFill>
              </a:rPr>
              <a:t>waist circumference </a:t>
            </a:r>
            <a:r>
              <a:rPr lang="en-GB" sz="3000" dirty="0">
                <a:solidFill>
                  <a:srgbClr val="3C5262"/>
                </a:solidFill>
              </a:rPr>
              <a:t>and </a:t>
            </a:r>
            <a:r>
              <a:rPr lang="en-GB" sz="3000" dirty="0" smtClean="0">
                <a:solidFill>
                  <a:srgbClr val="3C5262"/>
                </a:solidFill>
              </a:rPr>
              <a:t>BMI</a:t>
            </a:r>
          </a:p>
          <a:p>
            <a:pPr marL="457200" indent="-457200" defTabSz="952097" eaLnBrk="0" hangingPunct="0">
              <a:spcBef>
                <a:spcPts val="1800"/>
              </a:spcBef>
              <a:buFont typeface="Arial"/>
              <a:buChar char="•"/>
            </a:pPr>
            <a:r>
              <a:rPr lang="en-GB" sz="3000" dirty="0" smtClean="0">
                <a:solidFill>
                  <a:srgbClr val="3C5262"/>
                </a:solidFill>
              </a:rPr>
              <a:t>The Shapiro-Wilk test was used to test whether the measures of adiposity were normally distributed</a:t>
            </a:r>
          </a:p>
          <a:p>
            <a:pPr marL="457200" indent="-457200" defTabSz="952097" eaLnBrk="0" hangingPunct="0">
              <a:spcBef>
                <a:spcPts val="1800"/>
              </a:spcBef>
              <a:buFont typeface="Arial"/>
              <a:buChar char="•"/>
            </a:pPr>
            <a:r>
              <a:rPr lang="en-GB" sz="3000" dirty="0" smtClean="0">
                <a:solidFill>
                  <a:srgbClr val="3C5262"/>
                </a:solidFill>
              </a:rPr>
              <a:t>Quantile regression models </a:t>
            </a:r>
            <a:r>
              <a:rPr lang="en-GB" sz="3000" dirty="0">
                <a:solidFill>
                  <a:srgbClr val="3C5262"/>
                </a:solidFill>
              </a:rPr>
              <a:t>were adjusted for age, gender, accelerometer wear-time, lifestyle variables, health status, non-work sedentary </a:t>
            </a:r>
            <a:r>
              <a:rPr lang="en-GB" sz="3000" dirty="0" smtClean="0">
                <a:solidFill>
                  <a:srgbClr val="3C5262"/>
                </a:solidFill>
              </a:rPr>
              <a:t>time, </a:t>
            </a:r>
            <a:r>
              <a:rPr lang="en-GB" sz="3000" dirty="0">
                <a:solidFill>
                  <a:srgbClr val="3C5262"/>
                </a:solidFill>
              </a:rPr>
              <a:t>and </a:t>
            </a:r>
            <a:r>
              <a:rPr lang="en-GB" sz="3000" dirty="0" smtClean="0">
                <a:solidFill>
                  <a:srgbClr val="3C5262"/>
                </a:solidFill>
              </a:rPr>
              <a:t>average time </a:t>
            </a:r>
            <a:r>
              <a:rPr lang="en-GB" sz="3000" smtClean="0">
                <a:solidFill>
                  <a:srgbClr val="3C5262"/>
                </a:solidFill>
              </a:rPr>
              <a:t>per day in </a:t>
            </a:r>
            <a:r>
              <a:rPr lang="en-GB" sz="3000" dirty="0">
                <a:solidFill>
                  <a:srgbClr val="3C5262"/>
                </a:solidFill>
              </a:rPr>
              <a:t>moderate to vigorous physical </a:t>
            </a:r>
            <a:r>
              <a:rPr lang="en-GB" sz="3000" dirty="0" smtClean="0">
                <a:solidFill>
                  <a:srgbClr val="3C5262"/>
                </a:solidFill>
              </a:rPr>
              <a:t>activity</a:t>
            </a:r>
          </a:p>
        </p:txBody>
      </p:sp>
      <p:sp>
        <p:nvSpPr>
          <p:cNvPr id="34" name="Text Box 10"/>
          <p:cNvSpPr txBox="1">
            <a:spLocks noChangeArrowheads="1"/>
          </p:cNvSpPr>
          <p:nvPr/>
        </p:nvSpPr>
        <p:spPr bwMode="auto">
          <a:xfrm>
            <a:off x="599599" y="15399363"/>
            <a:ext cx="15442149" cy="3379704"/>
          </a:xfrm>
          <a:prstGeom prst="roundRect">
            <a:avLst>
              <a:gd name="adj" fmla="val 9631"/>
            </a:avLst>
          </a:prstGeom>
          <a:solidFill>
            <a:schemeClr val="bg1"/>
          </a:solidFill>
          <a:ln w="12700">
            <a:solidFill>
              <a:srgbClr val="57778E"/>
            </a:solidFill>
            <a:miter lim="800000"/>
            <a:headEnd/>
            <a:tailEnd/>
          </a:ln>
          <a:effectLst/>
          <a:extLst/>
        </p:spPr>
        <p:txBody>
          <a:bodyPr lIns="375509" tIns="375509" rIns="375509" bIns="375509"/>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GB" sz="5500" b="1" cap="all" dirty="0" smtClean="0">
                <a:solidFill>
                  <a:srgbClr val="00ADEF"/>
                </a:solidFill>
                <a:latin typeface="+mn-lt"/>
              </a:rPr>
              <a:t>Objective</a:t>
            </a:r>
            <a:endParaRPr lang="en-GB" sz="5500" b="1" cap="all" dirty="0">
              <a:solidFill>
                <a:srgbClr val="3C5262"/>
              </a:solidFill>
              <a:latin typeface="+mn-lt"/>
            </a:endParaRPr>
          </a:p>
          <a:p>
            <a:pPr marL="457200" indent="-457200">
              <a:spcBef>
                <a:spcPts val="1800"/>
              </a:spcBef>
              <a:buFont typeface="Arial" panose="020B0604020202020204" pitchFamily="34" charset="0"/>
              <a:buChar char="•"/>
            </a:pPr>
            <a:r>
              <a:rPr lang="en-GB" sz="3000" dirty="0">
                <a:solidFill>
                  <a:srgbClr val="3C5262"/>
                </a:solidFill>
                <a:latin typeface="+mn-lt"/>
              </a:rPr>
              <a:t>The </a:t>
            </a:r>
            <a:r>
              <a:rPr lang="en-GB" sz="3000" dirty="0" smtClean="0">
                <a:solidFill>
                  <a:srgbClr val="3C5262"/>
                </a:solidFill>
                <a:latin typeface="+mn-lt"/>
              </a:rPr>
              <a:t>objective </a:t>
            </a:r>
            <a:r>
              <a:rPr lang="en-GB" sz="3000" dirty="0">
                <a:solidFill>
                  <a:srgbClr val="3C5262"/>
                </a:solidFill>
                <a:latin typeface="+mn-lt"/>
              </a:rPr>
              <a:t>of this study was to examine the </a:t>
            </a:r>
            <a:r>
              <a:rPr lang="en-GB" sz="3000" dirty="0" smtClean="0">
                <a:solidFill>
                  <a:srgbClr val="3C5262"/>
                </a:solidFill>
                <a:latin typeface="+mn-lt"/>
              </a:rPr>
              <a:t>associations                                                        </a:t>
            </a:r>
            <a:r>
              <a:rPr lang="en-GB" sz="3000" dirty="0">
                <a:solidFill>
                  <a:srgbClr val="3C5262"/>
                </a:solidFill>
                <a:latin typeface="+mn-lt"/>
              </a:rPr>
              <a:t>of occupational sedentary time with waist circumference </a:t>
            </a:r>
            <a:r>
              <a:rPr lang="en-GB" sz="3000" dirty="0" smtClean="0">
                <a:solidFill>
                  <a:srgbClr val="3C5262"/>
                </a:solidFill>
                <a:latin typeface="+mn-lt"/>
              </a:rPr>
              <a:t>and                                                  body </a:t>
            </a:r>
            <a:r>
              <a:rPr lang="en-GB" sz="3000" dirty="0">
                <a:solidFill>
                  <a:srgbClr val="3C5262"/>
                </a:solidFill>
                <a:latin typeface="+mn-lt"/>
              </a:rPr>
              <a:t>mass </a:t>
            </a:r>
            <a:r>
              <a:rPr lang="en-GB" sz="3000" dirty="0" smtClean="0">
                <a:solidFill>
                  <a:srgbClr val="3C5262"/>
                </a:solidFill>
                <a:latin typeface="+mn-lt"/>
              </a:rPr>
              <a:t>index (BMI)</a:t>
            </a:r>
            <a:endParaRPr lang="en-AU" sz="3000" dirty="0">
              <a:solidFill>
                <a:srgbClr val="3C5262"/>
              </a:solidFill>
              <a:latin typeface="+mn-lt"/>
            </a:endParaRPr>
          </a:p>
        </p:txBody>
      </p:sp>
      <p:sp>
        <p:nvSpPr>
          <p:cNvPr id="35" name="Rectangle 28"/>
          <p:cNvSpPr>
            <a:spLocks noChangeArrowheads="1"/>
          </p:cNvSpPr>
          <p:nvPr/>
        </p:nvSpPr>
        <p:spPr bwMode="auto">
          <a:xfrm>
            <a:off x="32248001" y="23038696"/>
            <a:ext cx="15380994" cy="3768916"/>
          </a:xfrm>
          <a:prstGeom prst="roundRect">
            <a:avLst>
              <a:gd name="adj" fmla="val 7871"/>
            </a:avLst>
          </a:prstGeom>
          <a:solidFill>
            <a:schemeClr val="bg1"/>
          </a:solidFill>
          <a:ln w="12700">
            <a:solidFill>
              <a:srgbClr val="57778E"/>
            </a:solidFill>
            <a:miter lim="800000"/>
            <a:headEnd/>
            <a:tailEnd/>
          </a:ln>
          <a:effectLst/>
          <a:extLst/>
        </p:spPr>
        <p:txBody>
          <a:bodyPr lIns="375509" tIns="375509" rIns="375509" bIns="375509"/>
          <a:lstStyle/>
          <a:p>
            <a:pPr defTabSz="952097" eaLnBrk="0" hangingPunct="0">
              <a:spcBef>
                <a:spcPct val="50000"/>
              </a:spcBef>
            </a:pPr>
            <a:r>
              <a:rPr lang="en-US" sz="5500" b="1" cap="all" dirty="0">
                <a:solidFill>
                  <a:srgbClr val="00ADEF"/>
                </a:solidFill>
              </a:rPr>
              <a:t>References</a:t>
            </a:r>
            <a:endParaRPr lang="en-US" sz="5500" b="1" cap="all" dirty="0">
              <a:solidFill>
                <a:srgbClr val="3C5262"/>
              </a:solidFill>
            </a:endParaRPr>
          </a:p>
          <a:p>
            <a:r>
              <a:rPr lang="en-GB" sz="3000" b="1" dirty="0">
                <a:solidFill>
                  <a:srgbClr val="3C5262"/>
                </a:solidFill>
                <a:cs typeface="Arial" charset="0"/>
              </a:rPr>
              <a:t>Clarke-Cornwell et al. </a:t>
            </a:r>
            <a:r>
              <a:rPr lang="en-GB" sz="3000" dirty="0">
                <a:solidFill>
                  <a:srgbClr val="3C5262"/>
                </a:solidFill>
                <a:cs typeface="Arial" charset="0"/>
              </a:rPr>
              <a:t>Empirically derived cut-points for sedentary behaviour: are we sitting differently</a:t>
            </a:r>
            <a:r>
              <a:rPr lang="en-GB" sz="3000" dirty="0" smtClean="0">
                <a:solidFill>
                  <a:srgbClr val="3C5262"/>
                </a:solidFill>
                <a:cs typeface="Arial" charset="0"/>
              </a:rPr>
              <a:t>? </a:t>
            </a:r>
            <a:r>
              <a:rPr lang="en-GB" sz="3000" i="1" dirty="0" smtClean="0">
                <a:solidFill>
                  <a:srgbClr val="3C5262"/>
                </a:solidFill>
                <a:cs typeface="Arial" charset="0"/>
              </a:rPr>
              <a:t>Physiological Measurement 2016, </a:t>
            </a:r>
            <a:r>
              <a:rPr lang="en-GB" sz="3000" dirty="0" smtClean="0">
                <a:solidFill>
                  <a:srgbClr val="3C5262"/>
                </a:solidFill>
                <a:cs typeface="Arial" charset="0"/>
              </a:rPr>
              <a:t>37(10), p.1669</a:t>
            </a:r>
          </a:p>
          <a:p>
            <a:r>
              <a:rPr lang="en-GB" sz="3000" b="1" dirty="0" smtClean="0">
                <a:solidFill>
                  <a:srgbClr val="3C5262"/>
                </a:solidFill>
                <a:cs typeface="Arial" charset="0"/>
              </a:rPr>
              <a:t>Troiano et al. </a:t>
            </a:r>
            <a:r>
              <a:rPr lang="en-GB" sz="3000" dirty="0">
                <a:solidFill>
                  <a:srgbClr val="3C5262"/>
                </a:solidFill>
                <a:cs typeface="Arial" charset="0"/>
              </a:rPr>
              <a:t>Physical activity in the United States measured by accelerometer. </a:t>
            </a:r>
            <a:r>
              <a:rPr lang="en-GB" sz="3000" i="1" dirty="0">
                <a:solidFill>
                  <a:srgbClr val="3C5262"/>
                </a:solidFill>
                <a:cs typeface="Arial" charset="0"/>
              </a:rPr>
              <a:t>Medicine and science in sports and </a:t>
            </a:r>
            <a:r>
              <a:rPr lang="en-GB" sz="3000" i="1" dirty="0" smtClean="0">
                <a:solidFill>
                  <a:srgbClr val="3C5262"/>
                </a:solidFill>
                <a:cs typeface="Arial" charset="0"/>
              </a:rPr>
              <a:t>exercise 2008</a:t>
            </a:r>
            <a:r>
              <a:rPr lang="en-GB" sz="3000" dirty="0" smtClean="0">
                <a:solidFill>
                  <a:srgbClr val="3C5262"/>
                </a:solidFill>
                <a:cs typeface="Arial" charset="0"/>
              </a:rPr>
              <a:t>, </a:t>
            </a:r>
            <a:r>
              <a:rPr lang="en-GB" sz="3000" dirty="0">
                <a:solidFill>
                  <a:srgbClr val="3C5262"/>
                </a:solidFill>
                <a:cs typeface="Arial" charset="0"/>
              </a:rPr>
              <a:t>40(1), </a:t>
            </a:r>
            <a:r>
              <a:rPr lang="en-GB" sz="3000" dirty="0" smtClean="0">
                <a:solidFill>
                  <a:srgbClr val="3C5262"/>
                </a:solidFill>
                <a:cs typeface="Arial" charset="0"/>
              </a:rPr>
              <a:t>p.181</a:t>
            </a:r>
            <a:r>
              <a:rPr lang="en-AU" sz="3000" dirty="0">
                <a:solidFill>
                  <a:srgbClr val="4B4C4F"/>
                </a:solidFill>
                <a:latin typeface="Arial" charset="0"/>
                <a:cs typeface="Arial" charset="0"/>
              </a:rPr>
              <a:t/>
            </a:r>
            <a:br>
              <a:rPr lang="en-AU" sz="3000" dirty="0">
                <a:solidFill>
                  <a:srgbClr val="4B4C4F"/>
                </a:solidFill>
                <a:latin typeface="Arial" charset="0"/>
                <a:cs typeface="Arial" charset="0"/>
              </a:rPr>
            </a:br>
            <a:r>
              <a:rPr lang="en-AU" sz="2500" dirty="0" smtClean="0">
                <a:solidFill>
                  <a:srgbClr val="4B4C4F"/>
                </a:solidFill>
                <a:latin typeface="Arial" charset="0"/>
                <a:cs typeface="Arial" charset="0"/>
              </a:rPr>
              <a:t> </a:t>
            </a:r>
            <a:endParaRPr lang="en-US" sz="2500" dirty="0">
              <a:solidFill>
                <a:srgbClr val="4B4C4F"/>
              </a:solidFill>
              <a:latin typeface="Arial" charset="0"/>
              <a:cs typeface="Arial" charset="0"/>
            </a:endParaRPr>
          </a:p>
        </p:txBody>
      </p:sp>
      <p:sp>
        <p:nvSpPr>
          <p:cNvPr id="46" name="Rectangle 28"/>
          <p:cNvSpPr>
            <a:spLocks noChangeArrowheads="1"/>
          </p:cNvSpPr>
          <p:nvPr/>
        </p:nvSpPr>
        <p:spPr bwMode="auto">
          <a:xfrm>
            <a:off x="32226683" y="27448558"/>
            <a:ext cx="15374061" cy="4621606"/>
          </a:xfrm>
          <a:prstGeom prst="roundRect">
            <a:avLst>
              <a:gd name="adj" fmla="val 6637"/>
            </a:avLst>
          </a:prstGeom>
          <a:solidFill>
            <a:schemeClr val="bg1"/>
          </a:solidFill>
          <a:ln w="12700">
            <a:solidFill>
              <a:srgbClr val="57778E"/>
            </a:solidFill>
            <a:miter lim="800000"/>
            <a:headEnd/>
            <a:tailEnd/>
          </a:ln>
          <a:effectLst/>
          <a:extLst/>
        </p:spPr>
        <p:txBody>
          <a:bodyPr lIns="375509" tIns="375509" rIns="375509" bIns="375509"/>
          <a:lstStyle/>
          <a:p>
            <a:pPr defTabSz="952097" eaLnBrk="0" hangingPunct="0">
              <a:spcBef>
                <a:spcPct val="50000"/>
              </a:spcBef>
            </a:pPr>
            <a:r>
              <a:rPr lang="en-US" sz="5500" b="1" cap="all" dirty="0">
                <a:solidFill>
                  <a:srgbClr val="00ADEF"/>
                </a:solidFill>
              </a:rPr>
              <a:t>CONTACT INFORMATION</a:t>
            </a:r>
            <a:endParaRPr lang="en-US" sz="5500" b="1" cap="all" dirty="0">
              <a:solidFill>
                <a:srgbClr val="3C5262"/>
              </a:solidFill>
            </a:endParaRPr>
          </a:p>
          <a:p>
            <a:pPr>
              <a:spcBef>
                <a:spcPts val="1800"/>
              </a:spcBef>
            </a:pPr>
            <a:r>
              <a:rPr lang="en-AU" sz="3000" dirty="0" smtClean="0">
                <a:solidFill>
                  <a:srgbClr val="3C5262"/>
                </a:solidFill>
                <a:cs typeface="Arial" charset="0"/>
              </a:rPr>
              <a:t>Alex Clarke-Cornwell, Lecturer in Public Health, School of Health &amp; Society, University of Salford, Manchester, UK</a:t>
            </a:r>
          </a:p>
          <a:p>
            <a:pPr>
              <a:spcBef>
                <a:spcPts val="1800"/>
              </a:spcBef>
            </a:pPr>
            <a:r>
              <a:rPr lang="en-AU" sz="3000" dirty="0" smtClean="0">
                <a:solidFill>
                  <a:srgbClr val="3C5262"/>
                </a:solidFill>
                <a:cs typeface="Arial" charset="0"/>
              </a:rPr>
              <a:t>Email: </a:t>
            </a:r>
            <a:r>
              <a:rPr lang="en-AU" sz="3000" dirty="0" smtClean="0">
                <a:solidFill>
                  <a:srgbClr val="3C5262"/>
                </a:solidFill>
                <a:cs typeface="Arial" charset="0"/>
                <a:hlinkClick r:id="rId3"/>
              </a:rPr>
              <a:t>a.m.clarke-cornwell@salford.ac.uk</a:t>
            </a:r>
            <a:r>
              <a:rPr lang="en-AU" sz="3000" dirty="0">
                <a:solidFill>
                  <a:srgbClr val="3C5262"/>
                </a:solidFill>
                <a:cs typeface="Arial" charset="0"/>
              </a:rPr>
              <a:t> </a:t>
            </a:r>
            <a:endParaRPr lang="en-AU" sz="3000" dirty="0" smtClean="0">
              <a:solidFill>
                <a:srgbClr val="3C5262"/>
              </a:solidFill>
              <a:cs typeface="Arial" charset="0"/>
            </a:endParaRPr>
          </a:p>
          <a:p>
            <a:pPr defTabSz="952097" eaLnBrk="0" hangingPunct="0">
              <a:spcBef>
                <a:spcPct val="50000"/>
              </a:spcBef>
            </a:pPr>
            <a:r>
              <a:rPr lang="en-AU" sz="2500" dirty="0" smtClean="0">
                <a:solidFill>
                  <a:srgbClr val="4B4C4F"/>
                </a:solidFill>
                <a:latin typeface="Arial" charset="0"/>
                <a:cs typeface="Arial" charset="0"/>
              </a:rPr>
              <a:t> </a:t>
            </a:r>
            <a:endParaRPr lang="en-US" sz="2500" dirty="0">
              <a:solidFill>
                <a:srgbClr val="4B4C4F"/>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3475" y="1669995"/>
            <a:ext cx="7525142" cy="4710772"/>
          </a:xfrm>
          <a:prstGeom prst="rect">
            <a:avLst/>
          </a:prstGeom>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3145" y="15484554"/>
            <a:ext cx="3654238" cy="30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p:nvPr/>
        </p:nvGrpSpPr>
        <p:grpSpPr>
          <a:xfrm>
            <a:off x="10059777" y="10153689"/>
            <a:ext cx="5473100" cy="3450057"/>
            <a:chOff x="411163" y="1362075"/>
            <a:chExt cx="8542337" cy="5384800"/>
          </a:xfrm>
        </p:grpSpPr>
        <p:pic>
          <p:nvPicPr>
            <p:cNvPr id="2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36207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2725" y="1514475"/>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3313" y="4241800"/>
              <a:ext cx="2770187"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813" y="50038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163" y="1630363"/>
              <a:ext cx="202565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0"/>
            <p:cNvPicPr>
              <a:picLocks noChangeAspect="1" noChangeArrowheads="1"/>
            </p:cNvPicPr>
            <p:nvPr/>
          </p:nvPicPr>
          <p:blipFill>
            <a:blip r:embed="rId11">
              <a:extLst>
                <a:ext uri="{28A0092B-C50C-407E-A947-70E740481C1C}">
                  <a14:useLocalDpi xmlns:a14="http://schemas.microsoft.com/office/drawing/2010/main" val="0"/>
                </a:ext>
              </a:extLst>
            </a:blip>
            <a:srcRect l="8113" t="12086" r="15050" b="16415"/>
            <a:stretch>
              <a:fillRect/>
            </a:stretch>
          </p:blipFill>
          <p:spPr bwMode="auto">
            <a:xfrm>
              <a:off x="3709988" y="3689350"/>
              <a:ext cx="13716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Arrow Connector 42"/>
            <p:cNvCxnSpPr/>
            <p:nvPr/>
          </p:nvCxnSpPr>
          <p:spPr>
            <a:xfrm flipV="1">
              <a:off x="5156200" y="3286125"/>
              <a:ext cx="1027113"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5156200" y="4614863"/>
              <a:ext cx="882650" cy="509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3030538" y="4689475"/>
              <a:ext cx="679450" cy="434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436813" y="3629025"/>
              <a:ext cx="968375" cy="477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4395788" y="3286125"/>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2"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5938" y="5546725"/>
              <a:ext cx="866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 name="Straight Arrow Connector 52"/>
            <p:cNvCxnSpPr/>
            <p:nvPr/>
          </p:nvCxnSpPr>
          <p:spPr>
            <a:xfrm>
              <a:off x="4395788" y="4795838"/>
              <a:ext cx="190500" cy="573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 name="AutoShape 4" descr="Image result for actigraph gt1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a:blip r:embed="rId13"/>
          <a:stretch>
            <a:fillRect/>
          </a:stretch>
        </p:blipFill>
        <p:spPr>
          <a:xfrm>
            <a:off x="12761771" y="21459455"/>
            <a:ext cx="2513676" cy="2760345"/>
          </a:xfrm>
          <a:prstGeom prst="rect">
            <a:avLst/>
          </a:prstGeom>
        </p:spPr>
      </p:pic>
      <p:grpSp>
        <p:nvGrpSpPr>
          <p:cNvPr id="48" name="Group 47"/>
          <p:cNvGrpSpPr/>
          <p:nvPr/>
        </p:nvGrpSpPr>
        <p:grpSpPr>
          <a:xfrm>
            <a:off x="32720505" y="30755374"/>
            <a:ext cx="4992086" cy="786400"/>
            <a:chOff x="612775" y="6167012"/>
            <a:chExt cx="2878989" cy="453526"/>
          </a:xfrm>
        </p:grpSpPr>
        <p:sp>
          <p:nvSpPr>
            <p:cNvPr id="49" name="TextBox 2"/>
            <p:cNvSpPr txBox="1">
              <a:spLocks noChangeArrowheads="1"/>
            </p:cNvSpPr>
            <p:nvPr/>
          </p:nvSpPr>
          <p:spPr bwMode="auto">
            <a:xfrm>
              <a:off x="1026081" y="6206333"/>
              <a:ext cx="2465683" cy="31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3000" b="1" dirty="0">
                  <a:solidFill>
                    <a:srgbClr val="55ACEE"/>
                  </a:solidFill>
                  <a:latin typeface="+mn-lt"/>
                  <a:cs typeface="Calibri Light" panose="020F0302020204030204" pitchFamily="34" charset="0"/>
                </a:rPr>
                <a:t>@barmyalex</a:t>
              </a:r>
            </a:p>
          </p:txBody>
        </p:sp>
        <p:pic>
          <p:nvPicPr>
            <p:cNvPr id="5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2775" y="6167012"/>
              <a:ext cx="453525" cy="45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 name="Group 53"/>
          <p:cNvGrpSpPr/>
          <p:nvPr/>
        </p:nvGrpSpPr>
        <p:grpSpPr>
          <a:xfrm>
            <a:off x="33506905" y="15233576"/>
            <a:ext cx="12610748" cy="4096944"/>
            <a:chOff x="990600" y="2191194"/>
            <a:chExt cx="7333129" cy="2510538"/>
          </a:xfrm>
        </p:grpSpPr>
        <p:grpSp>
          <p:nvGrpSpPr>
            <p:cNvPr id="55" name="Group 7"/>
            <p:cNvGrpSpPr>
              <a:grpSpLocks/>
            </p:cNvGrpSpPr>
            <p:nvPr/>
          </p:nvGrpSpPr>
          <p:grpSpPr bwMode="auto">
            <a:xfrm>
              <a:off x="990600" y="2352676"/>
              <a:ext cx="6886575" cy="2187575"/>
              <a:chOff x="3000375" y="3001963"/>
              <a:chExt cx="5289550" cy="1679575"/>
            </a:xfrm>
          </p:grpSpPr>
          <p:sp>
            <p:nvSpPr>
              <p:cNvPr id="57" name="Action Button: Help 56">
                <a:hlinkClick r:id="" action="ppaction://noaction" highlightClick="1"/>
              </p:cNvPr>
              <p:cNvSpPr/>
              <p:nvPr/>
            </p:nvSpPr>
            <p:spPr>
              <a:xfrm>
                <a:off x="6160936" y="3044622"/>
                <a:ext cx="2128989" cy="1594256"/>
              </a:xfrm>
              <a:prstGeom prst="actionButtonHelp">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pic>
            <p:nvPicPr>
              <p:cNvPr id="58"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00375" y="3001963"/>
                <a:ext cx="20193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ight Arrow 58"/>
              <p:cNvSpPr/>
              <p:nvPr/>
            </p:nvSpPr>
            <p:spPr>
              <a:xfrm>
                <a:off x="4952558" y="3647953"/>
                <a:ext cx="962069" cy="371749"/>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grpSp>
        <p:pic>
          <p:nvPicPr>
            <p:cNvPr id="56" name="Picture 2" descr="Image result for health"/>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6345" y="2191194"/>
              <a:ext cx="3347384" cy="2510538"/>
            </a:xfrm>
            <a:prstGeom prst="rect">
              <a:avLst/>
            </a:prstGeom>
            <a:noFill/>
            <a:extLst>
              <a:ext uri="{909E8E84-426E-40DD-AFC4-6F175D3DCCD1}">
                <a14:hiddenFill xmlns:a14="http://schemas.microsoft.com/office/drawing/2010/main">
                  <a:solidFill>
                    <a:srgbClr val="FFFFFF"/>
                  </a:solidFill>
                </a14:hiddenFill>
              </a:ext>
            </a:extLst>
          </p:spPr>
        </p:pic>
      </p:grpSp>
      <p:pic>
        <p:nvPicPr>
          <p:cNvPr id="60" name="Picture 59"/>
          <p:cNvPicPr/>
          <p:nvPr/>
        </p:nvPicPr>
        <p:blipFill rotWithShape="1">
          <a:blip r:embed="rId17">
            <a:extLst>
              <a:ext uri="{28A0092B-C50C-407E-A947-70E740481C1C}">
                <a14:useLocalDpi xmlns:a14="http://schemas.microsoft.com/office/drawing/2010/main" val="0"/>
              </a:ext>
            </a:extLst>
          </a:blip>
          <a:srcRect l="77805" t="57834" b="21870"/>
          <a:stretch/>
        </p:blipFill>
        <p:spPr bwMode="auto">
          <a:xfrm>
            <a:off x="19428466" y="23811966"/>
            <a:ext cx="9446572" cy="6591833"/>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38474543" y="15604640"/>
            <a:ext cx="812291" cy="1400383"/>
          </a:xfrm>
          <a:prstGeom prst="rect">
            <a:avLst/>
          </a:prstGeom>
          <a:noFill/>
        </p:spPr>
        <p:txBody>
          <a:bodyPr wrap="square" rtlCol="0">
            <a:spAutoFit/>
          </a:bodyPr>
          <a:lstStyle/>
          <a:p>
            <a:r>
              <a:rPr lang="en-GB" dirty="0" smtClean="0"/>
              <a:t>?</a:t>
            </a:r>
            <a:endParaRPr lang="en-GB" dirty="0"/>
          </a:p>
        </p:txBody>
      </p:sp>
    </p:spTree>
    <p:extLst>
      <p:ext uri="{BB962C8B-B14F-4D97-AF65-F5344CB8AC3E}">
        <p14:creationId xmlns:p14="http://schemas.microsoft.com/office/powerpoint/2010/main" val="326673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818</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dc:creator>
  <cp:lastModifiedBy>Alex Clarke-Cornwell</cp:lastModifiedBy>
  <cp:revision>72</cp:revision>
  <dcterms:created xsi:type="dcterms:W3CDTF">2016-04-12T23:37:13Z</dcterms:created>
  <dcterms:modified xsi:type="dcterms:W3CDTF">2018-10-04T20:22:31Z</dcterms:modified>
</cp:coreProperties>
</file>