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32004000" cy="45262800"/>
  <p:notesSz cx="9926638" cy="14355763"/>
  <p:defaultTextStyle>
    <a:defPPr>
      <a:defRPr lang="en-GB"/>
    </a:defPPr>
    <a:lvl1pPr algn="l" rtl="0" fontAlgn="base">
      <a:spcBef>
        <a:spcPct val="0"/>
      </a:spcBef>
      <a:spcAft>
        <a:spcPct val="0"/>
      </a:spcAft>
      <a:defRPr sz="2400" b="1"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b="1"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b="1"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b="1"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b="1"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b="1"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b="1"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b="1"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b="1"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2B90"/>
    <a:srgbClr val="CCCCFF"/>
    <a:srgbClr val="66FF33"/>
    <a:srgbClr val="99FF99"/>
    <a:srgbClr val="00FF00"/>
    <a:srgbClr val="CCFFFF"/>
    <a:srgbClr val="66FF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68" y="1808"/>
      </p:cViewPr>
      <p:guideLst>
        <p:guide orient="horz" pos="14256"/>
        <p:guide pos="100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ianhamp:UoB:MSc:EEM5001%20Project:Deliverables:WIP%20Documents:Pie%20Chart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Teams!$A$26</c:f>
              <c:strCache>
                <c:ptCount val="1"/>
                <c:pt idx="0">
                  <c:v>Individual A</c:v>
                </c:pt>
              </c:strCache>
            </c:strRef>
          </c:tx>
          <c:invertIfNegative val="0"/>
          <c:cat>
            <c:strRef>
              <c:f>Teams!$B$25:$I$25</c:f>
              <c:strCache>
                <c:ptCount val="8"/>
                <c:pt idx="0">
                  <c:v>IMP</c:v>
                </c:pt>
                <c:pt idx="1">
                  <c:v>CO</c:v>
                </c:pt>
                <c:pt idx="2">
                  <c:v>SH</c:v>
                </c:pt>
                <c:pt idx="3">
                  <c:v>PL</c:v>
                </c:pt>
                <c:pt idx="4">
                  <c:v>RI</c:v>
                </c:pt>
                <c:pt idx="5">
                  <c:v>ME</c:v>
                </c:pt>
                <c:pt idx="6">
                  <c:v>TW</c:v>
                </c:pt>
                <c:pt idx="7">
                  <c:v>CF</c:v>
                </c:pt>
              </c:strCache>
            </c:strRef>
          </c:cat>
          <c:val>
            <c:numRef>
              <c:f>Teams!$B$26:$I$26</c:f>
              <c:numCache>
                <c:formatCode>General</c:formatCode>
                <c:ptCount val="8"/>
                <c:pt idx="0">
                  <c:v>12</c:v>
                </c:pt>
                <c:pt idx="1">
                  <c:v>3</c:v>
                </c:pt>
                <c:pt idx="2">
                  <c:v>7</c:v>
                </c:pt>
                <c:pt idx="3">
                  <c:v>7</c:v>
                </c:pt>
                <c:pt idx="4">
                  <c:v>2</c:v>
                </c:pt>
                <c:pt idx="5">
                  <c:v>7</c:v>
                </c:pt>
                <c:pt idx="6">
                  <c:v>11</c:v>
                </c:pt>
                <c:pt idx="7">
                  <c:v>21</c:v>
                </c:pt>
              </c:numCache>
            </c:numRef>
          </c:val>
        </c:ser>
        <c:ser>
          <c:idx val="1"/>
          <c:order val="1"/>
          <c:tx>
            <c:strRef>
              <c:f>Teams!$A$27</c:f>
              <c:strCache>
                <c:ptCount val="1"/>
                <c:pt idx="0">
                  <c:v>Individual B</c:v>
                </c:pt>
              </c:strCache>
            </c:strRef>
          </c:tx>
          <c:invertIfNegative val="0"/>
          <c:cat>
            <c:strRef>
              <c:f>Teams!$B$25:$I$25</c:f>
              <c:strCache>
                <c:ptCount val="8"/>
                <c:pt idx="0">
                  <c:v>IMP</c:v>
                </c:pt>
                <c:pt idx="1">
                  <c:v>CO</c:v>
                </c:pt>
                <c:pt idx="2">
                  <c:v>SH</c:v>
                </c:pt>
                <c:pt idx="3">
                  <c:v>PL</c:v>
                </c:pt>
                <c:pt idx="4">
                  <c:v>RI</c:v>
                </c:pt>
                <c:pt idx="5">
                  <c:v>ME</c:v>
                </c:pt>
                <c:pt idx="6">
                  <c:v>TW</c:v>
                </c:pt>
                <c:pt idx="7">
                  <c:v>CF</c:v>
                </c:pt>
              </c:strCache>
            </c:strRef>
          </c:cat>
          <c:val>
            <c:numRef>
              <c:f>Teams!$B$27:$I$27</c:f>
              <c:numCache>
                <c:formatCode>General</c:formatCode>
                <c:ptCount val="8"/>
                <c:pt idx="0">
                  <c:v>9</c:v>
                </c:pt>
                <c:pt idx="1">
                  <c:v>0</c:v>
                </c:pt>
                <c:pt idx="2">
                  <c:v>16</c:v>
                </c:pt>
                <c:pt idx="3">
                  <c:v>7</c:v>
                </c:pt>
                <c:pt idx="4">
                  <c:v>8</c:v>
                </c:pt>
                <c:pt idx="5">
                  <c:v>6</c:v>
                </c:pt>
                <c:pt idx="6">
                  <c:v>17</c:v>
                </c:pt>
                <c:pt idx="7">
                  <c:v>5</c:v>
                </c:pt>
              </c:numCache>
            </c:numRef>
          </c:val>
        </c:ser>
        <c:dLbls>
          <c:showLegendKey val="0"/>
          <c:showVal val="0"/>
          <c:showCatName val="0"/>
          <c:showSerName val="0"/>
          <c:showPercent val="0"/>
          <c:showBubbleSize val="0"/>
        </c:dLbls>
        <c:gapWidth val="150"/>
        <c:axId val="83571840"/>
        <c:axId val="83573376"/>
      </c:barChart>
      <c:catAx>
        <c:axId val="83571840"/>
        <c:scaling>
          <c:orientation val="minMax"/>
        </c:scaling>
        <c:delete val="0"/>
        <c:axPos val="b"/>
        <c:majorTickMark val="out"/>
        <c:minorTickMark val="none"/>
        <c:tickLblPos val="nextTo"/>
        <c:crossAx val="83573376"/>
        <c:crosses val="autoZero"/>
        <c:auto val="1"/>
        <c:lblAlgn val="ctr"/>
        <c:lblOffset val="100"/>
        <c:noMultiLvlLbl val="0"/>
      </c:catAx>
      <c:valAx>
        <c:axId val="83573376"/>
        <c:scaling>
          <c:orientation val="minMax"/>
        </c:scaling>
        <c:delete val="0"/>
        <c:axPos val="l"/>
        <c:majorGridlines/>
        <c:numFmt formatCode="General" sourceLinked="1"/>
        <c:majorTickMark val="out"/>
        <c:minorTickMark val="none"/>
        <c:tickLblPos val="nextTo"/>
        <c:crossAx val="83571840"/>
        <c:crosses val="autoZero"/>
        <c:crossBetween val="between"/>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305300" cy="717550"/>
          </a:xfrm>
          <a:prstGeom prst="rect">
            <a:avLst/>
          </a:prstGeom>
          <a:noFill/>
          <a:ln>
            <a:noFill/>
          </a:ln>
          <a:extLst/>
        </p:spPr>
        <p:txBody>
          <a:bodyPr vert="horz" wrap="square" lIns="136384" tIns="68193" rIns="136384" bIns="68193" numCol="1" anchor="t" anchorCtr="0" compatLnSpc="1">
            <a:prstTxWarp prst="textNoShape">
              <a:avLst/>
            </a:prstTxWarp>
          </a:bodyPr>
          <a:lstStyle>
            <a:lvl1pPr defTabSz="1365250">
              <a:defRPr sz="1900" b="0">
                <a:latin typeface="Times New Roman" charset="0"/>
                <a:ea typeface="ＭＳ Ｐゴシック" charset="0"/>
                <a:cs typeface="+mn-cs"/>
              </a:defRPr>
            </a:lvl1pPr>
          </a:lstStyle>
          <a:p>
            <a:pPr>
              <a:defRPr/>
            </a:pPr>
            <a:endParaRPr lang="en-US"/>
          </a:p>
        </p:txBody>
      </p:sp>
      <p:sp>
        <p:nvSpPr>
          <p:cNvPr id="4099" name="Rectangle 1027"/>
          <p:cNvSpPr>
            <a:spLocks noGrp="1" noChangeArrowheads="1"/>
          </p:cNvSpPr>
          <p:nvPr>
            <p:ph type="dt" sz="quarter" idx="1"/>
          </p:nvPr>
        </p:nvSpPr>
        <p:spPr bwMode="auto">
          <a:xfrm>
            <a:off x="5621338" y="0"/>
            <a:ext cx="4305300" cy="717550"/>
          </a:xfrm>
          <a:prstGeom prst="rect">
            <a:avLst/>
          </a:prstGeom>
          <a:noFill/>
          <a:ln>
            <a:noFill/>
          </a:ln>
          <a:extLst/>
        </p:spPr>
        <p:txBody>
          <a:bodyPr vert="horz" wrap="square" lIns="136384" tIns="68193" rIns="136384" bIns="68193" numCol="1" anchor="t" anchorCtr="0" compatLnSpc="1">
            <a:prstTxWarp prst="textNoShape">
              <a:avLst/>
            </a:prstTxWarp>
          </a:bodyPr>
          <a:lstStyle>
            <a:lvl1pPr algn="r" defTabSz="1365250">
              <a:defRPr sz="1900" b="0">
                <a:latin typeface="Times New Roman" charset="0"/>
                <a:ea typeface="ＭＳ Ｐゴシック" charset="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13638213"/>
            <a:ext cx="4305300" cy="717550"/>
          </a:xfrm>
          <a:prstGeom prst="rect">
            <a:avLst/>
          </a:prstGeom>
          <a:noFill/>
          <a:ln>
            <a:noFill/>
          </a:ln>
          <a:extLst/>
        </p:spPr>
        <p:txBody>
          <a:bodyPr vert="horz" wrap="square" lIns="136384" tIns="68193" rIns="136384" bIns="68193" numCol="1" anchor="b" anchorCtr="0" compatLnSpc="1">
            <a:prstTxWarp prst="textNoShape">
              <a:avLst/>
            </a:prstTxWarp>
          </a:bodyPr>
          <a:lstStyle>
            <a:lvl1pPr defTabSz="1365250">
              <a:defRPr sz="1900" b="0">
                <a:latin typeface="Times New Roman" charset="0"/>
                <a:ea typeface="ＭＳ Ｐゴシック" charset="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5621338" y="13638213"/>
            <a:ext cx="4305300" cy="717550"/>
          </a:xfrm>
          <a:prstGeom prst="rect">
            <a:avLst/>
          </a:prstGeom>
          <a:noFill/>
          <a:ln>
            <a:noFill/>
          </a:ln>
          <a:extLst/>
        </p:spPr>
        <p:txBody>
          <a:bodyPr vert="horz" wrap="square" lIns="136384" tIns="68193" rIns="136384" bIns="68193" numCol="1" anchor="b" anchorCtr="0" compatLnSpc="1">
            <a:prstTxWarp prst="textNoShape">
              <a:avLst/>
            </a:prstTxWarp>
          </a:bodyPr>
          <a:lstStyle>
            <a:lvl1pPr algn="r" defTabSz="1365250">
              <a:defRPr sz="1900" b="0"/>
            </a:lvl1pPr>
          </a:lstStyle>
          <a:p>
            <a:fld id="{CA6EE02D-974E-4397-A5B9-4F42BE03C50A}" type="slidenum">
              <a:rPr lang="en-GB"/>
              <a:pPr/>
              <a:t>‹#›</a:t>
            </a:fld>
            <a:endParaRPr lang="en-GB"/>
          </a:p>
        </p:txBody>
      </p:sp>
    </p:spTree>
    <p:extLst>
      <p:ext uri="{BB962C8B-B14F-4D97-AF65-F5344CB8AC3E}">
        <p14:creationId xmlns:p14="http://schemas.microsoft.com/office/powerpoint/2010/main" val="308123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302125" cy="717550"/>
          </a:xfrm>
          <a:prstGeom prst="rect">
            <a:avLst/>
          </a:prstGeom>
          <a:noFill/>
          <a:ln>
            <a:noFill/>
          </a:ln>
          <a:extLst/>
        </p:spPr>
        <p:txBody>
          <a:bodyPr vert="horz" wrap="square" lIns="31455" tIns="15728" rIns="31455" bIns="15728" numCol="1" anchor="t" anchorCtr="0" compatLnSpc="1">
            <a:prstTxWarp prst="textNoShape">
              <a:avLst/>
            </a:prstTxWarp>
          </a:bodyPr>
          <a:lstStyle>
            <a:lvl1pPr defTabSz="314325">
              <a:defRPr sz="400" b="0">
                <a:latin typeface="Times New Roman" charset="0"/>
                <a:ea typeface="ＭＳ Ｐゴシック" charset="0"/>
                <a:cs typeface="+mn-cs"/>
              </a:defRPr>
            </a:lvl1pPr>
          </a:lstStyle>
          <a:p>
            <a:pPr>
              <a:defRPr/>
            </a:pPr>
            <a:endParaRPr lang="el-GR"/>
          </a:p>
        </p:txBody>
      </p:sp>
      <p:sp>
        <p:nvSpPr>
          <p:cNvPr id="21507" name="Rectangle 3"/>
          <p:cNvSpPr>
            <a:spLocks noGrp="1" noChangeArrowheads="1"/>
          </p:cNvSpPr>
          <p:nvPr>
            <p:ph type="dt" idx="1"/>
          </p:nvPr>
        </p:nvSpPr>
        <p:spPr bwMode="auto">
          <a:xfrm>
            <a:off x="5622925" y="0"/>
            <a:ext cx="4302125" cy="717550"/>
          </a:xfrm>
          <a:prstGeom prst="rect">
            <a:avLst/>
          </a:prstGeom>
          <a:noFill/>
          <a:ln>
            <a:noFill/>
          </a:ln>
          <a:extLst/>
        </p:spPr>
        <p:txBody>
          <a:bodyPr vert="horz" wrap="square" lIns="31455" tIns="15728" rIns="31455" bIns="15728" numCol="1" anchor="t" anchorCtr="0" compatLnSpc="1">
            <a:prstTxWarp prst="textNoShape">
              <a:avLst/>
            </a:prstTxWarp>
          </a:bodyPr>
          <a:lstStyle>
            <a:lvl1pPr algn="r" defTabSz="314325">
              <a:defRPr sz="400" b="0">
                <a:latin typeface="Times New Roman" charset="0"/>
                <a:ea typeface="ＭＳ Ｐゴシック" charset="0"/>
                <a:cs typeface="+mn-cs"/>
              </a:defRPr>
            </a:lvl1pPr>
          </a:lstStyle>
          <a:p>
            <a:pPr>
              <a:defRPr/>
            </a:pPr>
            <a:endParaRPr lang="el-GR"/>
          </a:p>
        </p:txBody>
      </p:sp>
      <p:sp>
        <p:nvSpPr>
          <p:cNvPr id="14340" name="Rectangle 4"/>
          <p:cNvSpPr>
            <a:spLocks noGrp="1" noRot="1" noChangeAspect="1" noChangeArrowheads="1" noTextEdit="1"/>
          </p:cNvSpPr>
          <p:nvPr>
            <p:ph type="sldImg" idx="2"/>
          </p:nvPr>
        </p:nvSpPr>
        <p:spPr bwMode="auto">
          <a:xfrm>
            <a:off x="3060700" y="1076325"/>
            <a:ext cx="3806825" cy="5383213"/>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92188" y="6818313"/>
            <a:ext cx="7942262" cy="6461125"/>
          </a:xfrm>
          <a:prstGeom prst="rect">
            <a:avLst/>
          </a:prstGeom>
          <a:noFill/>
          <a:ln>
            <a:noFill/>
          </a:ln>
          <a:extLst/>
        </p:spPr>
        <p:txBody>
          <a:bodyPr vert="horz" wrap="square" lIns="31455" tIns="15728" rIns="31455" bIns="15728"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21510" name="Rectangle 6"/>
          <p:cNvSpPr>
            <a:spLocks noGrp="1" noChangeArrowheads="1"/>
          </p:cNvSpPr>
          <p:nvPr>
            <p:ph type="ftr" sz="quarter" idx="4"/>
          </p:nvPr>
        </p:nvSpPr>
        <p:spPr bwMode="auto">
          <a:xfrm>
            <a:off x="0" y="13635038"/>
            <a:ext cx="4302125" cy="719137"/>
          </a:xfrm>
          <a:prstGeom prst="rect">
            <a:avLst/>
          </a:prstGeom>
          <a:noFill/>
          <a:ln>
            <a:noFill/>
          </a:ln>
          <a:extLst/>
        </p:spPr>
        <p:txBody>
          <a:bodyPr vert="horz" wrap="square" lIns="31455" tIns="15728" rIns="31455" bIns="15728" numCol="1" anchor="b" anchorCtr="0" compatLnSpc="1">
            <a:prstTxWarp prst="textNoShape">
              <a:avLst/>
            </a:prstTxWarp>
          </a:bodyPr>
          <a:lstStyle>
            <a:lvl1pPr defTabSz="314325">
              <a:defRPr sz="400" b="0">
                <a:latin typeface="Times New Roman" charset="0"/>
                <a:ea typeface="ＭＳ Ｐゴシック" charset="0"/>
                <a:cs typeface="+mn-cs"/>
              </a:defRPr>
            </a:lvl1pPr>
          </a:lstStyle>
          <a:p>
            <a:pPr>
              <a:defRPr/>
            </a:pPr>
            <a:endParaRPr lang="el-GR"/>
          </a:p>
        </p:txBody>
      </p:sp>
      <p:sp>
        <p:nvSpPr>
          <p:cNvPr id="21511" name="Rectangle 7"/>
          <p:cNvSpPr>
            <a:spLocks noGrp="1" noChangeArrowheads="1"/>
          </p:cNvSpPr>
          <p:nvPr>
            <p:ph type="sldNum" sz="quarter" idx="5"/>
          </p:nvPr>
        </p:nvSpPr>
        <p:spPr bwMode="auto">
          <a:xfrm>
            <a:off x="5622925" y="13635038"/>
            <a:ext cx="4302125" cy="719137"/>
          </a:xfrm>
          <a:prstGeom prst="rect">
            <a:avLst/>
          </a:prstGeom>
          <a:noFill/>
          <a:ln>
            <a:noFill/>
          </a:ln>
          <a:extLst/>
        </p:spPr>
        <p:txBody>
          <a:bodyPr vert="horz" wrap="square" lIns="31455" tIns="15728" rIns="31455" bIns="15728" numCol="1" anchor="b" anchorCtr="0" compatLnSpc="1">
            <a:prstTxWarp prst="textNoShape">
              <a:avLst/>
            </a:prstTxWarp>
          </a:bodyPr>
          <a:lstStyle>
            <a:lvl1pPr algn="r" defTabSz="314325">
              <a:defRPr sz="400" b="0"/>
            </a:lvl1pPr>
          </a:lstStyle>
          <a:p>
            <a:fld id="{5AAA9FC0-5369-466E-A819-437A22441666}" type="slidenum">
              <a:rPr lang="el-GR"/>
              <a:pPr/>
              <a:t>‹#›</a:t>
            </a:fld>
            <a:endParaRPr lang="el-GR"/>
          </a:p>
        </p:txBody>
      </p:sp>
    </p:spTree>
    <p:extLst>
      <p:ext uri="{BB962C8B-B14F-4D97-AF65-F5344CB8AC3E}">
        <p14:creationId xmlns:p14="http://schemas.microsoft.com/office/powerpoint/2010/main" val="445900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E61E7A5C-A3BF-4D66-93D8-F03B0B12FDBA}" type="slidenum">
              <a:rPr lang="el-GR"/>
              <a:pPr/>
              <a:t>1</a:t>
            </a:fld>
            <a:endParaRPr lang="el-G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el-GR" smtClean="0">
              <a:latin typeface="Times New Roman" pitchFamily="18"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00300" y="14060488"/>
            <a:ext cx="27203400" cy="9702800"/>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4800600" y="25649238"/>
            <a:ext cx="22402800" cy="115665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CBD590F-1CE0-49DC-8E3C-C6FC1590D024}"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14E455-2DBB-4387-B2D7-254FABAA02F0}"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22802850" y="4022725"/>
            <a:ext cx="6800850" cy="362108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400300" y="4022725"/>
            <a:ext cx="20250150" cy="362108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FBCE072-9507-4A8E-B9C9-4A03F8DF2B3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84334F-3D71-49D8-BA9A-E4DF9CBEE205}"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528888" y="29086175"/>
            <a:ext cx="27203400" cy="898842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2528888" y="19184938"/>
            <a:ext cx="27203400" cy="99012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C70DE2-E552-4FE1-B9AD-60CBEB59EE0C}"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400300" y="13076238"/>
            <a:ext cx="13525500" cy="27157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16078200" y="13076238"/>
            <a:ext cx="13525500" cy="27157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F8FAF8F-4BB5-4EBF-B62B-29E5503F9661}"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1812925"/>
            <a:ext cx="28803600" cy="75438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1600200" y="10131425"/>
            <a:ext cx="14141450" cy="4222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1600200" y="14354175"/>
            <a:ext cx="14141450" cy="26077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16257588" y="10131425"/>
            <a:ext cx="14146212" cy="4222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16257588" y="14354175"/>
            <a:ext cx="14146212" cy="26077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50C110C-0A83-4C8F-99B1-73930B962796}"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D82A46B-5920-4607-857A-184C98CFC94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971DEE5-EB9A-4520-BC5E-E33024EE290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1801813"/>
            <a:ext cx="10529888" cy="7669212"/>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12512675" y="1801813"/>
            <a:ext cx="17891125" cy="38630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1600200" y="9471025"/>
            <a:ext cx="10529888" cy="309610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490F1AB-2B77-4254-BE8C-499F182C7AB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273800" y="31683325"/>
            <a:ext cx="19202400" cy="3741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6273800" y="4044950"/>
            <a:ext cx="19202400" cy="271573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6273800" y="35425063"/>
            <a:ext cx="19202400" cy="5311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EC92599-0529-4097-869F-D7328815429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00300" y="4022725"/>
            <a:ext cx="27203400" cy="7543800"/>
          </a:xfrm>
          <a:prstGeom prst="rect">
            <a:avLst/>
          </a:prstGeom>
          <a:noFill/>
          <a:ln w="9525">
            <a:noFill/>
            <a:miter lim="800000"/>
            <a:headEnd/>
            <a:tailEnd/>
          </a:ln>
        </p:spPr>
        <p:txBody>
          <a:bodyPr vert="horz" wrap="square" lIns="441170" tIns="220580" rIns="441170" bIns="22058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2400300" y="13076238"/>
            <a:ext cx="27203400" cy="27157362"/>
          </a:xfrm>
          <a:prstGeom prst="rect">
            <a:avLst/>
          </a:prstGeom>
          <a:noFill/>
          <a:ln w="9525">
            <a:noFill/>
            <a:miter lim="800000"/>
            <a:headEnd/>
            <a:tailEnd/>
          </a:ln>
        </p:spPr>
        <p:txBody>
          <a:bodyPr vert="horz" wrap="square" lIns="441170" tIns="220580" rIns="441170" bIns="22058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2400300" y="41240075"/>
            <a:ext cx="6667500" cy="3016250"/>
          </a:xfrm>
          <a:prstGeom prst="rect">
            <a:avLst/>
          </a:prstGeom>
          <a:noFill/>
          <a:ln w="9525">
            <a:noFill/>
            <a:miter lim="800000"/>
            <a:headEnd/>
            <a:tailEnd/>
          </a:ln>
          <a:effectLst/>
        </p:spPr>
        <p:txBody>
          <a:bodyPr vert="horz" wrap="square" lIns="441170" tIns="220580" rIns="441170" bIns="220580" numCol="1" anchor="t" anchorCtr="0" compatLnSpc="1">
            <a:prstTxWarp prst="textNoShape">
              <a:avLst/>
            </a:prstTxWarp>
          </a:bodyPr>
          <a:lstStyle>
            <a:lvl1pPr>
              <a:defRPr sz="6800" b="0">
                <a:latin typeface="Times New Roman" charset="0"/>
                <a:ea typeface="ＭＳ Ｐゴシック"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10934700" y="41240075"/>
            <a:ext cx="10134600" cy="3016250"/>
          </a:xfrm>
          <a:prstGeom prst="rect">
            <a:avLst/>
          </a:prstGeom>
          <a:noFill/>
          <a:ln w="9525">
            <a:noFill/>
            <a:miter lim="800000"/>
            <a:headEnd/>
            <a:tailEnd/>
          </a:ln>
          <a:effectLst/>
        </p:spPr>
        <p:txBody>
          <a:bodyPr vert="horz" wrap="square" lIns="441170" tIns="220580" rIns="441170" bIns="220580" numCol="1" anchor="t" anchorCtr="0" compatLnSpc="1">
            <a:prstTxWarp prst="textNoShape">
              <a:avLst/>
            </a:prstTxWarp>
          </a:bodyPr>
          <a:lstStyle>
            <a:lvl1pPr algn="ctr">
              <a:defRPr sz="6800" b="0">
                <a:latin typeface="Times New Roman" charset="0"/>
                <a:ea typeface="ＭＳ Ｐゴシック"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22936200" y="41240075"/>
            <a:ext cx="6667500" cy="3016250"/>
          </a:xfrm>
          <a:prstGeom prst="rect">
            <a:avLst/>
          </a:prstGeom>
          <a:noFill/>
          <a:ln w="9525">
            <a:noFill/>
            <a:miter lim="800000"/>
            <a:headEnd/>
            <a:tailEnd/>
          </a:ln>
          <a:effectLst/>
        </p:spPr>
        <p:txBody>
          <a:bodyPr vert="horz" wrap="square" lIns="441170" tIns="220580" rIns="441170" bIns="220580" numCol="1" anchor="t" anchorCtr="0" compatLnSpc="1">
            <a:prstTxWarp prst="textNoShape">
              <a:avLst/>
            </a:prstTxWarp>
          </a:bodyPr>
          <a:lstStyle>
            <a:lvl1pPr algn="r">
              <a:defRPr sz="6800" b="0"/>
            </a:lvl1pPr>
          </a:lstStyle>
          <a:p>
            <a:fld id="{8B5E0FAF-4830-402A-B557-C2CF3F5300B7}"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14838" rtl="0" eaLnBrk="0" fontAlgn="base" hangingPunct="0">
        <a:spcBef>
          <a:spcPct val="0"/>
        </a:spcBef>
        <a:spcAft>
          <a:spcPct val="0"/>
        </a:spcAft>
        <a:defRPr sz="21200">
          <a:solidFill>
            <a:schemeClr val="tx2"/>
          </a:solidFill>
          <a:latin typeface="+mj-lt"/>
          <a:ea typeface="ＭＳ Ｐゴシック" charset="0"/>
          <a:cs typeface="ＭＳ Ｐゴシック" charset="0"/>
        </a:defRPr>
      </a:lvl1pPr>
      <a:lvl2pPr algn="ctr" defTabSz="4414838" rtl="0" eaLnBrk="0" fontAlgn="base" hangingPunct="0">
        <a:spcBef>
          <a:spcPct val="0"/>
        </a:spcBef>
        <a:spcAft>
          <a:spcPct val="0"/>
        </a:spcAft>
        <a:defRPr sz="21200">
          <a:solidFill>
            <a:schemeClr val="tx2"/>
          </a:solidFill>
          <a:latin typeface="Times New Roman" charset="0"/>
          <a:ea typeface="ＭＳ Ｐゴシック" charset="0"/>
          <a:cs typeface="ＭＳ Ｐゴシック" charset="0"/>
        </a:defRPr>
      </a:lvl2pPr>
      <a:lvl3pPr algn="ctr" defTabSz="4414838" rtl="0" eaLnBrk="0" fontAlgn="base" hangingPunct="0">
        <a:spcBef>
          <a:spcPct val="0"/>
        </a:spcBef>
        <a:spcAft>
          <a:spcPct val="0"/>
        </a:spcAft>
        <a:defRPr sz="21200">
          <a:solidFill>
            <a:schemeClr val="tx2"/>
          </a:solidFill>
          <a:latin typeface="Times New Roman" charset="0"/>
          <a:ea typeface="ＭＳ Ｐゴシック" charset="0"/>
          <a:cs typeface="ＭＳ Ｐゴシック" charset="0"/>
        </a:defRPr>
      </a:lvl3pPr>
      <a:lvl4pPr algn="ctr" defTabSz="4414838" rtl="0" eaLnBrk="0" fontAlgn="base" hangingPunct="0">
        <a:spcBef>
          <a:spcPct val="0"/>
        </a:spcBef>
        <a:spcAft>
          <a:spcPct val="0"/>
        </a:spcAft>
        <a:defRPr sz="21200">
          <a:solidFill>
            <a:schemeClr val="tx2"/>
          </a:solidFill>
          <a:latin typeface="Times New Roman" charset="0"/>
          <a:ea typeface="ＭＳ Ｐゴシック" charset="0"/>
          <a:cs typeface="ＭＳ Ｐゴシック" charset="0"/>
        </a:defRPr>
      </a:lvl4pPr>
      <a:lvl5pPr algn="ctr" defTabSz="4414838" rtl="0" eaLnBrk="0" fontAlgn="base" hangingPunct="0">
        <a:spcBef>
          <a:spcPct val="0"/>
        </a:spcBef>
        <a:spcAft>
          <a:spcPct val="0"/>
        </a:spcAft>
        <a:defRPr sz="21200">
          <a:solidFill>
            <a:schemeClr val="tx2"/>
          </a:solidFill>
          <a:latin typeface="Times New Roman" charset="0"/>
          <a:ea typeface="ＭＳ Ｐゴシック" charset="0"/>
          <a:cs typeface="ＭＳ Ｐゴシック" charset="0"/>
        </a:defRPr>
      </a:lvl5pPr>
      <a:lvl6pPr marL="457200" algn="ctr" defTabSz="4414838" rtl="0" fontAlgn="base">
        <a:spcBef>
          <a:spcPct val="0"/>
        </a:spcBef>
        <a:spcAft>
          <a:spcPct val="0"/>
        </a:spcAft>
        <a:defRPr sz="21200">
          <a:solidFill>
            <a:schemeClr val="tx2"/>
          </a:solidFill>
          <a:latin typeface="Times New Roman" charset="0"/>
        </a:defRPr>
      </a:lvl6pPr>
      <a:lvl7pPr marL="914400" algn="ctr" defTabSz="4414838" rtl="0" fontAlgn="base">
        <a:spcBef>
          <a:spcPct val="0"/>
        </a:spcBef>
        <a:spcAft>
          <a:spcPct val="0"/>
        </a:spcAft>
        <a:defRPr sz="21200">
          <a:solidFill>
            <a:schemeClr val="tx2"/>
          </a:solidFill>
          <a:latin typeface="Times New Roman" charset="0"/>
        </a:defRPr>
      </a:lvl7pPr>
      <a:lvl8pPr marL="1371600" algn="ctr" defTabSz="4414838" rtl="0" fontAlgn="base">
        <a:spcBef>
          <a:spcPct val="0"/>
        </a:spcBef>
        <a:spcAft>
          <a:spcPct val="0"/>
        </a:spcAft>
        <a:defRPr sz="21200">
          <a:solidFill>
            <a:schemeClr val="tx2"/>
          </a:solidFill>
          <a:latin typeface="Times New Roman" charset="0"/>
        </a:defRPr>
      </a:lvl8pPr>
      <a:lvl9pPr marL="1828800" algn="ctr" defTabSz="4414838" rtl="0" fontAlgn="base">
        <a:spcBef>
          <a:spcPct val="0"/>
        </a:spcBef>
        <a:spcAft>
          <a:spcPct val="0"/>
        </a:spcAft>
        <a:defRPr sz="21200">
          <a:solidFill>
            <a:schemeClr val="tx2"/>
          </a:solidFill>
          <a:latin typeface="Times New Roman" charset="0"/>
        </a:defRPr>
      </a:lvl9pPr>
    </p:titleStyle>
    <p:bodyStyle>
      <a:lvl1pPr marL="1655763" indent="-1655763" algn="l" defTabSz="4414838" rtl="0" eaLnBrk="0" fontAlgn="base" hangingPunct="0">
        <a:spcBef>
          <a:spcPct val="20000"/>
        </a:spcBef>
        <a:spcAft>
          <a:spcPct val="0"/>
        </a:spcAft>
        <a:buChar char="•"/>
        <a:defRPr sz="15900">
          <a:solidFill>
            <a:schemeClr val="tx1"/>
          </a:solidFill>
          <a:latin typeface="+mn-lt"/>
          <a:ea typeface="ＭＳ Ｐゴシック" charset="0"/>
          <a:cs typeface="ＭＳ Ｐゴシック" charset="0"/>
        </a:defRPr>
      </a:lvl1pPr>
      <a:lvl2pPr marL="3587750" indent="-1379538" algn="l" defTabSz="4414838" rtl="0" eaLnBrk="0" fontAlgn="base" hangingPunct="0">
        <a:spcBef>
          <a:spcPct val="20000"/>
        </a:spcBef>
        <a:spcAft>
          <a:spcPct val="0"/>
        </a:spcAft>
        <a:buChar char="–"/>
        <a:defRPr sz="13500">
          <a:solidFill>
            <a:schemeClr val="tx1"/>
          </a:solidFill>
          <a:latin typeface="+mn-lt"/>
          <a:ea typeface="ＭＳ Ｐゴシック" charset="0"/>
        </a:defRPr>
      </a:lvl2pPr>
      <a:lvl3pPr marL="5519738" indent="-1104900" algn="l" defTabSz="4414838" rtl="0" eaLnBrk="0" fontAlgn="base" hangingPunct="0">
        <a:spcBef>
          <a:spcPct val="20000"/>
        </a:spcBef>
        <a:spcAft>
          <a:spcPct val="0"/>
        </a:spcAft>
        <a:buChar char="•"/>
        <a:defRPr sz="11600">
          <a:solidFill>
            <a:schemeClr val="tx1"/>
          </a:solidFill>
          <a:latin typeface="+mn-lt"/>
          <a:ea typeface="ＭＳ Ｐゴシック" charset="0"/>
        </a:defRPr>
      </a:lvl3pPr>
      <a:lvl4pPr marL="7726363" indent="-1103313" algn="l" defTabSz="4414838" rtl="0" eaLnBrk="0" fontAlgn="base" hangingPunct="0">
        <a:spcBef>
          <a:spcPct val="20000"/>
        </a:spcBef>
        <a:spcAft>
          <a:spcPct val="0"/>
        </a:spcAft>
        <a:buChar char="–"/>
        <a:defRPr sz="9700">
          <a:solidFill>
            <a:schemeClr val="tx1"/>
          </a:solidFill>
          <a:latin typeface="+mn-lt"/>
          <a:ea typeface="ＭＳ Ｐゴシック" charset="0"/>
        </a:defRPr>
      </a:lvl4pPr>
      <a:lvl5pPr marL="9926638" indent="-1103313" algn="l" defTabSz="4414838" rtl="0" eaLnBrk="0" fontAlgn="base" hangingPunct="0">
        <a:spcBef>
          <a:spcPct val="20000"/>
        </a:spcBef>
        <a:spcAft>
          <a:spcPct val="0"/>
        </a:spcAft>
        <a:buChar char="»"/>
        <a:defRPr sz="9700">
          <a:solidFill>
            <a:schemeClr val="tx1"/>
          </a:solidFill>
          <a:latin typeface="+mn-lt"/>
          <a:ea typeface="ＭＳ Ｐゴシック" charset="0"/>
        </a:defRPr>
      </a:lvl5pPr>
      <a:lvl6pPr marL="10383838" indent="-1103313" algn="l" defTabSz="4414838" rtl="0" fontAlgn="base">
        <a:spcBef>
          <a:spcPct val="20000"/>
        </a:spcBef>
        <a:spcAft>
          <a:spcPct val="0"/>
        </a:spcAft>
        <a:buChar char="»"/>
        <a:defRPr sz="9700">
          <a:solidFill>
            <a:schemeClr val="tx1"/>
          </a:solidFill>
          <a:latin typeface="+mn-lt"/>
        </a:defRPr>
      </a:lvl6pPr>
      <a:lvl7pPr marL="10841038" indent="-1103313" algn="l" defTabSz="4414838" rtl="0" fontAlgn="base">
        <a:spcBef>
          <a:spcPct val="20000"/>
        </a:spcBef>
        <a:spcAft>
          <a:spcPct val="0"/>
        </a:spcAft>
        <a:buChar char="»"/>
        <a:defRPr sz="9700">
          <a:solidFill>
            <a:schemeClr val="tx1"/>
          </a:solidFill>
          <a:latin typeface="+mn-lt"/>
        </a:defRPr>
      </a:lvl7pPr>
      <a:lvl8pPr marL="11298238" indent="-1103313" algn="l" defTabSz="4414838" rtl="0" fontAlgn="base">
        <a:spcBef>
          <a:spcPct val="20000"/>
        </a:spcBef>
        <a:spcAft>
          <a:spcPct val="0"/>
        </a:spcAft>
        <a:buChar char="»"/>
        <a:defRPr sz="9700">
          <a:solidFill>
            <a:schemeClr val="tx1"/>
          </a:solidFill>
          <a:latin typeface="+mn-lt"/>
        </a:defRPr>
      </a:lvl8pPr>
      <a:lvl9pPr marL="11755438" indent="-1103313" algn="l" defTabSz="4414838" rtl="0" fontAlgn="base">
        <a:spcBef>
          <a:spcPct val="20000"/>
        </a:spcBef>
        <a:spcAft>
          <a:spcPct val="0"/>
        </a:spcAft>
        <a:buChar char="»"/>
        <a:defRPr sz="97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4"/>
          <p:cNvSpPr txBox="1">
            <a:spLocks noChangeArrowheads="1"/>
          </p:cNvSpPr>
          <p:nvPr/>
        </p:nvSpPr>
        <p:spPr bwMode="auto">
          <a:xfrm>
            <a:off x="11041063" y="25811163"/>
            <a:ext cx="9880600" cy="14976475"/>
          </a:xfrm>
          <a:prstGeom prst="rect">
            <a:avLst/>
          </a:prstGeom>
          <a:noFill/>
          <a:ln w="9525">
            <a:solidFill>
              <a:schemeClr val="bg2"/>
            </a:solidFill>
            <a:miter lim="800000"/>
            <a:headEnd/>
            <a:tailEnd/>
          </a:ln>
        </p:spPr>
        <p:txBody>
          <a:bodyPr>
            <a:spAutoFit/>
          </a:bodyPr>
          <a:lstStyle/>
          <a:p>
            <a:pPr>
              <a:spcBef>
                <a:spcPct val="50000"/>
              </a:spcBef>
            </a:pPr>
            <a:r>
              <a:rPr lang="en-GB" sz="4000"/>
              <a:t>Self-developed… Belbin Team Role Conflict Theory</a:t>
            </a:r>
          </a:p>
          <a:p>
            <a:pPr algn="just">
              <a:spcBef>
                <a:spcPct val="50000"/>
              </a:spcBef>
            </a:pPr>
            <a:endParaRPr lang="en-GB" sz="3200" b="0"/>
          </a:p>
          <a:p>
            <a:pPr algn="just">
              <a:spcBef>
                <a:spcPct val="50000"/>
              </a:spcBef>
            </a:pPr>
            <a:endParaRPr lang="en-GB" sz="3200" b="0"/>
          </a:p>
          <a:p>
            <a:pPr algn="just">
              <a:spcBef>
                <a:spcPct val="50000"/>
              </a:spcBef>
            </a:pPr>
            <a:r>
              <a:rPr lang="en-GB" sz="3200" b="0"/>
              <a:t>The observation of a long-term volatile working relationship between two work colleagues within the same office, was the impetus for developing this theory.  Both individuals believe the volatile nature of the relationship is not personal, and therefore theorised to be linked to a possible clash of their Belbin team role behavioural traits.</a:t>
            </a:r>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r>
              <a:rPr lang="en-GB" sz="3200" b="0"/>
              <a:t>The Belbin team role profiles for 20 engineers were analysed and found to be unique for each individual, very much like a fingerprint.</a:t>
            </a:r>
          </a:p>
          <a:p>
            <a:pPr algn="just">
              <a:spcBef>
                <a:spcPct val="50000"/>
              </a:spcBef>
            </a:pPr>
            <a:r>
              <a:rPr lang="en-GB" sz="3200" b="0"/>
              <a:t>For the two individuals involved in the volatile working relationship, large variances were found between 50% of the Belbin team roles justifying additional investigation as to a possible cause of workplace conflicts.</a:t>
            </a:r>
          </a:p>
        </p:txBody>
      </p:sp>
      <p:sp>
        <p:nvSpPr>
          <p:cNvPr id="2225" name="Text Box 177"/>
          <p:cNvSpPr txBox="1">
            <a:spLocks noChangeArrowheads="1"/>
          </p:cNvSpPr>
          <p:nvPr/>
        </p:nvSpPr>
        <p:spPr bwMode="auto">
          <a:xfrm>
            <a:off x="4222750" y="25633363"/>
            <a:ext cx="184150" cy="457200"/>
          </a:xfrm>
          <a:prstGeom prst="rect">
            <a:avLst/>
          </a:prstGeom>
          <a:noFill/>
          <a:ln w="9525">
            <a:noFill/>
            <a:miter lim="800000"/>
            <a:headEnd/>
            <a:tailEnd/>
          </a:ln>
          <a:effectLst>
            <a:outerShdw dist="35921" dir="2700000" algn="ctr" rotWithShape="0">
              <a:schemeClr val="accent1"/>
            </a:outerShdw>
          </a:effectLst>
        </p:spPr>
        <p:txBody>
          <a:bodyPr wrap="none">
            <a:spAutoFit/>
          </a:bodyPr>
          <a:lstStyle/>
          <a:p>
            <a:pPr defTabSz="912813">
              <a:defRPr/>
            </a:pPr>
            <a:endParaRPr lang="en-US" b="0">
              <a:latin typeface="Times New Roman" charset="0"/>
              <a:ea typeface="+mn-ea"/>
            </a:endParaRPr>
          </a:p>
        </p:txBody>
      </p:sp>
      <p:sp>
        <p:nvSpPr>
          <p:cNvPr id="15363" name="TextBox 2"/>
          <p:cNvSpPr txBox="1">
            <a:spLocks noChangeArrowheads="1"/>
          </p:cNvSpPr>
          <p:nvPr/>
        </p:nvSpPr>
        <p:spPr bwMode="auto">
          <a:xfrm>
            <a:off x="76200" y="700088"/>
            <a:ext cx="23860125" cy="4524375"/>
          </a:xfrm>
          <a:prstGeom prst="rect">
            <a:avLst/>
          </a:prstGeom>
          <a:noFill/>
          <a:ln w="9525">
            <a:noFill/>
            <a:miter lim="800000"/>
            <a:headEnd/>
            <a:tailEnd/>
          </a:ln>
        </p:spPr>
        <p:txBody>
          <a:bodyPr>
            <a:spAutoFit/>
          </a:bodyPr>
          <a:lstStyle/>
          <a:p>
            <a:pPr algn="ctr">
              <a:spcBef>
                <a:spcPct val="50000"/>
              </a:spcBef>
            </a:pPr>
            <a:r>
              <a:rPr lang="en-US" sz="6600">
                <a:solidFill>
                  <a:srgbClr val="000000"/>
                </a:solidFill>
                <a:latin typeface="Arial" pitchFamily="34" charset="0"/>
                <a:cs typeface="Arial" pitchFamily="34" charset="0"/>
              </a:rPr>
              <a:t>Becoming an Effective Leader, Motivating Others and Developing Teamwork within Engineering</a:t>
            </a:r>
            <a:endParaRPr lang="en-US" sz="7200">
              <a:solidFill>
                <a:srgbClr val="000000"/>
              </a:solidFill>
              <a:latin typeface="Arial" pitchFamily="34" charset="0"/>
              <a:cs typeface="Arial" pitchFamily="34" charset="0"/>
            </a:endParaRPr>
          </a:p>
          <a:p>
            <a:pPr algn="ctr">
              <a:spcBef>
                <a:spcPct val="50000"/>
              </a:spcBef>
            </a:pPr>
            <a:r>
              <a:rPr lang="en-US" sz="3600">
                <a:solidFill>
                  <a:srgbClr val="000000"/>
                </a:solidFill>
                <a:latin typeface="Arial" pitchFamily="34" charset="0"/>
                <a:cs typeface="Arial" pitchFamily="34" charset="0"/>
              </a:rPr>
              <a:t>Mr. Ian Hamp</a:t>
            </a:r>
            <a:r>
              <a:rPr lang="en-US" sz="3600" baseline="30000">
                <a:solidFill>
                  <a:srgbClr val="000000"/>
                </a:solidFill>
                <a:latin typeface="Arial" pitchFamily="34" charset="0"/>
                <a:cs typeface="Arial" pitchFamily="34" charset="0"/>
              </a:rPr>
              <a:t>1</a:t>
            </a:r>
            <a:r>
              <a:rPr lang="en-US" sz="3600">
                <a:solidFill>
                  <a:srgbClr val="000000"/>
                </a:solidFill>
                <a:latin typeface="Arial" pitchFamily="34" charset="0"/>
                <a:cs typeface="Arial" pitchFamily="34" charset="0"/>
              </a:rPr>
              <a:t> &amp; Dr. Ioannis Paraskevas</a:t>
            </a:r>
            <a:r>
              <a:rPr lang="en-US" sz="3600" baseline="30000">
                <a:solidFill>
                  <a:srgbClr val="000000"/>
                </a:solidFill>
                <a:latin typeface="Arial" pitchFamily="34" charset="0"/>
                <a:cs typeface="Arial" pitchFamily="34" charset="0"/>
              </a:rPr>
              <a:t>2</a:t>
            </a:r>
          </a:p>
          <a:p>
            <a:pPr algn="ctr">
              <a:spcBef>
                <a:spcPct val="50000"/>
              </a:spcBef>
            </a:pPr>
            <a:r>
              <a:rPr lang="en-US" sz="3200" b="0" baseline="30000">
                <a:solidFill>
                  <a:srgbClr val="000000"/>
                </a:solidFill>
              </a:rPr>
              <a:t>1</a:t>
            </a:r>
            <a:r>
              <a:rPr lang="en-US" sz="3200" b="0">
                <a:solidFill>
                  <a:srgbClr val="000000"/>
                </a:solidFill>
              </a:rPr>
              <a:t>Academic Group of Engineering, Sports and Sciences, University of Bolton</a:t>
            </a:r>
            <a:endParaRPr lang="en-GB" sz="3200" b="0">
              <a:solidFill>
                <a:srgbClr val="000000"/>
              </a:solidFill>
            </a:endParaRPr>
          </a:p>
          <a:p>
            <a:pPr algn="ctr">
              <a:spcBef>
                <a:spcPct val="50000"/>
              </a:spcBef>
            </a:pPr>
            <a:r>
              <a:rPr lang="en-US" sz="3200" b="0" baseline="30000">
                <a:solidFill>
                  <a:srgbClr val="000000"/>
                </a:solidFill>
              </a:rPr>
              <a:t>2</a:t>
            </a:r>
            <a:r>
              <a:rPr lang="en-US" sz="3200" b="0">
                <a:solidFill>
                  <a:srgbClr val="000000"/>
                </a:solidFill>
              </a:rPr>
              <a:t>Centre for Advanced Performance Engineering (CAPE), Academic Group of Engineering, Sports and Sciences, University of Bolton</a:t>
            </a:r>
            <a:endParaRPr lang="en-GB" sz="3200" b="0">
              <a:solidFill>
                <a:srgbClr val="000000"/>
              </a:solidFill>
            </a:endParaRPr>
          </a:p>
        </p:txBody>
      </p:sp>
      <p:sp>
        <p:nvSpPr>
          <p:cNvPr id="15364" name="TextBox 5"/>
          <p:cNvSpPr txBox="1">
            <a:spLocks noChangeArrowheads="1"/>
          </p:cNvSpPr>
          <p:nvPr/>
        </p:nvSpPr>
        <p:spPr bwMode="auto">
          <a:xfrm>
            <a:off x="730250" y="5164138"/>
            <a:ext cx="30435550" cy="7108825"/>
          </a:xfrm>
          <a:prstGeom prst="rect">
            <a:avLst/>
          </a:prstGeom>
          <a:noFill/>
          <a:ln w="9525">
            <a:solidFill>
              <a:schemeClr val="bg2"/>
            </a:solidFill>
            <a:miter lim="800000"/>
            <a:headEnd/>
            <a:tailEnd/>
          </a:ln>
        </p:spPr>
        <p:txBody>
          <a:bodyPr>
            <a:spAutoFit/>
          </a:bodyPr>
          <a:lstStyle/>
          <a:p>
            <a:pPr algn="just">
              <a:spcBef>
                <a:spcPct val="50000"/>
              </a:spcBef>
            </a:pPr>
            <a:r>
              <a:rPr lang="en-US" sz="4000"/>
              <a:t>Abstract</a:t>
            </a:r>
            <a:endParaRPr lang="en-GB" sz="4000"/>
          </a:p>
          <a:p>
            <a:pPr algn="just">
              <a:spcBef>
                <a:spcPct val="50000"/>
              </a:spcBef>
            </a:pPr>
            <a:r>
              <a:rPr lang="en-GB" sz="3200" b="0"/>
              <a:t>This work investigates the topics of Leadership, Motivation and Teamwork, introducing two self-developed theories on bogus problems raised within the workplace and whether or not opposing Belbin team roles can cause conflict between co-workers.</a:t>
            </a:r>
          </a:p>
          <a:p>
            <a:pPr algn="just">
              <a:spcBef>
                <a:spcPct val="50000"/>
              </a:spcBef>
            </a:pPr>
            <a:r>
              <a:rPr lang="en-GB" sz="3200" b="0"/>
              <a:t>Effective leadership is somewhat of a mystery, with the question of why some individuals are perceived as good leaders and others as poor leaders, being the impetus for this report.  Motivation and teamwork are elements associated with effective leadership, and this report aims to understand the importance of these elements.  Mind Maps were constructed for each topic, and the accuracy of conclusions was tested against the opinions of engineers by means of two questionnaires and follow up interviews.</a:t>
            </a:r>
          </a:p>
          <a:p>
            <a:pPr algn="just">
              <a:spcBef>
                <a:spcPct val="50000"/>
              </a:spcBef>
            </a:pPr>
            <a:r>
              <a:rPr lang="en-GB" sz="3200" b="0"/>
              <a:t>It was found that a </a:t>
            </a:r>
            <a:r>
              <a:rPr lang="ja-JP" altLang="en-GB" sz="3200" b="0"/>
              <a:t>“</a:t>
            </a:r>
            <a:r>
              <a:rPr lang="en-GB" altLang="ja-JP" sz="3200" b="0"/>
              <a:t>one size fits all</a:t>
            </a:r>
            <a:r>
              <a:rPr lang="ja-JP" altLang="en-GB" sz="3200" b="0"/>
              <a:t>”</a:t>
            </a:r>
            <a:r>
              <a:rPr lang="en-GB" altLang="ja-JP" sz="3200" b="0"/>
              <a:t> leadership style does not exist, with the key to effective leadership lying in knowing when to adopt a combination of leadership styles.  Good Work-life Balance, Job Satisfaction and Money were found to be the top motivators, and smaller teams with a balance of skills were found to operate more effectively than those without, attaining optimum performance when a state known as Group Cohesion is reached.</a:t>
            </a:r>
          </a:p>
          <a:p>
            <a:pPr algn="just">
              <a:spcBef>
                <a:spcPct val="50000"/>
              </a:spcBef>
            </a:pPr>
            <a:r>
              <a:rPr lang="en-GB" sz="3200" b="0"/>
              <a:t>The majority of those surveyed agreed that the volume of questions/queries they receive each day have a detrimental effect on their work output, and they also suspect individuals deliberately raise or exaggerate problems to conceal a different problem in their own domain.  The analysis of Belbin team role behavioural traits also uncovered a possible link between opposing Belbin team roles and workplace conflicts.</a:t>
            </a:r>
          </a:p>
        </p:txBody>
      </p:sp>
      <p:pic>
        <p:nvPicPr>
          <p:cNvPr id="15365" name="Picture 21" descr="university-of-bolton.jpg"/>
          <p:cNvPicPr>
            <a:picLocks noChangeAspect="1"/>
          </p:cNvPicPr>
          <p:nvPr/>
        </p:nvPicPr>
        <p:blipFill>
          <a:blip r:embed="rId3" cstate="print"/>
          <a:srcRect/>
          <a:stretch>
            <a:fillRect/>
          </a:stretch>
        </p:blipFill>
        <p:spPr bwMode="auto">
          <a:xfrm>
            <a:off x="24114125" y="1662113"/>
            <a:ext cx="7004050" cy="2295525"/>
          </a:xfrm>
          <a:prstGeom prst="rect">
            <a:avLst/>
          </a:prstGeom>
          <a:noFill/>
          <a:ln w="9525">
            <a:noFill/>
            <a:miter lim="800000"/>
            <a:headEnd/>
            <a:tailEnd/>
          </a:ln>
        </p:spPr>
      </p:pic>
      <p:sp>
        <p:nvSpPr>
          <p:cNvPr id="15366" name="TextBox 58"/>
          <p:cNvSpPr txBox="1">
            <a:spLocks noChangeArrowheads="1"/>
          </p:cNvSpPr>
          <p:nvPr/>
        </p:nvSpPr>
        <p:spPr bwMode="auto">
          <a:xfrm>
            <a:off x="768350" y="12633325"/>
            <a:ext cx="9874250" cy="12773025"/>
          </a:xfrm>
          <a:prstGeom prst="rect">
            <a:avLst/>
          </a:prstGeom>
          <a:noFill/>
          <a:ln w="9525">
            <a:solidFill>
              <a:schemeClr val="bg2"/>
            </a:solidFill>
            <a:miter lim="800000"/>
            <a:headEnd/>
            <a:tailEnd/>
          </a:ln>
        </p:spPr>
        <p:txBody>
          <a:bodyPr>
            <a:spAutoFit/>
          </a:bodyPr>
          <a:lstStyle/>
          <a:p>
            <a:pPr>
              <a:spcBef>
                <a:spcPct val="50000"/>
              </a:spcBef>
            </a:pPr>
            <a:r>
              <a:rPr lang="en-GB" sz="4000"/>
              <a:t>Leadership</a:t>
            </a:r>
          </a:p>
          <a:p>
            <a:pPr algn="just">
              <a:spcBef>
                <a:spcPct val="50000"/>
              </a:spcBef>
            </a:pPr>
            <a:r>
              <a:rPr lang="en-GB" sz="3200" b="0"/>
              <a:t>Leadership is required to get things done, without leadership tasks would simply meander along at their own pace without any clear direction.</a:t>
            </a:r>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p:txBody>
      </p:sp>
      <p:sp>
        <p:nvSpPr>
          <p:cNvPr id="15367" name="TextBox 62"/>
          <p:cNvSpPr txBox="1">
            <a:spLocks noChangeArrowheads="1"/>
          </p:cNvSpPr>
          <p:nvPr/>
        </p:nvSpPr>
        <p:spPr bwMode="auto">
          <a:xfrm>
            <a:off x="777875" y="25800050"/>
            <a:ext cx="9890125" cy="14993938"/>
          </a:xfrm>
          <a:prstGeom prst="rect">
            <a:avLst/>
          </a:prstGeom>
          <a:noFill/>
          <a:ln w="9525">
            <a:solidFill>
              <a:schemeClr val="bg2"/>
            </a:solidFill>
            <a:miter lim="800000"/>
            <a:headEnd/>
            <a:tailEnd/>
          </a:ln>
        </p:spPr>
        <p:txBody>
          <a:bodyPr>
            <a:spAutoFit/>
          </a:bodyPr>
          <a:lstStyle/>
          <a:p>
            <a:pPr>
              <a:spcBef>
                <a:spcPct val="50000"/>
              </a:spcBef>
            </a:pPr>
            <a:r>
              <a:rPr lang="en-GB" sz="4000"/>
              <a:t>Self-developed… Bogus Problem Theory</a:t>
            </a:r>
          </a:p>
          <a:p>
            <a:pPr algn="just">
              <a:spcBef>
                <a:spcPct val="50000"/>
              </a:spcBef>
            </a:pPr>
            <a:endParaRPr lang="en-GB" sz="3000" b="0"/>
          </a:p>
          <a:p>
            <a:pPr algn="just">
              <a:spcBef>
                <a:spcPct val="50000"/>
              </a:spcBef>
            </a:pPr>
            <a:endParaRPr lang="en-GB" sz="3200" b="0"/>
          </a:p>
          <a:p>
            <a:pPr algn="just">
              <a:spcBef>
                <a:spcPct val="50000"/>
              </a:spcBef>
            </a:pPr>
            <a:endParaRPr lang="en-GB" sz="3200" b="0"/>
          </a:p>
          <a:p>
            <a:pPr algn="just">
              <a:spcBef>
                <a:spcPct val="50000"/>
              </a:spcBef>
            </a:pPr>
            <a:r>
              <a:rPr lang="en-GB" sz="3200" b="0"/>
              <a:t>Slow motion replays often capture football players deliberately taking a dive in order to gain an advantage.  If professional footballers are capable of this type of deceit, it is conceivable that professionals in engineering may also exaggerate or invent problems to gain an advantage.</a:t>
            </a:r>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endParaRPr lang="en-GB" sz="3200" b="0"/>
          </a:p>
          <a:p>
            <a:pPr algn="just">
              <a:spcBef>
                <a:spcPct val="50000"/>
              </a:spcBef>
            </a:pPr>
            <a:r>
              <a:rPr lang="en-GB" sz="3200" b="0"/>
              <a:t>Bogus problems could be raised to increase the self-importance of an individual, justify their role within the organisation, or to</a:t>
            </a:r>
            <a:r>
              <a:rPr lang="en-GB" sz="3200"/>
              <a:t> </a:t>
            </a:r>
            <a:r>
              <a:rPr lang="en-GB" sz="3200" b="0"/>
              <a:t>provide a smokescreen to shield a second real issue that the individual wishes to temporarily hide.</a:t>
            </a:r>
            <a:endParaRPr lang="en-GB" sz="800" b="0"/>
          </a:p>
          <a:p>
            <a:pPr algn="just">
              <a:spcBef>
                <a:spcPct val="50000"/>
              </a:spcBef>
            </a:pPr>
            <a:endParaRPr lang="en-GB" sz="800" b="0"/>
          </a:p>
        </p:txBody>
      </p:sp>
      <p:pic>
        <p:nvPicPr>
          <p:cNvPr id="15368" name="Picture 63" descr="Macintosh HD:Users:ianhamp:Desktop:Ashley_Young-1200.jpg"/>
          <p:cNvPicPr>
            <a:picLocks noChangeAspect="1" noChangeArrowheads="1"/>
          </p:cNvPicPr>
          <p:nvPr/>
        </p:nvPicPr>
        <p:blipFill>
          <a:blip r:embed="rId4" cstate="print"/>
          <a:srcRect/>
          <a:stretch>
            <a:fillRect/>
          </a:stretch>
        </p:blipFill>
        <p:spPr bwMode="auto">
          <a:xfrm>
            <a:off x="1173163" y="31648400"/>
            <a:ext cx="9024937" cy="5992813"/>
          </a:xfrm>
          <a:prstGeom prst="rect">
            <a:avLst/>
          </a:prstGeom>
          <a:noFill/>
          <a:ln w="9525">
            <a:noFill/>
            <a:miter lim="800000"/>
            <a:headEnd/>
            <a:tailEnd/>
          </a:ln>
        </p:spPr>
      </p:pic>
      <p:sp>
        <p:nvSpPr>
          <p:cNvPr id="15369" name="TextBox 66"/>
          <p:cNvSpPr txBox="1">
            <a:spLocks noChangeArrowheads="1"/>
          </p:cNvSpPr>
          <p:nvPr/>
        </p:nvSpPr>
        <p:spPr bwMode="auto">
          <a:xfrm>
            <a:off x="927100" y="26925588"/>
            <a:ext cx="9588500" cy="1568450"/>
          </a:xfrm>
          <a:prstGeom prst="rect">
            <a:avLst/>
          </a:prstGeom>
          <a:noFill/>
          <a:ln w="12700">
            <a:solidFill>
              <a:schemeClr val="tx1"/>
            </a:solidFill>
            <a:miter lim="800000"/>
            <a:headEnd/>
            <a:tailEnd/>
          </a:ln>
        </p:spPr>
        <p:txBody>
          <a:bodyPr>
            <a:spAutoFit/>
          </a:bodyPr>
          <a:lstStyle/>
          <a:p>
            <a:pPr algn="just">
              <a:spcBef>
                <a:spcPct val="50000"/>
              </a:spcBef>
            </a:pPr>
            <a:r>
              <a:rPr lang="ja-JP" altLang="en-GB" sz="3200" b="0"/>
              <a:t>“</a:t>
            </a:r>
            <a:r>
              <a:rPr lang="en-GB" altLang="ja-JP" sz="3200" b="0"/>
              <a:t>Approximately 30% of engineering issues will resolve themselves or disappear, without the need to take any action</a:t>
            </a:r>
            <a:r>
              <a:rPr lang="ja-JP" altLang="en-GB" sz="3200" b="0"/>
              <a:t>”</a:t>
            </a:r>
            <a:r>
              <a:rPr lang="en-GB" altLang="ja-JP" sz="3200" b="0"/>
              <a:t>.</a:t>
            </a:r>
            <a:endParaRPr lang="en-GB" sz="3200" b="0"/>
          </a:p>
        </p:txBody>
      </p:sp>
      <p:sp>
        <p:nvSpPr>
          <p:cNvPr id="16" name="TextBox 15"/>
          <p:cNvSpPr txBox="1"/>
          <p:nvPr/>
        </p:nvSpPr>
        <p:spPr>
          <a:xfrm>
            <a:off x="11029950" y="12631738"/>
            <a:ext cx="9874250" cy="12773025"/>
          </a:xfrm>
          <a:prstGeom prst="rect">
            <a:avLst/>
          </a:prstGeom>
          <a:noFill/>
          <a:ln>
            <a:solidFill>
              <a:schemeClr val="bg2"/>
            </a:solidFill>
          </a:ln>
        </p:spPr>
        <p:txBody>
          <a:bodyPr>
            <a:spAutoFit/>
          </a:bodyPr>
          <a:lstStyle/>
          <a:p>
            <a:pPr>
              <a:spcBef>
                <a:spcPct val="50000"/>
              </a:spcBef>
              <a:defRPr/>
            </a:pPr>
            <a:r>
              <a:rPr lang="en-GB" sz="4000" dirty="0">
                <a:latin typeface="+mn-lt"/>
                <a:ea typeface="+mn-ea"/>
                <a:cs typeface="Charcoal CY"/>
              </a:rPr>
              <a:t>Motivation</a:t>
            </a:r>
          </a:p>
          <a:p>
            <a:pPr algn="just">
              <a:spcBef>
                <a:spcPct val="50000"/>
              </a:spcBef>
              <a:defRPr/>
            </a:pPr>
            <a:r>
              <a:rPr lang="en-GB" sz="3200" b="0" dirty="0">
                <a:latin typeface="Times New Roman" charset="0"/>
                <a:ea typeface="+mn-ea"/>
              </a:rPr>
              <a:t>Motivation is perceived in its simplest form as being the internal driving force that causes individuals to take action or pursue a goal.</a:t>
            </a: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p:txBody>
      </p:sp>
      <p:pic>
        <p:nvPicPr>
          <p:cNvPr id="15371" name="Picture 16" descr="Macintosh HD:Users:ianhamp:Desktop:Screen shot 2014-04-30 at 01.43.24.png"/>
          <p:cNvPicPr>
            <a:picLocks noChangeAspect="1" noChangeArrowheads="1"/>
          </p:cNvPicPr>
          <p:nvPr/>
        </p:nvPicPr>
        <p:blipFill>
          <a:blip r:embed="rId5" cstate="print"/>
          <a:srcRect/>
          <a:stretch>
            <a:fillRect/>
          </a:stretch>
        </p:blipFill>
        <p:spPr bwMode="auto">
          <a:xfrm>
            <a:off x="11328400" y="15367000"/>
            <a:ext cx="9296400" cy="9448800"/>
          </a:xfrm>
          <a:prstGeom prst="rect">
            <a:avLst/>
          </a:prstGeom>
          <a:noFill/>
          <a:ln w="9525">
            <a:noFill/>
            <a:miter lim="800000"/>
            <a:headEnd/>
            <a:tailEnd/>
          </a:ln>
        </p:spPr>
      </p:pic>
      <p:sp>
        <p:nvSpPr>
          <p:cNvPr id="18" name="TextBox 17"/>
          <p:cNvSpPr txBox="1"/>
          <p:nvPr/>
        </p:nvSpPr>
        <p:spPr>
          <a:xfrm>
            <a:off x="21285200" y="12631738"/>
            <a:ext cx="9880600" cy="12773025"/>
          </a:xfrm>
          <a:prstGeom prst="rect">
            <a:avLst/>
          </a:prstGeom>
          <a:noFill/>
          <a:ln>
            <a:solidFill>
              <a:schemeClr val="bg2"/>
            </a:solidFill>
          </a:ln>
        </p:spPr>
        <p:txBody>
          <a:bodyPr>
            <a:spAutoFit/>
          </a:bodyPr>
          <a:lstStyle/>
          <a:p>
            <a:pPr>
              <a:spcBef>
                <a:spcPct val="50000"/>
              </a:spcBef>
              <a:defRPr/>
            </a:pPr>
            <a:r>
              <a:rPr lang="en-GB" sz="4000" dirty="0">
                <a:latin typeface="+mn-lt"/>
                <a:ea typeface="+mn-ea"/>
                <a:cs typeface="Charcoal CY"/>
              </a:rPr>
              <a:t>Teamwork</a:t>
            </a:r>
          </a:p>
          <a:p>
            <a:pPr algn="just">
              <a:spcBef>
                <a:spcPct val="50000"/>
              </a:spcBef>
              <a:defRPr/>
            </a:pPr>
            <a:r>
              <a:rPr lang="en-GB" sz="3200" b="0" dirty="0">
                <a:latin typeface="Times New Roman" charset="0"/>
                <a:ea typeface="+mn-ea"/>
              </a:rPr>
              <a:t>A state known as Group Cohesion is capable of bonding and intrinsically motivating team members to work harder towards common goals for the good of the team .</a:t>
            </a: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a:p>
            <a:pPr algn="just">
              <a:spcBef>
                <a:spcPct val="50000"/>
              </a:spcBef>
              <a:defRPr/>
            </a:pPr>
            <a:endParaRPr lang="en-GB" sz="3200" b="0" dirty="0">
              <a:latin typeface="Times New Roman" charset="0"/>
              <a:ea typeface="+mn-ea"/>
            </a:endParaRPr>
          </a:p>
        </p:txBody>
      </p:sp>
      <p:sp>
        <p:nvSpPr>
          <p:cNvPr id="2063" name="TextBox 14"/>
          <p:cNvSpPr txBox="1">
            <a:spLocks noChangeArrowheads="1"/>
          </p:cNvSpPr>
          <p:nvPr/>
        </p:nvSpPr>
        <p:spPr bwMode="auto">
          <a:xfrm>
            <a:off x="3452813" y="12758738"/>
            <a:ext cx="7146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ja-JP" altLang="en-GB" sz="2800" b="0"/>
              <a:t>“</a:t>
            </a:r>
            <a:r>
              <a:rPr lang="en-GB" altLang="ja-JP" sz="2800" b="0"/>
              <a:t>Someone who has followers</a:t>
            </a:r>
            <a:r>
              <a:rPr lang="ja-JP" altLang="en-GB" sz="2800" b="0"/>
              <a:t>”</a:t>
            </a:r>
            <a:r>
              <a:rPr lang="en-GB" altLang="ja-JP" sz="2800" b="0"/>
              <a:t> (Drucker, 1999).</a:t>
            </a:r>
            <a:endParaRPr lang="en-GB" sz="2800" b="0"/>
          </a:p>
        </p:txBody>
      </p:sp>
      <p:sp>
        <p:nvSpPr>
          <p:cNvPr id="15374" name="TextBox 23"/>
          <p:cNvSpPr txBox="1">
            <a:spLocks noChangeArrowheads="1"/>
          </p:cNvSpPr>
          <p:nvPr/>
        </p:nvSpPr>
        <p:spPr bwMode="auto">
          <a:xfrm>
            <a:off x="11201400" y="27370088"/>
            <a:ext cx="9525000" cy="1076325"/>
          </a:xfrm>
          <a:prstGeom prst="rect">
            <a:avLst/>
          </a:prstGeom>
          <a:noFill/>
          <a:ln w="12700">
            <a:solidFill>
              <a:schemeClr val="tx1"/>
            </a:solidFill>
            <a:miter lim="800000"/>
            <a:headEnd/>
            <a:tailEnd/>
          </a:ln>
        </p:spPr>
        <p:txBody>
          <a:bodyPr>
            <a:spAutoFit/>
          </a:bodyPr>
          <a:lstStyle/>
          <a:p>
            <a:pPr algn="just">
              <a:spcBef>
                <a:spcPct val="50000"/>
              </a:spcBef>
            </a:pPr>
            <a:r>
              <a:rPr lang="ja-JP" altLang="en-GB" sz="3200" b="0"/>
              <a:t>“</a:t>
            </a:r>
            <a:r>
              <a:rPr lang="en-GB" altLang="ja-JP" sz="3200" b="0"/>
              <a:t>Opposing Belbin team roles may cause conflicts in the workplace</a:t>
            </a:r>
            <a:r>
              <a:rPr lang="ja-JP" altLang="en-GB" sz="3200" b="0"/>
              <a:t>”</a:t>
            </a:r>
            <a:r>
              <a:rPr lang="en-GB" altLang="ja-JP" sz="3200" b="0"/>
              <a:t>.</a:t>
            </a:r>
            <a:endParaRPr lang="en-GB" sz="3200" b="0"/>
          </a:p>
        </p:txBody>
      </p:sp>
      <p:sp>
        <p:nvSpPr>
          <p:cNvPr id="15375" name="TextBox 26"/>
          <p:cNvSpPr txBox="1">
            <a:spLocks noChangeArrowheads="1"/>
          </p:cNvSpPr>
          <p:nvPr/>
        </p:nvSpPr>
        <p:spPr bwMode="auto">
          <a:xfrm>
            <a:off x="21305838" y="25809575"/>
            <a:ext cx="9880600" cy="18681700"/>
          </a:xfrm>
          <a:prstGeom prst="rect">
            <a:avLst/>
          </a:prstGeom>
          <a:noFill/>
          <a:ln w="9525">
            <a:solidFill>
              <a:schemeClr val="bg2"/>
            </a:solidFill>
            <a:miter lim="800000"/>
            <a:headEnd/>
            <a:tailEnd/>
          </a:ln>
        </p:spPr>
        <p:txBody>
          <a:bodyPr>
            <a:spAutoFit/>
          </a:bodyPr>
          <a:lstStyle/>
          <a:p>
            <a:pPr>
              <a:spcBef>
                <a:spcPct val="50000"/>
              </a:spcBef>
            </a:pPr>
            <a:r>
              <a:rPr lang="en-GB" sz="4000"/>
              <a:t>Conclusions</a:t>
            </a:r>
            <a:endParaRPr lang="en-GB" sz="3200" b="0"/>
          </a:p>
          <a:p>
            <a:pPr marL="742950" lvl="1" indent="-285750" algn="just">
              <a:spcBef>
                <a:spcPct val="50000"/>
              </a:spcBef>
              <a:buFont typeface="Arial" pitchFamily="34" charset="0"/>
              <a:buChar char="•"/>
            </a:pPr>
            <a:r>
              <a:rPr lang="en-GB" sz="3200" b="0"/>
              <a:t>A </a:t>
            </a:r>
            <a:r>
              <a:rPr lang="ja-JP" altLang="en-GB" sz="3200" b="0"/>
              <a:t>“</a:t>
            </a:r>
            <a:r>
              <a:rPr lang="en-GB" altLang="ja-JP" sz="3200" b="0"/>
              <a:t>one size fits all</a:t>
            </a:r>
            <a:r>
              <a:rPr lang="ja-JP" altLang="en-GB" sz="3200" b="0"/>
              <a:t>”</a:t>
            </a:r>
            <a:r>
              <a:rPr lang="en-GB" altLang="ja-JP" sz="3200" b="0"/>
              <a:t> leadership style does not exist, the key to effective leadership is applying a combination of styles and understanding when to apply each particular leadership styles for a given task.</a:t>
            </a:r>
          </a:p>
          <a:p>
            <a:pPr marL="742950" lvl="1" indent="-285750" algn="just">
              <a:spcBef>
                <a:spcPct val="50000"/>
              </a:spcBef>
              <a:buFont typeface="Arial" pitchFamily="34" charset="0"/>
              <a:buChar char="•"/>
            </a:pPr>
            <a:r>
              <a:rPr lang="en-GB" sz="3200" b="0"/>
              <a:t>Organisational Structures do not influence the choice of any particular leadership style.</a:t>
            </a:r>
          </a:p>
          <a:p>
            <a:pPr marL="742950" lvl="1" indent="-285750" algn="just">
              <a:spcBef>
                <a:spcPct val="50000"/>
              </a:spcBef>
              <a:buFont typeface="Arial" pitchFamily="34" charset="0"/>
              <a:buChar char="•"/>
            </a:pPr>
            <a:r>
              <a:rPr lang="en-GB" sz="3200" b="0"/>
              <a:t>The top 3 leadership attributes an effective leader should possess are… Communication Skills, Positive Attitude &amp; Honesty.</a:t>
            </a:r>
          </a:p>
          <a:p>
            <a:pPr marL="742950" lvl="1" indent="-285750" algn="just">
              <a:spcBef>
                <a:spcPct val="50000"/>
              </a:spcBef>
              <a:buFont typeface="Arial" pitchFamily="34" charset="0"/>
              <a:buChar char="•"/>
            </a:pPr>
            <a:r>
              <a:rPr lang="en-GB" sz="3200" b="0"/>
              <a:t>Of the 6 main leadership styles, no one single style stood out as being vastly preferred by subordinates.</a:t>
            </a:r>
          </a:p>
          <a:p>
            <a:pPr marL="742950" lvl="1" indent="-285750" algn="just">
              <a:spcBef>
                <a:spcPct val="50000"/>
              </a:spcBef>
              <a:buFont typeface="Arial" pitchFamily="34" charset="0"/>
              <a:buChar char="•"/>
            </a:pPr>
            <a:r>
              <a:rPr lang="en-GB" sz="3200" b="0"/>
              <a:t>The top 3 motivators were… Good Work-life Balance, Job Satisfaction &amp; Money.</a:t>
            </a:r>
          </a:p>
          <a:p>
            <a:pPr marL="742950" lvl="1" indent="-285750" algn="just">
              <a:spcBef>
                <a:spcPct val="50000"/>
              </a:spcBef>
              <a:buFont typeface="Arial" pitchFamily="34" charset="0"/>
              <a:buChar char="•"/>
            </a:pPr>
            <a:r>
              <a:rPr lang="en-GB" sz="3200" b="0"/>
              <a:t>The top 3 demotivators were… Poor Leadership, Unrealistic Workload &amp; Feeling Undervalued. </a:t>
            </a:r>
          </a:p>
          <a:p>
            <a:pPr marL="742950" lvl="1" indent="-285750" algn="just">
              <a:spcBef>
                <a:spcPct val="50000"/>
              </a:spcBef>
              <a:buFont typeface="Arial" pitchFamily="34" charset="0"/>
              <a:buChar char="•"/>
            </a:pPr>
            <a:r>
              <a:rPr lang="en-GB" sz="3200" b="0"/>
              <a:t>Smaller teams operate far more efficiently than larger teams, with the optimum team size for most teams comprising four to six members (Belbin, 2011).</a:t>
            </a:r>
          </a:p>
          <a:p>
            <a:pPr marL="742950" lvl="1" indent="-285750" algn="just">
              <a:spcBef>
                <a:spcPct val="50000"/>
              </a:spcBef>
              <a:buFont typeface="Arial" pitchFamily="34" charset="0"/>
              <a:buChar char="•"/>
            </a:pPr>
            <a:r>
              <a:rPr lang="en-GB" sz="3200" b="0"/>
              <a:t>Teams with a balance of the eight Belbin team roles, will operate more successfully than those without.</a:t>
            </a:r>
          </a:p>
          <a:p>
            <a:pPr marL="742950" lvl="1" indent="-285750" algn="just">
              <a:spcBef>
                <a:spcPct val="50000"/>
              </a:spcBef>
              <a:buFont typeface="Arial" pitchFamily="34" charset="0"/>
              <a:buChar char="•"/>
            </a:pPr>
            <a:r>
              <a:rPr lang="en-GB" sz="3200" b="0"/>
              <a:t>68% of questionnaire respondents indicated that the volume of questions/queries they receive each day has a </a:t>
            </a:r>
            <a:r>
              <a:rPr lang="ja-JP" altLang="en-GB" sz="3200" b="0"/>
              <a:t>“</a:t>
            </a:r>
            <a:r>
              <a:rPr lang="en-GB" altLang="ja-JP" sz="3200" b="0"/>
              <a:t>Moderate</a:t>
            </a:r>
            <a:r>
              <a:rPr lang="ja-JP" altLang="en-GB" sz="3200" b="0"/>
              <a:t>”</a:t>
            </a:r>
            <a:r>
              <a:rPr lang="en-GB" altLang="ja-JP" sz="3200" b="0"/>
              <a:t> or </a:t>
            </a:r>
            <a:r>
              <a:rPr lang="ja-JP" altLang="en-GB" sz="3200" b="0"/>
              <a:t>“</a:t>
            </a:r>
            <a:r>
              <a:rPr lang="en-GB" altLang="ja-JP" sz="3200" b="0"/>
              <a:t>Significant</a:t>
            </a:r>
            <a:r>
              <a:rPr lang="ja-JP" altLang="en-GB" sz="3200" b="0"/>
              <a:t>”</a:t>
            </a:r>
            <a:r>
              <a:rPr lang="en-GB" altLang="ja-JP" sz="3200" b="0"/>
              <a:t> effect on work output.</a:t>
            </a:r>
          </a:p>
          <a:p>
            <a:pPr marL="742950" lvl="1" indent="-285750" algn="just">
              <a:spcBef>
                <a:spcPct val="50000"/>
              </a:spcBef>
              <a:buFont typeface="Arial" pitchFamily="34" charset="0"/>
              <a:buChar char="•"/>
            </a:pPr>
            <a:r>
              <a:rPr lang="en-GB" sz="3200" b="0"/>
              <a:t>79% of questionnaire respondents indicated that they </a:t>
            </a:r>
            <a:r>
              <a:rPr lang="ja-JP" altLang="en-GB" sz="3200" b="0"/>
              <a:t>“</a:t>
            </a:r>
            <a:r>
              <a:rPr lang="en-GB" altLang="ja-JP" sz="3200" b="0"/>
              <a:t>Occasionally</a:t>
            </a:r>
            <a:r>
              <a:rPr lang="ja-JP" altLang="en-GB" sz="3200" b="0"/>
              <a:t>”</a:t>
            </a:r>
            <a:r>
              <a:rPr lang="en-GB" altLang="ja-JP" sz="3200" b="0"/>
              <a:t>, </a:t>
            </a:r>
            <a:r>
              <a:rPr lang="ja-JP" altLang="en-GB" sz="3200" b="0"/>
              <a:t>“</a:t>
            </a:r>
            <a:r>
              <a:rPr lang="en-GB" altLang="ja-JP" sz="3200" b="0"/>
              <a:t>Frequently</a:t>
            </a:r>
            <a:r>
              <a:rPr lang="ja-JP" altLang="en-GB" sz="3200" b="0"/>
              <a:t>”</a:t>
            </a:r>
            <a:r>
              <a:rPr lang="en-GB" altLang="ja-JP" sz="3200" b="0"/>
              <a:t> or </a:t>
            </a:r>
            <a:r>
              <a:rPr lang="ja-JP" altLang="en-GB" sz="3200" b="0"/>
              <a:t>“</a:t>
            </a:r>
            <a:r>
              <a:rPr lang="en-GB" altLang="ja-JP" sz="3200" b="0"/>
              <a:t>Always</a:t>
            </a:r>
            <a:r>
              <a:rPr lang="ja-JP" altLang="en-GB" sz="3200" b="0"/>
              <a:t>”</a:t>
            </a:r>
            <a:r>
              <a:rPr lang="en-GB" altLang="ja-JP" sz="3200" b="0"/>
              <a:t> suspect that some of problems encountered at work, were deliberately raised by others as a smokescreen to conceal a different problem in their own domain.</a:t>
            </a:r>
          </a:p>
          <a:p>
            <a:pPr marL="742950" lvl="1" indent="-285750" algn="just">
              <a:spcBef>
                <a:spcPct val="50000"/>
              </a:spcBef>
              <a:buFont typeface="Arial" pitchFamily="34" charset="0"/>
              <a:buChar char="•"/>
            </a:pPr>
            <a:r>
              <a:rPr lang="en-GB" sz="3200" b="0"/>
              <a:t>95% of questionnaire respondents indicated that they </a:t>
            </a:r>
            <a:r>
              <a:rPr lang="ja-JP" altLang="en-GB" sz="3200" b="0"/>
              <a:t>“</a:t>
            </a:r>
            <a:r>
              <a:rPr lang="en-GB" altLang="ja-JP" sz="3200" b="0"/>
              <a:t>Occasionally</a:t>
            </a:r>
            <a:r>
              <a:rPr lang="ja-JP" altLang="en-GB" sz="3200" b="0"/>
              <a:t>”</a:t>
            </a:r>
            <a:r>
              <a:rPr lang="en-GB" altLang="ja-JP" sz="3200" b="0"/>
              <a:t> or </a:t>
            </a:r>
            <a:r>
              <a:rPr lang="ja-JP" altLang="en-GB" sz="3200" b="0"/>
              <a:t>“</a:t>
            </a:r>
            <a:r>
              <a:rPr lang="en-GB" altLang="ja-JP" sz="3200" b="0"/>
              <a:t>Frequently</a:t>
            </a:r>
            <a:r>
              <a:rPr lang="ja-JP" altLang="en-GB" sz="3200" b="0"/>
              <a:t>”</a:t>
            </a:r>
            <a:r>
              <a:rPr lang="en-GB" altLang="ja-JP" sz="3200" b="0"/>
              <a:t> suspect individuals exaggerate the complexity of their work.</a:t>
            </a:r>
            <a:endParaRPr lang="en-GB" sz="3200" b="0"/>
          </a:p>
        </p:txBody>
      </p:sp>
      <p:graphicFrame>
        <p:nvGraphicFramePr>
          <p:cNvPr id="32" name="Chart 31"/>
          <p:cNvGraphicFramePr/>
          <p:nvPr/>
        </p:nvGraphicFramePr>
        <p:xfrm>
          <a:off x="11218335" y="31910868"/>
          <a:ext cx="9508065" cy="5020734"/>
        </p:xfrm>
        <a:graphic>
          <a:graphicData uri="http://schemas.openxmlformats.org/drawingml/2006/chart">
            <c:chart xmlns:c="http://schemas.openxmlformats.org/drawingml/2006/chart" xmlns:r="http://schemas.openxmlformats.org/officeDocument/2006/relationships" r:id="rId6"/>
          </a:graphicData>
        </a:graphic>
      </p:graphicFrame>
      <p:sp>
        <p:nvSpPr>
          <p:cNvPr id="15377" name="TextBox 32"/>
          <p:cNvSpPr txBox="1">
            <a:spLocks noChangeArrowheads="1"/>
          </p:cNvSpPr>
          <p:nvPr/>
        </p:nvSpPr>
        <p:spPr bwMode="auto">
          <a:xfrm>
            <a:off x="714375" y="41359138"/>
            <a:ext cx="20215225" cy="3108325"/>
          </a:xfrm>
          <a:prstGeom prst="rect">
            <a:avLst/>
          </a:prstGeom>
          <a:noFill/>
          <a:ln w="9525">
            <a:solidFill>
              <a:schemeClr val="bg2"/>
            </a:solidFill>
            <a:miter lim="800000"/>
            <a:headEnd/>
            <a:tailEnd/>
          </a:ln>
        </p:spPr>
        <p:txBody>
          <a:bodyPr>
            <a:spAutoFit/>
          </a:bodyPr>
          <a:lstStyle/>
          <a:p>
            <a:pPr algn="just">
              <a:spcBef>
                <a:spcPct val="50000"/>
              </a:spcBef>
            </a:pPr>
            <a:r>
              <a:rPr lang="en-GB" sz="4000"/>
              <a:t>References</a:t>
            </a:r>
          </a:p>
          <a:p>
            <a:pPr algn="just">
              <a:spcBef>
                <a:spcPct val="50000"/>
              </a:spcBef>
            </a:pPr>
            <a:r>
              <a:rPr lang="en-GB" b="0"/>
              <a:t>3News (2013) </a:t>
            </a:r>
            <a:r>
              <a:rPr lang="en-GB" b="0" i="1"/>
              <a:t>Young Faces Fresh Accusations of Diving</a:t>
            </a:r>
            <a:r>
              <a:rPr lang="en-GB" b="0"/>
              <a:t> [Online]. Available from: &lt;http://cdn.3news.co.nz/3news/AM/2013/Ashley_Young-1200.jpg&gt; [Accessed 12 December 2013]. </a:t>
            </a:r>
          </a:p>
          <a:p>
            <a:pPr algn="just">
              <a:spcBef>
                <a:spcPct val="50000"/>
              </a:spcBef>
            </a:pPr>
            <a:r>
              <a:rPr lang="en-GB" b="0"/>
              <a:t>Belbin (2011) </a:t>
            </a:r>
            <a:r>
              <a:rPr lang="en-GB" b="0" i="1"/>
              <a:t>Size matters: How to make the ideal team?</a:t>
            </a:r>
            <a:r>
              <a:rPr lang="en-GB" b="0"/>
              <a:t> [Online]. Available from: &lt;http://www.belbin.com/rte.asp?id=73&amp;pressid=31&gt; [Accessed 4 January 2014].</a:t>
            </a:r>
          </a:p>
          <a:p>
            <a:pPr algn="just">
              <a:spcBef>
                <a:spcPct val="50000"/>
              </a:spcBef>
            </a:pPr>
            <a:r>
              <a:rPr lang="en-GB" b="0"/>
              <a:t>Drucker, P.F. (1999) </a:t>
            </a:r>
            <a:r>
              <a:rPr lang="en-GB" b="0" i="1"/>
              <a:t>Managing the Non-Profit Organization.</a:t>
            </a:r>
            <a:r>
              <a:rPr lang="en-GB" b="0"/>
              <a:t> Oxford: Butterworth-Heinemann.</a:t>
            </a:r>
          </a:p>
        </p:txBody>
      </p:sp>
      <p:sp>
        <p:nvSpPr>
          <p:cNvPr id="15378" name="TextBox 33"/>
          <p:cNvSpPr txBox="1">
            <a:spLocks noChangeArrowheads="1"/>
          </p:cNvSpPr>
          <p:nvPr/>
        </p:nvSpPr>
        <p:spPr bwMode="auto">
          <a:xfrm>
            <a:off x="8312150" y="37612638"/>
            <a:ext cx="2073275" cy="457200"/>
          </a:xfrm>
          <a:prstGeom prst="rect">
            <a:avLst/>
          </a:prstGeom>
          <a:noFill/>
          <a:ln w="9525">
            <a:noFill/>
            <a:miter lim="800000"/>
            <a:headEnd/>
            <a:tailEnd/>
          </a:ln>
        </p:spPr>
        <p:txBody>
          <a:bodyPr wrap="none">
            <a:spAutoFit/>
          </a:bodyPr>
          <a:lstStyle/>
          <a:p>
            <a:pPr algn="just">
              <a:spcBef>
                <a:spcPct val="50000"/>
              </a:spcBef>
            </a:pPr>
            <a:r>
              <a:rPr lang="en-GB" b="0"/>
              <a:t>(3News, 2013) </a:t>
            </a:r>
            <a:endParaRPr lang="en-US" b="0"/>
          </a:p>
        </p:txBody>
      </p:sp>
      <p:pic>
        <p:nvPicPr>
          <p:cNvPr id="15379" name="Picture 60" descr="Macintosh HD:Users:ianhamp:Desktop:Screen shot 2014-04-12 at 15.18.20.png"/>
          <p:cNvPicPr>
            <a:picLocks noChangeAspect="1" noChangeArrowheads="1"/>
          </p:cNvPicPr>
          <p:nvPr/>
        </p:nvPicPr>
        <p:blipFill>
          <a:blip r:embed="rId7" cstate="print"/>
          <a:srcRect/>
          <a:stretch>
            <a:fillRect/>
          </a:stretch>
        </p:blipFill>
        <p:spPr bwMode="auto">
          <a:xfrm>
            <a:off x="1028700" y="15408275"/>
            <a:ext cx="9347200" cy="9331325"/>
          </a:xfrm>
          <a:prstGeom prst="rect">
            <a:avLst/>
          </a:prstGeom>
          <a:noFill/>
          <a:ln w="9525">
            <a:noFill/>
            <a:miter lim="800000"/>
            <a:headEnd/>
            <a:tailEnd/>
          </a:ln>
        </p:spPr>
      </p:pic>
      <p:pic>
        <p:nvPicPr>
          <p:cNvPr id="15380" name="Picture 1"/>
          <p:cNvPicPr>
            <a:picLocks noChangeAspect="1"/>
          </p:cNvPicPr>
          <p:nvPr/>
        </p:nvPicPr>
        <p:blipFill>
          <a:blip r:embed="rId8" cstate="print"/>
          <a:srcRect/>
          <a:stretch>
            <a:fillRect/>
          </a:stretch>
        </p:blipFill>
        <p:spPr bwMode="auto">
          <a:xfrm>
            <a:off x="21590000" y="15435263"/>
            <a:ext cx="9296400" cy="93884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25400" cap="flat" cmpd="sng" algn="ctr">
          <a:solidFill>
            <a:schemeClr val="tx1"/>
          </a:solidFill>
          <a:prstDash val="solid"/>
          <a:round/>
          <a:headEnd type="none" w="med" len="med"/>
          <a:tailEnd type="none" w="med" len="med"/>
        </a:ln>
        <a:effectLst>
          <a:outerShdw dist="107763" dir="2700000" algn="ctr" rotWithShape="0">
            <a:srgbClr val="808080">
              <a:alpha val="50000"/>
            </a:srgbClr>
          </a:outerShdw>
        </a:effectLst>
      </a:spPr>
      <a:bodyPr vert="horz" wrap="square" lIns="421412" tIns="210706" rIns="421412" bIns="210706" numCol="1" anchor="t" anchorCtr="0" compatLnSpc="1">
        <a:prstTxWarp prst="textNoShape">
          <a:avLst/>
        </a:prstTxWarp>
      </a:bodyPr>
      <a:lstStyle>
        <a:defPPr marL="0" marR="0" indent="0" algn="just" defTabSz="4216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FFCC99"/>
        </a:solidFill>
        <a:ln w="25400" cap="flat" cmpd="sng" algn="ctr">
          <a:solidFill>
            <a:schemeClr val="tx1"/>
          </a:solidFill>
          <a:prstDash val="solid"/>
          <a:round/>
          <a:headEnd type="none" w="med" len="med"/>
          <a:tailEnd type="none" w="med" len="med"/>
        </a:ln>
        <a:effectLst>
          <a:outerShdw dist="107763" dir="2700000" algn="ctr" rotWithShape="0">
            <a:srgbClr val="808080">
              <a:alpha val="50000"/>
            </a:srgbClr>
          </a:outerShdw>
        </a:effectLst>
      </a:spPr>
      <a:bodyPr vert="horz" wrap="square" lIns="421412" tIns="210706" rIns="421412" bIns="210706" numCol="1" anchor="t" anchorCtr="0" compatLnSpc="1">
        <a:prstTxWarp prst="textNoShape">
          <a:avLst/>
        </a:prstTxWarp>
      </a:bodyPr>
      <a:lstStyle>
        <a:defPPr marL="0" marR="0" indent="0" algn="just" defTabSz="4216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Ocean</Template>
  <TotalTime>4148</TotalTime>
  <Words>1012</Words>
  <Application>Microsoft Office PowerPoint</Application>
  <PresentationFormat>Custom</PresentationFormat>
  <Paragraphs>100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CVSSP</dc:creator>
  <cp:lastModifiedBy>localuser</cp:lastModifiedBy>
  <cp:revision>196</cp:revision>
  <cp:lastPrinted>2014-05-25T23:09:09Z</cp:lastPrinted>
  <dcterms:created xsi:type="dcterms:W3CDTF">2002-05-18T10:20:10Z</dcterms:created>
  <dcterms:modified xsi:type="dcterms:W3CDTF">2016-03-27T09:22:37Z</dcterms:modified>
</cp:coreProperties>
</file>