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1"/>
  </p:sldMasterIdLst>
  <p:notesMasterIdLst>
    <p:notesMasterId r:id="rId27"/>
  </p:notesMasterIdLst>
  <p:sldIdLst>
    <p:sldId id="303" r:id="rId2"/>
    <p:sldId id="365" r:id="rId3"/>
    <p:sldId id="364" r:id="rId4"/>
    <p:sldId id="366" r:id="rId5"/>
    <p:sldId id="344" r:id="rId6"/>
    <p:sldId id="331" r:id="rId7"/>
    <p:sldId id="340" r:id="rId8"/>
    <p:sldId id="341" r:id="rId9"/>
    <p:sldId id="347" r:id="rId10"/>
    <p:sldId id="345" r:id="rId11"/>
    <p:sldId id="348" r:id="rId12"/>
    <p:sldId id="369" r:id="rId13"/>
    <p:sldId id="357" r:id="rId14"/>
    <p:sldId id="367" r:id="rId15"/>
    <p:sldId id="350" r:id="rId16"/>
    <p:sldId id="368" r:id="rId17"/>
    <p:sldId id="358" r:id="rId18"/>
    <p:sldId id="359" r:id="rId19"/>
    <p:sldId id="360" r:id="rId20"/>
    <p:sldId id="361" r:id="rId21"/>
    <p:sldId id="362" r:id="rId22"/>
    <p:sldId id="343" r:id="rId23"/>
    <p:sldId id="327" r:id="rId24"/>
    <p:sldId id="323" r:id="rId25"/>
    <p:sldId id="370" r:id="rId2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PE" initials="C" lastIdx="1" clrIdx="0">
    <p:extLst>
      <p:ext uri="{19B8F6BF-5375-455C-9EA6-DF929625EA0E}">
        <p15:presenceInfo xmlns:p15="http://schemas.microsoft.com/office/powerpoint/2012/main" userId="CAP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8" autoAdjust="0"/>
    <p:restoredTop sz="86477" autoAdjust="0"/>
  </p:normalViewPr>
  <p:slideViewPr>
    <p:cSldViewPr>
      <p:cViewPr varScale="1">
        <p:scale>
          <a:sx n="62" d="100"/>
          <a:sy n="62" d="100"/>
        </p:scale>
        <p:origin x="1464" y="72"/>
      </p:cViewPr>
      <p:guideLst>
        <p:guide orient="horz" pos="2160"/>
        <p:guide pos="2880"/>
      </p:guideLst>
    </p:cSldViewPr>
  </p:slideViewPr>
  <p:outlineViewPr>
    <p:cViewPr>
      <p:scale>
        <a:sx n="33" d="100"/>
        <a:sy n="33" d="100"/>
      </p:scale>
      <p:origin x="0" y="1359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3E46A8-62EC-44BE-8420-196BEDB4426E}" type="datetimeFigureOut">
              <a:rPr lang="en-GB" smtClean="0"/>
              <a:t>28/01/2018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CFE29-3A83-4545-8B38-7F0EAEC2528C}" type="slidenum">
              <a:rPr lang="en-GB" smtClean="0"/>
              <a:t>‹#›</a:t>
            </a:fld>
            <a:endParaRPr lang="en-GB"/>
          </a:p>
        </p:txBody>
      </p:sp>
    </p:spTree>
    <p:extLst>
      <p:ext uri="{BB962C8B-B14F-4D97-AF65-F5344CB8AC3E}">
        <p14:creationId xmlns:p14="http://schemas.microsoft.com/office/powerpoint/2010/main" val="1653497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2</a:t>
            </a:fld>
            <a:endParaRPr lang="en-GB"/>
          </a:p>
        </p:txBody>
      </p:sp>
    </p:spTree>
    <p:extLst>
      <p:ext uri="{BB962C8B-B14F-4D97-AF65-F5344CB8AC3E}">
        <p14:creationId xmlns:p14="http://schemas.microsoft.com/office/powerpoint/2010/main" val="3909474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3</a:t>
            </a:fld>
            <a:endParaRPr lang="en-GB"/>
          </a:p>
        </p:txBody>
      </p:sp>
    </p:spTree>
    <p:extLst>
      <p:ext uri="{BB962C8B-B14F-4D97-AF65-F5344CB8AC3E}">
        <p14:creationId xmlns:p14="http://schemas.microsoft.com/office/powerpoint/2010/main" val="583426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4</a:t>
            </a:fld>
            <a:endParaRPr lang="en-GB"/>
          </a:p>
        </p:txBody>
      </p:sp>
    </p:spTree>
    <p:extLst>
      <p:ext uri="{BB962C8B-B14F-4D97-AF65-F5344CB8AC3E}">
        <p14:creationId xmlns:p14="http://schemas.microsoft.com/office/powerpoint/2010/main" val="174455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12</a:t>
            </a:fld>
            <a:endParaRPr lang="en-GB"/>
          </a:p>
        </p:txBody>
      </p:sp>
    </p:spTree>
    <p:extLst>
      <p:ext uri="{BB962C8B-B14F-4D97-AF65-F5344CB8AC3E}">
        <p14:creationId xmlns:p14="http://schemas.microsoft.com/office/powerpoint/2010/main" val="1981073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15</a:t>
            </a:fld>
            <a:endParaRPr lang="en-GB"/>
          </a:p>
        </p:txBody>
      </p:sp>
    </p:spTree>
    <p:extLst>
      <p:ext uri="{BB962C8B-B14F-4D97-AF65-F5344CB8AC3E}">
        <p14:creationId xmlns:p14="http://schemas.microsoft.com/office/powerpoint/2010/main" val="2129546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17</a:t>
            </a:fld>
            <a:endParaRPr lang="en-GB"/>
          </a:p>
        </p:txBody>
      </p:sp>
    </p:spTree>
    <p:extLst>
      <p:ext uri="{BB962C8B-B14F-4D97-AF65-F5344CB8AC3E}">
        <p14:creationId xmlns:p14="http://schemas.microsoft.com/office/powerpoint/2010/main" val="1807857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18</a:t>
            </a:fld>
            <a:endParaRPr lang="en-GB"/>
          </a:p>
        </p:txBody>
      </p:sp>
    </p:spTree>
    <p:extLst>
      <p:ext uri="{BB962C8B-B14F-4D97-AF65-F5344CB8AC3E}">
        <p14:creationId xmlns:p14="http://schemas.microsoft.com/office/powerpoint/2010/main" val="3433994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19</a:t>
            </a:fld>
            <a:endParaRPr lang="en-GB"/>
          </a:p>
        </p:txBody>
      </p:sp>
    </p:spTree>
    <p:extLst>
      <p:ext uri="{BB962C8B-B14F-4D97-AF65-F5344CB8AC3E}">
        <p14:creationId xmlns:p14="http://schemas.microsoft.com/office/powerpoint/2010/main" val="1539256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9CFE29-3A83-4545-8B38-7F0EAEC2528C}" type="slidenum">
              <a:rPr lang="en-GB" smtClean="0"/>
              <a:t>20</a:t>
            </a:fld>
            <a:endParaRPr lang="en-GB"/>
          </a:p>
        </p:txBody>
      </p:sp>
    </p:spTree>
    <p:extLst>
      <p:ext uri="{BB962C8B-B14F-4D97-AF65-F5344CB8AC3E}">
        <p14:creationId xmlns:p14="http://schemas.microsoft.com/office/powerpoint/2010/main" val="1896262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CAEA91E7-EBFA-471F-9C53-09597734B153}"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AEA91E7-EBFA-471F-9C53-09597734B153}"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CAEA91E7-EBFA-471F-9C53-09597734B153}"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CAEA91E7-EBFA-471F-9C53-09597734B153}"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pPr>
              <a:defRPr/>
            </a:pP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CAEA91E7-EBFA-471F-9C53-09597734B153}"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pPr>
              <a:defRPr/>
            </a:pPr>
            <a:endParaRPr lang="en-US"/>
          </a:p>
        </p:txBody>
      </p:sp>
      <p:sp>
        <p:nvSpPr>
          <p:cNvPr id="10" name="Slide Number Placeholder 9"/>
          <p:cNvSpPr>
            <a:spLocks noGrp="1"/>
          </p:cNvSpPr>
          <p:nvPr>
            <p:ph type="sldNum" sz="quarter" idx="16"/>
          </p:nvPr>
        </p:nvSpPr>
        <p:spPr/>
        <p:txBody>
          <a:bodyPr rtlCol="0"/>
          <a:lstStyle/>
          <a:p>
            <a:pPr>
              <a:defRPr/>
            </a:pPr>
            <a:fld id="{CAEA91E7-EBFA-471F-9C53-09597734B153}"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pPr>
              <a:defRPr/>
            </a:pPr>
            <a:endParaRPr lang="en-US"/>
          </a:p>
        </p:txBody>
      </p:sp>
      <p:sp>
        <p:nvSpPr>
          <p:cNvPr id="12" name="Slide Number Placeholder 11"/>
          <p:cNvSpPr>
            <a:spLocks noGrp="1"/>
          </p:cNvSpPr>
          <p:nvPr>
            <p:ph type="sldNum" sz="quarter" idx="16"/>
          </p:nvPr>
        </p:nvSpPr>
        <p:spPr/>
        <p:txBody>
          <a:bodyPr rtlCol="0"/>
          <a:lstStyle/>
          <a:p>
            <a:pPr>
              <a:defRPr/>
            </a:pPr>
            <a:fld id="{CAEA91E7-EBFA-471F-9C53-09597734B153}"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CAEA91E7-EBFA-471F-9C53-09597734B153}"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CAEA91E7-EBFA-471F-9C53-09597734B153}"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CAEA91E7-EBFA-471F-9C53-09597734B153}"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CAEA91E7-EBFA-471F-9C53-09597734B153}"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CAEA91E7-EBFA-471F-9C53-09597734B153}"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357184" y="1844824"/>
            <a:ext cx="8129590" cy="1785942"/>
          </a:xfrm>
        </p:spPr>
        <p:txBody>
          <a:bodyPr>
            <a:normAutofit/>
          </a:bodyPr>
          <a:lstStyle/>
          <a:p>
            <a:pPr algn="ctr"/>
            <a:r>
              <a:rPr lang="en-US" sz="2200" b="1" cap="none" dirty="0">
                <a:latin typeface="Times New Roman" pitchFamily="18" charset="0"/>
                <a:cs typeface="Times New Roman" pitchFamily="18" charset="0"/>
              </a:rPr>
              <a:t>“Understanding the Speed-Acceleration mathematical relationship through the </a:t>
            </a:r>
            <a:r>
              <a:rPr lang="en-US" sz="2200" b="1" cap="none" dirty="0" err="1">
                <a:latin typeface="Times New Roman" pitchFamily="18" charset="0"/>
                <a:cs typeface="Times New Roman" pitchFamily="18" charset="0"/>
              </a:rPr>
              <a:t>utilisation</a:t>
            </a:r>
            <a:r>
              <a:rPr lang="en-US" sz="2200" b="1" cap="none" dirty="0">
                <a:latin typeface="Times New Roman" pitchFamily="18" charset="0"/>
                <a:cs typeface="Times New Roman" pitchFamily="18" charset="0"/>
              </a:rPr>
              <a:t> of the Wheelspeed and the Longitudinal-G Sensors of racecars”</a:t>
            </a:r>
            <a:br>
              <a:rPr lang="el-GR"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4099" name="Rectangle 3"/>
          <p:cNvSpPr>
            <a:spLocks noGrp="1" noChangeArrowheads="1"/>
          </p:cNvSpPr>
          <p:nvPr>
            <p:ph type="subTitle" idx="1"/>
          </p:nvPr>
        </p:nvSpPr>
        <p:spPr>
          <a:xfrm>
            <a:off x="179512" y="4077072"/>
            <a:ext cx="5404085" cy="1752600"/>
          </a:xfrm>
        </p:spPr>
        <p:txBody>
          <a:bodyPr>
            <a:normAutofit/>
          </a:bodyPr>
          <a:lstStyle/>
          <a:p>
            <a:pPr eaLnBrk="1" hangingPunct="1"/>
            <a:r>
              <a:rPr lang="en-US" sz="1800" b="1" dirty="0" err="1">
                <a:latin typeface="Times New Roman" pitchFamily="18" charset="0"/>
                <a:cs typeface="Times New Roman" pitchFamily="18" charset="0"/>
              </a:rPr>
              <a:t>Ioannis</a:t>
            </a:r>
            <a:r>
              <a:rPr lang="en-US" sz="1800" b="1" dirty="0">
                <a:latin typeface="Times New Roman" pitchFamily="18" charset="0"/>
                <a:cs typeface="Times New Roman" pitchFamily="18" charset="0"/>
              </a:rPr>
              <a:t>  </a:t>
            </a:r>
            <a:r>
              <a:rPr lang="en-US" sz="1800" b="1" dirty="0" err="1">
                <a:latin typeface="Times New Roman" pitchFamily="18" charset="0"/>
                <a:cs typeface="Times New Roman" pitchFamily="18" charset="0"/>
              </a:rPr>
              <a:t>Paraskevas</a:t>
            </a:r>
            <a:r>
              <a:rPr lang="en-US" sz="1800" b="1" dirty="0">
                <a:latin typeface="Times New Roman" pitchFamily="18" charset="0"/>
                <a:cs typeface="Times New Roman" pitchFamily="18" charset="0"/>
              </a:rPr>
              <a:t>  (PhD, CEng, </a:t>
            </a:r>
            <a:r>
              <a:rPr lang="en-US" sz="1800" b="1" dirty="0" err="1">
                <a:latin typeface="Times New Roman" pitchFamily="18" charset="0"/>
                <a:cs typeface="Times New Roman" pitchFamily="18" charset="0"/>
              </a:rPr>
              <a:t>CMath</a:t>
            </a:r>
            <a:r>
              <a:rPr lang="en-US" sz="1800" b="1" dirty="0">
                <a:latin typeface="Times New Roman" pitchFamily="18" charset="0"/>
                <a:cs typeface="Times New Roman" pitchFamily="18" charset="0"/>
              </a:rPr>
              <a:t>, FHEA)</a:t>
            </a:r>
          </a:p>
          <a:p>
            <a:pPr eaLnBrk="1" hangingPunct="1"/>
            <a:r>
              <a:rPr lang="en-US" sz="1800" b="1" dirty="0">
                <a:latin typeface="Times New Roman" pitchFamily="18" charset="0"/>
                <a:cs typeface="Times New Roman" pitchFamily="18" charset="0"/>
              </a:rPr>
              <a:t>iparaskevas@theiet.org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Steps for the Numerical Differentiation of the Wheelspeed signal </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26303" y="1484784"/>
            <a:ext cx="7772400" cy="4752528"/>
          </a:xfrm>
        </p:spPr>
        <p:txBody>
          <a:bodyPr>
            <a:normAutofit fontScale="40000" lnSpcReduction="20000"/>
          </a:bodyPr>
          <a:lstStyle/>
          <a:p>
            <a:pPr algn="just">
              <a:buNone/>
              <a:defRPr/>
            </a:pPr>
            <a:endParaRPr lang="en-US" sz="2400" dirty="0">
              <a:latin typeface="Times New Roman" pitchFamily="18" charset="0"/>
              <a:cs typeface="Times New Roman" pitchFamily="18" charset="0"/>
            </a:endParaRPr>
          </a:p>
          <a:p>
            <a:pPr algn="just">
              <a:buNone/>
              <a:defRPr/>
            </a:pPr>
            <a:endParaRPr lang="en-US" sz="2400" dirty="0">
              <a:latin typeface="Times New Roman" pitchFamily="18" charset="0"/>
              <a:cs typeface="Times New Roman" pitchFamily="18" charset="0"/>
            </a:endParaRPr>
          </a:p>
          <a:p>
            <a:pPr indent="0" algn="ctr">
              <a:lnSpc>
                <a:spcPct val="120000"/>
              </a:lnSpc>
              <a:spcBef>
                <a:spcPts val="0"/>
              </a:spcBef>
              <a:buClrTx/>
              <a:buSzPct val="75000"/>
              <a:buNone/>
              <a:defRPr/>
            </a:pPr>
            <a:r>
              <a:rPr lang="en-US" sz="4500" i="1" dirty="0">
                <a:latin typeface="Times New Roman" pitchFamily="18" charset="0"/>
                <a:cs typeface="Times New Roman" pitchFamily="18" charset="0"/>
              </a:rPr>
              <a:t>Flowchart for the Numerical Differentiation of the Speed sensor</a:t>
            </a: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r>
              <a:rPr lang="en-US" sz="2800" dirty="0">
                <a:latin typeface="Times New Roman" pitchFamily="18" charset="0"/>
                <a:cs typeface="Times New Roman" pitchFamily="18" charset="0"/>
              </a:rPr>
              <a:t>                                                              </a:t>
            </a: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36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3600" dirty="0">
                <a:latin typeface="Times New Roman" pitchFamily="18" charset="0"/>
                <a:cs typeface="Times New Roman" pitchFamily="18" charset="0"/>
              </a:rPr>
              <a:t>             </a:t>
            </a:r>
          </a:p>
          <a:p>
            <a:pPr indent="0" algn="just">
              <a:lnSpc>
                <a:spcPct val="120000"/>
              </a:lnSpc>
              <a:spcBef>
                <a:spcPts val="0"/>
              </a:spcBef>
              <a:buClrTx/>
              <a:buSzPct val="75000"/>
              <a:buNone/>
              <a:defRPr/>
            </a:pPr>
            <a:r>
              <a:rPr lang="en-US" sz="3600" dirty="0">
                <a:latin typeface="Times New Roman" pitchFamily="18" charset="0"/>
                <a:cs typeface="Times New Roman" pitchFamily="18" charset="0"/>
              </a:rPr>
              <a:t>        </a:t>
            </a:r>
          </a:p>
          <a:p>
            <a:pPr indent="0">
              <a:lnSpc>
                <a:spcPct val="120000"/>
              </a:lnSpc>
              <a:spcBef>
                <a:spcPts val="0"/>
              </a:spcBef>
              <a:buClrTx/>
              <a:buSzPct val="75000"/>
              <a:buNone/>
              <a:defRPr/>
            </a:pPr>
            <a:r>
              <a:rPr lang="en-US" sz="4200" dirty="0">
                <a:latin typeface="Times New Roman" pitchFamily="18" charset="0"/>
                <a:cs typeface="Times New Roman" pitchFamily="18" charset="0"/>
              </a:rPr>
              <a:t>               </a:t>
            </a:r>
            <a:r>
              <a:rPr lang="en-US" sz="4000" i="1" dirty="0">
                <a:latin typeface="Times New Roman" pitchFamily="18" charset="0"/>
                <a:cs typeface="Times New Roman" pitchFamily="18" charset="0"/>
              </a:rPr>
              <a:t>Pre-processing of the Speed signal</a:t>
            </a:r>
          </a:p>
          <a:p>
            <a:pPr indent="0" algn="just">
              <a:lnSpc>
                <a:spcPct val="120000"/>
              </a:lnSpc>
              <a:spcBef>
                <a:spcPts val="0"/>
              </a:spcBef>
              <a:buClrTx/>
              <a:buSzPct val="75000"/>
              <a:buNone/>
              <a:defRPr/>
            </a:pPr>
            <a:endParaRPr lang="en-US" sz="36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4200" dirty="0">
                <a:latin typeface="Times New Roman" pitchFamily="18" charset="0"/>
                <a:cs typeface="Times New Roman" pitchFamily="18" charset="0"/>
              </a:rPr>
              <a:t>Note: It is very important to consider </a:t>
            </a:r>
            <a:r>
              <a:rPr lang="en-US" sz="4200" b="1" dirty="0">
                <a:latin typeface="Times New Roman" pitchFamily="18" charset="0"/>
                <a:cs typeface="Times New Roman" pitchFamily="18" charset="0"/>
              </a:rPr>
              <a:t>how the size of the span of the MA filter influences the accuracy of the ‘estimated’ Acceleration signal </a:t>
            </a:r>
            <a:r>
              <a:rPr lang="en-US" sz="4200" dirty="0">
                <a:latin typeface="Times New Roman" pitchFamily="18" charset="0"/>
                <a:cs typeface="Times New Roman" pitchFamily="18" charset="0"/>
              </a:rPr>
              <a:t>compared to the ‘actual’ Acceleration signal acquired from the Long-G sensor.</a:t>
            </a:r>
          </a:p>
          <a:p>
            <a:pPr algn="just">
              <a:lnSpc>
                <a:spcPct val="120000"/>
              </a:lnSpc>
              <a:spcBef>
                <a:spcPts val="0"/>
              </a:spcBef>
              <a:buClrTx/>
              <a:buSzPct val="75000"/>
              <a:buNone/>
              <a:defRPr/>
            </a:pPr>
            <a:r>
              <a:rPr lang="en-US" sz="5500" dirty="0">
                <a:latin typeface="Times New Roman" pitchFamily="18" charset="0"/>
                <a:cs typeface="Times New Roman" pitchFamily="18" charset="0"/>
              </a:rPr>
              <a:t>                  </a:t>
            </a:r>
            <a:endParaRPr lang="en-US" sz="4500" dirty="0">
              <a:latin typeface="Times New Roman" pitchFamily="18" charset="0"/>
              <a:cs typeface="Times New Roman" pitchFamily="18" charset="0"/>
            </a:endParaRP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p:sp>
        <p:nvSpPr>
          <p:cNvPr id="12" name="Rectangle 11">
            <a:extLst>
              <a:ext uri="{FF2B5EF4-FFF2-40B4-BE49-F238E27FC236}">
                <a16:creationId xmlns:a16="http://schemas.microsoft.com/office/drawing/2014/main" id="{34544A77-0F53-443C-92A9-2F0323E71C07}"/>
              </a:ext>
            </a:extLst>
          </p:cNvPr>
          <p:cNvSpPr/>
          <p:nvPr/>
        </p:nvSpPr>
        <p:spPr>
          <a:xfrm>
            <a:off x="3444480" y="2554853"/>
            <a:ext cx="1344085" cy="928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Smoothed Speed</a:t>
            </a:r>
          </a:p>
        </p:txBody>
      </p:sp>
      <p:sp>
        <p:nvSpPr>
          <p:cNvPr id="13" name="Rectangle 12">
            <a:extLst>
              <a:ext uri="{FF2B5EF4-FFF2-40B4-BE49-F238E27FC236}">
                <a16:creationId xmlns:a16="http://schemas.microsoft.com/office/drawing/2014/main" id="{3C0DCC70-57A6-496E-82FD-E607B9C22C7D}"/>
              </a:ext>
            </a:extLst>
          </p:cNvPr>
          <p:cNvSpPr/>
          <p:nvPr/>
        </p:nvSpPr>
        <p:spPr>
          <a:xfrm>
            <a:off x="6924626" y="2553946"/>
            <a:ext cx="1474077" cy="9293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Estimated</a:t>
            </a:r>
          </a:p>
          <a:p>
            <a:pPr algn="ctr"/>
            <a:r>
              <a:rPr lang="en-GB" sz="2000" dirty="0"/>
              <a:t>Acceleration</a:t>
            </a:r>
          </a:p>
        </p:txBody>
      </p:sp>
      <p:sp>
        <p:nvSpPr>
          <p:cNvPr id="14" name="Rectangle 13">
            <a:extLst>
              <a:ext uri="{FF2B5EF4-FFF2-40B4-BE49-F238E27FC236}">
                <a16:creationId xmlns:a16="http://schemas.microsoft.com/office/drawing/2014/main" id="{5B2D7EF8-BBC8-41F2-B082-52A13BDE6D46}"/>
              </a:ext>
            </a:extLst>
          </p:cNvPr>
          <p:cNvSpPr/>
          <p:nvPr/>
        </p:nvSpPr>
        <p:spPr>
          <a:xfrm>
            <a:off x="626303" y="2554853"/>
            <a:ext cx="1021651" cy="928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Speed</a:t>
            </a:r>
          </a:p>
        </p:txBody>
      </p:sp>
      <p:sp>
        <p:nvSpPr>
          <p:cNvPr id="15" name="Arrow: Right 14">
            <a:extLst>
              <a:ext uri="{FF2B5EF4-FFF2-40B4-BE49-F238E27FC236}">
                <a16:creationId xmlns:a16="http://schemas.microsoft.com/office/drawing/2014/main" id="{BB4D9785-31B2-426D-97DB-9B4095EB88C0}"/>
              </a:ext>
            </a:extLst>
          </p:cNvPr>
          <p:cNvSpPr/>
          <p:nvPr/>
        </p:nvSpPr>
        <p:spPr>
          <a:xfrm>
            <a:off x="1668547" y="2695055"/>
            <a:ext cx="1755339"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 filter</a:t>
            </a:r>
          </a:p>
        </p:txBody>
      </p:sp>
      <p:sp>
        <p:nvSpPr>
          <p:cNvPr id="16" name="Arrow: Right 15">
            <a:extLst>
              <a:ext uri="{FF2B5EF4-FFF2-40B4-BE49-F238E27FC236}">
                <a16:creationId xmlns:a16="http://schemas.microsoft.com/office/drawing/2014/main" id="{34219D7F-8498-4A3F-943F-3CA7341C7271}"/>
              </a:ext>
            </a:extLst>
          </p:cNvPr>
          <p:cNvSpPr/>
          <p:nvPr/>
        </p:nvSpPr>
        <p:spPr>
          <a:xfrm>
            <a:off x="4788565" y="2695055"/>
            <a:ext cx="2128505"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Num. </a:t>
            </a:r>
            <a:r>
              <a:rPr lang="en-GB" dirty="0" err="1"/>
              <a:t>Dif</a:t>
            </a:r>
            <a:r>
              <a:rPr lang="en-GB" dirty="0"/>
              <a:t>/</a:t>
            </a:r>
            <a:r>
              <a:rPr lang="en-GB" dirty="0" err="1"/>
              <a:t>tion</a:t>
            </a:r>
            <a:endParaRPr lang="en-GB" dirty="0"/>
          </a:p>
        </p:txBody>
      </p:sp>
      <p:sp>
        <p:nvSpPr>
          <p:cNvPr id="2" name="Right Brace 1">
            <a:extLst>
              <a:ext uri="{FF2B5EF4-FFF2-40B4-BE49-F238E27FC236}">
                <a16:creationId xmlns:a16="http://schemas.microsoft.com/office/drawing/2014/main" id="{3DF1EF1D-14E5-4DE0-9485-DA29CC528405}"/>
              </a:ext>
            </a:extLst>
          </p:cNvPr>
          <p:cNvSpPr/>
          <p:nvPr/>
        </p:nvSpPr>
        <p:spPr>
          <a:xfrm rot="5400000">
            <a:off x="3009411" y="2202317"/>
            <a:ext cx="402103" cy="315620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484016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In-class portfolio exercise - Description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85800" y="1571612"/>
            <a:ext cx="7772400" cy="4524388"/>
          </a:xfrm>
        </p:spPr>
        <p:txBody>
          <a:bodyPr>
            <a:normAutofit fontScale="25000" lnSpcReduction="20000"/>
          </a:bodyPr>
          <a:lstStyle/>
          <a:p>
            <a:pPr marL="0" indent="0" algn="just">
              <a:lnSpc>
                <a:spcPct val="120000"/>
              </a:lnSpc>
              <a:spcBef>
                <a:spcPts val="0"/>
              </a:spcBef>
              <a:buNone/>
              <a:defRPr/>
            </a:pPr>
            <a:endParaRPr lang="en-US" sz="6400" dirty="0">
              <a:latin typeface="Times New Roman" pitchFamily="18" charset="0"/>
              <a:cs typeface="Times New Roman" pitchFamily="18" charset="0"/>
            </a:endParaRPr>
          </a:p>
          <a:p>
            <a:pPr marL="0" indent="0" algn="just">
              <a:lnSpc>
                <a:spcPct val="120000"/>
              </a:lnSpc>
              <a:spcBef>
                <a:spcPts val="0"/>
              </a:spcBef>
              <a:buNone/>
              <a:defRPr/>
            </a:pPr>
            <a:r>
              <a:rPr lang="en-US" sz="8000" dirty="0">
                <a:latin typeface="Times New Roman" pitchFamily="18" charset="0"/>
                <a:cs typeface="Times New Roman" pitchFamily="18" charset="0"/>
              </a:rPr>
              <a:t>The students will be provided with the </a:t>
            </a:r>
            <a:r>
              <a:rPr lang="en-US" sz="8000" b="1" dirty="0">
                <a:latin typeface="Times New Roman" pitchFamily="18" charset="0"/>
                <a:cs typeface="Times New Roman" pitchFamily="18" charset="0"/>
              </a:rPr>
              <a:t>MATLAB scripts </a:t>
            </a:r>
            <a:r>
              <a:rPr lang="en-US" sz="8000" dirty="0">
                <a:latin typeface="Times New Roman" pitchFamily="18" charset="0"/>
                <a:cs typeface="Times New Roman" pitchFamily="18" charset="0"/>
              </a:rPr>
              <a:t>for the:</a:t>
            </a:r>
          </a:p>
          <a:p>
            <a:pPr marL="0" indent="0" algn="just">
              <a:lnSpc>
                <a:spcPct val="120000"/>
              </a:lnSpc>
              <a:spcBef>
                <a:spcPts val="0"/>
              </a:spcBef>
              <a:buNone/>
              <a:defRPr/>
            </a:pPr>
            <a:endParaRPr lang="en-US" sz="8000" dirty="0">
              <a:latin typeface="Times New Roman" pitchFamily="18" charset="0"/>
              <a:cs typeface="Times New Roman" pitchFamily="18" charset="0"/>
            </a:endParaRPr>
          </a:p>
          <a:p>
            <a:pPr marL="0" indent="0">
              <a:lnSpc>
                <a:spcPct val="120000"/>
              </a:lnSpc>
              <a:spcBef>
                <a:spcPts val="0"/>
              </a:spcBef>
              <a:buNone/>
              <a:defRPr/>
            </a:pPr>
            <a:r>
              <a:rPr lang="en-US" sz="8000" dirty="0">
                <a:latin typeface="Times New Roman" pitchFamily="18" charset="0"/>
                <a:cs typeface="Times New Roman" pitchFamily="18" charset="0"/>
              </a:rPr>
              <a:t>(a) Numerical Differentiation; one-sided (forward difference) approximation method</a:t>
            </a:r>
          </a:p>
          <a:p>
            <a:pPr marL="0" indent="0">
              <a:lnSpc>
                <a:spcPct val="120000"/>
              </a:lnSpc>
              <a:spcBef>
                <a:spcPts val="0"/>
              </a:spcBef>
              <a:buNone/>
              <a:defRPr/>
            </a:pPr>
            <a:endParaRPr lang="en-US" sz="8000" dirty="0">
              <a:latin typeface="Times New Roman" pitchFamily="18" charset="0"/>
              <a:cs typeface="Times New Roman" pitchFamily="18" charset="0"/>
            </a:endParaRPr>
          </a:p>
          <a:p>
            <a:pPr marL="0" indent="0">
              <a:lnSpc>
                <a:spcPct val="120000"/>
              </a:lnSpc>
              <a:spcBef>
                <a:spcPts val="0"/>
              </a:spcBef>
              <a:buNone/>
              <a:defRPr/>
            </a:pPr>
            <a:r>
              <a:rPr lang="en-US" sz="8000" dirty="0">
                <a:latin typeface="Times New Roman" pitchFamily="18" charset="0"/>
                <a:cs typeface="Times New Roman" pitchFamily="18" charset="0"/>
              </a:rPr>
              <a:t>(b) Moving Average filter</a:t>
            </a:r>
          </a:p>
          <a:p>
            <a:pPr marL="0" indent="0">
              <a:lnSpc>
                <a:spcPct val="120000"/>
              </a:lnSpc>
              <a:spcBef>
                <a:spcPts val="0"/>
              </a:spcBef>
              <a:buNone/>
              <a:defRPr/>
            </a:pPr>
            <a:endParaRPr lang="en-US" sz="8000" dirty="0">
              <a:latin typeface="Times New Roman" pitchFamily="18" charset="0"/>
              <a:cs typeface="Times New Roman" pitchFamily="18" charset="0"/>
            </a:endParaRPr>
          </a:p>
          <a:p>
            <a:pPr marL="0" indent="0">
              <a:lnSpc>
                <a:spcPct val="120000"/>
              </a:lnSpc>
              <a:spcBef>
                <a:spcPts val="0"/>
              </a:spcBef>
              <a:buNone/>
              <a:defRPr/>
            </a:pPr>
            <a:r>
              <a:rPr lang="en-US" sz="8000" dirty="0">
                <a:latin typeface="Times New Roman" pitchFamily="18" charset="0"/>
                <a:cs typeface="Times New Roman" pitchFamily="18" charset="0"/>
              </a:rPr>
              <a:t>(c) Root Mean Squared Error (RMSE) </a:t>
            </a:r>
          </a:p>
          <a:p>
            <a:pPr marL="0" indent="0">
              <a:lnSpc>
                <a:spcPct val="120000"/>
              </a:lnSpc>
              <a:spcBef>
                <a:spcPts val="0"/>
              </a:spcBef>
              <a:buNone/>
              <a:defRPr/>
            </a:pPr>
            <a:endParaRPr lang="en-US" sz="4800" dirty="0">
              <a:latin typeface="Times New Roman" pitchFamily="18" charset="0"/>
              <a:cs typeface="Times New Roman" pitchFamily="18" charset="0"/>
            </a:endParaRPr>
          </a:p>
          <a:p>
            <a:pPr marL="0" indent="0">
              <a:lnSpc>
                <a:spcPct val="120000"/>
              </a:lnSpc>
              <a:spcBef>
                <a:spcPts val="0"/>
              </a:spcBef>
              <a:buNone/>
              <a:defRPr/>
            </a:pPr>
            <a:endParaRPr lang="en-US" sz="4800" dirty="0">
              <a:latin typeface="Times New Roman" pitchFamily="18" charset="0"/>
              <a:cs typeface="Times New Roman" pitchFamily="18" charset="0"/>
            </a:endParaRPr>
          </a:p>
          <a:p>
            <a:pPr marL="0" indent="0">
              <a:lnSpc>
                <a:spcPct val="120000"/>
              </a:lnSpc>
              <a:spcBef>
                <a:spcPts val="0"/>
              </a:spcBef>
              <a:buNone/>
              <a:defRPr/>
            </a:pPr>
            <a:r>
              <a:rPr lang="en-US" sz="8000" dirty="0">
                <a:latin typeface="Times New Roman" pitchFamily="18" charset="0"/>
                <a:cs typeface="Times New Roman" pitchFamily="18" charset="0"/>
              </a:rPr>
              <a:t>The students are asked to perform the following tasks as part of an exercise for their Portfolio:</a:t>
            </a:r>
            <a:r>
              <a:rPr lang="en-US" sz="7200" dirty="0">
                <a:latin typeface="Times New Roman" pitchFamily="18" charset="0"/>
                <a:cs typeface="Times New Roman" pitchFamily="18" charset="0"/>
              </a:rPr>
              <a:t> </a:t>
            </a: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p:spTree>
    <p:extLst>
      <p:ext uri="{BB962C8B-B14F-4D97-AF65-F5344CB8AC3E}">
        <p14:creationId xmlns:p14="http://schemas.microsoft.com/office/powerpoint/2010/main" val="1357014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81913-76CF-4C49-95AF-9A6222BCCC41}"/>
              </a:ext>
            </a:extLst>
          </p:cNvPr>
          <p:cNvSpPr>
            <a:spLocks noGrp="1"/>
          </p:cNvSpPr>
          <p:nvPr>
            <p:ph type="title"/>
          </p:nvPr>
        </p:nvSpPr>
        <p:spPr/>
        <p:txBody>
          <a:bodyPr>
            <a:normAutofit/>
          </a:bodyPr>
          <a:lstStyle/>
          <a:p>
            <a:r>
              <a:rPr lang="en-US" sz="3600" dirty="0">
                <a:latin typeface="Times New Roman" pitchFamily="18" charset="0"/>
                <a:cs typeface="Times New Roman" pitchFamily="18" charset="0"/>
              </a:rPr>
              <a:t>In-class portfolio exercise - Questions</a:t>
            </a:r>
            <a:endParaRPr lang="en-GB" sz="3600" dirty="0"/>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781A1128-575E-4390-B1CF-021EB136E25A}"/>
                  </a:ext>
                </a:extLst>
              </p:cNvPr>
              <p:cNvSpPr/>
              <p:nvPr/>
            </p:nvSpPr>
            <p:spPr>
              <a:xfrm>
                <a:off x="755576" y="1600953"/>
                <a:ext cx="7416824" cy="4884414"/>
              </a:xfrm>
              <a:prstGeom prst="rect">
                <a:avLst/>
              </a:prstGeom>
            </p:spPr>
            <p:txBody>
              <a:bodyPr wrap="square">
                <a:spAutoFit/>
              </a:bodyPr>
              <a:lstStyle/>
              <a:p>
                <a:pPr marL="0" indent="0" algn="ctr">
                  <a:lnSpc>
                    <a:spcPct val="120000"/>
                  </a:lnSpc>
                  <a:spcBef>
                    <a:spcPts val="0"/>
                  </a:spcBef>
                  <a:buNone/>
                  <a:defRPr/>
                </a:pPr>
                <a:r>
                  <a:rPr lang="en-US" b="1" u="sng" dirty="0">
                    <a:latin typeface="Times New Roman" pitchFamily="18" charset="0"/>
                    <a:cs typeface="Times New Roman" pitchFamily="18" charset="0"/>
                  </a:rPr>
                  <a:t>Tasks</a:t>
                </a:r>
                <a:r>
                  <a:rPr lang="en-US" dirty="0">
                    <a:latin typeface="Times New Roman" pitchFamily="18" charset="0"/>
                    <a:cs typeface="Times New Roman" pitchFamily="18" charset="0"/>
                  </a:rPr>
                  <a:t> [Total Marks: 50, Duration: 2 hours]</a:t>
                </a:r>
              </a:p>
              <a:p>
                <a:pPr marL="0" indent="0" algn="ctr">
                  <a:lnSpc>
                    <a:spcPct val="120000"/>
                  </a:lnSpc>
                  <a:spcBef>
                    <a:spcPts val="0"/>
                  </a:spcBef>
                  <a:buNone/>
                  <a:defRPr/>
                </a:pPr>
                <a:endParaRPr lang="en-US" sz="1100" dirty="0">
                  <a:latin typeface="Times New Roman" pitchFamily="18" charset="0"/>
                  <a:cs typeface="Times New Roman" pitchFamily="18" charset="0"/>
                </a:endParaRPr>
              </a:p>
              <a:p>
                <a:pPr algn="just">
                  <a:lnSpc>
                    <a:spcPct val="120000"/>
                  </a:lnSpc>
                  <a:spcBef>
                    <a:spcPts val="0"/>
                  </a:spcBef>
                  <a:defRPr/>
                </a:pPr>
                <a:r>
                  <a:rPr lang="en-US" sz="1800" dirty="0">
                    <a:latin typeface="Times New Roman" pitchFamily="18" charset="0"/>
                    <a:cs typeface="Times New Roman" pitchFamily="18" charset="0"/>
                  </a:rPr>
                  <a:t>(</a:t>
                </a:r>
                <a:r>
                  <a:rPr lang="en-US" sz="1800" dirty="0" err="1">
                    <a:latin typeface="Times New Roman" pitchFamily="18" charset="0"/>
                    <a:cs typeface="Times New Roman" pitchFamily="18" charset="0"/>
                  </a:rPr>
                  <a:t>i</a:t>
                </a:r>
                <a:r>
                  <a:rPr lang="en-US" sz="1800" dirty="0">
                    <a:latin typeface="Times New Roman" pitchFamily="18" charset="0"/>
                    <a:cs typeface="Times New Roman" pitchFamily="18" charset="0"/>
                  </a:rPr>
                  <a:t>) Incorporate scripts (a), (b) and (c) in the MATLAB code which you have already developed as part of the previous portfolio exercise (Please utilize the previous flowchart). </a:t>
                </a:r>
                <a:r>
                  <a:rPr lang="en-US" sz="1800" dirty="0">
                    <a:solidFill>
                      <a:schemeClr val="tx1">
                        <a:lumMod val="75000"/>
                        <a:lumOff val="25000"/>
                      </a:schemeClr>
                    </a:solidFill>
                    <a:latin typeface="Times New Roman" pitchFamily="18" charset="0"/>
                    <a:cs typeface="Times New Roman" pitchFamily="18" charset="0"/>
                  </a:rPr>
                  <a:t>[10 Marks]</a:t>
                </a:r>
              </a:p>
              <a:p>
                <a:pPr marL="0" indent="0" algn="just">
                  <a:lnSpc>
                    <a:spcPct val="120000"/>
                  </a:lnSpc>
                  <a:spcBef>
                    <a:spcPts val="0"/>
                  </a:spcBef>
                  <a:buNone/>
                  <a:defRPr/>
                </a:pPr>
                <a:endParaRPr lang="en-US" sz="200" dirty="0">
                  <a:latin typeface="Times New Roman" pitchFamily="18" charset="0"/>
                  <a:cs typeface="Times New Roman" pitchFamily="18" charset="0"/>
                </a:endParaRPr>
              </a:p>
              <a:p>
                <a:pPr marL="0" indent="0" algn="just">
                  <a:lnSpc>
                    <a:spcPct val="120000"/>
                  </a:lnSpc>
                  <a:spcBef>
                    <a:spcPts val="0"/>
                  </a:spcBef>
                  <a:buNone/>
                  <a:defRPr/>
                </a:pPr>
                <a:r>
                  <a:rPr lang="en-US" sz="1600" i="1" dirty="0">
                    <a:solidFill>
                      <a:schemeClr val="tx1">
                        <a:lumMod val="75000"/>
                        <a:lumOff val="25000"/>
                      </a:schemeClr>
                    </a:solidFill>
                    <a:latin typeface="Times New Roman" pitchFamily="18" charset="0"/>
                    <a:cs typeface="Times New Roman" pitchFamily="18" charset="0"/>
                  </a:rPr>
                  <a:t>(</a:t>
                </a:r>
                <a:r>
                  <a:rPr lang="en-US" sz="1600" i="1" u="sng" dirty="0">
                    <a:solidFill>
                      <a:schemeClr val="tx1">
                        <a:lumMod val="75000"/>
                        <a:lumOff val="25000"/>
                      </a:schemeClr>
                    </a:solidFill>
                    <a:latin typeface="Times New Roman" pitchFamily="18" charset="0"/>
                    <a:cs typeface="Times New Roman" pitchFamily="18" charset="0"/>
                  </a:rPr>
                  <a:t>Note: </a:t>
                </a:r>
                <a:r>
                  <a:rPr lang="en-US" sz="1600" i="1" dirty="0">
                    <a:solidFill>
                      <a:schemeClr val="tx1">
                        <a:lumMod val="75000"/>
                        <a:lumOff val="25000"/>
                      </a:schemeClr>
                    </a:solidFill>
                    <a:latin typeface="Times New Roman" pitchFamily="18" charset="0"/>
                    <a:cs typeface="Times New Roman" pitchFamily="18" charset="0"/>
                  </a:rPr>
                  <a:t>The aim of the previous exercise was to plot the speed and acceleration signals acquired from the Wheelspeed and Long-G sensors, respectively)</a:t>
                </a:r>
              </a:p>
              <a:p>
                <a:pPr marL="0" indent="0" algn="just">
                  <a:lnSpc>
                    <a:spcPct val="120000"/>
                  </a:lnSpc>
                  <a:spcBef>
                    <a:spcPts val="0"/>
                  </a:spcBef>
                  <a:buNone/>
                  <a:defRPr/>
                </a:pPr>
                <a:endParaRPr lang="en-US" sz="1050" i="1" dirty="0">
                  <a:solidFill>
                    <a:schemeClr val="tx1">
                      <a:lumMod val="75000"/>
                      <a:lumOff val="25000"/>
                    </a:schemeClr>
                  </a:solidFill>
                  <a:latin typeface="Times New Roman" pitchFamily="18" charset="0"/>
                  <a:cs typeface="Times New Roman" pitchFamily="18" charset="0"/>
                </a:endParaRPr>
              </a:p>
              <a:p>
                <a:pPr algn="just">
                  <a:lnSpc>
                    <a:spcPct val="120000"/>
                  </a:lnSpc>
                  <a:spcBef>
                    <a:spcPts val="0"/>
                  </a:spcBef>
                  <a:defRPr/>
                </a:pPr>
                <a:r>
                  <a:rPr lang="en-US" sz="1800" dirty="0">
                    <a:latin typeface="Times New Roman" pitchFamily="18" charset="0"/>
                    <a:cs typeface="Times New Roman" pitchFamily="18" charset="0"/>
                  </a:rPr>
                  <a:t>(ii) Develop a figure consisting of two subplots. The upper subplot should present the actual Acceleration signal in </a:t>
                </a:r>
                <a14:m>
                  <m:oMath xmlns:m="http://schemas.openxmlformats.org/officeDocument/2006/math">
                    <m:sSup>
                      <m:sSupPr>
                        <m:ctrlPr>
                          <a:rPr lang="en-US" sz="1800" i="1">
                            <a:latin typeface="Cambria Math" panose="02040503050406030204" pitchFamily="18" charset="0"/>
                            <a:cs typeface="Times New Roman" pitchFamily="18" charset="0"/>
                          </a:rPr>
                        </m:ctrlPr>
                      </m:sSupPr>
                      <m:e>
                        <m:r>
                          <a:rPr lang="en-GB" sz="1800" i="1">
                            <a:latin typeface="Cambria Math" panose="02040503050406030204" pitchFamily="18" charset="0"/>
                            <a:cs typeface="Times New Roman" pitchFamily="18" charset="0"/>
                          </a:rPr>
                          <m:t>𝑚</m:t>
                        </m:r>
                        <m:r>
                          <a:rPr lang="en-GB" sz="1800" i="1">
                            <a:latin typeface="Cambria Math" panose="02040503050406030204" pitchFamily="18" charset="0"/>
                            <a:cs typeface="Times New Roman" pitchFamily="18" charset="0"/>
                          </a:rPr>
                          <m:t>/</m:t>
                        </m:r>
                        <m:r>
                          <a:rPr lang="en-GB" sz="1800" i="1">
                            <a:latin typeface="Cambria Math" panose="02040503050406030204" pitchFamily="18" charset="0"/>
                            <a:cs typeface="Times New Roman" pitchFamily="18" charset="0"/>
                          </a:rPr>
                          <m:t>𝑠𝑒𝑐</m:t>
                        </m:r>
                      </m:e>
                      <m:sup>
                        <m:r>
                          <a:rPr lang="en-GB" sz="1800" i="1">
                            <a:latin typeface="Cambria Math" panose="02040503050406030204" pitchFamily="18" charset="0"/>
                            <a:cs typeface="Times New Roman" pitchFamily="18" charset="0"/>
                          </a:rPr>
                          <m:t>2</m:t>
                        </m:r>
                      </m:sup>
                    </m:sSup>
                  </m:oMath>
                </a14:m>
                <a:r>
                  <a:rPr lang="en-US" sz="1800" dirty="0">
                    <a:latin typeface="Times New Roman" pitchFamily="18" charset="0"/>
                    <a:cs typeface="Times New Roman" pitchFamily="18" charset="0"/>
                  </a:rPr>
                  <a:t> (acquired from the Long-G sensor) vs. time (in sec) whereas the lower subplot should present the Numerical Differentiation of the Speed sensor signal i.e. estimated Acceleration, in </a:t>
                </a:r>
                <a14:m>
                  <m:oMath xmlns:m="http://schemas.openxmlformats.org/officeDocument/2006/math">
                    <m:sSup>
                      <m:sSupPr>
                        <m:ctrlPr>
                          <a:rPr lang="en-US" sz="1800" i="1">
                            <a:latin typeface="Cambria Math" panose="02040503050406030204" pitchFamily="18" charset="0"/>
                            <a:cs typeface="Times New Roman" pitchFamily="18" charset="0"/>
                          </a:rPr>
                        </m:ctrlPr>
                      </m:sSupPr>
                      <m:e>
                        <m:r>
                          <a:rPr lang="en-GB" sz="1800" i="1">
                            <a:latin typeface="Cambria Math" panose="02040503050406030204" pitchFamily="18" charset="0"/>
                            <a:cs typeface="Times New Roman" pitchFamily="18" charset="0"/>
                          </a:rPr>
                          <m:t>𝑚</m:t>
                        </m:r>
                        <m:r>
                          <a:rPr lang="en-GB" sz="1800" i="1">
                            <a:latin typeface="Cambria Math" panose="02040503050406030204" pitchFamily="18" charset="0"/>
                            <a:cs typeface="Times New Roman" pitchFamily="18" charset="0"/>
                          </a:rPr>
                          <m:t>/</m:t>
                        </m:r>
                        <m:r>
                          <a:rPr lang="en-GB" sz="1800" i="1">
                            <a:latin typeface="Cambria Math" panose="02040503050406030204" pitchFamily="18" charset="0"/>
                            <a:cs typeface="Times New Roman" pitchFamily="18" charset="0"/>
                          </a:rPr>
                          <m:t>𝑠𝑒𝑐</m:t>
                        </m:r>
                      </m:e>
                      <m:sup>
                        <m:r>
                          <a:rPr lang="en-GB" sz="1800" i="1">
                            <a:latin typeface="Cambria Math" panose="02040503050406030204" pitchFamily="18" charset="0"/>
                            <a:cs typeface="Times New Roman" pitchFamily="18" charset="0"/>
                          </a:rPr>
                          <m:t>2</m:t>
                        </m:r>
                      </m:sup>
                    </m:sSup>
                    <m:r>
                      <a:rPr lang="en-GB" sz="1800" i="1">
                        <a:latin typeface="Cambria Math" panose="02040503050406030204" pitchFamily="18" charset="0"/>
                        <a:cs typeface="Times New Roman" pitchFamily="18" charset="0"/>
                      </a:rPr>
                      <m:t> , </m:t>
                    </m:r>
                  </m:oMath>
                </a14:m>
                <a:r>
                  <a:rPr lang="en-US" sz="1800" b="1" dirty="0">
                    <a:latin typeface="Times New Roman" pitchFamily="18" charset="0"/>
                    <a:cs typeface="Times New Roman" pitchFamily="18" charset="0"/>
                  </a:rPr>
                  <a:t>without the </a:t>
                </a:r>
                <a:r>
                  <a:rPr lang="en-US" sz="1800" b="1" dirty="0" err="1">
                    <a:latin typeface="Times New Roman" pitchFamily="18" charset="0"/>
                    <a:cs typeface="Times New Roman" pitchFamily="18" charset="0"/>
                  </a:rPr>
                  <a:t>utilisation</a:t>
                </a:r>
                <a:r>
                  <a:rPr lang="en-US" sz="1800" b="1" dirty="0">
                    <a:latin typeface="Times New Roman" pitchFamily="18" charset="0"/>
                    <a:cs typeface="Times New Roman" pitchFamily="18" charset="0"/>
                  </a:rPr>
                  <a:t> of the MA filter, </a:t>
                </a:r>
                <a:r>
                  <a:rPr lang="en-US" sz="1800" dirty="0">
                    <a:latin typeface="Times New Roman" pitchFamily="18" charset="0"/>
                    <a:cs typeface="Times New Roman" pitchFamily="18" charset="0"/>
                  </a:rPr>
                  <a:t>vs. time (in sec). Compare the two subplots and comment (50 words). </a:t>
                </a:r>
              </a:p>
              <a:p>
                <a:pPr algn="just">
                  <a:lnSpc>
                    <a:spcPct val="120000"/>
                  </a:lnSpc>
                  <a:spcBef>
                    <a:spcPts val="0"/>
                  </a:spcBef>
                  <a:defRPr/>
                </a:pPr>
                <a:r>
                  <a:rPr lang="en-US" sz="1800" dirty="0">
                    <a:solidFill>
                      <a:schemeClr val="tx1">
                        <a:lumMod val="75000"/>
                        <a:lumOff val="25000"/>
                      </a:schemeClr>
                    </a:solidFill>
                    <a:latin typeface="Times New Roman" pitchFamily="18" charset="0"/>
                    <a:cs typeface="Times New Roman" pitchFamily="18" charset="0"/>
                  </a:rPr>
                  <a:t>[10 Marks]</a:t>
                </a:r>
              </a:p>
            </p:txBody>
          </p:sp>
        </mc:Choice>
        <mc:Fallback xmlns="">
          <p:sp>
            <p:nvSpPr>
              <p:cNvPr id="4" name="Rectangle 3">
                <a:extLst>
                  <a:ext uri="{FF2B5EF4-FFF2-40B4-BE49-F238E27FC236}">
                    <a16:creationId xmlns:a16="http://schemas.microsoft.com/office/drawing/2014/main" id="{781A1128-575E-4390-B1CF-021EB136E25A}"/>
                  </a:ext>
                </a:extLst>
              </p:cNvPr>
              <p:cNvSpPr>
                <a:spLocks noRot="1" noChangeAspect="1" noMove="1" noResize="1" noEditPoints="1" noAdjustHandles="1" noChangeArrowheads="1" noChangeShapeType="1" noTextEdit="1"/>
              </p:cNvSpPr>
              <p:nvPr/>
            </p:nvSpPr>
            <p:spPr>
              <a:xfrm>
                <a:off x="755576" y="1600953"/>
                <a:ext cx="7416824" cy="4884414"/>
              </a:xfrm>
              <a:prstGeom prst="rect">
                <a:avLst/>
              </a:prstGeom>
              <a:blipFill>
                <a:blip r:embed="rId3"/>
                <a:stretch>
                  <a:fillRect l="-740" t="-250" r="-575" b="-499"/>
                </a:stretch>
              </a:blipFill>
            </p:spPr>
            <p:txBody>
              <a:bodyPr/>
              <a:lstStyle/>
              <a:p>
                <a:r>
                  <a:rPr lang="en-GB">
                    <a:noFill/>
                  </a:rPr>
                  <a:t> </a:t>
                </a:r>
              </a:p>
            </p:txBody>
          </p:sp>
        </mc:Fallback>
      </mc:AlternateContent>
    </p:spTree>
    <p:extLst>
      <p:ext uri="{BB962C8B-B14F-4D97-AF65-F5344CB8AC3E}">
        <p14:creationId xmlns:p14="http://schemas.microsoft.com/office/powerpoint/2010/main" val="2445839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In-class portfolio exercise - Questions</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85800" y="1571612"/>
            <a:ext cx="7772400" cy="4524388"/>
          </a:xfrm>
        </p:spPr>
        <p:txBody>
          <a:bodyPr>
            <a:normAutofit fontScale="25000" lnSpcReduction="20000"/>
          </a:bodyPr>
          <a:lstStyle/>
          <a:p>
            <a:pPr algn="just">
              <a:lnSpc>
                <a:spcPct val="120000"/>
              </a:lnSpc>
              <a:spcBef>
                <a:spcPts val="0"/>
              </a:spcBef>
              <a:buNone/>
              <a:defRPr/>
            </a:pPr>
            <a:endParaRPr lang="en-US" sz="6400" dirty="0">
              <a:latin typeface="Times New Roman" pitchFamily="18" charset="0"/>
              <a:cs typeface="Times New Roman" pitchFamily="18" charset="0"/>
            </a:endParaRPr>
          </a:p>
          <a:p>
            <a:pPr marL="0" indent="0" algn="just">
              <a:lnSpc>
                <a:spcPct val="120000"/>
              </a:lnSpc>
              <a:spcBef>
                <a:spcPts val="0"/>
              </a:spcBef>
              <a:buNone/>
              <a:defRPr/>
            </a:pPr>
            <a:r>
              <a:rPr lang="en-US" sz="7200" dirty="0">
                <a:latin typeface="Times New Roman" pitchFamily="18" charset="0"/>
                <a:cs typeface="Times New Roman" pitchFamily="18" charset="0"/>
              </a:rPr>
              <a:t>(iii) Repeat the same process as in (ii) however, </a:t>
            </a:r>
            <a:r>
              <a:rPr lang="en-US" sz="7200" b="1" dirty="0">
                <a:latin typeface="Times New Roman" pitchFamily="18" charset="0"/>
                <a:cs typeface="Times New Roman" pitchFamily="18" charset="0"/>
              </a:rPr>
              <a:t>select different values for the span size of the MA filter </a:t>
            </a:r>
            <a:r>
              <a:rPr lang="en-US" sz="7200" dirty="0">
                <a:latin typeface="Times New Roman" pitchFamily="18" charset="0"/>
                <a:cs typeface="Times New Roman" pitchFamily="18" charset="0"/>
              </a:rPr>
              <a:t>and compare visually the estimated acceleration with the actual acceleration. You can incorporate a number of selected plots in order to support your observations. State briefly your observations (50 words).</a:t>
            </a:r>
          </a:p>
          <a:p>
            <a:pPr marL="0" indent="0" algn="just">
              <a:lnSpc>
                <a:spcPct val="120000"/>
              </a:lnSpc>
              <a:spcBef>
                <a:spcPts val="0"/>
              </a:spcBef>
              <a:buNone/>
              <a:defRPr/>
            </a:pPr>
            <a:r>
              <a:rPr lang="en-US" sz="7200" dirty="0">
                <a:solidFill>
                  <a:schemeClr val="tx1">
                    <a:lumMod val="75000"/>
                    <a:lumOff val="25000"/>
                  </a:schemeClr>
                </a:solidFill>
                <a:latin typeface="Times New Roman" pitchFamily="18" charset="0"/>
                <a:cs typeface="Times New Roman" pitchFamily="18" charset="0"/>
              </a:rPr>
              <a:t>[15 Marks]</a:t>
            </a:r>
          </a:p>
          <a:p>
            <a:pPr marL="0" indent="0" algn="just">
              <a:lnSpc>
                <a:spcPct val="120000"/>
              </a:lnSpc>
              <a:spcBef>
                <a:spcPts val="0"/>
              </a:spcBef>
              <a:buNone/>
              <a:defRPr/>
            </a:pPr>
            <a:endParaRPr lang="en-US" sz="6400" dirty="0">
              <a:latin typeface="Times New Roman" pitchFamily="18" charset="0"/>
              <a:cs typeface="Times New Roman" pitchFamily="18" charset="0"/>
            </a:endParaRPr>
          </a:p>
          <a:p>
            <a:pPr marL="0" indent="0" algn="just">
              <a:lnSpc>
                <a:spcPct val="120000"/>
              </a:lnSpc>
              <a:spcBef>
                <a:spcPts val="0"/>
              </a:spcBef>
              <a:buNone/>
              <a:defRPr/>
            </a:pPr>
            <a:r>
              <a:rPr lang="en-US" sz="7200" dirty="0">
                <a:latin typeface="Times New Roman" pitchFamily="18" charset="0"/>
                <a:cs typeface="Times New Roman" pitchFamily="18" charset="0"/>
              </a:rPr>
              <a:t>(iv) Compare the ‘estimated’ acceleration and the ‘actual’ acceleration </a:t>
            </a:r>
            <a:r>
              <a:rPr lang="en-US" sz="7200" b="1" dirty="0" err="1">
                <a:latin typeface="Times New Roman" pitchFamily="18" charset="0"/>
                <a:cs typeface="Times New Roman" pitchFamily="18" charset="0"/>
              </a:rPr>
              <a:t>utilising</a:t>
            </a:r>
            <a:r>
              <a:rPr lang="en-US" sz="7200" b="1" dirty="0">
                <a:latin typeface="Times New Roman" pitchFamily="18" charset="0"/>
                <a:cs typeface="Times New Roman" pitchFamily="18" charset="0"/>
              </a:rPr>
              <a:t> the RMSE</a:t>
            </a:r>
            <a:r>
              <a:rPr lang="en-US" sz="7200" dirty="0">
                <a:latin typeface="Times New Roman" pitchFamily="18" charset="0"/>
                <a:cs typeface="Times New Roman" pitchFamily="18" charset="0"/>
              </a:rPr>
              <a:t> for different span sizes of  the MA filter. Specifically, conduct a series of experiments with different span sizes and calculate the corresponding RMSE. Plot the results on a graph. Which values of span size are of particular interest and why? State your observations (50 words).</a:t>
            </a:r>
          </a:p>
          <a:p>
            <a:pPr marL="0" indent="0" algn="just">
              <a:lnSpc>
                <a:spcPct val="120000"/>
              </a:lnSpc>
              <a:spcBef>
                <a:spcPts val="0"/>
              </a:spcBef>
              <a:buNone/>
              <a:defRPr/>
            </a:pPr>
            <a:r>
              <a:rPr lang="en-US" sz="7200" dirty="0">
                <a:solidFill>
                  <a:schemeClr val="tx1">
                    <a:lumMod val="75000"/>
                    <a:lumOff val="25000"/>
                  </a:schemeClr>
                </a:solidFill>
                <a:latin typeface="Times New Roman" pitchFamily="18" charset="0"/>
                <a:cs typeface="Times New Roman" pitchFamily="18" charset="0"/>
              </a:rPr>
              <a:t>[15 Marks]</a:t>
            </a:r>
          </a:p>
          <a:p>
            <a:pPr marL="0" indent="0" algn="just">
              <a:buNone/>
              <a:defRPr/>
            </a:pPr>
            <a:endParaRPr lang="en-US" sz="3500" dirty="0">
              <a:latin typeface="Times New Roman" pitchFamily="18" charset="0"/>
              <a:cs typeface="Times New Roman" pitchFamily="18" charset="0"/>
            </a:endParaRPr>
          </a:p>
          <a:p>
            <a:pPr algn="just">
              <a:buNone/>
              <a:defRPr/>
            </a:pPr>
            <a:r>
              <a:rPr lang="en-US" sz="2400" dirty="0">
                <a:latin typeface="Times New Roman" pitchFamily="18" charset="0"/>
                <a:cs typeface="Times New Roman" pitchFamily="18" charset="0"/>
              </a:rPr>
              <a:t>  </a:t>
            </a:r>
          </a:p>
          <a:p>
            <a:pPr algn="just">
              <a:lnSpc>
                <a:spcPct val="120000"/>
              </a:lnSpc>
              <a:spcBef>
                <a:spcPts val="0"/>
              </a:spcBef>
              <a:buClrTx/>
              <a:buSzPct val="75000"/>
              <a:buNone/>
              <a:defRPr/>
            </a:pPr>
            <a:r>
              <a:rPr lang="en-US" sz="5500" dirty="0">
                <a:latin typeface="Times New Roman" pitchFamily="18" charset="0"/>
                <a:cs typeface="Times New Roman" pitchFamily="18" charset="0"/>
              </a:rPr>
              <a:t>   </a:t>
            </a:r>
          </a:p>
          <a:p>
            <a:pPr algn="just">
              <a:lnSpc>
                <a:spcPct val="120000"/>
              </a:lnSpc>
              <a:spcBef>
                <a:spcPts val="0"/>
              </a:spcBef>
              <a:buClrTx/>
              <a:buSzPct val="75000"/>
              <a:buNone/>
              <a:defRPr/>
            </a:pPr>
            <a:r>
              <a:rPr lang="en-US" sz="7200" dirty="0">
                <a:latin typeface="Times New Roman" pitchFamily="18" charset="0"/>
                <a:cs typeface="Times New Roman" pitchFamily="18" charset="0"/>
              </a:rPr>
              <a:t> </a:t>
            </a: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p:spTree>
    <p:extLst>
      <p:ext uri="{BB962C8B-B14F-4D97-AF65-F5344CB8AC3E}">
        <p14:creationId xmlns:p14="http://schemas.microsoft.com/office/powerpoint/2010/main" val="242679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In-class portfolio exercise – </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Answers / Results – Question (ii)</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26303" y="1484784"/>
            <a:ext cx="7772400" cy="4752528"/>
          </a:xfrm>
        </p:spPr>
        <p:txBody>
          <a:bodyPr>
            <a:normAutofit fontScale="77500" lnSpcReduction="20000"/>
          </a:bodyPr>
          <a:lstStyle/>
          <a:p>
            <a:pPr algn="just">
              <a:buNone/>
              <a:defRPr/>
            </a:pPr>
            <a:endParaRPr lang="en-US" sz="24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2600" i="1" dirty="0">
                <a:latin typeface="Times New Roman" pitchFamily="18" charset="0"/>
                <a:cs typeface="Times New Roman" pitchFamily="18" charset="0"/>
              </a:rPr>
              <a:t>Flowchart for the Numerical Differentiation of the Speed sensor </a:t>
            </a:r>
            <a:r>
              <a:rPr lang="en-US" sz="2600" b="1" i="1" dirty="0">
                <a:latin typeface="Times New Roman" pitchFamily="18" charset="0"/>
                <a:cs typeface="Times New Roman" pitchFamily="18" charset="0"/>
              </a:rPr>
              <a:t>without </a:t>
            </a:r>
            <a:r>
              <a:rPr lang="en-US" sz="2600" b="1" i="1" dirty="0" err="1">
                <a:latin typeface="Times New Roman" pitchFamily="18" charset="0"/>
                <a:cs typeface="Times New Roman" pitchFamily="18" charset="0"/>
              </a:rPr>
              <a:t>utilising</a:t>
            </a:r>
            <a:r>
              <a:rPr lang="en-US" sz="2600" b="1" i="1" dirty="0">
                <a:latin typeface="Times New Roman" pitchFamily="18" charset="0"/>
                <a:cs typeface="Times New Roman" pitchFamily="18" charset="0"/>
              </a:rPr>
              <a:t> the MA filter</a:t>
            </a: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r>
              <a:rPr lang="en-US" sz="2800" dirty="0">
                <a:latin typeface="Times New Roman" pitchFamily="18" charset="0"/>
                <a:cs typeface="Times New Roman" pitchFamily="18" charset="0"/>
              </a:rPr>
              <a:t>                                                              </a:t>
            </a:r>
          </a:p>
          <a:p>
            <a:pPr indent="0" algn="just">
              <a:lnSpc>
                <a:spcPct val="120000"/>
              </a:lnSpc>
              <a:spcBef>
                <a:spcPts val="0"/>
              </a:spcBef>
              <a:buClrTx/>
              <a:buSzPct val="75000"/>
              <a:buNone/>
              <a:defRPr/>
            </a:pPr>
            <a:endParaRPr lang="en-US" sz="4200"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4200"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4200"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3600" dirty="0">
              <a:latin typeface="Times New Roman" pitchFamily="18" charset="0"/>
              <a:cs typeface="Times New Roman" pitchFamily="18" charset="0"/>
            </a:endParaRPr>
          </a:p>
          <a:p>
            <a:pPr algn="just">
              <a:lnSpc>
                <a:spcPct val="120000"/>
              </a:lnSpc>
              <a:spcBef>
                <a:spcPts val="0"/>
              </a:spcBef>
              <a:buClrTx/>
              <a:buSzPct val="75000"/>
              <a:buNone/>
              <a:defRPr/>
            </a:pPr>
            <a:r>
              <a:rPr lang="en-US" sz="5500" dirty="0">
                <a:latin typeface="Times New Roman" pitchFamily="18" charset="0"/>
                <a:cs typeface="Times New Roman" pitchFamily="18" charset="0"/>
              </a:rPr>
              <a:t>                  </a:t>
            </a:r>
            <a:endParaRPr lang="en-US" sz="4500" dirty="0">
              <a:latin typeface="Times New Roman" pitchFamily="18" charset="0"/>
              <a:cs typeface="Times New Roman" pitchFamily="18" charset="0"/>
            </a:endParaRP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p:sp>
        <p:nvSpPr>
          <p:cNvPr id="13" name="Rectangle 12">
            <a:extLst>
              <a:ext uri="{FF2B5EF4-FFF2-40B4-BE49-F238E27FC236}">
                <a16:creationId xmlns:a16="http://schemas.microsoft.com/office/drawing/2014/main" id="{3C0DCC70-57A6-496E-82FD-E607B9C22C7D}"/>
              </a:ext>
            </a:extLst>
          </p:cNvPr>
          <p:cNvSpPr/>
          <p:nvPr/>
        </p:nvSpPr>
        <p:spPr>
          <a:xfrm>
            <a:off x="5218345" y="3396355"/>
            <a:ext cx="1801927" cy="11127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Estimated</a:t>
            </a:r>
          </a:p>
          <a:p>
            <a:pPr algn="ctr"/>
            <a:r>
              <a:rPr lang="en-GB" sz="2000" dirty="0"/>
              <a:t>Acceleration</a:t>
            </a:r>
          </a:p>
        </p:txBody>
      </p:sp>
      <p:sp>
        <p:nvSpPr>
          <p:cNvPr id="14" name="Rectangle 13">
            <a:extLst>
              <a:ext uri="{FF2B5EF4-FFF2-40B4-BE49-F238E27FC236}">
                <a16:creationId xmlns:a16="http://schemas.microsoft.com/office/drawing/2014/main" id="{5B2D7EF8-BBC8-41F2-B082-52A13BDE6D46}"/>
              </a:ext>
            </a:extLst>
          </p:cNvPr>
          <p:cNvSpPr/>
          <p:nvPr/>
        </p:nvSpPr>
        <p:spPr>
          <a:xfrm>
            <a:off x="1672483" y="3434605"/>
            <a:ext cx="1341867" cy="11082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Speed</a:t>
            </a:r>
          </a:p>
        </p:txBody>
      </p:sp>
      <p:sp>
        <p:nvSpPr>
          <p:cNvPr id="16" name="Arrow: Right 15">
            <a:extLst>
              <a:ext uri="{FF2B5EF4-FFF2-40B4-BE49-F238E27FC236}">
                <a16:creationId xmlns:a16="http://schemas.microsoft.com/office/drawing/2014/main" id="{34219D7F-8498-4A3F-943F-3CA7341C7271}"/>
              </a:ext>
            </a:extLst>
          </p:cNvPr>
          <p:cNvSpPr/>
          <p:nvPr/>
        </p:nvSpPr>
        <p:spPr>
          <a:xfrm>
            <a:off x="3014350" y="3589170"/>
            <a:ext cx="2203995" cy="7271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Num. </a:t>
            </a:r>
            <a:r>
              <a:rPr lang="en-GB" dirty="0" err="1"/>
              <a:t>Dif</a:t>
            </a:r>
            <a:r>
              <a:rPr lang="en-GB" dirty="0"/>
              <a:t>/</a:t>
            </a:r>
            <a:r>
              <a:rPr lang="en-GB" dirty="0" err="1"/>
              <a:t>tion</a:t>
            </a:r>
            <a:endParaRPr lang="en-GB" dirty="0"/>
          </a:p>
        </p:txBody>
      </p:sp>
    </p:spTree>
    <p:extLst>
      <p:ext uri="{BB962C8B-B14F-4D97-AF65-F5344CB8AC3E}">
        <p14:creationId xmlns:p14="http://schemas.microsoft.com/office/powerpoint/2010/main" val="26436407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B155-CD75-42EA-B5F9-3A407033525B}"/>
              </a:ext>
            </a:extLst>
          </p:cNvPr>
          <p:cNvSpPr>
            <a:spLocks noGrp="1"/>
          </p:cNvSpPr>
          <p:nvPr>
            <p:ph type="title"/>
          </p:nvPr>
        </p:nvSpPr>
        <p:spPr/>
        <p:txBody>
          <a:bodyPr>
            <a:normAutofit fontScale="90000"/>
          </a:bodyPr>
          <a:lstStyle/>
          <a:p>
            <a:r>
              <a:rPr lang="en-US" dirty="0">
                <a:latin typeface="Times New Roman" pitchFamily="18" charset="0"/>
                <a:cs typeface="Times New Roman" pitchFamily="18" charset="0"/>
              </a:rPr>
              <a:t>In-class portfolio exercise –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Answers / Results – Question (ii)</a:t>
            </a:r>
            <a:endParaRPr lang="en-GB" dirty="0"/>
          </a:p>
        </p:txBody>
      </p:sp>
      <p:pic>
        <p:nvPicPr>
          <p:cNvPr id="5" name="Content Placeholder 4">
            <a:extLst>
              <a:ext uri="{FF2B5EF4-FFF2-40B4-BE49-F238E27FC236}">
                <a16:creationId xmlns:a16="http://schemas.microsoft.com/office/drawing/2014/main" id="{F56903E9-762B-4035-A0C6-34A7A84C9BA0}"/>
              </a:ext>
            </a:extLst>
          </p:cNvPr>
          <p:cNvPicPr preferRelativeResize="0">
            <a:picLocks noGrp="1"/>
          </p:cNvPicPr>
          <p:nvPr>
            <p:ph sz="quarter" idx="1"/>
          </p:nvPr>
        </p:nvPicPr>
        <p:blipFill>
          <a:blip r:embed="rId3"/>
          <a:stretch>
            <a:fillRect/>
          </a:stretch>
        </p:blipFill>
        <p:spPr>
          <a:xfrm>
            <a:off x="612775" y="1900654"/>
            <a:ext cx="8280000" cy="3960000"/>
          </a:xfrm>
          <a:prstGeom prst="rect">
            <a:avLst/>
          </a:prstGeom>
        </p:spPr>
      </p:pic>
    </p:spTree>
    <p:extLst>
      <p:ext uri="{BB962C8B-B14F-4D97-AF65-F5344CB8AC3E}">
        <p14:creationId xmlns:p14="http://schemas.microsoft.com/office/powerpoint/2010/main" val="2395686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Steps for the Numerical Differentiation of the Wheelspeed signal </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26303" y="1484784"/>
            <a:ext cx="7772400" cy="4752528"/>
          </a:xfrm>
        </p:spPr>
        <p:txBody>
          <a:bodyPr>
            <a:normAutofit fontScale="32500" lnSpcReduction="20000"/>
          </a:bodyPr>
          <a:lstStyle/>
          <a:p>
            <a:pPr algn="just">
              <a:buNone/>
              <a:defRPr/>
            </a:pPr>
            <a:endParaRPr lang="en-US" sz="2400"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5500" i="1"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5500" i="1" dirty="0">
                <a:latin typeface="Times New Roman" pitchFamily="18" charset="0"/>
                <a:cs typeface="Times New Roman" pitchFamily="18" charset="0"/>
              </a:rPr>
              <a:t>Flowchart for the Numerical Differentiation of the Speed sensor </a:t>
            </a:r>
            <a:r>
              <a:rPr lang="en-US" sz="5500" b="1" i="1" dirty="0" err="1">
                <a:latin typeface="Times New Roman" pitchFamily="18" charset="0"/>
                <a:cs typeface="Times New Roman" pitchFamily="18" charset="0"/>
              </a:rPr>
              <a:t>utilising</a:t>
            </a:r>
            <a:r>
              <a:rPr lang="en-US" sz="5500" b="1" i="1" dirty="0">
                <a:latin typeface="Times New Roman" pitchFamily="18" charset="0"/>
                <a:cs typeface="Times New Roman" pitchFamily="18" charset="0"/>
              </a:rPr>
              <a:t> the MA filter</a:t>
            </a:r>
          </a:p>
          <a:p>
            <a:pPr indent="0" algn="just">
              <a:lnSpc>
                <a:spcPct val="120000"/>
              </a:lnSpc>
              <a:spcBef>
                <a:spcPts val="0"/>
              </a:spcBef>
              <a:buClrTx/>
              <a:buSzPct val="75000"/>
              <a:buNone/>
              <a:defRPr/>
            </a:pPr>
            <a:endParaRPr lang="en-US" sz="8600" u="sng"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r>
              <a:rPr lang="en-US" sz="2800" dirty="0">
                <a:latin typeface="Times New Roman" pitchFamily="18" charset="0"/>
                <a:cs typeface="Times New Roman" pitchFamily="18" charset="0"/>
              </a:rPr>
              <a:t>                                                              </a:t>
            </a: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algn="just">
              <a:lnSpc>
                <a:spcPct val="120000"/>
              </a:lnSpc>
              <a:spcBef>
                <a:spcPts val="0"/>
              </a:spcBef>
              <a:buClrTx/>
              <a:buSzPct val="75000"/>
              <a:buNone/>
              <a:defRPr/>
            </a:pPr>
            <a:endParaRPr lang="en-US"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3600" dirty="0">
                <a:latin typeface="Times New Roman" pitchFamily="18" charset="0"/>
                <a:cs typeface="Times New Roman" pitchFamily="18" charset="0"/>
              </a:rPr>
              <a:t>  </a:t>
            </a:r>
          </a:p>
          <a:p>
            <a:pPr indent="0" algn="just">
              <a:lnSpc>
                <a:spcPct val="120000"/>
              </a:lnSpc>
              <a:spcBef>
                <a:spcPts val="0"/>
              </a:spcBef>
              <a:buClrTx/>
              <a:buSzPct val="75000"/>
              <a:buNone/>
              <a:defRPr/>
            </a:pPr>
            <a:endParaRPr lang="en-US" sz="36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3600" dirty="0">
                <a:latin typeface="Times New Roman" pitchFamily="18" charset="0"/>
                <a:cs typeface="Times New Roman" pitchFamily="18" charset="0"/>
              </a:rPr>
              <a:t>    </a:t>
            </a:r>
          </a:p>
          <a:p>
            <a:pPr indent="0" algn="just">
              <a:lnSpc>
                <a:spcPct val="120000"/>
              </a:lnSpc>
              <a:spcBef>
                <a:spcPts val="0"/>
              </a:spcBef>
              <a:buClrTx/>
              <a:buSzPct val="75000"/>
              <a:buNone/>
              <a:defRPr/>
            </a:pPr>
            <a:r>
              <a:rPr lang="en-US" sz="3600" dirty="0">
                <a:latin typeface="Times New Roman" pitchFamily="18" charset="0"/>
                <a:cs typeface="Times New Roman" pitchFamily="18" charset="0"/>
              </a:rPr>
              <a:t>    </a:t>
            </a:r>
          </a:p>
          <a:p>
            <a:pPr indent="0" algn="just">
              <a:lnSpc>
                <a:spcPct val="120000"/>
              </a:lnSpc>
              <a:spcBef>
                <a:spcPts val="0"/>
              </a:spcBef>
              <a:buClrTx/>
              <a:buSzPct val="75000"/>
              <a:buNone/>
              <a:defRPr/>
            </a:pPr>
            <a:r>
              <a:rPr lang="en-US" sz="3400" dirty="0">
                <a:latin typeface="Times New Roman" pitchFamily="18" charset="0"/>
                <a:cs typeface="Times New Roman" pitchFamily="18" charset="0"/>
              </a:rPr>
              <a:t>         	</a:t>
            </a:r>
            <a:r>
              <a:rPr lang="en-US" sz="5500" i="1" dirty="0">
                <a:latin typeface="Times New Roman" pitchFamily="18" charset="0"/>
                <a:cs typeface="Times New Roman" pitchFamily="18" charset="0"/>
              </a:rPr>
              <a:t>Pre-processing of the Speed Signal</a:t>
            </a:r>
          </a:p>
          <a:p>
            <a:pPr indent="0" algn="just">
              <a:lnSpc>
                <a:spcPct val="120000"/>
              </a:lnSpc>
              <a:spcBef>
                <a:spcPts val="0"/>
              </a:spcBef>
              <a:buClrTx/>
              <a:buSzPct val="75000"/>
              <a:buNone/>
              <a:defRPr/>
            </a:pPr>
            <a:endParaRPr lang="en-US" sz="3600"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36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3600" dirty="0">
                <a:latin typeface="Times New Roman" pitchFamily="18" charset="0"/>
                <a:cs typeface="Times New Roman" pitchFamily="18" charset="0"/>
              </a:rPr>
              <a:t>        </a:t>
            </a:r>
          </a:p>
          <a:p>
            <a:pPr indent="0" algn="just">
              <a:lnSpc>
                <a:spcPct val="120000"/>
              </a:lnSpc>
              <a:spcBef>
                <a:spcPts val="0"/>
              </a:spcBef>
              <a:buClrTx/>
              <a:buSzPct val="75000"/>
              <a:buNone/>
              <a:defRPr/>
            </a:pPr>
            <a:endParaRPr lang="en-US" sz="3600" dirty="0">
              <a:latin typeface="Times New Roman" pitchFamily="18" charset="0"/>
              <a:cs typeface="Times New Roman" pitchFamily="18" charset="0"/>
            </a:endParaRPr>
          </a:p>
          <a:p>
            <a:pPr algn="just">
              <a:lnSpc>
                <a:spcPct val="120000"/>
              </a:lnSpc>
              <a:spcBef>
                <a:spcPts val="0"/>
              </a:spcBef>
              <a:buClrTx/>
              <a:buSzPct val="75000"/>
              <a:buNone/>
              <a:defRPr/>
            </a:pPr>
            <a:r>
              <a:rPr lang="en-US" sz="5500" dirty="0">
                <a:latin typeface="Times New Roman" pitchFamily="18" charset="0"/>
                <a:cs typeface="Times New Roman" pitchFamily="18" charset="0"/>
              </a:rPr>
              <a:t>                  </a:t>
            </a:r>
            <a:endParaRPr lang="en-US" sz="4500" dirty="0">
              <a:latin typeface="Times New Roman" pitchFamily="18" charset="0"/>
              <a:cs typeface="Times New Roman" pitchFamily="18" charset="0"/>
            </a:endParaRP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p:sp>
        <p:nvSpPr>
          <p:cNvPr id="12" name="Rectangle 11">
            <a:extLst>
              <a:ext uri="{FF2B5EF4-FFF2-40B4-BE49-F238E27FC236}">
                <a16:creationId xmlns:a16="http://schemas.microsoft.com/office/drawing/2014/main" id="{34544A77-0F53-443C-92A9-2F0323E71C07}"/>
              </a:ext>
            </a:extLst>
          </p:cNvPr>
          <p:cNvSpPr/>
          <p:nvPr/>
        </p:nvSpPr>
        <p:spPr>
          <a:xfrm>
            <a:off x="3444480" y="3115129"/>
            <a:ext cx="1344085" cy="928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Smoothed Speed</a:t>
            </a:r>
          </a:p>
        </p:txBody>
      </p:sp>
      <p:sp>
        <p:nvSpPr>
          <p:cNvPr id="13" name="Rectangle 12">
            <a:extLst>
              <a:ext uri="{FF2B5EF4-FFF2-40B4-BE49-F238E27FC236}">
                <a16:creationId xmlns:a16="http://schemas.microsoft.com/office/drawing/2014/main" id="{3C0DCC70-57A6-496E-82FD-E607B9C22C7D}"/>
              </a:ext>
            </a:extLst>
          </p:cNvPr>
          <p:cNvSpPr/>
          <p:nvPr/>
        </p:nvSpPr>
        <p:spPr>
          <a:xfrm>
            <a:off x="6924626" y="3099374"/>
            <a:ext cx="1474077" cy="9293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Estimated</a:t>
            </a:r>
          </a:p>
          <a:p>
            <a:pPr algn="ctr"/>
            <a:r>
              <a:rPr lang="en-GB" sz="2000" dirty="0"/>
              <a:t>Acceleration</a:t>
            </a:r>
          </a:p>
        </p:txBody>
      </p:sp>
      <p:sp>
        <p:nvSpPr>
          <p:cNvPr id="14" name="Rectangle 13">
            <a:extLst>
              <a:ext uri="{FF2B5EF4-FFF2-40B4-BE49-F238E27FC236}">
                <a16:creationId xmlns:a16="http://schemas.microsoft.com/office/drawing/2014/main" id="{5B2D7EF8-BBC8-41F2-B082-52A13BDE6D46}"/>
              </a:ext>
            </a:extLst>
          </p:cNvPr>
          <p:cNvSpPr/>
          <p:nvPr/>
        </p:nvSpPr>
        <p:spPr>
          <a:xfrm>
            <a:off x="610711" y="3115129"/>
            <a:ext cx="1021651" cy="928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Speed</a:t>
            </a:r>
          </a:p>
        </p:txBody>
      </p:sp>
      <p:sp>
        <p:nvSpPr>
          <p:cNvPr id="15" name="Arrow: Right 14">
            <a:extLst>
              <a:ext uri="{FF2B5EF4-FFF2-40B4-BE49-F238E27FC236}">
                <a16:creationId xmlns:a16="http://schemas.microsoft.com/office/drawing/2014/main" id="{BB4D9785-31B2-426D-97DB-9B4095EB88C0}"/>
              </a:ext>
            </a:extLst>
          </p:cNvPr>
          <p:cNvSpPr/>
          <p:nvPr/>
        </p:nvSpPr>
        <p:spPr>
          <a:xfrm>
            <a:off x="1647954" y="3255331"/>
            <a:ext cx="1755339"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 filter</a:t>
            </a:r>
          </a:p>
        </p:txBody>
      </p:sp>
      <p:sp>
        <p:nvSpPr>
          <p:cNvPr id="16" name="Arrow: Right 15">
            <a:extLst>
              <a:ext uri="{FF2B5EF4-FFF2-40B4-BE49-F238E27FC236}">
                <a16:creationId xmlns:a16="http://schemas.microsoft.com/office/drawing/2014/main" id="{34219D7F-8498-4A3F-943F-3CA7341C7271}"/>
              </a:ext>
            </a:extLst>
          </p:cNvPr>
          <p:cNvSpPr/>
          <p:nvPr/>
        </p:nvSpPr>
        <p:spPr>
          <a:xfrm>
            <a:off x="4788325" y="3255331"/>
            <a:ext cx="2128505"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Num. </a:t>
            </a:r>
            <a:r>
              <a:rPr lang="en-GB" dirty="0" err="1"/>
              <a:t>Dif</a:t>
            </a:r>
            <a:r>
              <a:rPr lang="en-GB" dirty="0"/>
              <a:t>/</a:t>
            </a:r>
            <a:r>
              <a:rPr lang="en-GB" dirty="0" err="1"/>
              <a:t>tion</a:t>
            </a:r>
            <a:endParaRPr lang="en-GB" dirty="0"/>
          </a:p>
        </p:txBody>
      </p:sp>
      <p:sp>
        <p:nvSpPr>
          <p:cNvPr id="2" name="Right Brace 1">
            <a:extLst>
              <a:ext uri="{FF2B5EF4-FFF2-40B4-BE49-F238E27FC236}">
                <a16:creationId xmlns:a16="http://schemas.microsoft.com/office/drawing/2014/main" id="{3DF1EF1D-14E5-4DE0-9485-DA29CC528405}"/>
              </a:ext>
            </a:extLst>
          </p:cNvPr>
          <p:cNvSpPr/>
          <p:nvPr/>
        </p:nvSpPr>
        <p:spPr>
          <a:xfrm rot="5400000">
            <a:off x="3009291" y="2687243"/>
            <a:ext cx="402103" cy="315596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319594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B155-CD75-42EA-B5F9-3A407033525B}"/>
              </a:ext>
            </a:extLst>
          </p:cNvPr>
          <p:cNvSpPr>
            <a:spLocks noGrp="1"/>
          </p:cNvSpPr>
          <p:nvPr>
            <p:ph type="title"/>
          </p:nvPr>
        </p:nvSpPr>
        <p:spPr/>
        <p:txBody>
          <a:bodyPr>
            <a:normAutofit fontScale="90000"/>
          </a:bodyPr>
          <a:lstStyle/>
          <a:p>
            <a:r>
              <a:rPr lang="en-US" dirty="0">
                <a:latin typeface="Times New Roman" pitchFamily="18" charset="0"/>
                <a:cs typeface="Times New Roman" pitchFamily="18" charset="0"/>
              </a:rPr>
              <a:t>In-class portfolio exercise –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Answers / Results – Question (iii)</a:t>
            </a:r>
            <a:endParaRPr lang="en-GB" dirty="0"/>
          </a:p>
        </p:txBody>
      </p:sp>
      <p:pic>
        <p:nvPicPr>
          <p:cNvPr id="6" name="Content Placeholder 5">
            <a:extLst>
              <a:ext uri="{FF2B5EF4-FFF2-40B4-BE49-F238E27FC236}">
                <a16:creationId xmlns:a16="http://schemas.microsoft.com/office/drawing/2014/main" id="{BD342DCB-EF1D-4181-83F7-64A1E2221B7E}"/>
              </a:ext>
            </a:extLst>
          </p:cNvPr>
          <p:cNvPicPr preferRelativeResize="0">
            <a:picLocks noGrp="1"/>
          </p:cNvPicPr>
          <p:nvPr>
            <p:ph sz="quarter" idx="1"/>
          </p:nvPr>
        </p:nvPicPr>
        <p:blipFill>
          <a:blip r:embed="rId3"/>
          <a:stretch>
            <a:fillRect/>
          </a:stretch>
        </p:blipFill>
        <p:spPr>
          <a:xfrm>
            <a:off x="612775" y="1900654"/>
            <a:ext cx="8280000" cy="3960000"/>
          </a:xfrm>
          <a:prstGeom prst="rect">
            <a:avLst/>
          </a:prstGeom>
        </p:spPr>
      </p:pic>
    </p:spTree>
    <p:extLst>
      <p:ext uri="{BB962C8B-B14F-4D97-AF65-F5344CB8AC3E}">
        <p14:creationId xmlns:p14="http://schemas.microsoft.com/office/powerpoint/2010/main" val="2801038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B155-CD75-42EA-B5F9-3A407033525B}"/>
              </a:ext>
            </a:extLst>
          </p:cNvPr>
          <p:cNvSpPr>
            <a:spLocks noGrp="1"/>
          </p:cNvSpPr>
          <p:nvPr>
            <p:ph type="title"/>
          </p:nvPr>
        </p:nvSpPr>
        <p:spPr/>
        <p:txBody>
          <a:bodyPr>
            <a:normAutofit fontScale="90000"/>
          </a:bodyPr>
          <a:lstStyle/>
          <a:p>
            <a:r>
              <a:rPr lang="en-US" dirty="0">
                <a:latin typeface="Times New Roman" pitchFamily="18" charset="0"/>
                <a:cs typeface="Times New Roman" pitchFamily="18" charset="0"/>
              </a:rPr>
              <a:t>In-class portfolio exercise –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Answers / Results – Question (iii)</a:t>
            </a:r>
            <a:endParaRPr lang="en-GB" dirty="0"/>
          </a:p>
        </p:txBody>
      </p:sp>
      <p:pic>
        <p:nvPicPr>
          <p:cNvPr id="6" name="Content Placeholder 5">
            <a:extLst>
              <a:ext uri="{FF2B5EF4-FFF2-40B4-BE49-F238E27FC236}">
                <a16:creationId xmlns:a16="http://schemas.microsoft.com/office/drawing/2014/main" id="{1837432E-B34F-44AC-9D2E-8A59541AE1C3}"/>
              </a:ext>
            </a:extLst>
          </p:cNvPr>
          <p:cNvPicPr preferRelativeResize="0">
            <a:picLocks noGrp="1"/>
          </p:cNvPicPr>
          <p:nvPr>
            <p:ph sz="quarter" idx="1"/>
          </p:nvPr>
        </p:nvPicPr>
        <p:blipFill>
          <a:blip r:embed="rId3"/>
          <a:stretch>
            <a:fillRect/>
          </a:stretch>
        </p:blipFill>
        <p:spPr>
          <a:xfrm>
            <a:off x="612775" y="1900654"/>
            <a:ext cx="8280000" cy="3960000"/>
          </a:xfrm>
          <a:prstGeom prst="rect">
            <a:avLst/>
          </a:prstGeom>
        </p:spPr>
      </p:pic>
    </p:spTree>
    <p:extLst>
      <p:ext uri="{BB962C8B-B14F-4D97-AF65-F5344CB8AC3E}">
        <p14:creationId xmlns:p14="http://schemas.microsoft.com/office/powerpoint/2010/main" val="2908778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B155-CD75-42EA-B5F9-3A407033525B}"/>
              </a:ext>
            </a:extLst>
          </p:cNvPr>
          <p:cNvSpPr>
            <a:spLocks noGrp="1"/>
          </p:cNvSpPr>
          <p:nvPr>
            <p:ph type="title"/>
          </p:nvPr>
        </p:nvSpPr>
        <p:spPr/>
        <p:txBody>
          <a:bodyPr>
            <a:normAutofit fontScale="90000"/>
          </a:bodyPr>
          <a:lstStyle/>
          <a:p>
            <a:r>
              <a:rPr lang="en-US" dirty="0">
                <a:latin typeface="Times New Roman" pitchFamily="18" charset="0"/>
                <a:cs typeface="Times New Roman" pitchFamily="18" charset="0"/>
              </a:rPr>
              <a:t>In-class portfolio exercise –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Answers / Results – Question (iii)</a:t>
            </a:r>
            <a:endParaRPr lang="en-GB" dirty="0"/>
          </a:p>
        </p:txBody>
      </p:sp>
      <p:pic>
        <p:nvPicPr>
          <p:cNvPr id="6" name="Content Placeholder 5">
            <a:extLst>
              <a:ext uri="{FF2B5EF4-FFF2-40B4-BE49-F238E27FC236}">
                <a16:creationId xmlns:a16="http://schemas.microsoft.com/office/drawing/2014/main" id="{03C939AF-BF3D-4B6C-A511-EDFEDE5AA647}"/>
              </a:ext>
            </a:extLst>
          </p:cNvPr>
          <p:cNvPicPr preferRelativeResize="0">
            <a:picLocks noGrp="1"/>
          </p:cNvPicPr>
          <p:nvPr>
            <p:ph sz="quarter" idx="1"/>
          </p:nvPr>
        </p:nvPicPr>
        <p:blipFill>
          <a:blip r:embed="rId3"/>
          <a:stretch>
            <a:fillRect/>
          </a:stretch>
        </p:blipFill>
        <p:spPr>
          <a:xfrm>
            <a:off x="612775" y="1900654"/>
            <a:ext cx="8280000" cy="3960000"/>
          </a:xfrm>
          <a:prstGeom prst="rect">
            <a:avLst/>
          </a:prstGeom>
        </p:spPr>
      </p:pic>
    </p:spTree>
    <p:extLst>
      <p:ext uri="{BB962C8B-B14F-4D97-AF65-F5344CB8AC3E}">
        <p14:creationId xmlns:p14="http://schemas.microsoft.com/office/powerpoint/2010/main" val="3611585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pPr algn="ctr">
              <a:defRPr/>
            </a:pPr>
            <a:r>
              <a:rPr lang="en-US" sz="4000" dirty="0">
                <a:latin typeface="Times New Roman" pitchFamily="18" charset="0"/>
                <a:cs typeface="Times New Roman" pitchFamily="18" charset="0"/>
              </a:rPr>
              <a:t>Introduction:</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Long-G and Lat-G sensors</a:t>
            </a:r>
          </a:p>
        </p:txBody>
      </p:sp>
      <p:sp>
        <p:nvSpPr>
          <p:cNvPr id="5123" name="Rectangle 3"/>
          <p:cNvSpPr>
            <a:spLocks noGrp="1" noChangeArrowheads="1"/>
          </p:cNvSpPr>
          <p:nvPr>
            <p:ph sz="quarter" idx="1"/>
          </p:nvPr>
        </p:nvSpPr>
        <p:spPr>
          <a:xfrm>
            <a:off x="612648" y="1600200"/>
            <a:ext cx="8153400" cy="4925144"/>
          </a:xfrm>
        </p:spPr>
        <p:txBody>
          <a:bodyPr>
            <a:normAutofit fontScale="25000" lnSpcReduction="20000"/>
          </a:bodyPr>
          <a:lstStyle/>
          <a:p>
            <a:pPr marL="0" indent="0" algn="just" eaLnBrk="1" hangingPunct="1">
              <a:lnSpc>
                <a:spcPct val="120000"/>
              </a:lnSpc>
              <a:spcBef>
                <a:spcPts val="0"/>
              </a:spcBef>
              <a:buClrTx/>
              <a:buSzPct val="75000"/>
              <a:buNone/>
            </a:pPr>
            <a:r>
              <a:rPr lang="en-US" sz="6400" i="1" dirty="0">
                <a:latin typeface="Times New Roman" pitchFamily="18" charset="0"/>
                <a:cs typeface="Times New Roman" pitchFamily="18" charset="0"/>
              </a:rPr>
              <a:t>G force: </a:t>
            </a:r>
            <a:r>
              <a:rPr lang="en-US" sz="6400" dirty="0">
                <a:latin typeface="Times New Roman" pitchFamily="18" charset="0"/>
                <a:cs typeface="Times New Roman" pitchFamily="18" charset="0"/>
              </a:rPr>
              <a:t>type of acceleration which causes a perception of force. </a:t>
            </a:r>
            <a:r>
              <a:rPr lang="en-US" sz="6400" i="1" dirty="0">
                <a:latin typeface="Times New Roman" pitchFamily="18" charset="0"/>
                <a:cs typeface="Times New Roman" pitchFamily="18" charset="0"/>
              </a:rPr>
              <a:t>In motorsports:</a:t>
            </a:r>
          </a:p>
          <a:p>
            <a:pPr marL="0" indent="0" algn="just" eaLnBrk="1" hangingPunct="1">
              <a:lnSpc>
                <a:spcPct val="120000"/>
              </a:lnSpc>
              <a:spcBef>
                <a:spcPts val="0"/>
              </a:spcBef>
              <a:buClrTx/>
              <a:buSzPct val="75000"/>
              <a:buNone/>
            </a:pPr>
            <a:endParaRPr lang="en-US" sz="4400" dirty="0">
              <a:latin typeface="Times New Roman" pitchFamily="18" charset="0"/>
              <a:cs typeface="Times New Roman" pitchFamily="18" charset="0"/>
            </a:endParaRPr>
          </a:p>
          <a:p>
            <a:pPr marL="0" indent="0" algn="just" eaLnBrk="1" hangingPunct="1">
              <a:lnSpc>
                <a:spcPct val="120000"/>
              </a:lnSpc>
              <a:spcBef>
                <a:spcPts val="0"/>
              </a:spcBef>
              <a:buClrTx/>
              <a:buSzPct val="75000"/>
              <a:buNone/>
            </a:pPr>
            <a:r>
              <a:rPr lang="en-US" sz="5600" b="1" dirty="0">
                <a:latin typeface="Times New Roman" pitchFamily="18" charset="0"/>
                <a:cs typeface="Times New Roman" pitchFamily="18" charset="0"/>
              </a:rPr>
              <a:t>■</a:t>
            </a:r>
            <a:r>
              <a:rPr lang="en-US" sz="6400" b="1" dirty="0">
                <a:latin typeface="Times New Roman" pitchFamily="18" charset="0"/>
                <a:cs typeface="Times New Roman" pitchFamily="18" charset="0"/>
              </a:rPr>
              <a:t> </a:t>
            </a:r>
            <a:r>
              <a:rPr lang="en-US" sz="6400" b="1" u="sng" dirty="0">
                <a:latin typeface="Times New Roman" pitchFamily="18" charset="0"/>
                <a:cs typeface="Times New Roman" pitchFamily="18" charset="0"/>
              </a:rPr>
              <a:t>Long-G force</a:t>
            </a:r>
            <a:r>
              <a:rPr lang="en-US" sz="6400" b="1" dirty="0">
                <a:latin typeface="Times New Roman" pitchFamily="18" charset="0"/>
                <a:cs typeface="Times New Roman" pitchFamily="18" charset="0"/>
              </a:rPr>
              <a:t> </a:t>
            </a:r>
            <a:r>
              <a:rPr lang="en-US" sz="6400" dirty="0">
                <a:latin typeface="Times New Roman" pitchFamily="18" charset="0"/>
                <a:cs typeface="Times New Roman" pitchFamily="18" charset="0"/>
              </a:rPr>
              <a:t>is related to the acceleration / deceleration of a racecar </a:t>
            </a:r>
            <a:r>
              <a:rPr lang="en-US" sz="6400" b="1" dirty="0">
                <a:latin typeface="Times New Roman" pitchFamily="18" charset="0"/>
                <a:cs typeface="Times New Roman" pitchFamily="18" charset="0"/>
              </a:rPr>
              <a:t>in a straight line</a:t>
            </a:r>
            <a:r>
              <a:rPr lang="en-US" sz="6400" dirty="0">
                <a:latin typeface="Times New Roman" pitchFamily="18" charset="0"/>
                <a:cs typeface="Times New Roman" pitchFamily="18" charset="0"/>
              </a:rPr>
              <a:t>.</a:t>
            </a:r>
          </a:p>
          <a:p>
            <a:pPr marL="0" indent="0" algn="just" eaLnBrk="1" hangingPunct="1">
              <a:lnSpc>
                <a:spcPct val="120000"/>
              </a:lnSpc>
              <a:spcBef>
                <a:spcPts val="0"/>
              </a:spcBef>
              <a:buClrTx/>
              <a:buSzPct val="75000"/>
              <a:buNone/>
            </a:pPr>
            <a:endParaRPr lang="en-US" sz="6400" dirty="0">
              <a:latin typeface="Times New Roman" pitchFamily="18" charset="0"/>
              <a:cs typeface="Times New Roman" pitchFamily="18" charset="0"/>
            </a:endParaRPr>
          </a:p>
          <a:p>
            <a:pPr marL="0" indent="0" algn="just">
              <a:lnSpc>
                <a:spcPct val="120000"/>
              </a:lnSpc>
              <a:spcBef>
                <a:spcPts val="0"/>
              </a:spcBef>
              <a:buClrTx/>
              <a:buSzPct val="75000"/>
              <a:buNone/>
            </a:pPr>
            <a:r>
              <a:rPr lang="en-US" sz="5600" b="1" dirty="0">
                <a:latin typeface="Times New Roman" pitchFamily="18" charset="0"/>
                <a:cs typeface="Times New Roman" pitchFamily="18" charset="0"/>
              </a:rPr>
              <a:t>■</a:t>
            </a:r>
            <a:r>
              <a:rPr lang="en-US" sz="6600" b="1" dirty="0">
                <a:latin typeface="Times New Roman" pitchFamily="18" charset="0"/>
                <a:cs typeface="Times New Roman" pitchFamily="18" charset="0"/>
              </a:rPr>
              <a:t> </a:t>
            </a:r>
            <a:r>
              <a:rPr lang="en-US" sz="6400" b="1" u="sng" dirty="0">
                <a:latin typeface="Times New Roman" pitchFamily="18" charset="0"/>
                <a:cs typeface="Times New Roman" pitchFamily="18" charset="0"/>
              </a:rPr>
              <a:t>Lat-G force</a:t>
            </a:r>
            <a:r>
              <a:rPr lang="en-US" sz="6400" b="1" dirty="0">
                <a:latin typeface="Times New Roman" pitchFamily="18" charset="0"/>
                <a:cs typeface="Times New Roman" pitchFamily="18" charset="0"/>
              </a:rPr>
              <a:t> </a:t>
            </a:r>
            <a:r>
              <a:rPr lang="en-US" sz="6400" dirty="0">
                <a:latin typeface="Times New Roman" pitchFamily="18" charset="0"/>
                <a:cs typeface="Times New Roman" pitchFamily="18" charset="0"/>
              </a:rPr>
              <a:t>is related to acceleration / deceleration of a racecar </a:t>
            </a:r>
            <a:r>
              <a:rPr lang="en-US" sz="6400" b="1" dirty="0">
                <a:latin typeface="Times New Roman" pitchFamily="18" charset="0"/>
                <a:cs typeface="Times New Roman" pitchFamily="18" charset="0"/>
              </a:rPr>
              <a:t>when cornering </a:t>
            </a:r>
            <a:r>
              <a:rPr lang="en-US" sz="6400" dirty="0">
                <a:latin typeface="Times New Roman" pitchFamily="18" charset="0"/>
                <a:cs typeface="Times New Roman" pitchFamily="18" charset="0"/>
              </a:rPr>
              <a:t>(Left turn or Right turn).</a:t>
            </a:r>
          </a:p>
          <a:p>
            <a:pPr marL="0" indent="0" algn="just">
              <a:lnSpc>
                <a:spcPct val="120000"/>
              </a:lnSpc>
              <a:spcBef>
                <a:spcPts val="0"/>
              </a:spcBef>
              <a:buClrTx/>
              <a:buSzPct val="75000"/>
              <a:buNone/>
            </a:pPr>
            <a:endParaRPr lang="en-US" sz="4800" dirty="0">
              <a:latin typeface="Times New Roman" pitchFamily="18" charset="0"/>
              <a:cs typeface="Times New Roman" pitchFamily="18" charset="0"/>
            </a:endParaRPr>
          </a:p>
          <a:p>
            <a:pPr marL="0" indent="0" algn="just">
              <a:lnSpc>
                <a:spcPct val="120000"/>
              </a:lnSpc>
              <a:spcBef>
                <a:spcPts val="0"/>
              </a:spcBef>
              <a:buClrTx/>
              <a:buSzPct val="75000"/>
              <a:buNone/>
            </a:pPr>
            <a:r>
              <a:rPr lang="en-US" sz="6400" b="1" u="sng" dirty="0">
                <a:latin typeface="Times New Roman" pitchFamily="18" charset="0"/>
                <a:cs typeface="Times New Roman" pitchFamily="18" charset="0"/>
              </a:rPr>
              <a:t>Traction Circle (TC)</a:t>
            </a:r>
            <a:r>
              <a:rPr lang="en-US" sz="6400" b="1" dirty="0">
                <a:latin typeface="Times New Roman" pitchFamily="18" charset="0"/>
                <a:cs typeface="Times New Roman" pitchFamily="18" charset="0"/>
              </a:rPr>
              <a:t> </a:t>
            </a:r>
            <a:r>
              <a:rPr lang="en-US" sz="6400" dirty="0">
                <a:latin typeface="Times New Roman" pitchFamily="18" charset="0"/>
                <a:cs typeface="Times New Roman" pitchFamily="18" charset="0"/>
              </a:rPr>
              <a:t>is a configuration which includes the Long-G and Lat-G forces. The TC is a very useful tool for the Racecar data engineer. </a:t>
            </a:r>
            <a:r>
              <a:rPr lang="en-US" sz="6400" u="sng" dirty="0">
                <a:latin typeface="Times New Roman" pitchFamily="18" charset="0"/>
                <a:cs typeface="Times New Roman" pitchFamily="18" charset="0"/>
              </a:rPr>
              <a:t>Possible applications:</a:t>
            </a:r>
          </a:p>
          <a:p>
            <a:pPr marL="0" indent="0" algn="just">
              <a:lnSpc>
                <a:spcPct val="120000"/>
              </a:lnSpc>
              <a:spcBef>
                <a:spcPts val="0"/>
              </a:spcBef>
              <a:buClrTx/>
              <a:buSzPct val="75000"/>
              <a:buNone/>
            </a:pPr>
            <a:endParaRPr lang="en-US" sz="2400" dirty="0">
              <a:latin typeface="Times New Roman" pitchFamily="18" charset="0"/>
              <a:cs typeface="Times New Roman" pitchFamily="18" charset="0"/>
            </a:endParaRPr>
          </a:p>
          <a:p>
            <a:pPr marL="0" indent="0" algn="just">
              <a:lnSpc>
                <a:spcPct val="120000"/>
              </a:lnSpc>
              <a:spcBef>
                <a:spcPts val="0"/>
              </a:spcBef>
              <a:buClrTx/>
              <a:buSzPct val="75000"/>
              <a:buNone/>
            </a:pPr>
            <a:r>
              <a:rPr lang="en-US" sz="6400" dirty="0">
                <a:latin typeface="Times New Roman" pitchFamily="18" charset="0"/>
                <a:cs typeface="Times New Roman" pitchFamily="18" charset="0"/>
              </a:rPr>
              <a:t>(</a:t>
            </a:r>
            <a:r>
              <a:rPr lang="en-US" sz="6400" dirty="0" err="1">
                <a:latin typeface="Times New Roman" pitchFamily="18" charset="0"/>
                <a:cs typeface="Times New Roman" pitchFamily="18" charset="0"/>
              </a:rPr>
              <a:t>i</a:t>
            </a:r>
            <a:r>
              <a:rPr lang="en-US" sz="6400" dirty="0">
                <a:latin typeface="Times New Roman" pitchFamily="18" charset="0"/>
                <a:cs typeface="Times New Roman" pitchFamily="18" charset="0"/>
              </a:rPr>
              <a:t>) </a:t>
            </a:r>
            <a:r>
              <a:rPr lang="en-US" sz="6400" i="1" dirty="0">
                <a:latin typeface="Times New Roman" pitchFamily="18" charset="0"/>
                <a:cs typeface="Times New Roman" pitchFamily="18" charset="0"/>
              </a:rPr>
              <a:t>Compare two different drivers</a:t>
            </a:r>
            <a:r>
              <a:rPr lang="en-US" sz="6400" dirty="0">
                <a:latin typeface="Times New Roman" pitchFamily="18" charset="0"/>
                <a:cs typeface="Times New Roman" pitchFamily="18" charset="0"/>
              </a:rPr>
              <a:t> in terms of their performance by observing the TC envelopes (curve outline of the  TC extreme points). The outer envelope corresponds to the more competent driver who managed to reach higher acceleration values.</a:t>
            </a:r>
          </a:p>
          <a:p>
            <a:pPr marL="0" indent="0" algn="just">
              <a:lnSpc>
                <a:spcPct val="120000"/>
              </a:lnSpc>
              <a:spcBef>
                <a:spcPts val="0"/>
              </a:spcBef>
              <a:buClrTx/>
              <a:buSzPct val="75000"/>
              <a:buNone/>
            </a:pPr>
            <a:endParaRPr lang="en-US" sz="4800" dirty="0">
              <a:latin typeface="Times New Roman" pitchFamily="18" charset="0"/>
              <a:cs typeface="Times New Roman" pitchFamily="18" charset="0"/>
            </a:endParaRPr>
          </a:p>
          <a:p>
            <a:pPr marL="0" indent="0" algn="just">
              <a:lnSpc>
                <a:spcPct val="120000"/>
              </a:lnSpc>
              <a:spcBef>
                <a:spcPts val="0"/>
              </a:spcBef>
              <a:buClrTx/>
              <a:buSzPct val="75000"/>
              <a:buNone/>
            </a:pPr>
            <a:r>
              <a:rPr lang="en-US" sz="6400" dirty="0">
                <a:latin typeface="Times New Roman" pitchFamily="18" charset="0"/>
                <a:cs typeface="Times New Roman" pitchFamily="18" charset="0"/>
              </a:rPr>
              <a:t>(ii) </a:t>
            </a:r>
            <a:r>
              <a:rPr lang="en-US" sz="6400" i="1" dirty="0">
                <a:latin typeface="Times New Roman" pitchFamily="18" charset="0"/>
                <a:cs typeface="Times New Roman" pitchFamily="18" charset="0"/>
              </a:rPr>
              <a:t>Compare two different racecars </a:t>
            </a:r>
            <a:r>
              <a:rPr lang="en-US" sz="6400" dirty="0">
                <a:latin typeface="Times New Roman" pitchFamily="18" charset="0"/>
                <a:cs typeface="Times New Roman" pitchFamily="18" charset="0"/>
              </a:rPr>
              <a:t>driven by the same driver under similar conditions (the outer envelope corresponds to the racecar with the higher acceleration capabilities).</a:t>
            </a:r>
          </a:p>
          <a:p>
            <a:pPr marL="0" indent="0" algn="just">
              <a:lnSpc>
                <a:spcPct val="120000"/>
              </a:lnSpc>
              <a:spcBef>
                <a:spcPts val="0"/>
              </a:spcBef>
              <a:buClrTx/>
              <a:buSzPct val="75000"/>
              <a:buNone/>
            </a:pPr>
            <a:endParaRPr lang="en-US" sz="6400" dirty="0">
              <a:latin typeface="Times New Roman" pitchFamily="18" charset="0"/>
              <a:cs typeface="Times New Roman" pitchFamily="18" charset="0"/>
            </a:endParaRPr>
          </a:p>
          <a:p>
            <a:pPr algn="just">
              <a:lnSpc>
                <a:spcPct val="120000"/>
              </a:lnSpc>
              <a:spcBef>
                <a:spcPts val="0"/>
              </a:spcBef>
              <a:buClrTx/>
              <a:buSzPct val="75000"/>
              <a:buFont typeface="Wingdings" panose="05000000000000000000" pitchFamily="2" charset="2"/>
              <a:buChar char="Ø"/>
            </a:pPr>
            <a:r>
              <a:rPr lang="en-US" sz="6400" dirty="0">
                <a:latin typeface="Times New Roman" pitchFamily="18" charset="0"/>
                <a:cs typeface="Times New Roman" pitchFamily="18" charset="0"/>
              </a:rPr>
              <a:t>This teaching session will focus on the information that the Long-G sensor conveys and more specifically on </a:t>
            </a:r>
            <a:r>
              <a:rPr lang="en-US" sz="6400" u="sng" dirty="0">
                <a:latin typeface="Times New Roman" pitchFamily="18" charset="0"/>
                <a:cs typeface="Times New Roman" pitchFamily="18" charset="0"/>
              </a:rPr>
              <a:t>estimating the acceleration / deceleration signal of a racecar on a straight line through the </a:t>
            </a:r>
            <a:r>
              <a:rPr lang="en-US" sz="6400" u="sng" dirty="0" err="1">
                <a:latin typeface="Times New Roman" pitchFamily="18" charset="0"/>
                <a:cs typeface="Times New Roman" pitchFamily="18" charset="0"/>
              </a:rPr>
              <a:t>wheelspeed</a:t>
            </a:r>
            <a:r>
              <a:rPr lang="en-US" sz="6400" u="sng" dirty="0">
                <a:latin typeface="Times New Roman" pitchFamily="18" charset="0"/>
                <a:cs typeface="Times New Roman" pitchFamily="18" charset="0"/>
              </a:rPr>
              <a:t> sensor </a:t>
            </a:r>
            <a:r>
              <a:rPr lang="en-US" sz="6400" dirty="0">
                <a:latin typeface="Times New Roman" pitchFamily="18" charset="0"/>
                <a:cs typeface="Times New Roman" pitchFamily="18" charset="0"/>
              </a:rPr>
              <a:t>and on </a:t>
            </a:r>
            <a:r>
              <a:rPr lang="en-US" sz="6400" u="sng" dirty="0">
                <a:latin typeface="Times New Roman" pitchFamily="18" charset="0"/>
                <a:cs typeface="Times New Roman" pitchFamily="18" charset="0"/>
              </a:rPr>
              <a:t>comparing the ‘estimated’ signal with the ‘actual’ </a:t>
            </a:r>
            <a:r>
              <a:rPr lang="en-US" sz="6400" dirty="0">
                <a:latin typeface="Times New Roman" pitchFamily="18" charset="0"/>
                <a:cs typeface="Times New Roman" pitchFamily="18" charset="0"/>
              </a:rPr>
              <a:t>signal which is the output of the Long-G sensor.  </a:t>
            </a:r>
          </a:p>
          <a:p>
            <a:pPr marL="0" indent="0" algn="just">
              <a:lnSpc>
                <a:spcPct val="90000"/>
              </a:lnSpc>
              <a:buClrTx/>
              <a:buSzPct val="75000"/>
              <a:buNone/>
            </a:pPr>
            <a:endParaRPr lang="en-US" sz="1800" dirty="0">
              <a:latin typeface="Times New Roman" pitchFamily="18" charset="0"/>
              <a:cs typeface="Times New Roman" pitchFamily="18" charset="0"/>
            </a:endParaRPr>
          </a:p>
          <a:p>
            <a:pPr marL="0" indent="0" algn="just">
              <a:lnSpc>
                <a:spcPct val="90000"/>
              </a:lnSpc>
              <a:buClrTx/>
              <a:buSzPct val="75000"/>
              <a:buNone/>
            </a:pPr>
            <a:endParaRPr lang="en-US" sz="1800" dirty="0">
              <a:latin typeface="Times New Roman" pitchFamily="18" charset="0"/>
              <a:cs typeface="Times New Roman" pitchFamily="18" charset="0"/>
            </a:endParaRPr>
          </a:p>
          <a:p>
            <a:pPr marL="0" indent="0" algn="just" eaLnBrk="1" hangingPunct="1">
              <a:lnSpc>
                <a:spcPct val="90000"/>
              </a:lnSpc>
              <a:buClrTx/>
              <a:buSzPct val="75000"/>
              <a:buNone/>
            </a:pPr>
            <a:r>
              <a:rPr lang="en-US" sz="2400" dirty="0">
                <a:latin typeface="Times New Roman" pitchFamily="18" charset="0"/>
                <a:cs typeface="Times New Roman" pitchFamily="18" charset="0"/>
              </a:rPr>
              <a:t>  </a:t>
            </a:r>
          </a:p>
          <a:p>
            <a:pPr eaLnBrk="1" hangingPunct="1">
              <a:lnSpc>
                <a:spcPct val="90000"/>
              </a:lnSpc>
              <a:buClrTx/>
              <a:buSzPct val="75000"/>
              <a:buFont typeface="Wingdings" pitchFamily="2" charset="2"/>
              <a:buChar char="Ø"/>
            </a:pPr>
            <a:endParaRPr lang="en-US" sz="2400" dirty="0">
              <a:latin typeface="Times New Roman" pitchFamily="18" charset="0"/>
              <a:cs typeface="Times New Roman" pitchFamily="18" charset="0"/>
            </a:endParaRPr>
          </a:p>
          <a:p>
            <a:pPr eaLnBrk="1" hangingPunct="1">
              <a:lnSpc>
                <a:spcPct val="90000"/>
              </a:lnSpc>
              <a:buClrTx/>
              <a:buSzPct val="75000"/>
              <a:buNone/>
            </a:pPr>
            <a:endParaRPr lang="en-US" sz="2400" dirty="0">
              <a:latin typeface="Times New Roman" pitchFamily="18" charset="0"/>
              <a:cs typeface="Times New Roman" pitchFamily="18" charset="0"/>
            </a:endParaRPr>
          </a:p>
          <a:p>
            <a:pPr eaLnBrk="1" hangingPunct="1">
              <a:lnSpc>
                <a:spcPct val="90000"/>
              </a:lnSpc>
              <a:buNone/>
            </a:pPr>
            <a:endParaRPr lang="en-US" sz="2400" dirty="0">
              <a:latin typeface="Times New Roman" pitchFamily="18" charset="0"/>
              <a:cs typeface="Times New Roman" pitchFamily="18" charset="0"/>
            </a:endParaRPr>
          </a:p>
          <a:p>
            <a:pPr eaLnBrk="1" hangingPunct="1">
              <a:lnSpc>
                <a:spcPct val="90000"/>
              </a:lnSpc>
              <a:buNone/>
            </a:pPr>
            <a:endParaRPr lang="en-US" sz="24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4097478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B155-CD75-42EA-B5F9-3A407033525B}"/>
              </a:ext>
            </a:extLst>
          </p:cNvPr>
          <p:cNvSpPr>
            <a:spLocks noGrp="1"/>
          </p:cNvSpPr>
          <p:nvPr>
            <p:ph type="title"/>
          </p:nvPr>
        </p:nvSpPr>
        <p:spPr/>
        <p:txBody>
          <a:bodyPr>
            <a:normAutofit fontScale="90000"/>
          </a:bodyPr>
          <a:lstStyle/>
          <a:p>
            <a:r>
              <a:rPr lang="en-US" dirty="0">
                <a:latin typeface="Times New Roman" pitchFamily="18" charset="0"/>
                <a:cs typeface="Times New Roman" pitchFamily="18" charset="0"/>
              </a:rPr>
              <a:t>In-class portfolio exercise –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Answers / Results – Question (iv)</a:t>
            </a:r>
            <a:endParaRPr lang="en-GB" dirty="0"/>
          </a:p>
        </p:txBody>
      </p:sp>
      <p:pic>
        <p:nvPicPr>
          <p:cNvPr id="5" name="Content Placeholder 4">
            <a:extLst>
              <a:ext uri="{FF2B5EF4-FFF2-40B4-BE49-F238E27FC236}">
                <a16:creationId xmlns:a16="http://schemas.microsoft.com/office/drawing/2014/main" id="{2A4D4D62-BD92-497A-B52B-69DA76F4AD18}"/>
              </a:ext>
            </a:extLst>
          </p:cNvPr>
          <p:cNvPicPr preferRelativeResize="0">
            <a:picLocks noGrp="1"/>
          </p:cNvPicPr>
          <p:nvPr>
            <p:ph sz="quarter" idx="1"/>
          </p:nvPr>
        </p:nvPicPr>
        <p:blipFill>
          <a:blip r:embed="rId3"/>
          <a:stretch>
            <a:fillRect/>
          </a:stretch>
        </p:blipFill>
        <p:spPr>
          <a:xfrm>
            <a:off x="612775" y="1900654"/>
            <a:ext cx="8280000" cy="3960000"/>
          </a:xfrm>
          <a:prstGeom prst="rect">
            <a:avLst/>
          </a:prstGeom>
        </p:spPr>
      </p:pic>
    </p:spTree>
    <p:extLst>
      <p:ext uri="{BB962C8B-B14F-4D97-AF65-F5344CB8AC3E}">
        <p14:creationId xmlns:p14="http://schemas.microsoft.com/office/powerpoint/2010/main" val="28238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In-class portfolio exercise – </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Summary of Observations</a:t>
            </a: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85800" y="1571612"/>
            <a:ext cx="7772400" cy="4524388"/>
          </a:xfrm>
        </p:spPr>
        <p:txBody>
          <a:bodyPr>
            <a:normAutofit fontScale="25000" lnSpcReduction="20000"/>
          </a:bodyPr>
          <a:lstStyle/>
          <a:p>
            <a:pPr marL="0" indent="0" algn="ctr">
              <a:lnSpc>
                <a:spcPct val="120000"/>
              </a:lnSpc>
              <a:spcBef>
                <a:spcPts val="0"/>
              </a:spcBef>
              <a:buNone/>
            </a:pPr>
            <a:r>
              <a:rPr lang="en-US" sz="7200" b="1" dirty="0">
                <a:latin typeface="Times New Roman" pitchFamily="18" charset="0"/>
                <a:cs typeface="Times New Roman" pitchFamily="18" charset="0"/>
              </a:rPr>
              <a:t>Brief summary of Observations for Tasks (ii), (iii) and (iv)</a:t>
            </a:r>
          </a:p>
          <a:p>
            <a:pPr marL="0" indent="0">
              <a:lnSpc>
                <a:spcPct val="120000"/>
              </a:lnSpc>
              <a:spcBef>
                <a:spcPts val="0"/>
              </a:spcBef>
              <a:buNone/>
            </a:pPr>
            <a:endParaRPr lang="en-US" sz="7200" dirty="0">
              <a:latin typeface="Times New Roman" pitchFamily="18" charset="0"/>
              <a:cs typeface="Times New Roman" pitchFamily="18" charset="0"/>
            </a:endParaRPr>
          </a:p>
          <a:p>
            <a:pPr algn="just">
              <a:lnSpc>
                <a:spcPct val="120000"/>
              </a:lnSpc>
              <a:spcBef>
                <a:spcPts val="0"/>
              </a:spcBef>
              <a:buClrTx/>
              <a:buSzPct val="75000"/>
              <a:buFont typeface="Wingdings" panose="05000000000000000000" pitchFamily="2" charset="2"/>
              <a:buChar char="Ø"/>
              <a:defRPr/>
            </a:pPr>
            <a:r>
              <a:rPr lang="en-US" sz="8000" dirty="0">
                <a:latin typeface="Times New Roman" pitchFamily="18" charset="0"/>
                <a:cs typeface="Times New Roman" pitchFamily="18" charset="0"/>
              </a:rPr>
              <a:t>Conventional Numerical Differentiation amplifies the noise which most real signals (e.g. signal acquired from the </a:t>
            </a:r>
            <a:r>
              <a:rPr lang="en-US" sz="8000" dirty="0" err="1">
                <a:latin typeface="Times New Roman" pitchFamily="18" charset="0"/>
                <a:cs typeface="Times New Roman" pitchFamily="18" charset="0"/>
              </a:rPr>
              <a:t>wheelspeed</a:t>
            </a:r>
            <a:r>
              <a:rPr lang="en-US" sz="8000" dirty="0">
                <a:latin typeface="Times New Roman" pitchFamily="18" charset="0"/>
                <a:cs typeface="Times New Roman" pitchFamily="18" charset="0"/>
              </a:rPr>
              <a:t> sensor) convey thus, </a:t>
            </a:r>
            <a:r>
              <a:rPr lang="en-US" sz="8000" b="1" dirty="0">
                <a:latin typeface="Times New Roman" pitchFamily="18" charset="0"/>
                <a:cs typeface="Times New Roman" pitchFamily="18" charset="0"/>
              </a:rPr>
              <a:t>a Low Pass Filter (LPF) is necessary</a:t>
            </a:r>
            <a:r>
              <a:rPr lang="en-US" sz="8000" dirty="0">
                <a:latin typeface="Times New Roman" pitchFamily="18" charset="0"/>
                <a:cs typeface="Times New Roman" pitchFamily="18" charset="0"/>
              </a:rPr>
              <a:t>.</a:t>
            </a:r>
          </a:p>
          <a:p>
            <a:pPr marL="0" indent="0">
              <a:lnSpc>
                <a:spcPct val="120000"/>
              </a:lnSpc>
              <a:spcBef>
                <a:spcPts val="0"/>
              </a:spcBef>
              <a:buNone/>
            </a:pPr>
            <a:endParaRPr lang="en-GB" sz="4000" dirty="0">
              <a:latin typeface="Times New Roman" panose="02020603050405020304" pitchFamily="18" charset="0"/>
              <a:cs typeface="Times New Roman" panose="02020603050405020304" pitchFamily="18" charset="0"/>
            </a:endParaRPr>
          </a:p>
          <a:p>
            <a:pPr algn="just">
              <a:lnSpc>
                <a:spcPct val="120000"/>
              </a:lnSpc>
              <a:spcBef>
                <a:spcPts val="0"/>
              </a:spcBef>
              <a:buClrTx/>
              <a:buSzPct val="75000"/>
              <a:buFont typeface="Wingdings" panose="05000000000000000000" pitchFamily="2" charset="2"/>
              <a:buChar char="Ø"/>
              <a:defRPr/>
            </a:pPr>
            <a:r>
              <a:rPr lang="en-GB" sz="8000" dirty="0">
                <a:latin typeface="Times New Roman" pitchFamily="18" charset="0"/>
                <a:cs typeface="Times New Roman" pitchFamily="18" charset="0"/>
              </a:rPr>
              <a:t>The </a:t>
            </a:r>
            <a:r>
              <a:rPr lang="en-GB" sz="8000" b="1" dirty="0">
                <a:latin typeface="Times New Roman" pitchFamily="18" charset="0"/>
                <a:cs typeface="Times New Roman" pitchFamily="18" charset="0"/>
              </a:rPr>
              <a:t>size of the span of the MA filter influences the result</a:t>
            </a:r>
            <a:r>
              <a:rPr lang="en-GB" sz="8000" dirty="0">
                <a:latin typeface="Times New Roman" pitchFamily="18" charset="0"/>
                <a:cs typeface="Times New Roman" pitchFamily="18" charset="0"/>
              </a:rPr>
              <a:t>. It can  be visually observed that the span size of the MA filter needs to be within a certain range of values so that the ‘estimated’ acceleration signal has minimum error (RMSE) compared to the ‘actual’ </a:t>
            </a:r>
            <a:r>
              <a:rPr lang="en-US" sz="8000" dirty="0">
                <a:latin typeface="Times New Roman" pitchFamily="18" charset="0"/>
                <a:cs typeface="Times New Roman" pitchFamily="18" charset="0"/>
              </a:rPr>
              <a:t>acceleration signal</a:t>
            </a:r>
            <a:r>
              <a:rPr lang="en-GB" sz="8000" dirty="0">
                <a:latin typeface="Times New Roman" pitchFamily="18" charset="0"/>
                <a:cs typeface="Times New Roman" pitchFamily="18" charset="0"/>
              </a:rPr>
              <a:t>.</a:t>
            </a:r>
          </a:p>
          <a:p>
            <a:pPr algn="just">
              <a:lnSpc>
                <a:spcPct val="120000"/>
              </a:lnSpc>
              <a:spcBef>
                <a:spcPts val="0"/>
              </a:spcBef>
              <a:buClrTx/>
              <a:buSzPct val="75000"/>
              <a:buFont typeface="Wingdings" panose="05000000000000000000" pitchFamily="2" charset="2"/>
              <a:buChar char="Ø"/>
              <a:defRPr/>
            </a:pPr>
            <a:r>
              <a:rPr lang="en-GB" sz="8000" dirty="0">
                <a:latin typeface="Times New Roman" pitchFamily="18" charset="0"/>
                <a:cs typeface="Times New Roman" pitchFamily="18" charset="0"/>
              </a:rPr>
              <a:t>In other words, </a:t>
            </a:r>
            <a:r>
              <a:rPr lang="en-GB" sz="8000" b="1" dirty="0">
                <a:latin typeface="Times New Roman" pitchFamily="18" charset="0"/>
                <a:cs typeface="Times New Roman" pitchFamily="18" charset="0"/>
              </a:rPr>
              <a:t>there is a trade-off between reducing the noise of a real signal and the information loss which occurs due to ‘filtering’ </a:t>
            </a:r>
            <a:r>
              <a:rPr lang="en-GB" sz="8000" dirty="0">
                <a:latin typeface="Times New Roman" pitchFamily="18" charset="0"/>
                <a:cs typeface="Times New Roman" pitchFamily="18" charset="0"/>
              </a:rPr>
              <a:t>(noise reduction).</a:t>
            </a:r>
          </a:p>
          <a:p>
            <a:pPr marL="0" indent="0">
              <a:lnSpc>
                <a:spcPct val="120000"/>
              </a:lnSpc>
              <a:spcBef>
                <a:spcPts val="0"/>
              </a:spcBef>
              <a:buNone/>
            </a:pPr>
            <a:endParaRPr lang="en-GB" sz="4000" dirty="0">
              <a:latin typeface="Times New Roman" pitchFamily="18" charset="0"/>
              <a:cs typeface="Times New Roman" pitchFamily="18" charset="0"/>
            </a:endParaRPr>
          </a:p>
          <a:p>
            <a:pPr algn="just">
              <a:lnSpc>
                <a:spcPct val="120000"/>
              </a:lnSpc>
              <a:spcBef>
                <a:spcPts val="0"/>
              </a:spcBef>
              <a:buClrTx/>
              <a:buSzPct val="75000"/>
              <a:buFont typeface="Wingdings" panose="05000000000000000000" pitchFamily="2" charset="2"/>
              <a:buChar char="Ø"/>
              <a:defRPr/>
            </a:pPr>
            <a:r>
              <a:rPr lang="en-GB" sz="8000" dirty="0">
                <a:latin typeface="Times New Roman" pitchFamily="18" charset="0"/>
                <a:cs typeface="Times New Roman" pitchFamily="18" charset="0"/>
              </a:rPr>
              <a:t>Following a series of experiments it was observed that the RMSE is minimum when the span size of the MA filter is 11.</a:t>
            </a:r>
          </a:p>
          <a:p>
            <a:pPr algn="just">
              <a:buNone/>
              <a:defRPr/>
            </a:pPr>
            <a:endParaRPr lang="en-US" sz="4300" dirty="0">
              <a:latin typeface="Times New Roman" pitchFamily="18" charset="0"/>
              <a:cs typeface="Times New Roman" pitchFamily="18" charset="0"/>
            </a:endParaRPr>
          </a:p>
          <a:p>
            <a:pPr algn="just">
              <a:buNone/>
              <a:defRPr/>
            </a:pPr>
            <a:r>
              <a:rPr lang="en-US" sz="2400" dirty="0">
                <a:latin typeface="Times New Roman" pitchFamily="18" charset="0"/>
                <a:cs typeface="Times New Roman" pitchFamily="18" charset="0"/>
              </a:rPr>
              <a:t>  </a:t>
            </a:r>
          </a:p>
          <a:p>
            <a:pPr algn="just">
              <a:lnSpc>
                <a:spcPct val="120000"/>
              </a:lnSpc>
              <a:spcBef>
                <a:spcPts val="0"/>
              </a:spcBef>
              <a:buClrTx/>
              <a:buSzPct val="75000"/>
              <a:buNone/>
              <a:defRPr/>
            </a:pPr>
            <a:r>
              <a:rPr lang="en-US" sz="5500" dirty="0">
                <a:latin typeface="Times New Roman" pitchFamily="18" charset="0"/>
                <a:cs typeface="Times New Roman" pitchFamily="18" charset="0"/>
              </a:rPr>
              <a:t>   </a:t>
            </a:r>
          </a:p>
          <a:p>
            <a:pPr algn="just">
              <a:lnSpc>
                <a:spcPct val="120000"/>
              </a:lnSpc>
              <a:spcBef>
                <a:spcPts val="0"/>
              </a:spcBef>
              <a:buClrTx/>
              <a:buSzPct val="75000"/>
              <a:buNone/>
              <a:defRPr/>
            </a:pPr>
            <a:r>
              <a:rPr lang="en-US" sz="7200" dirty="0">
                <a:latin typeface="Times New Roman" pitchFamily="18" charset="0"/>
                <a:cs typeface="Times New Roman" pitchFamily="18" charset="0"/>
              </a:rPr>
              <a:t> </a:t>
            </a: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p:spTree>
    <p:extLst>
      <p:ext uri="{BB962C8B-B14F-4D97-AF65-F5344CB8AC3E}">
        <p14:creationId xmlns:p14="http://schemas.microsoft.com/office/powerpoint/2010/main" val="580817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What we learnt during this session </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85800" y="1571612"/>
            <a:ext cx="7772400" cy="4524388"/>
          </a:xfrm>
        </p:spPr>
        <p:txBody>
          <a:bodyPr>
            <a:noAutofit/>
          </a:bodyPr>
          <a:lstStyle/>
          <a:p>
            <a:pPr indent="0" algn="just">
              <a:spcBef>
                <a:spcPts val="0"/>
              </a:spcBef>
              <a:buClrTx/>
              <a:buSzPct val="75000"/>
              <a:buFont typeface="Wingdings" panose="05000000000000000000" pitchFamily="2" charset="2"/>
              <a:buChar char="Ø"/>
            </a:pPr>
            <a:r>
              <a:rPr lang="en-US" sz="2400" dirty="0">
                <a:latin typeface="Times New Roman" pitchFamily="18" charset="0"/>
                <a:cs typeface="Times New Roman" pitchFamily="18" charset="0"/>
              </a:rPr>
              <a:t> We used </a:t>
            </a:r>
            <a:r>
              <a:rPr lang="en-US" sz="2400" u="sng" dirty="0">
                <a:latin typeface="Times New Roman" pitchFamily="18" charset="0"/>
                <a:cs typeface="Times New Roman" pitchFamily="18" charset="0"/>
              </a:rPr>
              <a:t>Numerical Differentiation</a:t>
            </a:r>
            <a:r>
              <a:rPr lang="en-US" sz="2400" dirty="0">
                <a:latin typeface="Times New Roman" pitchFamily="18" charset="0"/>
                <a:cs typeface="Times New Roman" pitchFamily="18" charset="0"/>
              </a:rPr>
              <a:t> in order to demonstrate the </a:t>
            </a:r>
            <a:r>
              <a:rPr lang="en-US" sz="2400" u="sng" dirty="0">
                <a:latin typeface="Times New Roman" pitchFamily="18" charset="0"/>
                <a:cs typeface="Times New Roman" pitchFamily="18" charset="0"/>
              </a:rPr>
              <a:t>relationship between Speed and Acceleration for real signals acquired from racecar sensors</a:t>
            </a:r>
            <a:r>
              <a:rPr lang="en-US" sz="2400" dirty="0">
                <a:latin typeface="Times New Roman" pitchFamily="18" charset="0"/>
                <a:cs typeface="Times New Roman" pitchFamily="18" charset="0"/>
              </a:rPr>
              <a:t>. </a:t>
            </a:r>
          </a:p>
          <a:p>
            <a:pPr indent="0" algn="just">
              <a:spcBef>
                <a:spcPts val="0"/>
              </a:spcBef>
              <a:buClrTx/>
              <a:buSzPct val="75000"/>
              <a:buNone/>
            </a:pPr>
            <a:endParaRPr lang="en-US" sz="2400" dirty="0">
              <a:latin typeface="Times New Roman" pitchFamily="18" charset="0"/>
              <a:cs typeface="Times New Roman" pitchFamily="18" charset="0"/>
            </a:endParaRPr>
          </a:p>
          <a:p>
            <a:pPr indent="0" algn="just">
              <a:spcBef>
                <a:spcPts val="0"/>
              </a:spcBef>
              <a:buClrTx/>
              <a:buSzPct val="75000"/>
              <a:buFont typeface="Wingdings" panose="05000000000000000000" pitchFamily="2" charset="2"/>
              <a:buChar char="Ø"/>
            </a:pPr>
            <a:r>
              <a:rPr lang="en-US" sz="2400" dirty="0">
                <a:latin typeface="Times New Roman" pitchFamily="18" charset="0"/>
                <a:cs typeface="Times New Roman" pitchFamily="18" charset="0"/>
              </a:rPr>
              <a:t> We applied Numerical Differentiation and Filtering methods to real discrete signals and </a:t>
            </a:r>
            <a:r>
              <a:rPr lang="en-US" sz="2400" u="sng" dirty="0">
                <a:latin typeface="Times New Roman" pitchFamily="18" charset="0"/>
                <a:cs typeface="Times New Roman" pitchFamily="18" charset="0"/>
              </a:rPr>
              <a:t>understood various parameters and constraints imposed in Engineering applications</a:t>
            </a:r>
            <a:r>
              <a:rPr lang="en-US" sz="2400" dirty="0">
                <a:latin typeface="Times New Roman" pitchFamily="18" charset="0"/>
                <a:cs typeface="Times New Roman" pitchFamily="18" charset="0"/>
              </a:rPr>
              <a:t>.   </a:t>
            </a:r>
          </a:p>
          <a:p>
            <a:pPr marL="0" indent="0" algn="just">
              <a:spcBef>
                <a:spcPts val="0"/>
              </a:spcBef>
              <a:buClrTx/>
              <a:buSzPct val="75000"/>
              <a:buNone/>
            </a:pPr>
            <a:r>
              <a:rPr lang="en-US" sz="2400" dirty="0">
                <a:latin typeface="Times New Roman" pitchFamily="18" charset="0"/>
                <a:cs typeface="Times New Roman" pitchFamily="18" charset="0"/>
              </a:rPr>
              <a:t> </a:t>
            </a:r>
          </a:p>
          <a:p>
            <a:pPr indent="0" algn="just">
              <a:spcBef>
                <a:spcPts val="0"/>
              </a:spcBef>
              <a:buClrTx/>
              <a:buSzPct val="75000"/>
              <a:buFont typeface="Wingdings" panose="05000000000000000000" pitchFamily="2" charset="2"/>
              <a:buChar char="Ø"/>
            </a:pPr>
            <a:r>
              <a:rPr lang="en-US" sz="2400" u="sng" dirty="0">
                <a:latin typeface="Times New Roman" pitchFamily="18" charset="0"/>
                <a:cs typeface="Times New Roman" pitchFamily="18" charset="0"/>
              </a:rPr>
              <a:t> We compared the ‘estimated’ with the ‘actual’ signal</a:t>
            </a:r>
            <a:r>
              <a:rPr lang="en-US" sz="2400" dirty="0">
                <a:latin typeface="Times New Roman" pitchFamily="18" charset="0"/>
                <a:cs typeface="Times New Roman" pitchFamily="18" charset="0"/>
              </a:rPr>
              <a:t>.</a:t>
            </a:r>
            <a:endParaRPr lang="en-US" sz="2400" b="1" u="sng" dirty="0">
              <a:latin typeface="Times New Roman" pitchFamily="18" charset="0"/>
              <a:cs typeface="Times New Roman" pitchFamily="18" charset="0"/>
            </a:endParaRPr>
          </a:p>
        </p:txBody>
      </p:sp>
    </p:spTree>
    <p:extLst>
      <p:ext uri="{BB962C8B-B14F-4D97-AF65-F5344CB8AC3E}">
        <p14:creationId xmlns:p14="http://schemas.microsoft.com/office/powerpoint/2010/main" val="4066883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Preparation for next week </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323528" y="1628800"/>
            <a:ext cx="8712968" cy="4524388"/>
          </a:xfrm>
        </p:spPr>
        <p:txBody>
          <a:bodyPr>
            <a:noAutofit/>
          </a:bodyPr>
          <a:lstStyle/>
          <a:p>
            <a:pPr marL="0" indent="0" algn="just">
              <a:spcBef>
                <a:spcPts val="0"/>
              </a:spcBef>
              <a:buClrTx/>
              <a:buSzPct val="75000"/>
              <a:buNone/>
            </a:pPr>
            <a:r>
              <a:rPr lang="en-US" sz="1800" b="1" u="sng" dirty="0">
                <a:latin typeface="Times New Roman" pitchFamily="18" charset="0"/>
                <a:cs typeface="Times New Roman" pitchFamily="18" charset="0"/>
              </a:rPr>
              <a:t>Revise Numerical Integration</a:t>
            </a:r>
          </a:p>
          <a:p>
            <a:pPr marL="0" indent="0" algn="just">
              <a:spcBef>
                <a:spcPts val="0"/>
              </a:spcBef>
              <a:buClrTx/>
              <a:buSzPct val="75000"/>
              <a:buNone/>
            </a:pPr>
            <a:r>
              <a:rPr lang="en-US" sz="1800" dirty="0">
                <a:latin typeface="Times New Roman" pitchFamily="18" charset="0"/>
                <a:cs typeface="Times New Roman" pitchFamily="18" charset="0"/>
              </a:rPr>
              <a:t>During the next two teaching sessions we will continue focusing on the relation between </a:t>
            </a:r>
            <a:r>
              <a:rPr lang="en-US" sz="1800" u="sng" dirty="0">
                <a:latin typeface="Times New Roman" pitchFamily="18" charset="0"/>
                <a:cs typeface="Times New Roman" pitchFamily="18" charset="0"/>
              </a:rPr>
              <a:t>Distance, Speed and Acceleration utilizing Numerical methods for Differentiation and Integration </a:t>
            </a:r>
            <a:r>
              <a:rPr lang="en-US" sz="1800" dirty="0">
                <a:latin typeface="Times New Roman" pitchFamily="18" charset="0"/>
                <a:cs typeface="Times New Roman" pitchFamily="18" charset="0"/>
              </a:rPr>
              <a:t>as well as Filtering. </a:t>
            </a: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r>
              <a:rPr lang="en-US" sz="1800" dirty="0">
                <a:latin typeface="Times New Roman" pitchFamily="18" charset="0"/>
                <a:cs typeface="Times New Roman" pitchFamily="18" charset="0"/>
              </a:rPr>
              <a:t>Similar to today’s session, the actual signals will be signals acquired directly from racecar sensors and the estimated signals will be obtained after processing signals from racecar sensors. Moreover, we will investigate whether the same filtering methods are appropriate for all cases of Numerical Differentiation and Integration.</a:t>
            </a: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a:p>
            <a:pPr marL="0" indent="0" algn="just">
              <a:spcBef>
                <a:spcPts val="0"/>
              </a:spcBef>
              <a:buClrTx/>
              <a:buSzPct val="75000"/>
              <a:buNone/>
            </a:pPr>
            <a:endParaRPr lang="en-US" sz="1800" dirty="0">
              <a:latin typeface="Times New Roman" pitchFamily="18" charset="0"/>
              <a:cs typeface="Times New Roman" pitchFamily="18" charset="0"/>
            </a:endParaRPr>
          </a:p>
        </p:txBody>
      </p:sp>
      <p:sp>
        <p:nvSpPr>
          <p:cNvPr id="11" name="Arrow: Left 10">
            <a:extLst>
              <a:ext uri="{FF2B5EF4-FFF2-40B4-BE49-F238E27FC236}">
                <a16:creationId xmlns:a16="http://schemas.microsoft.com/office/drawing/2014/main" id="{576DB2C8-ACED-44C3-B455-5C8C0AA5E137}"/>
              </a:ext>
            </a:extLst>
          </p:cNvPr>
          <p:cNvSpPr/>
          <p:nvPr/>
        </p:nvSpPr>
        <p:spPr>
          <a:xfrm>
            <a:off x="4496259" y="3386415"/>
            <a:ext cx="2118407"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Integration</a:t>
            </a:r>
          </a:p>
        </p:txBody>
      </p:sp>
      <p:grpSp>
        <p:nvGrpSpPr>
          <p:cNvPr id="20" name="Group 19">
            <a:extLst>
              <a:ext uri="{FF2B5EF4-FFF2-40B4-BE49-F238E27FC236}">
                <a16:creationId xmlns:a16="http://schemas.microsoft.com/office/drawing/2014/main" id="{67297CA7-3F88-48A5-B63E-5C84C377C128}"/>
              </a:ext>
            </a:extLst>
          </p:cNvPr>
          <p:cNvGrpSpPr/>
          <p:nvPr/>
        </p:nvGrpSpPr>
        <p:grpSpPr>
          <a:xfrm>
            <a:off x="323528" y="2828595"/>
            <a:ext cx="7780429" cy="994338"/>
            <a:chOff x="612648" y="2702983"/>
            <a:chExt cx="7780429" cy="994338"/>
          </a:xfrm>
        </p:grpSpPr>
        <p:sp>
          <p:nvSpPr>
            <p:cNvPr id="5" name="Rectangle 4">
              <a:extLst>
                <a:ext uri="{FF2B5EF4-FFF2-40B4-BE49-F238E27FC236}">
                  <a16:creationId xmlns:a16="http://schemas.microsoft.com/office/drawing/2014/main" id="{9A706701-DAE4-4ABE-8DCC-ACEC7C7BDD6F}"/>
                </a:ext>
              </a:extLst>
            </p:cNvPr>
            <p:cNvSpPr/>
            <p:nvPr/>
          </p:nvSpPr>
          <p:spPr>
            <a:xfrm>
              <a:off x="3876116" y="2767938"/>
              <a:ext cx="909263" cy="928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Speed</a:t>
              </a:r>
            </a:p>
          </p:txBody>
        </p:sp>
        <p:sp>
          <p:nvSpPr>
            <p:cNvPr id="7" name="Rectangle 6">
              <a:extLst>
                <a:ext uri="{FF2B5EF4-FFF2-40B4-BE49-F238E27FC236}">
                  <a16:creationId xmlns:a16="http://schemas.microsoft.com/office/drawing/2014/main" id="{8E1A4EA4-CC04-437D-B50C-4AD28EA99AE1}"/>
                </a:ext>
              </a:extLst>
            </p:cNvPr>
            <p:cNvSpPr/>
            <p:nvPr/>
          </p:nvSpPr>
          <p:spPr>
            <a:xfrm>
              <a:off x="6919000" y="2767938"/>
              <a:ext cx="1474077" cy="9293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Acceleration</a:t>
              </a:r>
            </a:p>
          </p:txBody>
        </p:sp>
        <p:sp>
          <p:nvSpPr>
            <p:cNvPr id="9" name="Rectangle 8">
              <a:extLst>
                <a:ext uri="{FF2B5EF4-FFF2-40B4-BE49-F238E27FC236}">
                  <a16:creationId xmlns:a16="http://schemas.microsoft.com/office/drawing/2014/main" id="{D322914F-9572-4A7D-B7BD-326B9B367614}"/>
                </a:ext>
              </a:extLst>
            </p:cNvPr>
            <p:cNvSpPr/>
            <p:nvPr/>
          </p:nvSpPr>
          <p:spPr>
            <a:xfrm>
              <a:off x="612648" y="2767938"/>
              <a:ext cx="1021651" cy="928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Distance</a:t>
              </a:r>
            </a:p>
          </p:txBody>
        </p:sp>
        <p:sp>
          <p:nvSpPr>
            <p:cNvPr id="3" name="Arrow: Right 2">
              <a:extLst>
                <a:ext uri="{FF2B5EF4-FFF2-40B4-BE49-F238E27FC236}">
                  <a16:creationId xmlns:a16="http://schemas.microsoft.com/office/drawing/2014/main" id="{FD5C930F-C8E6-4856-810A-FC9E3E4EB9A2}"/>
                </a:ext>
              </a:extLst>
            </p:cNvPr>
            <p:cNvSpPr/>
            <p:nvPr/>
          </p:nvSpPr>
          <p:spPr>
            <a:xfrm>
              <a:off x="1665289" y="2753183"/>
              <a:ext cx="2214768"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Differentiation</a:t>
              </a:r>
            </a:p>
          </p:txBody>
        </p:sp>
        <p:sp>
          <p:nvSpPr>
            <p:cNvPr id="17" name="Arrow: Right 16">
              <a:extLst>
                <a:ext uri="{FF2B5EF4-FFF2-40B4-BE49-F238E27FC236}">
                  <a16:creationId xmlns:a16="http://schemas.microsoft.com/office/drawing/2014/main" id="{C325D292-B2AB-4973-948D-028601A7DAFA}"/>
                </a:ext>
              </a:extLst>
            </p:cNvPr>
            <p:cNvSpPr/>
            <p:nvPr/>
          </p:nvSpPr>
          <p:spPr>
            <a:xfrm>
              <a:off x="4790496" y="2702983"/>
              <a:ext cx="2128505"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Differentiation</a:t>
              </a:r>
            </a:p>
          </p:txBody>
        </p:sp>
      </p:grpSp>
      <p:sp>
        <p:nvSpPr>
          <p:cNvPr id="19" name="Arrow: Left 18">
            <a:extLst>
              <a:ext uri="{FF2B5EF4-FFF2-40B4-BE49-F238E27FC236}">
                <a16:creationId xmlns:a16="http://schemas.microsoft.com/office/drawing/2014/main" id="{B68D1D53-A07C-4043-96AC-E4DB9A12AF9C}"/>
              </a:ext>
            </a:extLst>
          </p:cNvPr>
          <p:cNvSpPr/>
          <p:nvPr/>
        </p:nvSpPr>
        <p:spPr>
          <a:xfrm>
            <a:off x="1370652" y="3386415"/>
            <a:ext cx="218535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Integration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eaLnBrk="1" hangingPunct="1">
              <a:defRPr/>
            </a:pP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 </a:t>
            </a:r>
            <a:br>
              <a:rPr lang="en-US" sz="3200" dirty="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22531" name="Rectangle 3"/>
          <p:cNvSpPr>
            <a:spLocks noGrp="1" noChangeArrowheads="1"/>
          </p:cNvSpPr>
          <p:nvPr>
            <p:ph sz="quarter" idx="1"/>
          </p:nvPr>
        </p:nvSpPr>
        <p:spPr/>
        <p:txBody>
          <a:bodyPr>
            <a:normAutofit/>
          </a:bodyPr>
          <a:lstStyle/>
          <a:p>
            <a:pPr eaLnBrk="1" hangingPunct="1">
              <a:lnSpc>
                <a:spcPct val="90000"/>
              </a:lnSpc>
              <a:buNone/>
            </a:pPr>
            <a:endParaRPr lang="en-US" sz="2400" b="1" i="1" u="sng" dirty="0">
              <a:latin typeface="Times New Roman" pitchFamily="18" charset="0"/>
              <a:cs typeface="Times New Roman" pitchFamily="18" charset="0"/>
            </a:endParaRPr>
          </a:p>
          <a:p>
            <a:pPr algn="ctr" eaLnBrk="1" hangingPunct="1">
              <a:buNone/>
            </a:pPr>
            <a:endParaRPr lang="en-GB" sz="2400" dirty="0">
              <a:latin typeface="Times New Roman" pitchFamily="18" charset="0"/>
              <a:cs typeface="Times New Roman" pitchFamily="18" charset="0"/>
            </a:endParaRPr>
          </a:p>
          <a:p>
            <a:pPr algn="ctr" eaLnBrk="1" hangingPunct="1">
              <a:buNone/>
            </a:pPr>
            <a:r>
              <a:rPr lang="en-US" sz="4800" dirty="0">
                <a:solidFill>
                  <a:srgbClr val="FFC000"/>
                </a:solidFill>
                <a:latin typeface="Times New Roman" pitchFamily="18" charset="0"/>
                <a:cs typeface="Times New Roman" pitchFamily="18" charset="0"/>
              </a:rPr>
              <a:t>Questions?</a:t>
            </a:r>
          </a:p>
          <a:p>
            <a:pPr algn="ctr" eaLnBrk="1" hangingPunct="1">
              <a:buNone/>
            </a:pPr>
            <a:endParaRPr lang="en-US" sz="4800" dirty="0">
              <a:solidFill>
                <a:srgbClr val="FFC000"/>
              </a:solidFill>
              <a:latin typeface="Times New Roman" pitchFamily="18" charset="0"/>
              <a:cs typeface="Times New Roman" pitchFamily="18" charset="0"/>
            </a:endParaRPr>
          </a:p>
          <a:p>
            <a:pPr algn="ctr" eaLnBrk="1" hangingPunct="1">
              <a:buNone/>
            </a:pPr>
            <a:br>
              <a:rPr lang="en-US" sz="4800" dirty="0">
                <a:solidFill>
                  <a:srgbClr val="FFC000"/>
                </a:solidFill>
              </a:rPr>
            </a:br>
            <a:endParaRPr lang="en-GB" sz="4800" u="sng" dirty="0">
              <a:solidFill>
                <a:srgbClr val="FFC000"/>
              </a:solidFill>
            </a:endParaRPr>
          </a:p>
          <a:p>
            <a:pPr algn="just" eaLnBrk="1" hangingPunct="1">
              <a:buNone/>
            </a:pPr>
            <a:endParaRPr lang="en-US" sz="2400" dirty="0">
              <a:latin typeface="+mn-lt"/>
            </a:endParaRPr>
          </a:p>
          <a:p>
            <a:pPr eaLnBrk="1" hangingPunct="1">
              <a:buFont typeface="Wingdings" pitchFamily="2" charset="2"/>
              <a:buNone/>
            </a:pPr>
            <a:endParaRPr lang="en-US" sz="1800" i="1" dirty="0">
              <a:latin typeface="+mn-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32B85F-CDAD-4CBE-8207-2A5AE3A133CD}"/>
              </a:ext>
            </a:extLst>
          </p:cNvPr>
          <p:cNvSpPr/>
          <p:nvPr/>
        </p:nvSpPr>
        <p:spPr>
          <a:xfrm>
            <a:off x="2195736" y="2492896"/>
            <a:ext cx="4680520" cy="769441"/>
          </a:xfrm>
          <a:prstGeom prst="rect">
            <a:avLst/>
          </a:prstGeom>
        </p:spPr>
        <p:txBody>
          <a:bodyPr wrap="square">
            <a:spAutoFit/>
          </a:bodyPr>
          <a:lstStyle/>
          <a:p>
            <a:pPr algn="ctr">
              <a:buNone/>
            </a:pPr>
            <a:r>
              <a:rPr lang="en-US" sz="4400" dirty="0">
                <a:solidFill>
                  <a:srgbClr val="FFC000"/>
                </a:solidFill>
                <a:latin typeface="Times New Roman" pitchFamily="18" charset="0"/>
                <a:cs typeface="Times New Roman" pitchFamily="18" charset="0"/>
              </a:rPr>
              <a:t>Thank you</a:t>
            </a:r>
          </a:p>
        </p:txBody>
      </p:sp>
    </p:spTree>
    <p:extLst>
      <p:ext uri="{BB962C8B-B14F-4D97-AF65-F5344CB8AC3E}">
        <p14:creationId xmlns:p14="http://schemas.microsoft.com/office/powerpoint/2010/main" val="2150367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2B155-CD75-42EA-B5F9-3A407033525B}"/>
              </a:ext>
            </a:extLst>
          </p:cNvPr>
          <p:cNvSpPr>
            <a:spLocks noGrp="1"/>
          </p:cNvSpPr>
          <p:nvPr>
            <p:ph type="title"/>
          </p:nvPr>
        </p:nvSpPr>
        <p:spPr/>
        <p:txBody>
          <a:bodyPr>
            <a:normAutofit fontScale="90000"/>
          </a:bodyPr>
          <a:lstStyle/>
          <a:p>
            <a:pPr algn="ctr"/>
            <a:r>
              <a:rPr lang="en-US" dirty="0">
                <a:latin typeface="Times New Roman" pitchFamily="18" charset="0"/>
                <a:cs typeface="Times New Roman" pitchFamily="18" charset="0"/>
              </a:rPr>
              <a:t>Introduction: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Long-G and Lat-G sensors</a:t>
            </a:r>
            <a:endParaRPr lang="en-GB" dirty="0"/>
          </a:p>
        </p:txBody>
      </p:sp>
      <p:pic>
        <p:nvPicPr>
          <p:cNvPr id="6" name="Content Placeholder 5">
            <a:extLst>
              <a:ext uri="{FF2B5EF4-FFF2-40B4-BE49-F238E27FC236}">
                <a16:creationId xmlns:a16="http://schemas.microsoft.com/office/drawing/2014/main" id="{060226CE-B6FD-4475-A0AE-CB7E42941F3C}"/>
              </a:ext>
            </a:extLst>
          </p:cNvPr>
          <p:cNvPicPr preferRelativeResize="0">
            <a:picLocks noGrp="1"/>
          </p:cNvPicPr>
          <p:nvPr>
            <p:ph sz="quarter" idx="1"/>
          </p:nvPr>
        </p:nvPicPr>
        <p:blipFill>
          <a:blip r:embed="rId3"/>
          <a:stretch>
            <a:fillRect/>
          </a:stretch>
        </p:blipFill>
        <p:spPr>
          <a:xfrm>
            <a:off x="612775" y="1900654"/>
            <a:ext cx="8280000" cy="3960000"/>
          </a:xfrm>
          <a:prstGeom prst="rect">
            <a:avLst/>
          </a:prstGeom>
        </p:spPr>
      </p:pic>
    </p:spTree>
    <p:extLst>
      <p:ext uri="{BB962C8B-B14F-4D97-AF65-F5344CB8AC3E}">
        <p14:creationId xmlns:p14="http://schemas.microsoft.com/office/powerpoint/2010/main" val="1451046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pPr algn="ctr">
              <a:defRPr/>
            </a:pPr>
            <a:r>
              <a:rPr lang="en-US" sz="4000" dirty="0">
                <a:latin typeface="Times New Roman" pitchFamily="18" charset="0"/>
                <a:cs typeface="Times New Roman" pitchFamily="18" charset="0"/>
              </a:rPr>
              <a:t>Introduction:</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Importance of the Long-G sensor</a:t>
            </a:r>
          </a:p>
        </p:txBody>
      </p:sp>
      <p:sp>
        <p:nvSpPr>
          <p:cNvPr id="5123" name="Rectangle 3"/>
          <p:cNvSpPr>
            <a:spLocks noGrp="1" noChangeArrowheads="1"/>
          </p:cNvSpPr>
          <p:nvPr>
            <p:ph sz="quarter" idx="1"/>
          </p:nvPr>
        </p:nvSpPr>
        <p:spPr>
          <a:xfrm>
            <a:off x="612648" y="1600200"/>
            <a:ext cx="8153400" cy="4925144"/>
          </a:xfrm>
        </p:spPr>
        <p:txBody>
          <a:bodyPr>
            <a:normAutofit fontScale="92500" lnSpcReduction="20000"/>
          </a:bodyPr>
          <a:lstStyle/>
          <a:p>
            <a:pPr marL="0" indent="0" algn="just" eaLnBrk="1" hangingPunct="1">
              <a:lnSpc>
                <a:spcPct val="110000"/>
              </a:lnSpc>
              <a:spcBef>
                <a:spcPts val="0"/>
              </a:spcBef>
              <a:buClrTx/>
              <a:buSzPct val="75000"/>
              <a:buNone/>
            </a:pPr>
            <a:r>
              <a:rPr lang="en-US" sz="2100" dirty="0">
                <a:latin typeface="Times New Roman" pitchFamily="18" charset="0"/>
                <a:cs typeface="Times New Roman" pitchFamily="18" charset="0"/>
              </a:rPr>
              <a:t>The information which the </a:t>
            </a:r>
            <a:r>
              <a:rPr lang="en-US" sz="2100" b="1" dirty="0">
                <a:latin typeface="Times New Roman" pitchFamily="18" charset="0"/>
                <a:cs typeface="Times New Roman" pitchFamily="18" charset="0"/>
              </a:rPr>
              <a:t>Long-G sensor </a:t>
            </a:r>
            <a:r>
              <a:rPr lang="en-US" sz="2100" dirty="0">
                <a:latin typeface="Times New Roman" pitchFamily="18" charset="0"/>
                <a:cs typeface="Times New Roman" pitchFamily="18" charset="0"/>
              </a:rPr>
              <a:t>conveys is particular important for the Racecar Data Engineer. </a:t>
            </a:r>
          </a:p>
          <a:p>
            <a:pPr marL="0" indent="0" algn="just" eaLnBrk="1" hangingPunct="1">
              <a:lnSpc>
                <a:spcPct val="110000"/>
              </a:lnSpc>
              <a:spcBef>
                <a:spcPts val="0"/>
              </a:spcBef>
              <a:buClrTx/>
              <a:buSzPct val="75000"/>
              <a:buNone/>
            </a:pPr>
            <a:endParaRPr lang="en-US" sz="2100" dirty="0">
              <a:latin typeface="Times New Roman" pitchFamily="18" charset="0"/>
              <a:cs typeface="Times New Roman" pitchFamily="18" charset="0"/>
            </a:endParaRPr>
          </a:p>
          <a:p>
            <a:pPr marL="0" indent="0" algn="just">
              <a:lnSpc>
                <a:spcPct val="110000"/>
              </a:lnSpc>
              <a:spcBef>
                <a:spcPts val="0"/>
              </a:spcBef>
              <a:buClrTx/>
              <a:buSzPct val="75000"/>
              <a:buNone/>
            </a:pPr>
            <a:r>
              <a:rPr lang="en-US" sz="2100" dirty="0">
                <a:latin typeface="Times New Roman" pitchFamily="18" charset="0"/>
                <a:cs typeface="Times New Roman" pitchFamily="18" charset="0"/>
              </a:rPr>
              <a:t>In case the Long-G sensor fails to operate or has been installed or calibrated poorly and consequently the signal it produces is noisy or inaccurate, it is essential that we are able to obtain information in relation to the Acceleration / Deceleration of the vehicle from an </a:t>
            </a:r>
            <a:r>
              <a:rPr lang="en-US" sz="2100" b="1" u="sng" dirty="0">
                <a:latin typeface="Times New Roman" pitchFamily="18" charset="0"/>
                <a:cs typeface="Times New Roman" pitchFamily="18" charset="0"/>
              </a:rPr>
              <a:t>alternative source of information</a:t>
            </a:r>
            <a:r>
              <a:rPr lang="en-US" sz="2100" b="1" dirty="0">
                <a:latin typeface="Times New Roman" pitchFamily="18" charset="0"/>
                <a:cs typeface="Times New Roman" pitchFamily="18" charset="0"/>
              </a:rPr>
              <a:t>. </a:t>
            </a:r>
          </a:p>
          <a:p>
            <a:pPr marL="0" indent="0" algn="just">
              <a:lnSpc>
                <a:spcPct val="110000"/>
              </a:lnSpc>
              <a:spcBef>
                <a:spcPts val="0"/>
              </a:spcBef>
              <a:buClrTx/>
              <a:buSzPct val="75000"/>
              <a:buNone/>
            </a:pPr>
            <a:r>
              <a:rPr lang="en-US" sz="2100" dirty="0">
                <a:latin typeface="Times New Roman" pitchFamily="18" charset="0"/>
                <a:cs typeface="Times New Roman" pitchFamily="18" charset="0"/>
              </a:rPr>
              <a:t> </a:t>
            </a:r>
          </a:p>
          <a:p>
            <a:pPr marL="0" indent="0" algn="just">
              <a:lnSpc>
                <a:spcPct val="110000"/>
              </a:lnSpc>
              <a:spcBef>
                <a:spcPts val="0"/>
              </a:spcBef>
              <a:buClrTx/>
              <a:buSzPct val="75000"/>
              <a:buNone/>
            </a:pPr>
            <a:r>
              <a:rPr lang="en-US" sz="2100" u="sng" dirty="0">
                <a:latin typeface="Times New Roman" pitchFamily="18" charset="0"/>
                <a:cs typeface="Times New Roman" pitchFamily="18" charset="0"/>
              </a:rPr>
              <a:t>This is the </a:t>
            </a:r>
            <a:r>
              <a:rPr lang="en-US" sz="2100" b="1" u="sng" dirty="0">
                <a:latin typeface="Times New Roman" pitchFamily="18" charset="0"/>
                <a:cs typeface="Times New Roman" pitchFamily="18" charset="0"/>
              </a:rPr>
              <a:t>‘estimated’ </a:t>
            </a:r>
            <a:r>
              <a:rPr lang="en-US" sz="2100" u="sng" dirty="0">
                <a:latin typeface="Times New Roman" pitchFamily="18" charset="0"/>
                <a:cs typeface="Times New Roman" pitchFamily="18" charset="0"/>
              </a:rPr>
              <a:t>signal for acceleration obtained via the </a:t>
            </a:r>
            <a:r>
              <a:rPr lang="en-US" sz="2100" b="1" u="sng" dirty="0">
                <a:latin typeface="Times New Roman" pitchFamily="18" charset="0"/>
                <a:cs typeface="Times New Roman" pitchFamily="18" charset="0"/>
              </a:rPr>
              <a:t>Wheelspeed sensor</a:t>
            </a:r>
            <a:r>
              <a:rPr lang="en-US" sz="2100" dirty="0">
                <a:latin typeface="Times New Roman" pitchFamily="18" charset="0"/>
                <a:cs typeface="Times New Roman" pitchFamily="18" charset="0"/>
              </a:rPr>
              <a:t>. </a:t>
            </a:r>
          </a:p>
          <a:p>
            <a:pPr marL="0" indent="0" algn="just" eaLnBrk="1" hangingPunct="1">
              <a:lnSpc>
                <a:spcPct val="110000"/>
              </a:lnSpc>
              <a:spcBef>
                <a:spcPts val="0"/>
              </a:spcBef>
              <a:buClrTx/>
              <a:buSzPct val="75000"/>
              <a:buNone/>
            </a:pPr>
            <a:endParaRPr lang="en-US" sz="2100" u="sng" dirty="0">
              <a:latin typeface="Times New Roman" pitchFamily="18" charset="0"/>
              <a:cs typeface="Times New Roman" pitchFamily="18" charset="0"/>
            </a:endParaRPr>
          </a:p>
          <a:p>
            <a:pPr marL="0" indent="0" algn="just" eaLnBrk="1" hangingPunct="1">
              <a:lnSpc>
                <a:spcPct val="110000"/>
              </a:lnSpc>
              <a:spcBef>
                <a:spcPts val="0"/>
              </a:spcBef>
              <a:buClrTx/>
              <a:buSzPct val="75000"/>
              <a:buNone/>
            </a:pPr>
            <a:endParaRPr lang="en-US" sz="2100" dirty="0">
              <a:latin typeface="Times New Roman" pitchFamily="18" charset="0"/>
              <a:cs typeface="Times New Roman" pitchFamily="18" charset="0"/>
            </a:endParaRPr>
          </a:p>
          <a:p>
            <a:pPr algn="just" eaLnBrk="1" hangingPunct="1">
              <a:lnSpc>
                <a:spcPct val="110000"/>
              </a:lnSpc>
              <a:spcBef>
                <a:spcPts val="0"/>
              </a:spcBef>
              <a:buClrTx/>
              <a:buSzPct val="75000"/>
              <a:buFont typeface="Wingdings" panose="05000000000000000000" pitchFamily="2" charset="2"/>
              <a:buChar char="Ø"/>
            </a:pPr>
            <a:r>
              <a:rPr lang="en-US" sz="2100" dirty="0">
                <a:latin typeface="Times New Roman" pitchFamily="18" charset="0"/>
                <a:cs typeface="Times New Roman" pitchFamily="18" charset="0"/>
              </a:rPr>
              <a:t>Furthermore, it is important to mention that an accurate </a:t>
            </a:r>
            <a:r>
              <a:rPr lang="en-US" sz="2100" u="sng" dirty="0">
                <a:latin typeface="Times New Roman" pitchFamily="18" charset="0"/>
                <a:cs typeface="Times New Roman" pitchFamily="18" charset="0"/>
              </a:rPr>
              <a:t>Long-G sensor signal in real time</a:t>
            </a:r>
            <a:r>
              <a:rPr lang="en-US" sz="2100" dirty="0">
                <a:latin typeface="Times New Roman" pitchFamily="18" charset="0"/>
                <a:cs typeface="Times New Roman" pitchFamily="18" charset="0"/>
              </a:rPr>
              <a:t> is essential in the navigation of </a:t>
            </a:r>
            <a:r>
              <a:rPr lang="en-US" sz="2100" u="sng" dirty="0">
                <a:latin typeface="Times New Roman" pitchFamily="18" charset="0"/>
                <a:cs typeface="Times New Roman" pitchFamily="18" charset="0"/>
              </a:rPr>
              <a:t>Autonomous vehicles</a:t>
            </a:r>
            <a:r>
              <a:rPr lang="en-US" sz="2100" dirty="0">
                <a:latin typeface="Times New Roman" pitchFamily="18" charset="0"/>
                <a:cs typeface="Times New Roman" pitchFamily="18" charset="0"/>
              </a:rPr>
              <a:t>.</a:t>
            </a:r>
          </a:p>
          <a:p>
            <a:pPr algn="just" eaLnBrk="1" hangingPunct="1">
              <a:lnSpc>
                <a:spcPct val="110000"/>
              </a:lnSpc>
              <a:spcBef>
                <a:spcPts val="0"/>
              </a:spcBef>
              <a:buClrTx/>
              <a:buSzPct val="75000"/>
              <a:buFont typeface="Wingdings" panose="05000000000000000000" pitchFamily="2" charset="2"/>
              <a:buChar char="Ø"/>
            </a:pPr>
            <a:endParaRPr lang="en-US" sz="2100" dirty="0">
              <a:latin typeface="Times New Roman" pitchFamily="18" charset="0"/>
              <a:cs typeface="Times New Roman" pitchFamily="18" charset="0"/>
            </a:endParaRPr>
          </a:p>
          <a:p>
            <a:pPr algn="just">
              <a:lnSpc>
                <a:spcPct val="110000"/>
              </a:lnSpc>
              <a:spcBef>
                <a:spcPts val="0"/>
              </a:spcBef>
              <a:buClrTx/>
              <a:buSzPct val="75000"/>
              <a:buFont typeface="Wingdings" panose="05000000000000000000" pitchFamily="2" charset="2"/>
              <a:buChar char="Ø"/>
            </a:pPr>
            <a:r>
              <a:rPr lang="en-US" sz="2100" dirty="0">
                <a:latin typeface="Times New Roman" pitchFamily="18" charset="0"/>
                <a:cs typeface="Times New Roman" pitchFamily="18" charset="0"/>
              </a:rPr>
              <a:t>Please note that the IMechE Formula Student competition launched the ‘Autonomous Vehicle Competition 2018’</a:t>
            </a:r>
            <a:endParaRPr lang="en-US" sz="1800" dirty="0">
              <a:latin typeface="Times New Roman" pitchFamily="18" charset="0"/>
              <a:cs typeface="Times New Roman" pitchFamily="18" charset="0"/>
            </a:endParaRPr>
          </a:p>
          <a:p>
            <a:pPr marL="0" indent="0" algn="just" eaLnBrk="1" hangingPunct="1">
              <a:lnSpc>
                <a:spcPct val="90000"/>
              </a:lnSpc>
              <a:buClrTx/>
              <a:buSzPct val="75000"/>
              <a:buNone/>
            </a:pPr>
            <a:r>
              <a:rPr lang="en-US" sz="2400" dirty="0">
                <a:latin typeface="Times New Roman" pitchFamily="18" charset="0"/>
                <a:cs typeface="Times New Roman" pitchFamily="18" charset="0"/>
              </a:rPr>
              <a:t>  </a:t>
            </a:r>
          </a:p>
          <a:p>
            <a:pPr eaLnBrk="1" hangingPunct="1">
              <a:lnSpc>
                <a:spcPct val="90000"/>
              </a:lnSpc>
              <a:buClrTx/>
              <a:buSzPct val="75000"/>
              <a:buFont typeface="Wingdings" pitchFamily="2" charset="2"/>
              <a:buChar char="Ø"/>
            </a:pPr>
            <a:endParaRPr lang="en-US" sz="2400" dirty="0">
              <a:latin typeface="Times New Roman" pitchFamily="18" charset="0"/>
              <a:cs typeface="Times New Roman" pitchFamily="18" charset="0"/>
            </a:endParaRPr>
          </a:p>
          <a:p>
            <a:pPr eaLnBrk="1" hangingPunct="1">
              <a:lnSpc>
                <a:spcPct val="90000"/>
              </a:lnSpc>
              <a:buClrTx/>
              <a:buSzPct val="75000"/>
              <a:buNone/>
            </a:pPr>
            <a:endParaRPr lang="en-US" sz="2400" dirty="0">
              <a:latin typeface="Times New Roman" pitchFamily="18" charset="0"/>
              <a:cs typeface="Times New Roman" pitchFamily="18" charset="0"/>
            </a:endParaRPr>
          </a:p>
          <a:p>
            <a:pPr eaLnBrk="1" hangingPunct="1">
              <a:lnSpc>
                <a:spcPct val="90000"/>
              </a:lnSpc>
              <a:buNone/>
            </a:pPr>
            <a:endParaRPr lang="en-US" sz="2400" dirty="0">
              <a:latin typeface="Times New Roman" pitchFamily="18" charset="0"/>
              <a:cs typeface="Times New Roman" pitchFamily="18" charset="0"/>
            </a:endParaRPr>
          </a:p>
          <a:p>
            <a:pPr eaLnBrk="1" hangingPunct="1">
              <a:lnSpc>
                <a:spcPct val="90000"/>
              </a:lnSpc>
              <a:buNone/>
            </a:pPr>
            <a:endParaRPr lang="en-US" sz="24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4101002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algn="ctr" eaLnBrk="1" hangingPunct="1">
              <a:defRPr/>
            </a:pPr>
            <a:r>
              <a:rPr lang="en-US" sz="4000" dirty="0">
                <a:latin typeface="Times New Roman" pitchFamily="18" charset="0"/>
                <a:cs typeface="Times New Roman" pitchFamily="18" charset="0"/>
              </a:rPr>
              <a:t>Aims of the lesson</a:t>
            </a:r>
          </a:p>
        </p:txBody>
      </p:sp>
      <p:sp>
        <p:nvSpPr>
          <p:cNvPr id="5123" name="Rectangle 3"/>
          <p:cNvSpPr>
            <a:spLocks noGrp="1" noChangeArrowheads="1"/>
          </p:cNvSpPr>
          <p:nvPr>
            <p:ph sz="quarter" idx="1"/>
          </p:nvPr>
        </p:nvSpPr>
        <p:spPr>
          <a:xfrm>
            <a:off x="612648" y="1600200"/>
            <a:ext cx="8153400" cy="4495800"/>
          </a:xfrm>
        </p:spPr>
        <p:txBody>
          <a:bodyPr>
            <a:normAutofit fontScale="92500" lnSpcReduction="10000"/>
          </a:bodyPr>
          <a:lstStyle/>
          <a:p>
            <a:pPr marL="0" indent="0" algn="just" eaLnBrk="1" hangingPunct="1">
              <a:lnSpc>
                <a:spcPct val="110000"/>
              </a:lnSpc>
              <a:spcBef>
                <a:spcPts val="0"/>
              </a:spcBef>
              <a:buClrTx/>
              <a:buSzPct val="75000"/>
              <a:buNone/>
            </a:pPr>
            <a:r>
              <a:rPr lang="en-US" sz="2400" dirty="0">
                <a:latin typeface="Times New Roman" pitchFamily="18" charset="0"/>
                <a:cs typeface="Times New Roman" pitchFamily="18" charset="0"/>
              </a:rPr>
              <a:t>The aims of today’s lesson are:</a:t>
            </a:r>
          </a:p>
          <a:p>
            <a:pPr marL="0" indent="0" algn="just" eaLnBrk="1" hangingPunct="1">
              <a:lnSpc>
                <a:spcPct val="110000"/>
              </a:lnSpc>
              <a:spcBef>
                <a:spcPts val="0"/>
              </a:spcBef>
              <a:buClrTx/>
              <a:buSzPct val="75000"/>
              <a:buNone/>
            </a:pPr>
            <a:endParaRPr lang="en-US" sz="2400" dirty="0">
              <a:latin typeface="Times New Roman" pitchFamily="18" charset="0"/>
              <a:cs typeface="Times New Roman" pitchFamily="18" charset="0"/>
            </a:endParaRPr>
          </a:p>
          <a:p>
            <a:pPr algn="just" eaLnBrk="1" hangingPunct="1">
              <a:lnSpc>
                <a:spcPct val="110000"/>
              </a:lnSpc>
              <a:spcBef>
                <a:spcPts val="0"/>
              </a:spcBef>
              <a:buClrTx/>
              <a:buSzPct val="75000"/>
              <a:buFont typeface="Wingdings" panose="05000000000000000000" pitchFamily="2" charset="2"/>
              <a:buChar char="Ø"/>
            </a:pPr>
            <a:r>
              <a:rPr lang="en-US" sz="2400" u="sng" dirty="0">
                <a:latin typeface="Times New Roman" pitchFamily="18" charset="0"/>
                <a:cs typeface="Times New Roman" pitchFamily="18" charset="0"/>
              </a:rPr>
              <a:t>To </a:t>
            </a:r>
            <a:r>
              <a:rPr lang="en-US" sz="2400" b="1" u="sng" dirty="0">
                <a:latin typeface="Times New Roman" pitchFamily="18" charset="0"/>
                <a:cs typeface="Times New Roman" pitchFamily="18" charset="0"/>
              </a:rPr>
              <a:t>estimate </a:t>
            </a:r>
            <a:r>
              <a:rPr lang="en-US" sz="2400" u="sng" dirty="0">
                <a:latin typeface="Times New Roman" pitchFamily="18" charset="0"/>
                <a:cs typeface="Times New Roman" pitchFamily="18" charset="0"/>
              </a:rPr>
              <a:t>the Acceleration of a racecar through the signal of the Wheelspeed sensor. </a:t>
            </a:r>
            <a:r>
              <a:rPr lang="en-US" sz="2400" dirty="0">
                <a:latin typeface="Times New Roman" pitchFamily="18" charset="0"/>
                <a:cs typeface="Times New Roman" pitchFamily="18" charset="0"/>
              </a:rPr>
              <a:t>In other words, relate the Speed and Acceleration quantities for </a:t>
            </a:r>
            <a:r>
              <a:rPr lang="en-US" sz="2400" i="1" u="sng" dirty="0">
                <a:latin typeface="Times New Roman" pitchFamily="18" charset="0"/>
                <a:cs typeface="Times New Roman" pitchFamily="18" charset="0"/>
              </a:rPr>
              <a:t>real</a:t>
            </a:r>
            <a:r>
              <a:rPr lang="en-US" sz="2400" dirty="0">
                <a:latin typeface="Times New Roman" pitchFamily="18" charset="0"/>
                <a:cs typeface="Times New Roman" pitchFamily="18" charset="0"/>
              </a:rPr>
              <a:t> signals</a:t>
            </a:r>
          </a:p>
          <a:p>
            <a:pPr algn="just" eaLnBrk="1" hangingPunct="1">
              <a:lnSpc>
                <a:spcPct val="110000"/>
              </a:lnSpc>
              <a:spcBef>
                <a:spcPts val="0"/>
              </a:spcBef>
              <a:buClrTx/>
              <a:buSzPct val="75000"/>
              <a:buFont typeface="Arial" panose="020B0604020202020204" pitchFamily="34" charset="0"/>
              <a:buChar char="•"/>
            </a:pPr>
            <a:endParaRPr lang="en-US" sz="2400" dirty="0">
              <a:latin typeface="Times New Roman" pitchFamily="18" charset="0"/>
              <a:cs typeface="Times New Roman" pitchFamily="18" charset="0"/>
            </a:endParaRPr>
          </a:p>
          <a:p>
            <a:pPr algn="just">
              <a:lnSpc>
                <a:spcPct val="110000"/>
              </a:lnSpc>
              <a:spcBef>
                <a:spcPts val="0"/>
              </a:spcBef>
              <a:buClrTx/>
              <a:buSzPct val="75000"/>
              <a:buFont typeface="Wingdings" panose="05000000000000000000" pitchFamily="2" charset="2"/>
              <a:buChar char="Ø"/>
            </a:pPr>
            <a:r>
              <a:rPr lang="en-US" sz="2400" dirty="0">
                <a:latin typeface="Times New Roman" pitchFamily="18" charset="0"/>
                <a:cs typeface="Times New Roman" pitchFamily="18" charset="0"/>
              </a:rPr>
              <a:t> To </a:t>
            </a:r>
            <a:r>
              <a:rPr lang="en-US" sz="2400" b="1" dirty="0">
                <a:latin typeface="Times New Roman" pitchFamily="18" charset="0"/>
                <a:cs typeface="Times New Roman" pitchFamily="18" charset="0"/>
              </a:rPr>
              <a:t>compare the </a:t>
            </a:r>
            <a:r>
              <a:rPr lang="en-US" sz="2400" b="1" i="1" dirty="0">
                <a:latin typeface="Times New Roman" pitchFamily="18" charset="0"/>
                <a:cs typeface="Times New Roman" pitchFamily="18" charset="0"/>
              </a:rPr>
              <a:t>estimated</a:t>
            </a:r>
            <a:r>
              <a:rPr lang="en-US" sz="2400" b="1" dirty="0">
                <a:latin typeface="Times New Roman" pitchFamily="18" charset="0"/>
                <a:cs typeface="Times New Roman" pitchFamily="18" charset="0"/>
              </a:rPr>
              <a:t> </a:t>
            </a:r>
            <a:r>
              <a:rPr lang="en-US" sz="2400" dirty="0">
                <a:latin typeface="Times New Roman" pitchFamily="18" charset="0"/>
                <a:cs typeface="Times New Roman" pitchFamily="18" charset="0"/>
              </a:rPr>
              <a:t>Acceleration signal (obtained from the Wheelspeed sensor) </a:t>
            </a:r>
            <a:r>
              <a:rPr lang="en-US" sz="2400" b="1" dirty="0">
                <a:latin typeface="Times New Roman" pitchFamily="18" charset="0"/>
                <a:cs typeface="Times New Roman" pitchFamily="18" charset="0"/>
              </a:rPr>
              <a:t>with the </a:t>
            </a:r>
            <a:r>
              <a:rPr lang="en-US" sz="2400" b="1" i="1" dirty="0">
                <a:latin typeface="Times New Roman" pitchFamily="18" charset="0"/>
                <a:cs typeface="Times New Roman" pitchFamily="18" charset="0"/>
              </a:rPr>
              <a:t>actual </a:t>
            </a:r>
            <a:r>
              <a:rPr lang="en-US" sz="2400" dirty="0">
                <a:latin typeface="Times New Roman" pitchFamily="18" charset="0"/>
                <a:cs typeface="Times New Roman" pitchFamily="18" charset="0"/>
              </a:rPr>
              <a:t>Acceleration signal (obtained through the Long-G sensor)</a:t>
            </a:r>
          </a:p>
          <a:p>
            <a:pPr algn="just" eaLnBrk="1" hangingPunct="1">
              <a:lnSpc>
                <a:spcPct val="110000"/>
              </a:lnSpc>
              <a:spcBef>
                <a:spcPts val="0"/>
              </a:spcBef>
              <a:buClrTx/>
              <a:buSzPct val="75000"/>
              <a:buFont typeface="Wingdings" panose="05000000000000000000" pitchFamily="2" charset="2"/>
              <a:buChar char="Ø"/>
            </a:pPr>
            <a:endParaRPr lang="en-US" sz="2400" dirty="0">
              <a:latin typeface="Times New Roman" pitchFamily="18" charset="0"/>
              <a:cs typeface="Times New Roman" pitchFamily="18" charset="0"/>
            </a:endParaRPr>
          </a:p>
          <a:p>
            <a:pPr algn="just" eaLnBrk="1" hangingPunct="1">
              <a:lnSpc>
                <a:spcPct val="110000"/>
              </a:lnSpc>
              <a:spcBef>
                <a:spcPts val="0"/>
              </a:spcBef>
              <a:buClrTx/>
              <a:buSzPct val="75000"/>
              <a:buFont typeface="Wingdings" panose="05000000000000000000" pitchFamily="2" charset="2"/>
              <a:buChar char="Ø"/>
            </a:pPr>
            <a:r>
              <a:rPr lang="en-US" sz="2400" dirty="0">
                <a:latin typeface="Times New Roman" pitchFamily="18" charset="0"/>
                <a:cs typeface="Times New Roman" pitchFamily="18" charset="0"/>
              </a:rPr>
              <a:t>To </a:t>
            </a:r>
            <a:r>
              <a:rPr lang="en-US" sz="2400" b="1" dirty="0">
                <a:latin typeface="Times New Roman" pitchFamily="18" charset="0"/>
                <a:cs typeface="Times New Roman" pitchFamily="18" charset="0"/>
              </a:rPr>
              <a:t>appreciate the importance of filtering </a:t>
            </a:r>
            <a:r>
              <a:rPr lang="en-US" sz="2400" dirty="0">
                <a:latin typeface="Times New Roman" pitchFamily="18" charset="0"/>
                <a:cs typeface="Times New Roman" pitchFamily="18" charset="0"/>
              </a:rPr>
              <a:t>in applications involving real signals</a:t>
            </a:r>
          </a:p>
          <a:p>
            <a:pPr eaLnBrk="1" hangingPunct="1">
              <a:lnSpc>
                <a:spcPct val="90000"/>
              </a:lnSpc>
              <a:buClrTx/>
              <a:buSzPct val="75000"/>
              <a:buFont typeface="Wingdings" pitchFamily="2" charset="2"/>
              <a:buChar char="Ø"/>
            </a:pPr>
            <a:endParaRPr lang="en-US" sz="2400" dirty="0">
              <a:latin typeface="Times New Roman" pitchFamily="18" charset="0"/>
              <a:cs typeface="Times New Roman" pitchFamily="18" charset="0"/>
            </a:endParaRPr>
          </a:p>
          <a:p>
            <a:pPr eaLnBrk="1" hangingPunct="1">
              <a:lnSpc>
                <a:spcPct val="90000"/>
              </a:lnSpc>
              <a:buClrTx/>
              <a:buSzPct val="75000"/>
              <a:buFont typeface="Wingdings" pitchFamily="2" charset="2"/>
              <a:buChar char="Ø"/>
            </a:pPr>
            <a:endParaRPr lang="en-US" sz="2400" dirty="0">
              <a:latin typeface="Times New Roman" pitchFamily="18" charset="0"/>
              <a:cs typeface="Times New Roman" pitchFamily="18" charset="0"/>
            </a:endParaRPr>
          </a:p>
          <a:p>
            <a:pPr eaLnBrk="1" hangingPunct="1">
              <a:lnSpc>
                <a:spcPct val="90000"/>
              </a:lnSpc>
              <a:buClrTx/>
              <a:buSzPct val="75000"/>
              <a:buNone/>
            </a:pPr>
            <a:endParaRPr lang="en-US" sz="2400" dirty="0">
              <a:latin typeface="Times New Roman" pitchFamily="18" charset="0"/>
              <a:cs typeface="Times New Roman" pitchFamily="18" charset="0"/>
            </a:endParaRPr>
          </a:p>
          <a:p>
            <a:pPr eaLnBrk="1" hangingPunct="1">
              <a:lnSpc>
                <a:spcPct val="90000"/>
              </a:lnSpc>
              <a:buNone/>
            </a:pPr>
            <a:endParaRPr lang="en-US" sz="2400" dirty="0">
              <a:latin typeface="Times New Roman" pitchFamily="18" charset="0"/>
              <a:cs typeface="Times New Roman" pitchFamily="18" charset="0"/>
            </a:endParaRPr>
          </a:p>
          <a:p>
            <a:pPr eaLnBrk="1" hangingPunct="1">
              <a:lnSpc>
                <a:spcPct val="90000"/>
              </a:lnSpc>
              <a:buNone/>
            </a:pPr>
            <a:endParaRPr lang="en-US" sz="24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a:p>
            <a:pPr eaLnBrk="1" hangingPunct="1">
              <a:lnSpc>
                <a:spcPct val="90000"/>
              </a:lnSpc>
            </a:pP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4064571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Background theory &amp; Revision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147" name="Rectangle 3"/>
              <p:cNvSpPr>
                <a:spLocks noGrp="1" noChangeArrowheads="1"/>
              </p:cNvSpPr>
              <p:nvPr>
                <p:ph sz="quarter" idx="1"/>
              </p:nvPr>
            </p:nvSpPr>
            <p:spPr>
              <a:xfrm>
                <a:off x="685800" y="1571612"/>
                <a:ext cx="7772400" cy="4524388"/>
              </a:xfrm>
            </p:spPr>
            <p:txBody>
              <a:bodyPr>
                <a:normAutofit fontScale="32500" lnSpcReduction="20000"/>
              </a:bodyPr>
              <a:lstStyle/>
              <a:p>
                <a:pPr indent="0" algn="just">
                  <a:lnSpc>
                    <a:spcPct val="120000"/>
                  </a:lnSpc>
                  <a:buNone/>
                  <a:defRPr/>
                </a:pPr>
                <a:endParaRPr lang="en-US" sz="2400" dirty="0">
                  <a:latin typeface="Times New Roman" pitchFamily="18" charset="0"/>
                  <a:cs typeface="Times New Roman" pitchFamily="18" charset="0"/>
                </a:endParaRPr>
              </a:p>
              <a:p>
                <a:pPr indent="0">
                  <a:lnSpc>
                    <a:spcPct val="120000"/>
                  </a:lnSpc>
                  <a:spcBef>
                    <a:spcPts val="0"/>
                  </a:spcBef>
                  <a:buClrTx/>
                  <a:buSzPct val="75000"/>
                  <a:buFont typeface="Arial" panose="020B0604020202020204" pitchFamily="34" charset="0"/>
                  <a:buChar char="•"/>
                  <a:defRPr/>
                </a:pPr>
                <a:r>
                  <a:rPr lang="en-US" sz="7200" u="sng" dirty="0">
                    <a:latin typeface="Times New Roman" pitchFamily="18" charset="0"/>
                    <a:cs typeface="Times New Roman" pitchFamily="18" charset="0"/>
                  </a:rPr>
                  <a:t> </a:t>
                </a:r>
                <a:r>
                  <a:rPr lang="en-US" sz="7200" i="1" u="sng" dirty="0">
                    <a:latin typeface="Times New Roman" pitchFamily="18" charset="0"/>
                    <a:cs typeface="Times New Roman" pitchFamily="18" charset="0"/>
                  </a:rPr>
                  <a:t>Wheelspeed sensor</a:t>
                </a:r>
                <a:r>
                  <a:rPr lang="en-US" sz="7200" i="1" dirty="0">
                    <a:latin typeface="Times New Roman" pitchFamily="18" charset="0"/>
                    <a:cs typeface="Times New Roman" pitchFamily="18" charset="0"/>
                  </a:rPr>
                  <a:t> </a:t>
                </a:r>
                <a:r>
                  <a:rPr lang="en-US" sz="7200" dirty="0">
                    <a:latin typeface="Times New Roman" pitchFamily="18" charset="0"/>
                    <a:cs typeface="Times New Roman" pitchFamily="18" charset="0"/>
                  </a:rPr>
                  <a:t>signal: provides the speed of the vehicle</a:t>
                </a:r>
              </a:p>
              <a:p>
                <a:pPr indent="0" algn="just">
                  <a:lnSpc>
                    <a:spcPct val="120000"/>
                  </a:lnSpc>
                  <a:spcBef>
                    <a:spcPts val="0"/>
                  </a:spcBef>
                  <a:buClrTx/>
                  <a:buSzPct val="75000"/>
                  <a:buFont typeface="Arial" panose="020B0604020202020204" pitchFamily="34" charset="0"/>
                  <a:buChar char="•"/>
                  <a:defRPr/>
                </a:pPr>
                <a:endParaRPr lang="en-US" sz="7200" dirty="0">
                  <a:latin typeface="Times New Roman" pitchFamily="18" charset="0"/>
                  <a:cs typeface="Times New Roman" pitchFamily="18" charset="0"/>
                </a:endParaRPr>
              </a:p>
              <a:p>
                <a:pPr indent="0" algn="just">
                  <a:lnSpc>
                    <a:spcPct val="120000"/>
                  </a:lnSpc>
                  <a:spcBef>
                    <a:spcPts val="0"/>
                  </a:spcBef>
                  <a:buClrTx/>
                  <a:buSzPct val="75000"/>
                  <a:buFont typeface="Arial" panose="020B0604020202020204" pitchFamily="34" charset="0"/>
                  <a:buChar char="•"/>
                  <a:defRPr/>
                </a:pPr>
                <a:r>
                  <a:rPr lang="en-US" sz="7200" u="sng" dirty="0">
                    <a:latin typeface="Times New Roman" pitchFamily="18" charset="0"/>
                    <a:cs typeface="Times New Roman" pitchFamily="18" charset="0"/>
                  </a:rPr>
                  <a:t> </a:t>
                </a:r>
                <a:r>
                  <a:rPr lang="en-US" sz="7200" i="1" u="sng" dirty="0">
                    <a:latin typeface="Times New Roman" pitchFamily="18" charset="0"/>
                    <a:cs typeface="Times New Roman" pitchFamily="18" charset="0"/>
                  </a:rPr>
                  <a:t>Longitudinal-G (Long-G) </a:t>
                </a:r>
                <a:r>
                  <a:rPr lang="en-US" sz="7200" u="sng" dirty="0">
                    <a:latin typeface="Times New Roman" pitchFamily="18" charset="0"/>
                    <a:cs typeface="Times New Roman" pitchFamily="18" charset="0"/>
                  </a:rPr>
                  <a:t>sensor</a:t>
                </a:r>
                <a:r>
                  <a:rPr lang="en-US" sz="7200" dirty="0">
                    <a:latin typeface="Times New Roman" pitchFamily="18" charset="0"/>
                    <a:cs typeface="Times New Roman" pitchFamily="18" charset="0"/>
                  </a:rPr>
                  <a:t> signal: provides the acceleration (positive values) and the deceleration (negative values) of a vehicle in a straight line</a:t>
                </a:r>
              </a:p>
              <a:p>
                <a:pPr indent="0" algn="just">
                  <a:lnSpc>
                    <a:spcPct val="120000"/>
                  </a:lnSpc>
                  <a:spcBef>
                    <a:spcPts val="0"/>
                  </a:spcBef>
                  <a:buClrTx/>
                  <a:buSzPct val="75000"/>
                  <a:buFont typeface="Arial" panose="020B0604020202020204" pitchFamily="34" charset="0"/>
                  <a:buChar char="•"/>
                  <a:defRPr/>
                </a:pPr>
                <a:endParaRPr lang="en-US" sz="7200" dirty="0">
                  <a:latin typeface="Times New Roman" pitchFamily="18" charset="0"/>
                  <a:cs typeface="Times New Roman" pitchFamily="18" charset="0"/>
                </a:endParaRPr>
              </a:p>
              <a:p>
                <a:pPr indent="0" algn="just">
                  <a:lnSpc>
                    <a:spcPct val="120000"/>
                  </a:lnSpc>
                  <a:spcBef>
                    <a:spcPts val="0"/>
                  </a:spcBef>
                  <a:buClrTx/>
                  <a:buSzPct val="75000"/>
                  <a:buFont typeface="Arial" panose="020B0604020202020204" pitchFamily="34" charset="0"/>
                  <a:buChar char="•"/>
                  <a:defRPr/>
                </a:pPr>
                <a:r>
                  <a:rPr lang="en-US" sz="7200" dirty="0">
                    <a:latin typeface="Times New Roman" pitchFamily="18" charset="0"/>
                    <a:cs typeface="Times New Roman" pitchFamily="18" charset="0"/>
                  </a:rPr>
                  <a:t>Mathematical </a:t>
                </a:r>
                <a:r>
                  <a:rPr lang="en-US" sz="7200" u="sng" dirty="0">
                    <a:latin typeface="Times New Roman" pitchFamily="18" charset="0"/>
                    <a:cs typeface="Times New Roman" pitchFamily="18" charset="0"/>
                  </a:rPr>
                  <a:t>Relationship between Speed and Acceleration</a:t>
                </a:r>
                <a:r>
                  <a:rPr lang="en-US" sz="7200" dirty="0">
                    <a:latin typeface="Times New Roman" pitchFamily="18" charset="0"/>
                    <a:cs typeface="Times New Roman" pitchFamily="18" charset="0"/>
                  </a:rPr>
                  <a:t>:</a:t>
                </a:r>
              </a:p>
              <a:p>
                <a:pPr indent="0" algn="just">
                  <a:lnSpc>
                    <a:spcPct val="120000"/>
                  </a:lnSpc>
                  <a:spcBef>
                    <a:spcPts val="0"/>
                  </a:spcBef>
                  <a:buClrTx/>
                  <a:buSzPct val="75000"/>
                  <a:buFont typeface="Arial" panose="020B0604020202020204" pitchFamily="34" charset="0"/>
                  <a:buChar char="•"/>
                  <a:defRPr/>
                </a:pPr>
                <a:endParaRPr lang="en-US" sz="72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7200" dirty="0">
                    <a:latin typeface="Times New Roman" pitchFamily="18" charset="0"/>
                    <a:cs typeface="Times New Roman" pitchFamily="18" charset="0"/>
                  </a:rPr>
                  <a:t>                </a:t>
                </a:r>
                <a:r>
                  <a:rPr lang="en-US" sz="7200" i="1" dirty="0">
                    <a:latin typeface="Times New Roman" pitchFamily="18" charset="0"/>
                    <a:cs typeface="Times New Roman" pitchFamily="18" charset="0"/>
                  </a:rPr>
                  <a:t>differentiation</a:t>
                </a:r>
              </a:p>
              <a:p>
                <a:pPr indent="0" algn="just">
                  <a:lnSpc>
                    <a:spcPct val="120000"/>
                  </a:lnSpc>
                  <a:spcBef>
                    <a:spcPts val="0"/>
                  </a:spcBef>
                  <a:buClrTx/>
                  <a:buSzPct val="75000"/>
                  <a:buNone/>
                  <a:defRPr/>
                </a:pPr>
                <a:r>
                  <a:rPr lang="en-US" sz="7200" dirty="0">
                    <a:latin typeface="Times New Roman" pitchFamily="18" charset="0"/>
                    <a:cs typeface="Times New Roman" pitchFamily="18" charset="0"/>
                  </a:rPr>
                  <a:t>Speed </a:t>
                </a:r>
                <a14:m>
                  <m:oMath xmlns:m="http://schemas.openxmlformats.org/officeDocument/2006/math">
                    <m:d>
                      <m:dPr>
                        <m:ctrlPr>
                          <a:rPr lang="en-US" sz="7200" i="1" smtClean="0">
                            <a:latin typeface="Cambria Math" panose="02040503050406030204" pitchFamily="18" charset="0"/>
                            <a:cs typeface="Times New Roman" pitchFamily="18" charset="0"/>
                          </a:rPr>
                        </m:ctrlPr>
                      </m:dPr>
                      <m:e>
                        <m:r>
                          <a:rPr lang="en-GB" sz="7200" b="0" i="1" smtClean="0">
                            <a:latin typeface="Cambria Math" panose="02040503050406030204" pitchFamily="18" charset="0"/>
                            <a:cs typeface="Times New Roman" pitchFamily="18" charset="0"/>
                          </a:rPr>
                          <m:t>𝑣</m:t>
                        </m:r>
                      </m:e>
                    </m:d>
                  </m:oMath>
                </a14:m>
                <a:r>
                  <a:rPr lang="en-US" sz="7200" dirty="0">
                    <a:latin typeface="Times New Roman" pitchFamily="18" charset="0"/>
                    <a:cs typeface="Times New Roman" pitchFamily="18" charset="0"/>
                  </a:rPr>
                  <a:t>                        Acceleration </a:t>
                </a:r>
                <a14:m>
                  <m:oMath xmlns:m="http://schemas.openxmlformats.org/officeDocument/2006/math">
                    <m:d>
                      <m:dPr>
                        <m:ctrlPr>
                          <a:rPr lang="en-US" sz="7200" i="1">
                            <a:latin typeface="Cambria Math" panose="02040503050406030204" pitchFamily="18" charset="0"/>
                            <a:cs typeface="Times New Roman" pitchFamily="18" charset="0"/>
                          </a:rPr>
                        </m:ctrlPr>
                      </m:dPr>
                      <m:e>
                        <m:r>
                          <a:rPr lang="en-GB" sz="7200" b="0" i="1" smtClean="0">
                            <a:latin typeface="Cambria Math" panose="02040503050406030204" pitchFamily="18" charset="0"/>
                            <a:cs typeface="Times New Roman" pitchFamily="18" charset="0"/>
                          </a:rPr>
                          <m:t>𝑎</m:t>
                        </m:r>
                      </m:e>
                    </m:d>
                  </m:oMath>
                </a14:m>
                <a:r>
                  <a:rPr lang="en-US" sz="7200" dirty="0">
                    <a:latin typeface="Times New Roman" pitchFamily="18" charset="0"/>
                    <a:cs typeface="Times New Roman" pitchFamily="18" charset="0"/>
                  </a:rPr>
                  <a:t>  </a:t>
                </a:r>
              </a:p>
              <a:p>
                <a:pPr indent="0" algn="just">
                  <a:lnSpc>
                    <a:spcPct val="120000"/>
                  </a:lnSpc>
                  <a:spcBef>
                    <a:spcPts val="0"/>
                  </a:spcBef>
                  <a:buClrTx/>
                  <a:buSzPct val="75000"/>
                  <a:buNone/>
                  <a:defRPr/>
                </a:pPr>
                <a:r>
                  <a:rPr lang="en-US" sz="7200" b="0" dirty="0">
                    <a:latin typeface="Times New Roman" pitchFamily="18" charset="0"/>
                    <a:ea typeface="Cambria Math" panose="02040503050406030204" pitchFamily="18" charset="0"/>
                    <a:cs typeface="Times New Roman" pitchFamily="18" charset="0"/>
                  </a:rPr>
                  <a:t>                    </a:t>
                </a:r>
                <a14:m>
                  <m:oMath xmlns:m="http://schemas.openxmlformats.org/officeDocument/2006/math">
                    <m:r>
                      <a:rPr lang="en-GB" sz="7200" b="0" i="1" smtClean="0">
                        <a:latin typeface="Cambria Math" panose="02040503050406030204" pitchFamily="18" charset="0"/>
                        <a:ea typeface="Cambria Math" panose="02040503050406030204" pitchFamily="18" charset="0"/>
                        <a:cs typeface="Times New Roman" pitchFamily="18" charset="0"/>
                      </a:rPr>
                      <m:t>𝑎</m:t>
                    </m:r>
                    <m:r>
                      <a:rPr lang="en-GB" sz="7200" b="0" i="1" smtClean="0">
                        <a:latin typeface="Cambria Math" panose="02040503050406030204" pitchFamily="18" charset="0"/>
                        <a:ea typeface="Cambria Math" panose="02040503050406030204" pitchFamily="18" charset="0"/>
                        <a:cs typeface="Times New Roman" pitchFamily="18" charset="0"/>
                      </a:rPr>
                      <m:t>=</m:t>
                    </m:r>
                    <m:f>
                      <m:fPr>
                        <m:ctrlPr>
                          <a:rPr lang="en-GB" sz="7200" b="0" i="1" smtClean="0">
                            <a:latin typeface="Cambria Math" panose="02040503050406030204" pitchFamily="18" charset="0"/>
                            <a:ea typeface="Cambria Math" panose="02040503050406030204" pitchFamily="18" charset="0"/>
                            <a:cs typeface="Times New Roman" pitchFamily="18" charset="0"/>
                          </a:rPr>
                        </m:ctrlPr>
                      </m:fPr>
                      <m:num>
                        <m:r>
                          <a:rPr lang="en-GB" sz="7200" b="0" i="1" smtClean="0">
                            <a:latin typeface="Cambria Math" panose="02040503050406030204" pitchFamily="18" charset="0"/>
                            <a:ea typeface="Cambria Math" panose="02040503050406030204" pitchFamily="18" charset="0"/>
                            <a:cs typeface="Times New Roman" pitchFamily="18" charset="0"/>
                          </a:rPr>
                          <m:t>𝑑𝑣</m:t>
                        </m:r>
                      </m:num>
                      <m:den>
                        <m:r>
                          <a:rPr lang="en-GB" sz="7200" b="0" i="1" smtClean="0">
                            <a:latin typeface="Cambria Math" panose="02040503050406030204" pitchFamily="18" charset="0"/>
                            <a:ea typeface="Cambria Math" panose="02040503050406030204" pitchFamily="18" charset="0"/>
                            <a:cs typeface="Times New Roman" pitchFamily="18" charset="0"/>
                          </a:rPr>
                          <m:t>𝑑𝑡</m:t>
                        </m:r>
                      </m:den>
                    </m:f>
                  </m:oMath>
                </a14:m>
                <a:endParaRPr lang="en-US" sz="7200"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7200" dirty="0">
                  <a:latin typeface="Times New Roman" pitchFamily="18" charset="0"/>
                  <a:cs typeface="Times New Roman" pitchFamily="18" charset="0"/>
                </a:endParaRPr>
              </a:p>
              <a:p>
                <a:pPr algn="just">
                  <a:lnSpc>
                    <a:spcPct val="120000"/>
                  </a:lnSpc>
                  <a:spcBef>
                    <a:spcPts val="0"/>
                  </a:spcBef>
                  <a:buClrTx/>
                  <a:buSzPct val="75000"/>
                  <a:buNone/>
                  <a:defRPr/>
                </a:pPr>
                <a:endParaRPr lang="en-US" sz="7200" dirty="0">
                  <a:latin typeface="Times New Roman" pitchFamily="18" charset="0"/>
                  <a:cs typeface="Times New Roman" pitchFamily="18" charset="0"/>
                </a:endParaRP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mc:Choice>
        <mc:Fallback xmlns="">
          <p:sp>
            <p:nvSpPr>
              <p:cNvPr id="6147" name="Rectangle 3"/>
              <p:cNvSpPr>
                <a:spLocks noGrp="1" noRot="1" noChangeAspect="1" noMove="1" noResize="1" noEditPoints="1" noAdjustHandles="1" noChangeArrowheads="1" noChangeShapeType="1" noTextEdit="1"/>
              </p:cNvSpPr>
              <p:nvPr>
                <p:ph sz="quarter" idx="1"/>
              </p:nvPr>
            </p:nvSpPr>
            <p:spPr>
              <a:xfrm>
                <a:off x="685800" y="1571612"/>
                <a:ext cx="7772400" cy="4524388"/>
              </a:xfrm>
              <a:blipFill>
                <a:blip r:embed="rId2"/>
                <a:stretch>
                  <a:fillRect r="-1098"/>
                </a:stretch>
              </a:blipFill>
            </p:spPr>
            <p:txBody>
              <a:bodyPr/>
              <a:lstStyle/>
              <a:p>
                <a:r>
                  <a:rPr lang="en-GB">
                    <a:noFill/>
                  </a:rPr>
                  <a:t> </a:t>
                </a:r>
              </a:p>
            </p:txBody>
          </p:sp>
        </mc:Fallback>
      </mc:AlternateContent>
      <p:sp>
        <p:nvSpPr>
          <p:cNvPr id="3" name="Arrow: Right 2">
            <a:extLst>
              <a:ext uri="{FF2B5EF4-FFF2-40B4-BE49-F238E27FC236}">
                <a16:creationId xmlns:a16="http://schemas.microsoft.com/office/drawing/2014/main" id="{3C121F84-9A25-40CB-9EC4-CA74BEE30904}"/>
              </a:ext>
            </a:extLst>
          </p:cNvPr>
          <p:cNvSpPr/>
          <p:nvPr/>
        </p:nvSpPr>
        <p:spPr>
          <a:xfrm>
            <a:off x="2411760" y="4869160"/>
            <a:ext cx="1368152"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Background theory &amp; Revision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147" name="Rectangle 3"/>
              <p:cNvSpPr>
                <a:spLocks noGrp="1" noChangeArrowheads="1"/>
              </p:cNvSpPr>
              <p:nvPr>
                <p:ph sz="quarter" idx="1"/>
              </p:nvPr>
            </p:nvSpPr>
            <p:spPr>
              <a:xfrm>
                <a:off x="685800" y="1571612"/>
                <a:ext cx="7772400" cy="4524388"/>
              </a:xfrm>
            </p:spPr>
            <p:txBody>
              <a:bodyPr>
                <a:normAutofit fontScale="25000" lnSpcReduction="20000"/>
              </a:bodyPr>
              <a:lstStyle/>
              <a:p>
                <a:pPr indent="0" algn="just">
                  <a:lnSpc>
                    <a:spcPct val="120000"/>
                  </a:lnSpc>
                  <a:buNone/>
                  <a:defRPr/>
                </a:pPr>
                <a:endParaRPr lang="en-US" sz="2400" dirty="0">
                  <a:latin typeface="Times New Roman" pitchFamily="18" charset="0"/>
                  <a:cs typeface="Times New Roman" pitchFamily="18" charset="0"/>
                </a:endParaRPr>
              </a:p>
              <a:p>
                <a:pPr indent="0" algn="just">
                  <a:lnSpc>
                    <a:spcPct val="120000"/>
                  </a:lnSpc>
                  <a:spcBef>
                    <a:spcPts val="0"/>
                  </a:spcBef>
                  <a:buClrTx/>
                  <a:buSzPct val="75000"/>
                  <a:buFont typeface="Arial" panose="020B0604020202020204" pitchFamily="34" charset="0"/>
                  <a:buChar char="•"/>
                  <a:defRPr/>
                </a:pPr>
                <a:r>
                  <a:rPr lang="en-US" sz="7200" dirty="0">
                    <a:latin typeface="Times New Roman" pitchFamily="18" charset="0"/>
                    <a:cs typeface="Times New Roman" pitchFamily="18" charset="0"/>
                  </a:rPr>
                  <a:t> The data logger, where the sensors of a racecar are connected to, provides the sensor signals in discrete form.</a:t>
                </a:r>
              </a:p>
              <a:p>
                <a:pPr indent="0" algn="just">
                  <a:lnSpc>
                    <a:spcPct val="120000"/>
                  </a:lnSpc>
                  <a:spcBef>
                    <a:spcPts val="0"/>
                  </a:spcBef>
                  <a:buClrTx/>
                  <a:buSzPct val="75000"/>
                  <a:buNone/>
                  <a:defRPr/>
                </a:pPr>
                <a:endParaRPr lang="en-US" sz="7200" dirty="0">
                  <a:latin typeface="Times New Roman" pitchFamily="18" charset="0"/>
                  <a:cs typeface="Times New Roman" pitchFamily="18" charset="0"/>
                </a:endParaRPr>
              </a:p>
              <a:p>
                <a:pPr indent="0" algn="just">
                  <a:lnSpc>
                    <a:spcPct val="120000"/>
                  </a:lnSpc>
                  <a:spcBef>
                    <a:spcPts val="0"/>
                  </a:spcBef>
                  <a:buClrTx/>
                  <a:buSzPct val="75000"/>
                  <a:buFont typeface="Arial" panose="020B0604020202020204" pitchFamily="34" charset="0"/>
                  <a:buChar char="•"/>
                  <a:defRPr/>
                </a:pPr>
                <a:endParaRPr lang="en-US" sz="7200" dirty="0">
                  <a:latin typeface="Times New Roman" pitchFamily="18" charset="0"/>
                  <a:cs typeface="Times New Roman" pitchFamily="18" charset="0"/>
                </a:endParaRPr>
              </a:p>
              <a:p>
                <a:pPr indent="0">
                  <a:lnSpc>
                    <a:spcPct val="120000"/>
                  </a:lnSpc>
                  <a:spcBef>
                    <a:spcPts val="0"/>
                  </a:spcBef>
                  <a:buClrTx/>
                  <a:buSzPct val="75000"/>
                  <a:buNone/>
                  <a:defRPr/>
                </a:pPr>
                <a:r>
                  <a:rPr lang="en-US" sz="7200" dirty="0">
                    <a:latin typeface="Times New Roman" pitchFamily="18" charset="0"/>
                    <a:cs typeface="Times New Roman" pitchFamily="18" charset="0"/>
                  </a:rPr>
                  <a:t>When the </a:t>
                </a:r>
                <a:r>
                  <a:rPr lang="en-US" sz="7200" b="1" u="sng" dirty="0">
                    <a:latin typeface="Times New Roman" pitchFamily="18" charset="0"/>
                    <a:cs typeface="Times New Roman" pitchFamily="18" charset="0"/>
                  </a:rPr>
                  <a:t>signal is in sampled / discrete</a:t>
                </a:r>
                <a:r>
                  <a:rPr lang="en-US" sz="7200" dirty="0">
                    <a:latin typeface="Times New Roman" pitchFamily="18" charset="0"/>
                    <a:cs typeface="Times New Roman" pitchFamily="18" charset="0"/>
                  </a:rPr>
                  <a:t>, rather than analytic form, we use: </a:t>
                </a:r>
                <a:r>
                  <a:rPr lang="en-US" sz="7200" b="1" dirty="0">
                    <a:latin typeface="Times New Roman" pitchFamily="18" charset="0"/>
                    <a:cs typeface="Times New Roman" pitchFamily="18" charset="0"/>
                  </a:rPr>
                  <a:t>Numerical Differentiation</a:t>
                </a:r>
              </a:p>
              <a:p>
                <a:pPr indent="0">
                  <a:lnSpc>
                    <a:spcPct val="120000"/>
                  </a:lnSpc>
                  <a:spcBef>
                    <a:spcPts val="0"/>
                  </a:spcBef>
                  <a:buClrTx/>
                  <a:buSzPct val="75000"/>
                  <a:buNone/>
                  <a:defRPr/>
                </a:pPr>
                <a:endParaRPr lang="en-US" sz="72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7200" dirty="0">
                    <a:latin typeface="Times New Roman" pitchFamily="18" charset="0"/>
                    <a:cs typeface="Times New Roman" pitchFamily="18" charset="0"/>
                  </a:rPr>
                  <a:t>A common method in order to numerically differentiate a discrete signal at point </a:t>
                </a:r>
                <a14:m>
                  <m:oMath xmlns:m="http://schemas.openxmlformats.org/officeDocument/2006/math">
                    <m:r>
                      <a:rPr lang="en-GB" sz="7200" i="1">
                        <a:latin typeface="Cambria Math" panose="02040503050406030204" pitchFamily="18" charset="0"/>
                        <a:ea typeface="Cambria Math" panose="02040503050406030204" pitchFamily="18" charset="0"/>
                        <a:cs typeface="Times New Roman" pitchFamily="18" charset="0"/>
                      </a:rPr>
                      <m:t>𝑏</m:t>
                    </m:r>
                    <m:r>
                      <a:rPr lang="en-GB" sz="7200" i="1">
                        <a:latin typeface="Cambria Math" panose="02040503050406030204" pitchFamily="18" charset="0"/>
                        <a:ea typeface="Cambria Math" panose="02040503050406030204" pitchFamily="18" charset="0"/>
                        <a:cs typeface="Times New Roman" pitchFamily="18" charset="0"/>
                      </a:rPr>
                      <m:t> </m:t>
                    </m:r>
                  </m:oMath>
                </a14:m>
                <a:r>
                  <a:rPr lang="en-US" sz="7200" dirty="0">
                    <a:latin typeface="Times New Roman" pitchFamily="18" charset="0"/>
                    <a:cs typeface="Times New Roman" pitchFamily="18" charset="0"/>
                  </a:rPr>
                  <a:t>is the one-sided (forward difference) approximation:</a:t>
                </a:r>
              </a:p>
              <a:p>
                <a:pPr indent="0" algn="just">
                  <a:lnSpc>
                    <a:spcPct val="120000"/>
                  </a:lnSpc>
                  <a:spcBef>
                    <a:spcPts val="0"/>
                  </a:spcBef>
                  <a:buClrTx/>
                  <a:buSzPct val="75000"/>
                  <a:buNone/>
                  <a:defRPr/>
                </a:pPr>
                <a:endParaRPr lang="en-US" sz="7200" dirty="0">
                  <a:latin typeface="Times New Roman" pitchFamily="18" charset="0"/>
                  <a:cs typeface="Times New Roman" pitchFamily="18" charset="0"/>
                </a:endParaRPr>
              </a:p>
              <a:p>
                <a:pPr indent="0" algn="just">
                  <a:lnSpc>
                    <a:spcPct val="120000"/>
                  </a:lnSpc>
                  <a:spcBef>
                    <a:spcPts val="0"/>
                  </a:spcBef>
                  <a:buClrTx/>
                  <a:buSzPct val="75000"/>
                  <a:buNone/>
                  <a:defRPr/>
                </a:pPr>
                <a14:m>
                  <m:oMathPara xmlns:m="http://schemas.openxmlformats.org/officeDocument/2006/math">
                    <m:oMathParaPr>
                      <m:jc m:val="centerGroup"/>
                    </m:oMathParaPr>
                    <m:oMath xmlns:m="http://schemas.openxmlformats.org/officeDocument/2006/math">
                      <m:sSup>
                        <m:sSupPr>
                          <m:ctrlPr>
                            <a:rPr lang="en-GB" sz="7200" i="1" smtClean="0">
                              <a:latin typeface="Cambria Math" panose="02040503050406030204" pitchFamily="18" charset="0"/>
                              <a:ea typeface="Cambria Math" panose="02040503050406030204" pitchFamily="18" charset="0"/>
                              <a:cs typeface="Times New Roman" pitchFamily="18" charset="0"/>
                            </a:rPr>
                          </m:ctrlPr>
                        </m:sSupPr>
                        <m:e>
                          <m:r>
                            <a:rPr lang="en-GB" sz="7200" b="0" i="1" smtClean="0">
                              <a:latin typeface="Cambria Math" panose="02040503050406030204" pitchFamily="18" charset="0"/>
                              <a:ea typeface="Cambria Math" panose="02040503050406030204" pitchFamily="18" charset="0"/>
                              <a:cs typeface="Times New Roman" pitchFamily="18" charset="0"/>
                            </a:rPr>
                            <m:t>𝑓</m:t>
                          </m:r>
                        </m:e>
                        <m:sup>
                          <m:r>
                            <a:rPr lang="en-GB" sz="7200" b="0" i="1" smtClean="0">
                              <a:latin typeface="Cambria Math" panose="02040503050406030204" pitchFamily="18" charset="0"/>
                              <a:ea typeface="Cambria Math" panose="02040503050406030204" pitchFamily="18" charset="0"/>
                              <a:cs typeface="Times New Roman" pitchFamily="18" charset="0"/>
                            </a:rPr>
                            <m:t>′</m:t>
                          </m:r>
                        </m:sup>
                      </m:sSup>
                      <m:d>
                        <m:dPr>
                          <m:ctrlPr>
                            <a:rPr lang="en-GB" sz="7200" i="1" smtClean="0">
                              <a:latin typeface="Cambria Math" panose="02040503050406030204" pitchFamily="18" charset="0"/>
                              <a:ea typeface="Cambria Math" panose="02040503050406030204" pitchFamily="18" charset="0"/>
                              <a:cs typeface="Times New Roman" pitchFamily="18" charset="0"/>
                            </a:rPr>
                          </m:ctrlPr>
                        </m:dPr>
                        <m:e>
                          <m:r>
                            <a:rPr lang="en-GB" sz="7200" b="0" i="1" smtClean="0">
                              <a:latin typeface="Cambria Math" panose="02040503050406030204" pitchFamily="18" charset="0"/>
                              <a:ea typeface="Cambria Math" panose="02040503050406030204" pitchFamily="18" charset="0"/>
                              <a:cs typeface="Times New Roman" pitchFamily="18" charset="0"/>
                            </a:rPr>
                            <m:t>𝑏</m:t>
                          </m:r>
                        </m:e>
                      </m:d>
                      <m:r>
                        <a:rPr lang="en-GB" sz="7200" i="1">
                          <a:latin typeface="Cambria Math" panose="02040503050406030204" pitchFamily="18" charset="0"/>
                          <a:ea typeface="Cambria Math" panose="02040503050406030204" pitchFamily="18" charset="0"/>
                          <a:cs typeface="Times New Roman" pitchFamily="18" charset="0"/>
                        </a:rPr>
                        <m:t>=</m:t>
                      </m:r>
                      <m:f>
                        <m:fPr>
                          <m:ctrlPr>
                            <a:rPr lang="en-GB" sz="7200" i="1">
                              <a:latin typeface="Cambria Math" panose="02040503050406030204" pitchFamily="18" charset="0"/>
                              <a:ea typeface="Cambria Math" panose="02040503050406030204" pitchFamily="18" charset="0"/>
                              <a:cs typeface="Times New Roman" pitchFamily="18" charset="0"/>
                            </a:rPr>
                          </m:ctrlPr>
                        </m:fPr>
                        <m:num>
                          <m:r>
                            <a:rPr lang="en-GB" sz="7200" b="0" i="1" smtClean="0">
                              <a:latin typeface="Cambria Math" panose="02040503050406030204" pitchFamily="18" charset="0"/>
                              <a:ea typeface="Cambria Math" panose="02040503050406030204" pitchFamily="18" charset="0"/>
                              <a:cs typeface="Times New Roman" pitchFamily="18" charset="0"/>
                            </a:rPr>
                            <m:t>𝑓</m:t>
                          </m:r>
                          <m:d>
                            <m:dPr>
                              <m:ctrlPr>
                                <a:rPr lang="en-GB" sz="7200" b="0" i="1" smtClean="0">
                                  <a:latin typeface="Cambria Math" panose="02040503050406030204" pitchFamily="18" charset="0"/>
                                  <a:ea typeface="Cambria Math" panose="02040503050406030204" pitchFamily="18" charset="0"/>
                                  <a:cs typeface="Times New Roman" pitchFamily="18" charset="0"/>
                                </a:rPr>
                              </m:ctrlPr>
                            </m:dPr>
                            <m:e>
                              <m:r>
                                <a:rPr lang="en-GB" sz="7200" b="0" i="1" smtClean="0">
                                  <a:latin typeface="Cambria Math" panose="02040503050406030204" pitchFamily="18" charset="0"/>
                                  <a:ea typeface="Cambria Math" panose="02040503050406030204" pitchFamily="18" charset="0"/>
                                  <a:cs typeface="Times New Roman" pitchFamily="18" charset="0"/>
                                </a:rPr>
                                <m:t>𝑏</m:t>
                              </m:r>
                              <m:r>
                                <a:rPr lang="en-GB" sz="7200" b="0" i="1" smtClean="0">
                                  <a:latin typeface="Cambria Math" panose="02040503050406030204" pitchFamily="18" charset="0"/>
                                  <a:ea typeface="Cambria Math" panose="02040503050406030204" pitchFamily="18" charset="0"/>
                                  <a:cs typeface="Times New Roman" pitchFamily="18" charset="0"/>
                                </a:rPr>
                                <m:t>+</m:t>
                              </m:r>
                              <m:r>
                                <a:rPr lang="en-GB" sz="7200" b="0" i="1" smtClean="0">
                                  <a:latin typeface="Cambria Math" panose="02040503050406030204" pitchFamily="18" charset="0"/>
                                  <a:ea typeface="Cambria Math" panose="02040503050406030204" pitchFamily="18" charset="0"/>
                                  <a:cs typeface="Times New Roman" pitchFamily="18" charset="0"/>
                                </a:rPr>
                                <m:t>h</m:t>
                              </m:r>
                            </m:e>
                          </m:d>
                          <m:r>
                            <a:rPr lang="en-GB" sz="7200" b="0" i="1" smtClean="0">
                              <a:latin typeface="Cambria Math" panose="02040503050406030204" pitchFamily="18" charset="0"/>
                              <a:ea typeface="Cambria Math" panose="02040503050406030204" pitchFamily="18" charset="0"/>
                              <a:cs typeface="Times New Roman" pitchFamily="18" charset="0"/>
                            </a:rPr>
                            <m:t>−</m:t>
                          </m:r>
                          <m:r>
                            <a:rPr lang="en-GB" sz="7200" b="0" i="1" smtClean="0">
                              <a:latin typeface="Cambria Math" panose="02040503050406030204" pitchFamily="18" charset="0"/>
                              <a:ea typeface="Cambria Math" panose="02040503050406030204" pitchFamily="18" charset="0"/>
                              <a:cs typeface="Times New Roman" pitchFamily="18" charset="0"/>
                            </a:rPr>
                            <m:t>𝑓</m:t>
                          </m:r>
                          <m:r>
                            <a:rPr lang="en-GB" sz="7200" b="0" i="1" smtClean="0">
                              <a:latin typeface="Cambria Math" panose="02040503050406030204" pitchFamily="18" charset="0"/>
                              <a:ea typeface="Cambria Math" panose="02040503050406030204" pitchFamily="18" charset="0"/>
                              <a:cs typeface="Times New Roman" pitchFamily="18" charset="0"/>
                            </a:rPr>
                            <m:t>(</m:t>
                          </m:r>
                          <m:r>
                            <a:rPr lang="en-GB" sz="7200" b="0" i="1" smtClean="0">
                              <a:latin typeface="Cambria Math" panose="02040503050406030204" pitchFamily="18" charset="0"/>
                              <a:ea typeface="Cambria Math" panose="02040503050406030204" pitchFamily="18" charset="0"/>
                              <a:cs typeface="Times New Roman" pitchFamily="18" charset="0"/>
                            </a:rPr>
                            <m:t>𝑏</m:t>
                          </m:r>
                          <m:r>
                            <a:rPr lang="en-GB" sz="7200" b="0" i="1" smtClean="0">
                              <a:latin typeface="Cambria Math" panose="02040503050406030204" pitchFamily="18" charset="0"/>
                              <a:ea typeface="Cambria Math" panose="02040503050406030204" pitchFamily="18" charset="0"/>
                              <a:cs typeface="Times New Roman" pitchFamily="18" charset="0"/>
                            </a:rPr>
                            <m:t>)</m:t>
                          </m:r>
                        </m:num>
                        <m:den>
                          <m:r>
                            <a:rPr lang="en-GB" sz="7200" b="0" i="1" smtClean="0">
                              <a:latin typeface="Cambria Math" panose="02040503050406030204" pitchFamily="18" charset="0"/>
                              <a:ea typeface="Cambria Math" panose="02040503050406030204" pitchFamily="18" charset="0"/>
                              <a:cs typeface="Times New Roman" pitchFamily="18" charset="0"/>
                            </a:rPr>
                            <m:t>h</m:t>
                          </m:r>
                        </m:den>
                      </m:f>
                    </m:oMath>
                  </m:oMathPara>
                </a14:m>
                <a:endParaRPr lang="en-US" sz="72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7200" dirty="0">
                    <a:latin typeface="Times New Roman" pitchFamily="18" charset="0"/>
                    <a:cs typeface="Times New Roman" pitchFamily="18" charset="0"/>
                  </a:rPr>
                  <a:t>	</a:t>
                </a:r>
              </a:p>
              <a:p>
                <a:pPr indent="0" algn="just">
                  <a:lnSpc>
                    <a:spcPct val="120000"/>
                  </a:lnSpc>
                  <a:spcBef>
                    <a:spcPts val="0"/>
                  </a:spcBef>
                  <a:buClrTx/>
                  <a:buSzPct val="75000"/>
                  <a:buNone/>
                  <a:defRPr/>
                </a:pPr>
                <a:r>
                  <a:rPr lang="en-US" sz="7200" dirty="0">
                    <a:latin typeface="Times New Roman" pitchFamily="18" charset="0"/>
                    <a:cs typeface="Times New Roman" pitchFamily="18" charset="0"/>
                  </a:rPr>
                  <a:t>	where </a:t>
                </a:r>
                <a14:m>
                  <m:oMath xmlns:m="http://schemas.openxmlformats.org/officeDocument/2006/math">
                    <m:r>
                      <a:rPr lang="en-GB" sz="7200" i="1">
                        <a:latin typeface="Cambria Math" panose="02040503050406030204" pitchFamily="18" charset="0"/>
                        <a:ea typeface="Cambria Math" panose="02040503050406030204" pitchFamily="18" charset="0"/>
                        <a:cs typeface="Times New Roman" pitchFamily="18" charset="0"/>
                      </a:rPr>
                      <m:t>h</m:t>
                    </m:r>
                  </m:oMath>
                </a14:m>
                <a:r>
                  <a:rPr lang="en-US" sz="7200" dirty="0">
                    <a:latin typeface="Times New Roman" pitchFamily="18" charset="0"/>
                    <a:cs typeface="Times New Roman" pitchFamily="18" charset="0"/>
                  </a:rPr>
                  <a:t> has a small numerical value of </a:t>
                </a:r>
                <a14:m>
                  <m:oMath xmlns:m="http://schemas.openxmlformats.org/officeDocument/2006/math">
                    <m:r>
                      <a:rPr lang="en-GB" sz="7200" b="0" i="1" smtClean="0">
                        <a:latin typeface="Cambria Math" panose="02040503050406030204" pitchFamily="18" charset="0"/>
                        <a:cs typeface="Times New Roman" pitchFamily="18" charset="0"/>
                      </a:rPr>
                      <m:t>h</m:t>
                    </m:r>
                    <m:r>
                      <a:rPr lang="en-GB" sz="7200" b="0" i="1" smtClean="0">
                        <a:latin typeface="Cambria Math" panose="02040503050406030204" pitchFamily="18" charset="0"/>
                        <a:ea typeface="Cambria Math" panose="02040503050406030204" pitchFamily="18" charset="0"/>
                        <a:cs typeface="Times New Roman" pitchFamily="18" charset="0"/>
                      </a:rPr>
                      <m:t>≪1</m:t>
                    </m:r>
                  </m:oMath>
                </a14:m>
                <a:endParaRPr lang="en-US" sz="7200" dirty="0">
                  <a:latin typeface="Times New Roman" pitchFamily="18" charset="0"/>
                  <a:cs typeface="Times New Roman" pitchFamily="18" charset="0"/>
                </a:endParaRPr>
              </a:p>
              <a:p>
                <a:pPr algn="just">
                  <a:lnSpc>
                    <a:spcPct val="120000"/>
                  </a:lnSpc>
                  <a:spcBef>
                    <a:spcPts val="0"/>
                  </a:spcBef>
                  <a:buClrTx/>
                  <a:buSzPct val="75000"/>
                  <a:buNone/>
                  <a:defRPr/>
                </a:pPr>
                <a:endParaRPr lang="en-US" sz="7200" dirty="0">
                  <a:latin typeface="Times New Roman" pitchFamily="18" charset="0"/>
                  <a:cs typeface="Times New Roman" pitchFamily="18" charset="0"/>
                </a:endParaRPr>
              </a:p>
              <a:p>
                <a:pPr algn="just">
                  <a:lnSpc>
                    <a:spcPct val="120000"/>
                  </a:lnSpc>
                  <a:spcBef>
                    <a:spcPts val="0"/>
                  </a:spcBef>
                  <a:buClrTx/>
                  <a:buSzPct val="75000"/>
                  <a:buNone/>
                  <a:defRPr/>
                </a:pPr>
                <a:r>
                  <a:rPr lang="en-US" sz="7200" dirty="0">
                    <a:latin typeface="Times New Roman" pitchFamily="18" charset="0"/>
                    <a:cs typeface="Times New Roman" pitchFamily="18" charset="0"/>
                  </a:rPr>
                  <a:t>  </a:t>
                </a:r>
              </a:p>
              <a:p>
                <a:pPr algn="just">
                  <a:lnSpc>
                    <a:spcPct val="120000"/>
                  </a:lnSpc>
                  <a:spcBef>
                    <a:spcPts val="0"/>
                  </a:spcBef>
                  <a:buClrTx/>
                  <a:buSzPct val="75000"/>
                  <a:buNone/>
                  <a:defRPr/>
                </a:pPr>
                <a:r>
                  <a:rPr lang="en-US" sz="7200" dirty="0">
                    <a:latin typeface="Times New Roman" pitchFamily="18" charset="0"/>
                    <a:cs typeface="Times New Roman" pitchFamily="18" charset="0"/>
                  </a:rPr>
                  <a:t> </a:t>
                </a: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mc:Choice>
        <mc:Fallback xmlns="">
          <p:sp>
            <p:nvSpPr>
              <p:cNvPr id="6147" name="Rectangle 3"/>
              <p:cNvSpPr>
                <a:spLocks noGrp="1" noRot="1" noChangeAspect="1" noMove="1" noResize="1" noEditPoints="1" noAdjustHandles="1" noChangeArrowheads="1" noChangeShapeType="1" noTextEdit="1"/>
              </p:cNvSpPr>
              <p:nvPr>
                <p:ph sz="quarter" idx="1"/>
              </p:nvPr>
            </p:nvSpPr>
            <p:spPr>
              <a:xfrm>
                <a:off x="685800" y="1571612"/>
                <a:ext cx="7772400" cy="4524388"/>
              </a:xfrm>
              <a:blipFill>
                <a:blip r:embed="rId2"/>
                <a:stretch>
                  <a:fillRect r="-627"/>
                </a:stretch>
              </a:blipFill>
            </p:spPr>
            <p:txBody>
              <a:bodyPr/>
              <a:lstStyle/>
              <a:p>
                <a:r>
                  <a:rPr lang="en-GB">
                    <a:noFill/>
                  </a:rPr>
                  <a:t> </a:t>
                </a:r>
              </a:p>
            </p:txBody>
          </p:sp>
        </mc:Fallback>
      </mc:AlternateContent>
    </p:spTree>
    <p:extLst>
      <p:ext uri="{BB962C8B-B14F-4D97-AF65-F5344CB8AC3E}">
        <p14:creationId xmlns:p14="http://schemas.microsoft.com/office/powerpoint/2010/main" val="2583687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Background theory &amp; Revision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p:sp>
        <p:nvSpPr>
          <p:cNvPr id="6147" name="Rectangle 3"/>
          <p:cNvSpPr>
            <a:spLocks noGrp="1" noChangeArrowheads="1"/>
          </p:cNvSpPr>
          <p:nvPr>
            <p:ph sz="quarter" idx="1"/>
          </p:nvPr>
        </p:nvSpPr>
        <p:spPr>
          <a:xfrm>
            <a:off x="685800" y="1571612"/>
            <a:ext cx="7772400" cy="4524388"/>
          </a:xfrm>
        </p:spPr>
        <p:txBody>
          <a:bodyPr>
            <a:normAutofit fontScale="32500" lnSpcReduction="20000"/>
          </a:bodyPr>
          <a:lstStyle/>
          <a:p>
            <a:pPr algn="just">
              <a:buNone/>
              <a:defRPr/>
            </a:pPr>
            <a:endParaRPr lang="en-US" sz="2400" dirty="0">
              <a:latin typeface="Times New Roman" pitchFamily="18" charset="0"/>
              <a:cs typeface="Times New Roman" pitchFamily="18" charset="0"/>
            </a:endParaRPr>
          </a:p>
          <a:p>
            <a:pPr algn="just">
              <a:lnSpc>
                <a:spcPct val="120000"/>
              </a:lnSpc>
              <a:spcBef>
                <a:spcPts val="0"/>
              </a:spcBef>
              <a:buClrTx/>
              <a:buSzPct val="75000"/>
              <a:buFont typeface="Wingdings" panose="05000000000000000000" pitchFamily="2" charset="2"/>
              <a:buChar char="Ø"/>
              <a:defRPr/>
            </a:pPr>
            <a:r>
              <a:rPr lang="en-US" sz="6200" dirty="0">
                <a:latin typeface="Times New Roman" pitchFamily="18" charset="0"/>
                <a:cs typeface="Times New Roman" pitchFamily="18" charset="0"/>
              </a:rPr>
              <a:t>Conventional methods of numerical differentiation would </a:t>
            </a:r>
            <a:r>
              <a:rPr lang="en-US" sz="6200" u="sng" dirty="0">
                <a:latin typeface="Times New Roman" pitchFamily="18" charset="0"/>
                <a:cs typeface="Times New Roman" pitchFamily="18" charset="0"/>
              </a:rPr>
              <a:t>amplify the noise</a:t>
            </a:r>
            <a:r>
              <a:rPr lang="en-US" sz="6200" b="1" dirty="0">
                <a:latin typeface="Times New Roman" pitchFamily="18" charset="0"/>
                <a:cs typeface="Times New Roman" pitchFamily="18" charset="0"/>
              </a:rPr>
              <a:t> </a:t>
            </a:r>
            <a:r>
              <a:rPr lang="en-US" sz="6200" dirty="0">
                <a:latin typeface="Times New Roman" pitchFamily="18" charset="0"/>
                <a:cs typeface="Times New Roman" pitchFamily="18" charset="0"/>
              </a:rPr>
              <a:t>which most real discrete signals convey </a:t>
            </a:r>
            <a:r>
              <a:rPr lang="en-US" sz="6200" dirty="0">
                <a:latin typeface="Times New Roman" pitchFamily="18" charset="0"/>
                <a:cs typeface="Times New Roman" pitchFamily="18" charset="0"/>
                <a:sym typeface="Wingdings" panose="05000000000000000000" pitchFamily="2" charset="2"/>
              </a:rPr>
              <a:t> </a:t>
            </a:r>
            <a:r>
              <a:rPr lang="en-US" sz="6200" b="1" dirty="0">
                <a:latin typeface="Times New Roman" pitchFamily="18" charset="0"/>
                <a:cs typeface="Times New Roman" pitchFamily="18" charset="0"/>
              </a:rPr>
              <a:t>a Low Pass Filter (LPF) is required in order to remove the noise component</a:t>
            </a:r>
          </a:p>
          <a:p>
            <a:pPr indent="0" algn="just">
              <a:lnSpc>
                <a:spcPct val="120000"/>
              </a:lnSpc>
              <a:spcBef>
                <a:spcPts val="0"/>
              </a:spcBef>
              <a:buClrTx/>
              <a:buSzPct val="75000"/>
              <a:buNone/>
              <a:defRPr/>
            </a:pPr>
            <a:endParaRPr lang="en-US" sz="6200" dirty="0">
              <a:latin typeface="Times New Roman" pitchFamily="18" charset="0"/>
              <a:cs typeface="Times New Roman" pitchFamily="18" charset="0"/>
            </a:endParaRPr>
          </a:p>
          <a:p>
            <a:pPr algn="just">
              <a:lnSpc>
                <a:spcPct val="120000"/>
              </a:lnSpc>
              <a:spcBef>
                <a:spcPts val="0"/>
              </a:spcBef>
              <a:buClrTx/>
              <a:buSzPct val="75000"/>
              <a:buFont typeface="Wingdings" panose="05000000000000000000" pitchFamily="2" charset="2"/>
              <a:buChar char="Ø"/>
              <a:defRPr/>
            </a:pPr>
            <a:r>
              <a:rPr lang="en-US" sz="6200" dirty="0">
                <a:latin typeface="Times New Roman" pitchFamily="18" charset="0"/>
                <a:cs typeface="Times New Roman" pitchFamily="18" charset="0"/>
              </a:rPr>
              <a:t>A </a:t>
            </a:r>
            <a:r>
              <a:rPr lang="en-US" sz="6200" u="sng" dirty="0">
                <a:latin typeface="Times New Roman" pitchFamily="18" charset="0"/>
                <a:cs typeface="Times New Roman" pitchFamily="18" charset="0"/>
              </a:rPr>
              <a:t>common LPF is the Moving-Average (MA) filter</a:t>
            </a:r>
            <a:r>
              <a:rPr lang="en-US" sz="6200" dirty="0">
                <a:latin typeface="Times New Roman" pitchFamily="18" charset="0"/>
                <a:cs typeface="Times New Roman" pitchFamily="18" charset="0"/>
              </a:rPr>
              <a:t>. The MA filter could be used for ‘smoothing’ the discrete signal acquired from a sensor</a:t>
            </a:r>
          </a:p>
          <a:p>
            <a:pPr indent="0" algn="just">
              <a:lnSpc>
                <a:spcPct val="120000"/>
              </a:lnSpc>
              <a:spcBef>
                <a:spcPts val="0"/>
              </a:spcBef>
              <a:buClrTx/>
              <a:buSzPct val="75000"/>
              <a:buNone/>
              <a:defRPr/>
            </a:pPr>
            <a:r>
              <a:rPr lang="en-US" sz="6200" dirty="0">
                <a:latin typeface="Times New Roman" pitchFamily="18" charset="0"/>
                <a:cs typeface="Times New Roman" pitchFamily="18" charset="0"/>
              </a:rPr>
              <a:t> </a:t>
            </a:r>
          </a:p>
          <a:p>
            <a:pPr algn="just">
              <a:lnSpc>
                <a:spcPct val="120000"/>
              </a:lnSpc>
              <a:spcBef>
                <a:spcPts val="0"/>
              </a:spcBef>
              <a:buClrTx/>
              <a:buSzPct val="75000"/>
              <a:buFont typeface="Wingdings" panose="05000000000000000000" pitchFamily="2" charset="2"/>
              <a:buChar char="Ø"/>
              <a:defRPr/>
            </a:pPr>
            <a:r>
              <a:rPr lang="en-US" sz="6200" u="sng" dirty="0">
                <a:latin typeface="Times New Roman" pitchFamily="18" charset="0"/>
                <a:cs typeface="Times New Roman" pitchFamily="18" charset="0"/>
              </a:rPr>
              <a:t>Each output sample of an MA filter is the result of averaging M-samples (span size) of the input discrete signal</a:t>
            </a:r>
            <a:endParaRPr lang="en-US" sz="6200" dirty="0">
              <a:latin typeface="Times New Roman" pitchFamily="18" charset="0"/>
              <a:cs typeface="Times New Roman" pitchFamily="18" charset="0"/>
            </a:endParaRPr>
          </a:p>
          <a:p>
            <a:pPr algn="just">
              <a:lnSpc>
                <a:spcPct val="120000"/>
              </a:lnSpc>
              <a:spcBef>
                <a:spcPts val="0"/>
              </a:spcBef>
              <a:buClrTx/>
              <a:buSzPct val="75000"/>
              <a:buNone/>
              <a:defRPr/>
            </a:pPr>
            <a:endParaRPr lang="en-US" sz="7200" dirty="0">
              <a:latin typeface="Times New Roman" pitchFamily="18" charset="0"/>
              <a:cs typeface="Times New Roman" pitchFamily="18" charset="0"/>
            </a:endParaRPr>
          </a:p>
        </p:txBody>
      </p:sp>
    </p:spTree>
    <p:extLst>
      <p:ext uri="{BB962C8B-B14F-4D97-AF65-F5344CB8AC3E}">
        <p14:creationId xmlns:p14="http://schemas.microsoft.com/office/powerpoint/2010/main" val="3099008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algn="ctr">
              <a:defRPr/>
            </a:pP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Background theory &amp; Revision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endParaRPr lang="en-US" sz="40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147" name="Rectangle 3"/>
              <p:cNvSpPr>
                <a:spLocks noGrp="1" noChangeArrowheads="1"/>
              </p:cNvSpPr>
              <p:nvPr>
                <p:ph sz="quarter" idx="1"/>
              </p:nvPr>
            </p:nvSpPr>
            <p:spPr>
              <a:xfrm>
                <a:off x="685800" y="1571612"/>
                <a:ext cx="7772400" cy="4524388"/>
              </a:xfrm>
            </p:spPr>
            <p:txBody>
              <a:bodyPr>
                <a:normAutofit fontScale="25000" lnSpcReduction="20000"/>
              </a:bodyPr>
              <a:lstStyle/>
              <a:p>
                <a:pPr indent="0" algn="just">
                  <a:lnSpc>
                    <a:spcPct val="120000"/>
                  </a:lnSpc>
                  <a:spcBef>
                    <a:spcPts val="0"/>
                  </a:spcBef>
                  <a:buClrTx/>
                  <a:buSzPct val="75000"/>
                  <a:buNone/>
                  <a:defRPr/>
                </a:pPr>
                <a:endParaRPr lang="en-US" sz="64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6400" dirty="0">
                    <a:latin typeface="Times New Roman" pitchFamily="18" charset="0"/>
                    <a:cs typeface="Times New Roman" pitchFamily="18" charset="0"/>
                  </a:rPr>
                  <a:t>In order to </a:t>
                </a:r>
                <a:r>
                  <a:rPr lang="en-US" sz="6400" b="1" dirty="0">
                    <a:latin typeface="Times New Roman" pitchFamily="18" charset="0"/>
                    <a:cs typeface="Times New Roman" pitchFamily="18" charset="0"/>
                  </a:rPr>
                  <a:t>identify which span size of the MA filter provides the closest estimate </a:t>
                </a:r>
                <a:r>
                  <a:rPr lang="en-US" sz="6400" dirty="0">
                    <a:latin typeface="Times New Roman" pitchFamily="18" charset="0"/>
                    <a:cs typeface="Times New Roman" pitchFamily="18" charset="0"/>
                  </a:rPr>
                  <a:t>of the Acceleration signal to the actual Acceleration (output of Long-G sensor) we utilize the </a:t>
                </a:r>
                <a:r>
                  <a:rPr lang="en-US" sz="6400" b="1" dirty="0">
                    <a:latin typeface="Times New Roman" pitchFamily="18" charset="0"/>
                    <a:cs typeface="Times New Roman" pitchFamily="18" charset="0"/>
                  </a:rPr>
                  <a:t>Root Mean Squared Error (RMSE)</a:t>
                </a:r>
              </a:p>
              <a:p>
                <a:pPr indent="0" algn="just">
                  <a:lnSpc>
                    <a:spcPct val="120000"/>
                  </a:lnSpc>
                  <a:spcBef>
                    <a:spcPts val="0"/>
                  </a:spcBef>
                  <a:buClrTx/>
                  <a:buSzPct val="75000"/>
                  <a:buNone/>
                  <a:defRPr/>
                </a:pPr>
                <a:endParaRPr lang="en-US" sz="5600" u="sng"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6400" dirty="0">
                    <a:latin typeface="Times New Roman" pitchFamily="18" charset="0"/>
                    <a:cs typeface="Times New Roman" pitchFamily="18" charset="0"/>
                  </a:rPr>
                  <a:t>The RMSE is utilized in order to </a:t>
                </a:r>
                <a:r>
                  <a:rPr lang="en-US" sz="6400" b="1" dirty="0">
                    <a:latin typeface="Times New Roman" pitchFamily="18" charset="0"/>
                    <a:cs typeface="Times New Roman" pitchFamily="18" charset="0"/>
                  </a:rPr>
                  <a:t>measure the absolute error </a:t>
                </a:r>
                <a:r>
                  <a:rPr lang="en-US" sz="6400" dirty="0">
                    <a:latin typeface="Times New Roman" pitchFamily="18" charset="0"/>
                    <a:cs typeface="Times New Roman" pitchFamily="18" charset="0"/>
                  </a:rPr>
                  <a:t>between the ‘estimated’ and the ‘actual’ acceleration through the formula:</a:t>
                </a:r>
              </a:p>
              <a:p>
                <a:pPr indent="0" algn="just">
                  <a:lnSpc>
                    <a:spcPct val="120000"/>
                  </a:lnSpc>
                  <a:spcBef>
                    <a:spcPts val="0"/>
                  </a:spcBef>
                  <a:buClrTx/>
                  <a:buSzPct val="75000"/>
                  <a:buNone/>
                  <a:defRPr/>
                </a:pPr>
                <a:endParaRPr lang="en-US" sz="6400" dirty="0">
                  <a:latin typeface="Times New Roman" pitchFamily="18" charset="0"/>
                  <a:cs typeface="Times New Roman" pitchFamily="18" charset="0"/>
                </a:endParaRPr>
              </a:p>
              <a:p>
                <a:pPr indent="0" algn="just">
                  <a:lnSpc>
                    <a:spcPct val="120000"/>
                  </a:lnSpc>
                  <a:spcBef>
                    <a:spcPts val="0"/>
                  </a:spcBef>
                  <a:buClrTx/>
                  <a:buSzPct val="75000"/>
                  <a:buNone/>
                  <a:defRPr/>
                </a:pPr>
                <a14:m>
                  <m:oMathPara xmlns:m="http://schemas.openxmlformats.org/officeDocument/2006/math">
                    <m:oMathParaPr>
                      <m:jc m:val="centerGroup"/>
                    </m:oMathParaPr>
                    <m:oMath xmlns:m="http://schemas.openxmlformats.org/officeDocument/2006/math">
                      <m:r>
                        <a:rPr lang="en-GB" sz="6400" b="0" i="1" smtClean="0">
                          <a:latin typeface="Cambria Math" panose="02040503050406030204" pitchFamily="18" charset="0"/>
                          <a:ea typeface="Cambria Math" panose="02040503050406030204" pitchFamily="18" charset="0"/>
                          <a:cs typeface="Times New Roman" pitchFamily="18" charset="0"/>
                        </a:rPr>
                        <m:t>𝑅𝑀𝑆𝐸</m:t>
                      </m:r>
                      <m:r>
                        <a:rPr lang="en-GB" sz="6400" b="0" i="1" smtClean="0">
                          <a:latin typeface="Cambria Math" panose="02040503050406030204" pitchFamily="18" charset="0"/>
                          <a:ea typeface="Cambria Math" panose="02040503050406030204" pitchFamily="18" charset="0"/>
                          <a:cs typeface="Times New Roman" pitchFamily="18" charset="0"/>
                        </a:rPr>
                        <m:t>=</m:t>
                      </m:r>
                      <m:rad>
                        <m:radPr>
                          <m:degHide m:val="on"/>
                          <m:ctrlPr>
                            <a:rPr lang="en-GB" sz="6400" b="0" i="1" smtClean="0">
                              <a:latin typeface="Cambria Math" panose="02040503050406030204" pitchFamily="18" charset="0"/>
                              <a:ea typeface="Cambria Math" panose="02040503050406030204" pitchFamily="18" charset="0"/>
                              <a:cs typeface="Times New Roman" pitchFamily="18" charset="0"/>
                            </a:rPr>
                          </m:ctrlPr>
                        </m:radPr>
                        <m:deg/>
                        <m:e>
                          <m:f>
                            <m:fPr>
                              <m:ctrlPr>
                                <a:rPr lang="en-GB" sz="6400" b="0" i="1" smtClean="0">
                                  <a:latin typeface="Cambria Math" panose="02040503050406030204" pitchFamily="18" charset="0"/>
                                  <a:ea typeface="Cambria Math" panose="02040503050406030204" pitchFamily="18" charset="0"/>
                                  <a:cs typeface="Times New Roman" pitchFamily="18" charset="0"/>
                                </a:rPr>
                              </m:ctrlPr>
                            </m:fPr>
                            <m:num>
                              <m:nary>
                                <m:naryPr>
                                  <m:chr m:val="∑"/>
                                  <m:limLoc m:val="subSup"/>
                                  <m:ctrlPr>
                                    <a:rPr lang="en-GB" sz="6400" b="0" i="1" smtClean="0">
                                      <a:latin typeface="Cambria Math" panose="02040503050406030204" pitchFamily="18" charset="0"/>
                                      <a:ea typeface="Cambria Math" panose="02040503050406030204" pitchFamily="18" charset="0"/>
                                      <a:cs typeface="Times New Roman" pitchFamily="18" charset="0"/>
                                    </a:rPr>
                                  </m:ctrlPr>
                                </m:naryPr>
                                <m:sub>
                                  <m:r>
                                    <m:rPr>
                                      <m:brk m:alnAt="25"/>
                                    </m:rPr>
                                    <a:rPr lang="en-GB" sz="6400" b="0" i="1" smtClean="0">
                                      <a:latin typeface="Cambria Math" panose="02040503050406030204" pitchFamily="18" charset="0"/>
                                      <a:ea typeface="Cambria Math" panose="02040503050406030204" pitchFamily="18" charset="0"/>
                                      <a:cs typeface="Times New Roman" pitchFamily="18" charset="0"/>
                                    </a:rPr>
                                    <m:t>𝑖</m:t>
                                  </m:r>
                                  <m:r>
                                    <a:rPr lang="en-GB" sz="6400" b="0" i="1" smtClean="0">
                                      <a:latin typeface="Cambria Math" panose="02040503050406030204" pitchFamily="18" charset="0"/>
                                      <a:ea typeface="Cambria Math" panose="02040503050406030204" pitchFamily="18" charset="0"/>
                                      <a:cs typeface="Times New Roman" pitchFamily="18" charset="0"/>
                                    </a:rPr>
                                    <m:t>=1</m:t>
                                  </m:r>
                                </m:sub>
                                <m:sup>
                                  <m:r>
                                    <a:rPr lang="en-GB" sz="6400" b="0" i="1" smtClean="0">
                                      <a:latin typeface="Cambria Math" panose="02040503050406030204" pitchFamily="18" charset="0"/>
                                      <a:ea typeface="Cambria Math" panose="02040503050406030204" pitchFamily="18" charset="0"/>
                                      <a:cs typeface="Times New Roman" pitchFamily="18" charset="0"/>
                                    </a:rPr>
                                    <m:t>𝑛</m:t>
                                  </m:r>
                                </m:sup>
                                <m:e>
                                  <m:sSup>
                                    <m:sSupPr>
                                      <m:ctrlPr>
                                        <a:rPr lang="en-GB" sz="6400" b="0" i="1" smtClean="0">
                                          <a:latin typeface="Cambria Math" panose="02040503050406030204" pitchFamily="18" charset="0"/>
                                          <a:ea typeface="Cambria Math" panose="02040503050406030204" pitchFamily="18" charset="0"/>
                                          <a:cs typeface="Times New Roman" pitchFamily="18" charset="0"/>
                                        </a:rPr>
                                      </m:ctrlPr>
                                    </m:sSupPr>
                                    <m:e>
                                      <m:d>
                                        <m:dPr>
                                          <m:ctrlPr>
                                            <a:rPr lang="en-GB" sz="6400" b="0" i="1" smtClean="0">
                                              <a:latin typeface="Cambria Math" panose="02040503050406030204" pitchFamily="18" charset="0"/>
                                              <a:ea typeface="Cambria Math" panose="02040503050406030204" pitchFamily="18" charset="0"/>
                                              <a:cs typeface="Times New Roman" pitchFamily="18" charset="0"/>
                                            </a:rPr>
                                          </m:ctrlPr>
                                        </m:dPr>
                                        <m:e>
                                          <m:acc>
                                            <m:accPr>
                                              <m:chr m:val="̂"/>
                                              <m:ctrlPr>
                                                <a:rPr lang="en-GB" sz="6400" b="0" i="1" smtClean="0">
                                                  <a:latin typeface="Cambria Math" panose="02040503050406030204" pitchFamily="18" charset="0"/>
                                                  <a:ea typeface="Cambria Math" panose="02040503050406030204" pitchFamily="18" charset="0"/>
                                                  <a:cs typeface="Times New Roman" pitchFamily="18" charset="0"/>
                                                </a:rPr>
                                              </m:ctrlPr>
                                            </m:accPr>
                                            <m:e>
                                              <m:sSub>
                                                <m:sSubPr>
                                                  <m:ctrlPr>
                                                    <a:rPr lang="en-GB" sz="6400" b="0" i="1" smtClean="0">
                                                      <a:latin typeface="Cambria Math" panose="02040503050406030204" pitchFamily="18" charset="0"/>
                                                      <a:ea typeface="Cambria Math" panose="02040503050406030204" pitchFamily="18" charset="0"/>
                                                      <a:cs typeface="Times New Roman" pitchFamily="18" charset="0"/>
                                                    </a:rPr>
                                                  </m:ctrlPr>
                                                </m:sSubPr>
                                                <m:e>
                                                  <m:r>
                                                    <a:rPr lang="en-GB" sz="6400" b="0" i="1" smtClean="0">
                                                      <a:latin typeface="Cambria Math" panose="02040503050406030204" pitchFamily="18" charset="0"/>
                                                      <a:ea typeface="Cambria Math" panose="02040503050406030204" pitchFamily="18" charset="0"/>
                                                      <a:cs typeface="Times New Roman" pitchFamily="18" charset="0"/>
                                                    </a:rPr>
                                                    <m:t>𝑦</m:t>
                                                  </m:r>
                                                </m:e>
                                                <m:sub>
                                                  <m:r>
                                                    <a:rPr lang="en-GB" sz="6400" b="0" i="1" smtClean="0">
                                                      <a:latin typeface="Cambria Math" panose="02040503050406030204" pitchFamily="18" charset="0"/>
                                                      <a:ea typeface="Cambria Math" panose="02040503050406030204" pitchFamily="18" charset="0"/>
                                                      <a:cs typeface="Times New Roman" pitchFamily="18" charset="0"/>
                                                    </a:rPr>
                                                    <m:t>𝑖</m:t>
                                                  </m:r>
                                                </m:sub>
                                              </m:sSub>
                                            </m:e>
                                          </m:acc>
                                          <m:r>
                                            <a:rPr lang="en-GB" sz="6400" b="0" i="1" smtClean="0">
                                              <a:latin typeface="Cambria Math" panose="02040503050406030204" pitchFamily="18" charset="0"/>
                                              <a:ea typeface="Cambria Math" panose="02040503050406030204" pitchFamily="18" charset="0"/>
                                              <a:cs typeface="Times New Roman" pitchFamily="18" charset="0"/>
                                            </a:rPr>
                                            <m:t>−</m:t>
                                          </m:r>
                                          <m:sSub>
                                            <m:sSubPr>
                                              <m:ctrlPr>
                                                <a:rPr lang="en-GB" sz="6400" b="0" i="1" smtClean="0">
                                                  <a:latin typeface="Cambria Math" panose="02040503050406030204" pitchFamily="18" charset="0"/>
                                                  <a:ea typeface="Cambria Math" panose="02040503050406030204" pitchFamily="18" charset="0"/>
                                                  <a:cs typeface="Times New Roman" pitchFamily="18" charset="0"/>
                                                </a:rPr>
                                              </m:ctrlPr>
                                            </m:sSubPr>
                                            <m:e>
                                              <m:r>
                                                <a:rPr lang="en-GB" sz="6400" b="0" i="1" smtClean="0">
                                                  <a:latin typeface="Cambria Math" panose="02040503050406030204" pitchFamily="18" charset="0"/>
                                                  <a:ea typeface="Cambria Math" panose="02040503050406030204" pitchFamily="18" charset="0"/>
                                                  <a:cs typeface="Times New Roman" pitchFamily="18" charset="0"/>
                                                </a:rPr>
                                                <m:t>𝑦</m:t>
                                              </m:r>
                                            </m:e>
                                            <m:sub>
                                              <m:r>
                                                <a:rPr lang="en-GB" sz="6400" b="0" i="1" smtClean="0">
                                                  <a:latin typeface="Cambria Math" panose="02040503050406030204" pitchFamily="18" charset="0"/>
                                                  <a:ea typeface="Cambria Math" panose="02040503050406030204" pitchFamily="18" charset="0"/>
                                                  <a:cs typeface="Times New Roman" pitchFamily="18" charset="0"/>
                                                </a:rPr>
                                                <m:t>𝑖</m:t>
                                              </m:r>
                                            </m:sub>
                                          </m:sSub>
                                        </m:e>
                                      </m:d>
                                    </m:e>
                                    <m:sup>
                                      <m:r>
                                        <a:rPr lang="en-GB" sz="6400" b="0" i="1" smtClean="0">
                                          <a:latin typeface="Cambria Math" panose="02040503050406030204" pitchFamily="18" charset="0"/>
                                          <a:ea typeface="Cambria Math" panose="02040503050406030204" pitchFamily="18" charset="0"/>
                                          <a:cs typeface="Times New Roman" pitchFamily="18" charset="0"/>
                                        </a:rPr>
                                        <m:t>2</m:t>
                                      </m:r>
                                    </m:sup>
                                  </m:sSup>
                                </m:e>
                              </m:nary>
                            </m:num>
                            <m:den>
                              <m:r>
                                <a:rPr lang="en-GB" sz="6400" b="0" i="1" smtClean="0">
                                  <a:latin typeface="Cambria Math" panose="02040503050406030204" pitchFamily="18" charset="0"/>
                                  <a:ea typeface="Cambria Math" panose="02040503050406030204" pitchFamily="18" charset="0"/>
                                  <a:cs typeface="Times New Roman" pitchFamily="18" charset="0"/>
                                </a:rPr>
                                <m:t>𝑛</m:t>
                              </m:r>
                            </m:den>
                          </m:f>
                        </m:e>
                      </m:rad>
                    </m:oMath>
                  </m:oMathPara>
                </a14:m>
                <a:endParaRPr lang="en-US" sz="6400" dirty="0">
                  <a:latin typeface="Times New Roman" pitchFamily="18" charset="0"/>
                  <a:cs typeface="Times New Roman" pitchFamily="18" charset="0"/>
                </a:endParaRPr>
              </a:p>
              <a:p>
                <a:pPr indent="0" algn="just">
                  <a:lnSpc>
                    <a:spcPct val="120000"/>
                  </a:lnSpc>
                  <a:spcBef>
                    <a:spcPts val="0"/>
                  </a:spcBef>
                  <a:buClrTx/>
                  <a:buSzPct val="75000"/>
                  <a:buNone/>
                  <a:defRPr/>
                </a:pPr>
                <a:endParaRPr lang="en-US" sz="6400" dirty="0">
                  <a:latin typeface="Times New Roman" pitchFamily="18" charset="0"/>
                  <a:cs typeface="Times New Roman" pitchFamily="18" charset="0"/>
                </a:endParaRPr>
              </a:p>
              <a:p>
                <a:pPr indent="0" algn="just">
                  <a:lnSpc>
                    <a:spcPct val="120000"/>
                  </a:lnSpc>
                  <a:spcBef>
                    <a:spcPts val="0"/>
                  </a:spcBef>
                  <a:buClrTx/>
                  <a:buSzPct val="75000"/>
                  <a:buNone/>
                  <a:defRPr/>
                </a:pPr>
                <a:r>
                  <a:rPr lang="en-US" sz="6400" dirty="0">
                    <a:latin typeface="Times New Roman" pitchFamily="18" charset="0"/>
                    <a:cs typeface="Times New Roman" pitchFamily="18" charset="0"/>
                  </a:rPr>
                  <a:t>where, in our case,  </a:t>
                </a:r>
                <a14:m>
                  <m:oMath xmlns:m="http://schemas.openxmlformats.org/officeDocument/2006/math">
                    <m:acc>
                      <m:accPr>
                        <m:chr m:val="̂"/>
                        <m:ctrlPr>
                          <a:rPr lang="en-US" sz="6400" i="1" smtClean="0">
                            <a:latin typeface="Cambria Math" panose="02040503050406030204" pitchFamily="18" charset="0"/>
                            <a:cs typeface="Times New Roman" pitchFamily="18" charset="0"/>
                          </a:rPr>
                        </m:ctrlPr>
                      </m:accPr>
                      <m:e>
                        <m:sSub>
                          <m:sSubPr>
                            <m:ctrlPr>
                              <a:rPr lang="en-GB" sz="6400" i="1">
                                <a:latin typeface="Cambria Math" panose="02040503050406030204" pitchFamily="18" charset="0"/>
                                <a:ea typeface="Cambria Math" panose="02040503050406030204" pitchFamily="18" charset="0"/>
                                <a:cs typeface="Times New Roman" pitchFamily="18" charset="0"/>
                              </a:rPr>
                            </m:ctrlPr>
                          </m:sSubPr>
                          <m:e>
                            <m:r>
                              <a:rPr lang="en-GB" sz="6400" i="1">
                                <a:latin typeface="Cambria Math" panose="02040503050406030204" pitchFamily="18" charset="0"/>
                                <a:ea typeface="Cambria Math" panose="02040503050406030204" pitchFamily="18" charset="0"/>
                                <a:cs typeface="Times New Roman" pitchFamily="18" charset="0"/>
                              </a:rPr>
                              <m:t>𝑦</m:t>
                            </m:r>
                          </m:e>
                          <m:sub>
                            <m:r>
                              <a:rPr lang="en-GB" sz="6400" i="1">
                                <a:latin typeface="Cambria Math" panose="02040503050406030204" pitchFamily="18" charset="0"/>
                                <a:ea typeface="Cambria Math" panose="02040503050406030204" pitchFamily="18" charset="0"/>
                                <a:cs typeface="Times New Roman" pitchFamily="18" charset="0"/>
                              </a:rPr>
                              <m:t>𝑖</m:t>
                            </m:r>
                          </m:sub>
                        </m:sSub>
                      </m:e>
                    </m:acc>
                  </m:oMath>
                </a14:m>
                <a:r>
                  <a:rPr lang="en-US" sz="6400" dirty="0">
                    <a:latin typeface="Times New Roman" pitchFamily="18" charset="0"/>
                    <a:cs typeface="Times New Roman" pitchFamily="18" charset="0"/>
                  </a:rPr>
                  <a:t> corresponds to the discrete points of the estimated signal, </a:t>
                </a:r>
                <a14:m>
                  <m:oMath xmlns:m="http://schemas.openxmlformats.org/officeDocument/2006/math">
                    <m:sSub>
                      <m:sSubPr>
                        <m:ctrlPr>
                          <a:rPr lang="en-GB" sz="6400" i="1">
                            <a:latin typeface="Cambria Math" panose="02040503050406030204" pitchFamily="18" charset="0"/>
                            <a:ea typeface="Cambria Math" panose="02040503050406030204" pitchFamily="18" charset="0"/>
                            <a:cs typeface="Times New Roman" pitchFamily="18" charset="0"/>
                          </a:rPr>
                        </m:ctrlPr>
                      </m:sSubPr>
                      <m:e>
                        <m:r>
                          <a:rPr lang="en-GB" sz="6400" i="1">
                            <a:latin typeface="Cambria Math" panose="02040503050406030204" pitchFamily="18" charset="0"/>
                            <a:ea typeface="Cambria Math" panose="02040503050406030204" pitchFamily="18" charset="0"/>
                            <a:cs typeface="Times New Roman" pitchFamily="18" charset="0"/>
                          </a:rPr>
                          <m:t>𝑦</m:t>
                        </m:r>
                      </m:e>
                      <m:sub>
                        <m:r>
                          <a:rPr lang="en-GB" sz="6400" i="1">
                            <a:latin typeface="Cambria Math" panose="02040503050406030204" pitchFamily="18" charset="0"/>
                            <a:ea typeface="Cambria Math" panose="02040503050406030204" pitchFamily="18" charset="0"/>
                            <a:cs typeface="Times New Roman" pitchFamily="18" charset="0"/>
                          </a:rPr>
                          <m:t>𝑖</m:t>
                        </m:r>
                      </m:sub>
                    </m:sSub>
                  </m:oMath>
                </a14:m>
                <a:r>
                  <a:rPr lang="en-US" sz="6400" dirty="0">
                    <a:latin typeface="Times New Roman" pitchFamily="18" charset="0"/>
                    <a:cs typeface="Times New Roman" pitchFamily="18" charset="0"/>
                  </a:rPr>
                  <a:t> to the discrete points of the actual signal and </a:t>
                </a:r>
                <a14:m>
                  <m:oMath xmlns:m="http://schemas.openxmlformats.org/officeDocument/2006/math">
                    <m:r>
                      <a:rPr lang="en-GB" sz="6400" b="0" i="1" smtClean="0">
                        <a:latin typeface="Cambria Math" panose="02040503050406030204" pitchFamily="18" charset="0"/>
                        <a:ea typeface="Cambria Math" panose="02040503050406030204" pitchFamily="18" charset="0"/>
                        <a:cs typeface="Times New Roman" pitchFamily="18" charset="0"/>
                      </a:rPr>
                      <m:t>𝑛</m:t>
                    </m:r>
                  </m:oMath>
                </a14:m>
                <a:r>
                  <a:rPr lang="en-US" sz="6400" dirty="0">
                    <a:latin typeface="Times New Roman" pitchFamily="18" charset="0"/>
                    <a:cs typeface="Times New Roman" pitchFamily="18" charset="0"/>
                  </a:rPr>
                  <a:t> to the total number of data points.</a:t>
                </a:r>
              </a:p>
              <a:p>
                <a:pPr indent="0" algn="just">
                  <a:lnSpc>
                    <a:spcPct val="120000"/>
                  </a:lnSpc>
                  <a:spcBef>
                    <a:spcPts val="0"/>
                  </a:spcBef>
                  <a:buClrTx/>
                  <a:buSzPct val="75000"/>
                  <a:buNone/>
                  <a:defRPr/>
                </a:pPr>
                <a:endParaRPr lang="en-US" sz="6400" dirty="0">
                  <a:latin typeface="Times New Roman" pitchFamily="18" charset="0"/>
                  <a:cs typeface="Times New Roman" pitchFamily="18" charset="0"/>
                </a:endParaRPr>
              </a:p>
              <a:p>
                <a:pPr algn="just">
                  <a:lnSpc>
                    <a:spcPct val="120000"/>
                  </a:lnSpc>
                  <a:spcBef>
                    <a:spcPts val="0"/>
                  </a:spcBef>
                  <a:buClrTx/>
                  <a:buSzPct val="75000"/>
                  <a:buFont typeface="Wingdings" panose="05000000000000000000" pitchFamily="2" charset="2"/>
                  <a:buChar char="Ø"/>
                  <a:defRPr/>
                </a:pPr>
                <a:r>
                  <a:rPr lang="en-US" sz="6400" b="1" dirty="0">
                    <a:latin typeface="Times New Roman" pitchFamily="18" charset="0"/>
                    <a:cs typeface="Times New Roman" pitchFamily="18" charset="0"/>
                  </a:rPr>
                  <a:t>The lower the value of the RMSE, </a:t>
                </a:r>
                <a:r>
                  <a:rPr lang="en-US" sz="6400" dirty="0">
                    <a:latin typeface="Times New Roman" pitchFamily="18" charset="0"/>
                    <a:cs typeface="Times New Roman" pitchFamily="18" charset="0"/>
                  </a:rPr>
                  <a:t>the closer the estimated signal is to the actual signal.</a:t>
                </a:r>
              </a:p>
              <a:p>
                <a:pPr algn="just">
                  <a:lnSpc>
                    <a:spcPct val="120000"/>
                  </a:lnSpc>
                  <a:spcBef>
                    <a:spcPts val="0"/>
                  </a:spcBef>
                  <a:buClrTx/>
                  <a:buSzPct val="75000"/>
                  <a:buNone/>
                  <a:defRPr/>
                </a:pPr>
                <a:endParaRPr lang="en-US" sz="3500" dirty="0">
                  <a:latin typeface="Times New Roman" pitchFamily="18" charset="0"/>
                  <a:cs typeface="Times New Roman" pitchFamily="18" charset="0"/>
                </a:endParaRPr>
              </a:p>
              <a:p>
                <a:pPr algn="just">
                  <a:lnSpc>
                    <a:spcPct val="120000"/>
                  </a:lnSpc>
                  <a:spcBef>
                    <a:spcPts val="0"/>
                  </a:spcBef>
                  <a:buClrTx/>
                  <a:buSzPct val="75000"/>
                  <a:buNone/>
                  <a:defRPr/>
                </a:pPr>
                <a:endParaRPr lang="en-US" sz="2000" dirty="0">
                  <a:latin typeface="Times New Roman" pitchFamily="18" charset="0"/>
                  <a:cs typeface="Times New Roman" pitchFamily="18" charset="0"/>
                </a:endParaRPr>
              </a:p>
              <a:p>
                <a:pPr algn="just">
                  <a:lnSpc>
                    <a:spcPct val="120000"/>
                  </a:lnSpc>
                  <a:spcBef>
                    <a:spcPts val="0"/>
                  </a:spcBef>
                  <a:buClrTx/>
                  <a:buSzPct val="75000"/>
                  <a:buNone/>
                  <a:defRPr/>
                </a:pPr>
                <a:endParaRPr lang="en-US" sz="2000" dirty="0">
                  <a:latin typeface="Times New Roman" pitchFamily="18" charset="0"/>
                  <a:cs typeface="Times New Roman" pitchFamily="18" charset="0"/>
                </a:endParaRPr>
              </a:p>
              <a:p>
                <a:pPr algn="just">
                  <a:lnSpc>
                    <a:spcPct val="120000"/>
                  </a:lnSpc>
                  <a:spcBef>
                    <a:spcPts val="0"/>
                  </a:spcBef>
                  <a:buClrTx/>
                  <a:buSzPct val="75000"/>
                  <a:buNone/>
                  <a:defRPr/>
                </a:pPr>
                <a:endParaRPr lang="en-US" sz="2000" dirty="0">
                  <a:latin typeface="Times New Roman" pitchFamily="18" charset="0"/>
                  <a:cs typeface="Times New Roman" pitchFamily="18" charset="0"/>
                </a:endParaRPr>
              </a:p>
              <a:p>
                <a:pPr algn="just">
                  <a:lnSpc>
                    <a:spcPct val="120000"/>
                  </a:lnSpc>
                  <a:spcBef>
                    <a:spcPts val="0"/>
                  </a:spcBef>
                  <a:buClrTx/>
                  <a:buSzPct val="75000"/>
                  <a:buNone/>
                  <a:defRPr/>
                </a:pPr>
                <a:r>
                  <a:rPr lang="en-US" sz="2800" dirty="0">
                    <a:latin typeface="Times New Roman" pitchFamily="18" charset="0"/>
                    <a:cs typeface="Times New Roman" pitchFamily="18" charset="0"/>
                  </a:rPr>
                  <a:t>                             </a:t>
                </a:r>
                <a:endParaRPr lang="en-US" dirty="0">
                  <a:latin typeface="Times New Roman" pitchFamily="18" charset="0"/>
                  <a:cs typeface="Times New Roman" pitchFamily="18" charset="0"/>
                </a:endParaRPr>
              </a:p>
              <a:p>
                <a:pPr algn="just">
                  <a:lnSpc>
                    <a:spcPct val="120000"/>
                  </a:lnSpc>
                  <a:spcBef>
                    <a:spcPts val="0"/>
                  </a:spcBef>
                  <a:buClrTx/>
                  <a:buSzPct val="75000"/>
                  <a:buNone/>
                  <a:defRPr/>
                </a:pPr>
                <a:r>
                  <a:rPr lang="en-US" sz="5500" dirty="0">
                    <a:latin typeface="Times New Roman" pitchFamily="18" charset="0"/>
                    <a:cs typeface="Times New Roman" pitchFamily="18" charset="0"/>
                  </a:rPr>
                  <a:t>                  </a:t>
                </a:r>
                <a:endParaRPr lang="en-US" sz="4500" dirty="0">
                  <a:latin typeface="Times New Roman" pitchFamily="18" charset="0"/>
                  <a:cs typeface="Times New Roman" pitchFamily="18" charset="0"/>
                </a:endParaRPr>
              </a:p>
              <a:p>
                <a:pPr algn="just">
                  <a:buNone/>
                  <a:defRPr/>
                </a:pPr>
                <a:endParaRPr lang="en-US" sz="2000" dirty="0">
                  <a:latin typeface="Times New Roman" pitchFamily="18" charset="0"/>
                  <a:cs typeface="Times New Roman" pitchFamily="18" charset="0"/>
                </a:endParaRPr>
              </a:p>
              <a:p>
                <a:pPr algn="just">
                  <a:buNone/>
                  <a:defRPr/>
                </a:pPr>
                <a:endParaRPr lang="el-GR" sz="2400" dirty="0">
                  <a:latin typeface="Times New Roman" pitchFamily="18" charset="0"/>
                  <a:cs typeface="Times New Roman" pitchFamily="18" charset="0"/>
                </a:endParaRPr>
              </a:p>
            </p:txBody>
          </p:sp>
        </mc:Choice>
        <mc:Fallback xmlns="">
          <p:sp>
            <p:nvSpPr>
              <p:cNvPr id="6147" name="Rectangle 3"/>
              <p:cNvSpPr>
                <a:spLocks noGrp="1" noRot="1" noChangeAspect="1" noMove="1" noResize="1" noEditPoints="1" noAdjustHandles="1" noChangeArrowheads="1" noChangeShapeType="1" noTextEdit="1"/>
              </p:cNvSpPr>
              <p:nvPr>
                <p:ph sz="quarter" idx="1"/>
              </p:nvPr>
            </p:nvSpPr>
            <p:spPr>
              <a:xfrm>
                <a:off x="685800" y="1571612"/>
                <a:ext cx="7772400" cy="4524388"/>
              </a:xfrm>
              <a:blipFill>
                <a:blip r:embed="rId2"/>
                <a:stretch>
                  <a:fillRect r="-392"/>
                </a:stretch>
              </a:blipFill>
            </p:spPr>
            <p:txBody>
              <a:bodyPr/>
              <a:lstStyle/>
              <a:p>
                <a:r>
                  <a:rPr lang="en-GB">
                    <a:noFill/>
                  </a:rPr>
                  <a:t> </a:t>
                </a:r>
              </a:p>
            </p:txBody>
          </p:sp>
        </mc:Fallback>
      </mc:AlternateContent>
    </p:spTree>
    <p:extLst>
      <p:ext uri="{BB962C8B-B14F-4D97-AF65-F5344CB8AC3E}">
        <p14:creationId xmlns:p14="http://schemas.microsoft.com/office/powerpoint/2010/main" val="393040238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7526</TotalTime>
  <Words>1649</Words>
  <Application>Microsoft Office PowerPoint</Application>
  <PresentationFormat>On-screen Show (4:3)</PresentationFormat>
  <Paragraphs>277</Paragraphs>
  <Slides>25</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Cambria Math</vt:lpstr>
      <vt:lpstr>Times New Roman</vt:lpstr>
      <vt:lpstr>Tw Cen MT</vt:lpstr>
      <vt:lpstr>Wingdings</vt:lpstr>
      <vt:lpstr>Wingdings 2</vt:lpstr>
      <vt:lpstr>Median</vt:lpstr>
      <vt:lpstr>“Understanding the Speed-Acceleration mathematical relationship through the utilisation of the Wheelspeed and the Longitudinal-G Sensors of racecars” </vt:lpstr>
      <vt:lpstr>Introduction: Long-G and Lat-G sensors</vt:lpstr>
      <vt:lpstr>Introduction: Long-G and Lat-G sensors</vt:lpstr>
      <vt:lpstr>Introduction: Importance of the Long-G sensor</vt:lpstr>
      <vt:lpstr>Aims of the lesson</vt:lpstr>
      <vt:lpstr>  Background theory &amp; Revision  </vt:lpstr>
      <vt:lpstr>  Background theory &amp; Revision  </vt:lpstr>
      <vt:lpstr>  Background theory &amp; Revision  </vt:lpstr>
      <vt:lpstr>  Background theory &amp; Revision  </vt:lpstr>
      <vt:lpstr>  Steps for the Numerical Differentiation of the Wheelspeed signal   </vt:lpstr>
      <vt:lpstr>  In-class portfolio exercise - Description  </vt:lpstr>
      <vt:lpstr>In-class portfolio exercise - Questions</vt:lpstr>
      <vt:lpstr>  In-class portfolio exercise - Questions  </vt:lpstr>
      <vt:lpstr>  In-class portfolio exercise –  Answers / Results – Question (ii)  </vt:lpstr>
      <vt:lpstr>In-class portfolio exercise –  Answers / Results – Question (ii)</vt:lpstr>
      <vt:lpstr>  Steps for the Numerical Differentiation of the Wheelspeed signal   </vt:lpstr>
      <vt:lpstr>In-class portfolio exercise –  Answers / Results – Question (iii)</vt:lpstr>
      <vt:lpstr>In-class portfolio exercise –  Answers / Results – Question (iii)</vt:lpstr>
      <vt:lpstr>In-class portfolio exercise –  Answers / Results – Question (iii)</vt:lpstr>
      <vt:lpstr>In-class portfolio exercise –  Answers / Results – Question (iv)</vt:lpstr>
      <vt:lpstr> In-class portfolio exercise –  Summary of Observations </vt:lpstr>
      <vt:lpstr>  What we learnt during this session   </vt:lpstr>
      <vt:lpstr>  Preparation for next week   </vt:lpstr>
      <vt:lpstr>    </vt:lpstr>
      <vt:lpstr>PowerPoint Presentation</vt:lpstr>
    </vt:vector>
  </TitlesOfParts>
  <Company>CVSSP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Array Operations</dc:title>
  <dc:creator>Ioannis Paraskevas</dc:creator>
  <cp:lastModifiedBy>CAPE</cp:lastModifiedBy>
  <cp:revision>687</cp:revision>
  <dcterms:created xsi:type="dcterms:W3CDTF">2002-01-16T12:18:46Z</dcterms:created>
  <dcterms:modified xsi:type="dcterms:W3CDTF">2018-01-28T13:30:39Z</dcterms:modified>
</cp:coreProperties>
</file>