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57" r:id="rId4"/>
    <p:sldId id="258" r:id="rId5"/>
    <p:sldId id="260" r:id="rId6"/>
    <p:sldId id="261" r:id="rId7"/>
    <p:sldId id="274" r:id="rId8"/>
    <p:sldId id="262" r:id="rId9"/>
    <p:sldId id="275" r:id="rId10"/>
    <p:sldId id="263" r:id="rId11"/>
    <p:sldId id="267" r:id="rId12"/>
    <p:sldId id="266" r:id="rId13"/>
    <p:sldId id="284" r:id="rId14"/>
    <p:sldId id="268" r:id="rId15"/>
    <p:sldId id="285" r:id="rId16"/>
    <p:sldId id="276" r:id="rId17"/>
    <p:sldId id="277" r:id="rId18"/>
    <p:sldId id="278" r:id="rId19"/>
    <p:sldId id="286" r:id="rId20"/>
    <p:sldId id="264" r:id="rId21"/>
    <p:sldId id="265" r:id="rId22"/>
    <p:sldId id="281" r:id="rId23"/>
    <p:sldId id="288" r:id="rId24"/>
    <p:sldId id="287" r:id="rId25"/>
    <p:sldId id="270" r:id="rId26"/>
    <p:sldId id="289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"Fake News" have pushed up the agenda of discussions among journalists and are beginning to dominate debate about the future direction of journalism.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Такой диагноз приводит нас к лечению симптомов а не причин болезни.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BD40AF-4E22-4423-9A61-DC66A5743A37}" type="slidenum">
              <a:rPr lang="en-US" altLang="es-ES"/>
              <a:pPr eaLnBrk="1" hangingPunct="1"/>
              <a:t>23</a:t>
            </a:fld>
            <a:endParaRPr lang="en-US" altLang="es-E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s-ES"/>
              <a:t>The specious nature of binarism can be illustrated by the initial collapse of binarism of values after end of Communism, and then its re-emergence with values turned around. The media generally cannot sustain itself without a binary approach, and is averse to a unipolar or multipolar worlds, because this requires gradient values, which are not cheap and easy to maintain in the media formats.</a:t>
            </a:r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5444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4F5D-A372-4551-8F44-F6756C1C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B5FC-F608-43B7-A9AA-CDF2E4C19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11EEB-A8BC-4716-9A7D-2154F1273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AB75F-7AD2-48DF-A8A9-FE62535E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AA70-A5DA-4072-A96B-5DDC70DF0D7E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D3FEB-AF29-41F4-8003-4FAE796A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901C6-DE2C-48B9-A5BE-9893F4D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A3-AE3B-4557-ABBC-18B74FA6F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9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google.com/search?rlz=1C1CHBF_enUA728UA728&amp;q=%D0%B3%D0%B8%D0%B1%D1%80%D0%B8%D0%B4%D0%B8%D0%B7%D0%B0%D1%86%D0%B8%D1%8F+%D0%BD%D0%BE%D0%B2%D0%BE%D1%81%D1%82%D0%B5%D0%B9&amp;spell=1&amp;sa=X&amp;ved=0ahUKEwiO8Iryw9PVAhUjEpoKHfWOA9MQBQgkKA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6172200" y="673100"/>
            <a:ext cx="5181600" cy="5455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6600" b="1"/>
            </a:lvl1pPr>
          </a:lstStyle>
          <a:p>
            <a:r>
              <a:rPr lang="ru-RU" sz="6000" dirty="0"/>
              <a:t>Журналисткие стандарты </a:t>
            </a:r>
          </a:p>
          <a:p>
            <a:r>
              <a:rPr lang="ru-RU" sz="6000" dirty="0"/>
              <a:t>в эпоху фейковых новостей</a:t>
            </a:r>
            <a:endParaRPr sz="6000" dirty="0"/>
          </a:p>
        </p:txBody>
      </p:sp>
      <p:pic>
        <p:nvPicPr>
          <p:cNvPr id="114" name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712" y="365125"/>
            <a:ext cx="5011199" cy="64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F5AB6A-61B3-4313-B1A3-665334DC5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13" y="5320360"/>
            <a:ext cx="1976576" cy="11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Немножко терминологии:</a:t>
            </a:r>
          </a:p>
        </p:txBody>
      </p:sp>
      <p:pic>
        <p:nvPicPr>
          <p:cNvPr id="150" name="image9.jp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t="17379" b="173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839787" y="2508336"/>
            <a:ext cx="3932239" cy="381158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endParaRPr/>
          </a:p>
          <a:p>
            <a:pPr>
              <a:defRPr sz="4000"/>
            </a:pPr>
            <a:r>
              <a:t>“a bogus story”</a:t>
            </a:r>
          </a:p>
          <a:p>
            <a:pPr>
              <a:defRPr sz="4000"/>
            </a:pPr>
            <a:r>
              <a:t>“a hoax story”</a:t>
            </a:r>
          </a:p>
          <a:p>
            <a:pPr>
              <a:defRPr sz="4000"/>
            </a:pPr>
            <a:r>
              <a:t>“a spoof story”</a:t>
            </a:r>
          </a:p>
          <a:p>
            <a:pPr>
              <a:defRPr sz="4000"/>
            </a:pPr>
            <a:r>
              <a:t>“a scoop”</a:t>
            </a:r>
          </a:p>
        </p:txBody>
      </p:sp>
      <p:pic>
        <p:nvPicPr>
          <p:cNvPr id="149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63695" y="6104140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Правило</a:t>
            </a:r>
            <a:r>
              <a:rPr dirty="0"/>
              <a:t> </a:t>
            </a:r>
            <a:r>
              <a:rPr dirty="0" err="1"/>
              <a:t>зеркального</a:t>
            </a:r>
            <a:r>
              <a:rPr dirty="0"/>
              <a:t> </a:t>
            </a:r>
            <a:r>
              <a:rPr dirty="0" err="1"/>
              <a:t>отражения</a:t>
            </a:r>
            <a:endParaRPr dirty="0"/>
          </a:p>
        </p:txBody>
      </p:sp>
      <p:pic>
        <p:nvPicPr>
          <p:cNvPr id="166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8891" y="1552275"/>
            <a:ext cx="7934217" cy="518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– </a:t>
            </a:r>
            <a:r>
              <a:rPr dirty="0" err="1"/>
              <a:t>фейковая</a:t>
            </a:r>
            <a:r>
              <a:rPr dirty="0"/>
              <a:t> </a:t>
            </a:r>
            <a:r>
              <a:rPr dirty="0" err="1"/>
              <a:t>фейк</a:t>
            </a:r>
            <a:r>
              <a:rPr dirty="0"/>
              <a:t> </a:t>
            </a:r>
            <a:r>
              <a:rPr dirty="0" err="1"/>
              <a:t>новость</a:t>
            </a:r>
            <a:r>
              <a:rPr dirty="0"/>
              <a:t>?</a:t>
            </a:r>
          </a:p>
        </p:txBody>
      </p:sp>
      <p:pic>
        <p:nvPicPr>
          <p:cNvPr id="161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2279" y="1825625"/>
            <a:ext cx="3153442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1247" y="1825625"/>
            <a:ext cx="3263504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331A-8E60-45F4-8C31-F6EB094E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A0849-E651-4507-9C6D-A9D2412E8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16.jpg">
            <a:extLst>
              <a:ext uri="{FF2B5EF4-FFF2-40B4-BE49-F238E27FC236}">
                <a16:creationId xmlns:a16="http://schemas.microsoft.com/office/drawing/2014/main" id="{5B251D4C-A16A-404A-907F-A9A526A97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000" y="126000"/>
            <a:ext cx="5227820" cy="673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06317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 что такое: фейк фейковая фейк ньюс?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xfrm>
            <a:off x="4635500" y="1825625"/>
            <a:ext cx="67183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rPr lang="ru-RU" dirty="0"/>
              <a:t>Шаг 1: </a:t>
            </a:r>
            <a:r>
              <a:rPr dirty="0" err="1"/>
              <a:t>Началось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“scoop”</a:t>
            </a:r>
          </a:p>
          <a:p>
            <a:pPr marL="0" indent="0">
              <a:buNone/>
              <a:defRPr sz="4000"/>
            </a:pPr>
            <a:r>
              <a:rPr lang="ru-RU" dirty="0"/>
              <a:t>Шаг 2: </a:t>
            </a:r>
            <a:r>
              <a:rPr dirty="0" err="1"/>
              <a:t>Бекингам</a:t>
            </a:r>
            <a:r>
              <a:rPr dirty="0"/>
              <a:t> </a:t>
            </a:r>
            <a:r>
              <a:rPr dirty="0" err="1"/>
              <a:t>пэлас</a:t>
            </a:r>
            <a:r>
              <a:rPr dirty="0"/>
              <a:t> </a:t>
            </a:r>
            <a:r>
              <a:rPr dirty="0" err="1"/>
              <a:t>сделал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“a bogus story”</a:t>
            </a:r>
            <a:endParaRPr lang="ru-RU" dirty="0"/>
          </a:p>
          <a:p>
            <a:pPr marL="0" indent="0">
              <a:buNone/>
              <a:defRPr sz="4000"/>
            </a:pPr>
            <a:r>
              <a:rPr lang="ru-RU" dirty="0"/>
              <a:t>Шаг 3: </a:t>
            </a:r>
            <a:r>
              <a:rPr dirty="0" err="1"/>
              <a:t>Би-Би-Си</a:t>
            </a:r>
            <a:r>
              <a:rPr dirty="0"/>
              <a:t> </a:t>
            </a:r>
            <a:r>
              <a:rPr dirty="0" err="1"/>
              <a:t>оправдало</a:t>
            </a:r>
            <a:r>
              <a:rPr lang="ru-RU" dirty="0"/>
              <a:t> </a:t>
            </a:r>
            <a:r>
              <a:rPr lang="en-GB" dirty="0"/>
              <a:t>“scoop”</a:t>
            </a:r>
            <a:endParaRPr lang="ru-RU" dirty="0"/>
          </a:p>
          <a:p>
            <a:pPr marL="0" indent="0">
              <a:buNone/>
              <a:defRPr sz="4000"/>
            </a:pPr>
            <a:r>
              <a:rPr lang="ru-RU" dirty="0"/>
              <a:t>Шаг 4: </a:t>
            </a:r>
            <a:r>
              <a:rPr dirty="0" err="1"/>
              <a:t>Мурдок</a:t>
            </a:r>
            <a:r>
              <a:rPr dirty="0"/>
              <a:t> </a:t>
            </a:r>
            <a:r>
              <a:rPr dirty="0" err="1"/>
              <a:t>подтвердил</a:t>
            </a:r>
            <a:endParaRPr dirty="0"/>
          </a:p>
        </p:txBody>
      </p:sp>
      <p:pic>
        <p:nvPicPr>
          <p:cNvPr id="171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25624"/>
            <a:ext cx="337910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9919" y="6176962"/>
            <a:ext cx="1127761" cy="55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4AB0-AC6E-4F32-A507-46F890D9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Новая информационная экосистема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39591-C38D-43F8-A799-3C60D0E10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road with a building in the background&#10;&#10;Description generated with high confidence">
            <a:extLst>
              <a:ext uri="{FF2B5EF4-FFF2-40B4-BE49-F238E27FC236}">
                <a16:creationId xmlns:a16="http://schemas.microsoft.com/office/drawing/2014/main" id="{9F8CA72E-34BB-4C7E-9330-5CAC28BD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0" y="1825625"/>
            <a:ext cx="9576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09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E00E-64E7-4303-A8CB-8DC02FF0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atin typeface="+mn-lt"/>
                <a:hlinkClick r:id="rId2"/>
              </a:rPr>
              <a:t>Гибридизация новостей</a:t>
            </a:r>
            <a:endParaRPr lang="en-GB" sz="6600" b="1" dirty="0">
              <a:latin typeface="+mn-lt"/>
            </a:endParaRPr>
          </a:p>
        </p:txBody>
      </p:sp>
      <p:pic>
        <p:nvPicPr>
          <p:cNvPr id="5" name="Content Placeholder 4" descr="A picture containing table, indoor, cup, sitting&#10;&#10;Description generated with very high confidence">
            <a:extLst>
              <a:ext uri="{FF2B5EF4-FFF2-40B4-BE49-F238E27FC236}">
                <a16:creationId xmlns:a16="http://schemas.microsoft.com/office/drawing/2014/main" id="{489D9F58-CCE3-4BCA-95BB-2262FF5B1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29" y="1690688"/>
            <a:ext cx="7314393" cy="4860000"/>
          </a:xfrm>
        </p:spPr>
      </p:pic>
    </p:spTree>
    <p:extLst>
      <p:ext uri="{BB962C8B-B14F-4D97-AF65-F5344CB8AC3E}">
        <p14:creationId xmlns:p14="http://schemas.microsoft.com/office/powerpoint/2010/main" val="38153010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9D26-E57B-44EA-8EC0-B49A6BA2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List</a:t>
            </a:r>
            <a:r>
              <a:rPr lang="en-GB" dirty="0"/>
              <a:t> + </a:t>
            </a:r>
            <a:r>
              <a:rPr lang="en-GB" dirty="0">
                <a:latin typeface="Bernard MT Condensed" panose="02050806060905020404" pitchFamily="18" charset="0"/>
              </a:rPr>
              <a:t>article</a:t>
            </a:r>
            <a:r>
              <a:rPr lang="en-GB" dirty="0"/>
              <a:t> =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2D83E-0BFF-4470-BAE9-14D27163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8000" b="1" dirty="0">
                <a:solidFill>
                  <a:srgbClr val="FFC000"/>
                </a:solidFill>
              </a:rPr>
              <a:t>LISTICLE</a:t>
            </a:r>
          </a:p>
        </p:txBody>
      </p:sp>
    </p:spTree>
    <p:extLst>
      <p:ext uri="{BB962C8B-B14F-4D97-AF65-F5344CB8AC3E}">
        <p14:creationId xmlns:p14="http://schemas.microsoft.com/office/powerpoint/2010/main" val="28292139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6C4D-3C50-4E03-B906-B3A5C0CA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Clickbait journalism </a:t>
            </a:r>
          </a:p>
        </p:txBody>
      </p:sp>
      <p:pic>
        <p:nvPicPr>
          <p:cNvPr id="6" name="Content Placeholder 5" descr="A picture containing floor, table, indoor&#10;&#10;Description generated with very high confidence">
            <a:extLst>
              <a:ext uri="{FF2B5EF4-FFF2-40B4-BE49-F238E27FC236}">
                <a16:creationId xmlns:a16="http://schemas.microsoft.com/office/drawing/2014/main" id="{60D1D6DF-8156-48EE-AAA2-EE1B94F916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1705864"/>
            <a:ext cx="5181600" cy="4170352"/>
          </a:xfrm>
        </p:spPr>
      </p:pic>
      <p:pic>
        <p:nvPicPr>
          <p:cNvPr id="8" name="Content Placeholder 7" descr="A person swimming in a pool of water&#10;&#10;Description generated with very high confidence">
            <a:extLst>
              <a:ext uri="{FF2B5EF4-FFF2-40B4-BE49-F238E27FC236}">
                <a16:creationId xmlns:a16="http://schemas.microsoft.com/office/drawing/2014/main" id="{E425ECF9-D92E-4725-9D3A-932A27191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6" y="1705864"/>
            <a:ext cx="6418608" cy="4140000"/>
          </a:xfrm>
        </p:spPr>
      </p:pic>
    </p:spTree>
    <p:extLst>
      <p:ext uri="{BB962C8B-B14F-4D97-AF65-F5344CB8AC3E}">
        <p14:creationId xmlns:p14="http://schemas.microsoft.com/office/powerpoint/2010/main" val="327493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673F-2D55-4DB3-A186-40058B68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Пропавшие редактора</a:t>
            </a:r>
            <a:endParaRPr lang="en-GB" b="1" dirty="0"/>
          </a:p>
        </p:txBody>
      </p:sp>
      <p:pic>
        <p:nvPicPr>
          <p:cNvPr id="6" name="Content Placeholder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ACF2A91C-0157-4952-AB69-0C29F127E3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3" y="1929294"/>
            <a:ext cx="5417836" cy="4104000"/>
          </a:xfrm>
        </p:spPr>
      </p:pic>
      <p:pic>
        <p:nvPicPr>
          <p:cNvPr id="8" name="Content Placeholder 7" descr="A picture containing screenshot, businesscard&#10;&#10;Description generated with high confidence">
            <a:extLst>
              <a:ext uri="{FF2B5EF4-FFF2-40B4-BE49-F238E27FC236}">
                <a16:creationId xmlns:a16="http://schemas.microsoft.com/office/drawing/2014/main" id="{6CCA3FDC-6734-47E5-ACB0-B9E98EA11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75" y="1929294"/>
            <a:ext cx="5917279" cy="4140000"/>
          </a:xfrm>
        </p:spPr>
      </p:pic>
    </p:spTree>
    <p:extLst>
      <p:ext uri="{BB962C8B-B14F-4D97-AF65-F5344CB8AC3E}">
        <p14:creationId xmlns:p14="http://schemas.microsoft.com/office/powerpoint/2010/main" val="10320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5D18-8240-4780-BBFB-F3E044EE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602817" cy="2852737"/>
          </a:xfrm>
        </p:spPr>
        <p:txBody>
          <a:bodyPr/>
          <a:lstStyle/>
          <a:p>
            <a:r>
              <a:rPr lang="ru-RU" b="1" dirty="0"/>
              <a:t>Ищим </a:t>
            </a:r>
            <a:r>
              <a:rPr lang="en-GB" b="1" dirty="0" err="1"/>
              <a:t>Wunderwaffe</a:t>
            </a:r>
            <a:br>
              <a:rPr lang="en-GB" b="1" dirty="0"/>
            </a:br>
            <a:r>
              <a:rPr lang="ru-RU" b="1" dirty="0"/>
              <a:t>против фейком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705A-B041-4532-9283-50D142C778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F698D6C6-5CDB-4D34-9B61-94B697C6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61" y="0"/>
            <a:ext cx="5438039" cy="81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92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Taking “Fake News” to a New Level: Trump</a:t>
            </a:r>
            <a:br/>
            <a:r>
              <a:t>[Трамп: поднять фейки на новый уровень]</a:t>
            </a:r>
          </a:p>
        </p:txBody>
      </p:sp>
      <p:pic>
        <p:nvPicPr>
          <p:cNvPr id="153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690688"/>
            <a:ext cx="9177601" cy="46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6040" y="6298688"/>
            <a:ext cx="1127761" cy="51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384047">
              <a:defRPr sz="2772"/>
            </a:pPr>
            <a:br>
              <a:rPr dirty="0"/>
            </a:br>
            <a:r>
              <a:rPr sz="6000" b="1" dirty="0"/>
              <a:t>TRUMP: 'Russia is fake news'</a:t>
            </a:r>
            <a:br>
              <a:rPr sz="6000" b="1" dirty="0"/>
            </a:br>
            <a:endParaRPr sz="6000" b="1" dirty="0"/>
          </a:p>
        </p:txBody>
      </p:sp>
      <p:pic>
        <p:nvPicPr>
          <p:cNvPr id="157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885" y="1825625"/>
            <a:ext cx="7252231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F732-03A4-4D75-9655-9AD736EF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Угроза «Бинаризма»</a:t>
            </a: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8884-3BE8-4EE3-BB89-1AEF033DE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  <a:p>
            <a:endParaRPr lang="ru-RU" sz="4800" dirty="0"/>
          </a:p>
          <a:p>
            <a:endParaRPr lang="ru-RU" sz="4800" dirty="0"/>
          </a:p>
          <a:p>
            <a:pPr marL="0" indent="0">
              <a:buNone/>
            </a:pPr>
            <a:r>
              <a:rPr lang="ru-RU" sz="4800" dirty="0"/>
              <a:t>Правда</a:t>
            </a:r>
            <a:endParaRPr lang="en-GB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9CDE-2B9F-474A-905C-F6006E785C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9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rgbClr val="FF0000"/>
                </a:solidFill>
              </a:rPr>
              <a:t>Ложь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9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/>
              <a:t>Угроза бинарной журналистики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Хороший - плохой</a:t>
            </a:r>
            <a:r>
              <a:rPr lang="en-GB" sz="2400" dirty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/>
              <a:t>До розвала СССР: коммунизм - хороший, капитализм - плохой</a:t>
            </a:r>
            <a:r>
              <a:rPr lang="en-GB" sz="2000" dirty="0"/>
              <a:t>; </a:t>
            </a:r>
            <a:r>
              <a:rPr lang="ru-RU" sz="2000" dirty="0"/>
              <a:t>после</a:t>
            </a:r>
            <a:r>
              <a:rPr lang="en-GB" sz="2000" dirty="0"/>
              <a:t>: </a:t>
            </a:r>
            <a:r>
              <a:rPr lang="ru-RU" sz="2000" dirty="0"/>
              <a:t>наоборот </a:t>
            </a:r>
            <a:endParaRPr lang="en-GB" sz="2000" dirty="0"/>
          </a:p>
          <a:p>
            <a:pPr eaLnBrk="1" hangingPunct="1">
              <a:defRPr/>
            </a:pPr>
            <a:r>
              <a:rPr lang="ru-RU" sz="2400" dirty="0"/>
              <a:t>Правая - левая</a:t>
            </a:r>
            <a:r>
              <a:rPr lang="en-GB" sz="2400" dirty="0"/>
              <a:t> </a:t>
            </a:r>
          </a:p>
          <a:p>
            <a:pPr eaLnBrk="1" hangingPunct="1">
              <a:defRPr/>
            </a:pPr>
            <a:r>
              <a:rPr lang="ru-RU" sz="2400" dirty="0"/>
              <a:t>Прозападная – антизападная</a:t>
            </a:r>
          </a:p>
          <a:p>
            <a:pPr eaLnBrk="1" hangingPunct="1">
              <a:defRPr/>
            </a:pPr>
            <a:r>
              <a:rPr lang="ru-RU" sz="2400" dirty="0"/>
              <a:t>Прогрессивная - традиционная</a:t>
            </a:r>
            <a:endParaRPr lang="en-GB" sz="2400" dirty="0"/>
          </a:p>
          <a:p>
            <a:pPr eaLnBrk="1" hangingPunct="1">
              <a:defRPr/>
            </a:pPr>
            <a:r>
              <a:rPr lang="ru-RU" sz="2400" dirty="0"/>
              <a:t>Либеральная - консервативная</a:t>
            </a:r>
            <a:endParaRPr lang="en-GB" sz="2400" dirty="0"/>
          </a:p>
          <a:p>
            <a:pPr eaLnBrk="1" hangingPunct="1">
              <a:defRPr/>
            </a:pPr>
            <a:r>
              <a:rPr lang="ru-RU" sz="2400" dirty="0"/>
              <a:t>Патриотическая – глобальная</a:t>
            </a:r>
          </a:p>
          <a:p>
            <a:pPr eaLnBrk="1" hangingPunct="1">
              <a:defRPr/>
            </a:pPr>
            <a:r>
              <a:rPr lang="ru-RU" sz="2400" dirty="0"/>
              <a:t>Религиозная - светская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25121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1A83-6491-42E6-B09E-A486C4E7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Разрушение редакторского процесса</a:t>
            </a:r>
            <a:br>
              <a:rPr lang="ru-RU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6B59F-148C-4DBC-89A1-673043BCB3F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785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109354"/>
          </a:xfrm>
          <a:prstGeom prst="rect">
            <a:avLst/>
          </a:prstGeom>
        </p:spPr>
        <p:txBody>
          <a:bodyPr/>
          <a:lstStyle>
            <a:lvl1pPr defTabSz="859536">
              <a:defRPr sz="3759"/>
            </a:lvl1pPr>
          </a:lstStyle>
          <a:p>
            <a:r>
              <a:t>Truth is a negotiated process in journalism and it changes as our knowledge of the story and its context develops.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spcBef>
                <a:spcPts val="800"/>
              </a:spcBef>
              <a:defRPr sz="3400"/>
            </a:pPr>
            <a:r>
              <a:rPr dirty="0" err="1"/>
              <a:t>Правда</a:t>
            </a:r>
            <a:r>
              <a:rPr dirty="0"/>
              <a:t> </a:t>
            </a:r>
            <a:r>
              <a:rPr sz="3315" dirty="0"/>
              <a:t>–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процесс</a:t>
            </a:r>
            <a:r>
              <a:rPr dirty="0"/>
              <a:t> </a:t>
            </a:r>
            <a:r>
              <a:rPr dirty="0" err="1"/>
              <a:t>негоциации</a:t>
            </a:r>
            <a:r>
              <a:rPr lang="en-GB" dirty="0"/>
              <a:t> </a:t>
            </a:r>
            <a:r>
              <a:rPr lang="ru-RU" dirty="0"/>
              <a:t>фактов и обстоятельств</a:t>
            </a:r>
            <a:r>
              <a:rPr dirty="0"/>
              <a:t>, и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меняется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нашим</a:t>
            </a:r>
            <a:r>
              <a:rPr dirty="0"/>
              <a:t> </a:t>
            </a:r>
            <a:r>
              <a:rPr dirty="0" err="1"/>
              <a:t>пониманием</a:t>
            </a:r>
            <a:r>
              <a:rPr dirty="0"/>
              <a:t> </a:t>
            </a:r>
            <a:r>
              <a:rPr lang="ru-RU" dirty="0"/>
              <a:t>контекста </a:t>
            </a:r>
            <a:r>
              <a:rPr dirty="0" err="1"/>
              <a:t>данной</a:t>
            </a:r>
            <a:r>
              <a:rPr dirty="0"/>
              <a:t> </a:t>
            </a:r>
            <a:r>
              <a:rPr dirty="0" err="1"/>
              <a:t>новости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2743-0258-46B1-8D7B-5FC9AF5C1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Journalism in Reverse: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920E7-2CFF-47A6-A24E-C64B52954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can Fake News busters replace editors?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498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524000" y="965199"/>
            <a:ext cx="9144000" cy="1663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4560"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252603" y="2304789"/>
            <a:ext cx="9415397" cy="3415075"/>
          </a:xfrm>
          <a:prstGeom prst="rect">
            <a:avLst/>
          </a:prstGeom>
        </p:spPr>
        <p:txBody>
          <a:bodyPr/>
          <a:lstStyle/>
          <a:p>
            <a:pPr algn="l" defTabSz="832104">
              <a:lnSpc>
                <a:spcPct val="81000"/>
              </a:lnSpc>
              <a:spcBef>
                <a:spcPts val="900"/>
              </a:spcBef>
              <a:defRPr sz="3640"/>
            </a:pPr>
            <a:endParaRPr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endParaRPr lang="en-GB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r>
              <a:rPr dirty="0"/>
              <a:t>«</a:t>
            </a:r>
            <a:r>
              <a:rPr dirty="0" err="1"/>
              <a:t>Журналистика</a:t>
            </a:r>
            <a:r>
              <a:rPr dirty="0"/>
              <a:t> </a:t>
            </a:r>
            <a:r>
              <a:rPr dirty="0" err="1"/>
              <a:t>заболела</a:t>
            </a:r>
            <a:r>
              <a:rPr dirty="0"/>
              <a:t> и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лечить</a:t>
            </a:r>
            <a:r>
              <a:rPr dirty="0"/>
              <a:t>.»</a:t>
            </a:r>
            <a:endParaRPr sz="2002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640"/>
            </a:pPr>
            <a:endParaRPr sz="2002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3367"/>
            </a:pPr>
            <a:r>
              <a:rPr dirty="0"/>
              <a:t>«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вылечить</a:t>
            </a:r>
            <a:r>
              <a:rPr dirty="0"/>
              <a:t> </a:t>
            </a:r>
            <a:r>
              <a:rPr dirty="0" err="1"/>
              <a:t>хромую</a:t>
            </a:r>
            <a:r>
              <a:rPr dirty="0"/>
              <a:t> </a:t>
            </a:r>
            <a:r>
              <a:rPr dirty="0" err="1"/>
              <a:t>журналистику</a:t>
            </a:r>
            <a:r>
              <a:rPr dirty="0"/>
              <a:t>, </a:t>
            </a:r>
            <a:r>
              <a:rPr dirty="0" err="1"/>
              <a:t>надо</a:t>
            </a:r>
            <a:r>
              <a:rPr dirty="0"/>
              <a:t> </a:t>
            </a:r>
            <a:r>
              <a:rPr dirty="0" err="1"/>
              <a:t>бороться</a:t>
            </a:r>
            <a:r>
              <a:rPr dirty="0"/>
              <a:t> с </a:t>
            </a:r>
            <a:r>
              <a:rPr dirty="0" err="1"/>
              <a:t>феноменом</a:t>
            </a:r>
            <a:r>
              <a:rPr dirty="0"/>
              <a:t> </a:t>
            </a:r>
            <a:r>
              <a:rPr dirty="0" err="1"/>
              <a:t>фейков</a:t>
            </a:r>
            <a:r>
              <a:rPr dirty="0"/>
              <a:t>.»</a:t>
            </a:r>
            <a:br>
              <a:rPr dirty="0"/>
            </a:b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B8A40-D94F-454F-BE20-F9D6B8901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24" y="5572608"/>
            <a:ext cx="1976576" cy="11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Тим Бернерс-Ли:</a:t>
            </a:r>
          </a:p>
        </p:txBody>
      </p:sp>
      <p:pic>
        <p:nvPicPr>
          <p:cNvPr id="126" name="image4.jp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l="14405" r="144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«Соцсети должны более активно бороться с фейковыми новостями»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Депутат Деймиен Колинс: «Угроза для демократии»</a:t>
            </a:r>
          </a:p>
        </p:txBody>
      </p:sp>
      <p:pic>
        <p:nvPicPr>
          <p:cNvPr id="13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342" y="1825625"/>
            <a:ext cx="6945315" cy="416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F2AB-7A5C-45C2-96B0-3A4301877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96" y="5588374"/>
            <a:ext cx="1976576" cy="11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Джими Гомез:</a:t>
            </a:r>
          </a:p>
        </p:txBody>
      </p:sp>
      <p:pic>
        <p:nvPicPr>
          <p:cNvPr id="140" name="image7.jpg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/>
          </a:blip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3600"/>
            </a:pPr>
            <a:endParaRPr/>
          </a:p>
          <a:p>
            <a:pPr>
              <a:defRPr sz="3600"/>
            </a:pPr>
            <a:r>
              <a:t>«Учить студентов различать»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FD94-ADBB-4CC7-BE89-C0EA82CE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Фейковые новости постарше чем журналистика</a:t>
            </a:r>
            <a:endParaRPr lang="en-GB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41018-5EBF-4C76-BE7A-52087FA0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A8BB57E6-06DD-4113-B333-8A2778359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4" y="1690688"/>
            <a:ext cx="876170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88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Откуда</a:t>
            </a:r>
            <a:r>
              <a:rPr dirty="0"/>
              <a:t> </a:t>
            </a:r>
            <a:r>
              <a:rPr dirty="0" err="1"/>
              <a:t>взялись</a:t>
            </a:r>
            <a:r>
              <a:rPr dirty="0"/>
              <a:t> </a:t>
            </a:r>
            <a:r>
              <a:rPr dirty="0" err="1"/>
              <a:t>фейки</a:t>
            </a:r>
            <a:r>
              <a:rPr dirty="0"/>
              <a:t>?</a:t>
            </a:r>
          </a:p>
        </p:txBody>
      </p:sp>
      <p:pic>
        <p:nvPicPr>
          <p:cNvPr id="144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15" y="1485900"/>
            <a:ext cx="7245924" cy="44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1E94BF3-A4CC-4A8F-87A9-1CBE2062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33" y="749299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16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377</Words>
  <Application>Microsoft Office PowerPoint</Application>
  <PresentationFormat>Widescreen</PresentationFormat>
  <Paragraphs>67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Bernard MT Condensed</vt:lpstr>
      <vt:lpstr>Book Antiqua</vt:lpstr>
      <vt:lpstr>Calibri</vt:lpstr>
      <vt:lpstr>Calibri Light</vt:lpstr>
      <vt:lpstr>Verdana</vt:lpstr>
      <vt:lpstr>1_Office Theme</vt:lpstr>
      <vt:lpstr>PowerPoint Presentation</vt:lpstr>
      <vt:lpstr>Ищим Wunderwaffe против фейком</vt:lpstr>
      <vt:lpstr>          </vt:lpstr>
      <vt:lpstr>Тим Бернерс-Ли:</vt:lpstr>
      <vt:lpstr>Депутат Деймиен Колинс: «Угроза для демократии»</vt:lpstr>
      <vt:lpstr>Джими Гомез:</vt:lpstr>
      <vt:lpstr>Фейковые новости постарше чем журналистика</vt:lpstr>
      <vt:lpstr>Откуда взялись фейки?</vt:lpstr>
      <vt:lpstr>PowerPoint Presentation</vt:lpstr>
      <vt:lpstr>Немножко терминологии:</vt:lpstr>
      <vt:lpstr>Правило зеркального отражения</vt:lpstr>
      <vt:lpstr>Что это – фейковая фейк новость?</vt:lpstr>
      <vt:lpstr>PowerPoint Presentation</vt:lpstr>
      <vt:lpstr>А что такое: фейк фейковая фейк ньюс?</vt:lpstr>
      <vt:lpstr>Новая информационная экосистема</vt:lpstr>
      <vt:lpstr>Гибридизация новостей</vt:lpstr>
      <vt:lpstr>List + article = </vt:lpstr>
      <vt:lpstr>Clickbait journalism </vt:lpstr>
      <vt:lpstr>Пропавшие редактора</vt:lpstr>
      <vt:lpstr>Taking “Fake News” to a New Level: Trump [Трамп: поднять фейки на новый уровень]</vt:lpstr>
      <vt:lpstr> TRUMP: 'Russia is fake news' </vt:lpstr>
      <vt:lpstr>Угроза «Бинаризма»</vt:lpstr>
      <vt:lpstr>Угроза бинарной журналистики</vt:lpstr>
      <vt:lpstr>Разрушение редакторского процесса </vt:lpstr>
      <vt:lpstr>Truth is a negotiated process in journalism and it changes as our knowledge of the story and its context develops.</vt:lpstr>
      <vt:lpstr>Journalism in Reverse: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= fake problem?</dc:title>
  <dc:creator>Marek Bekerman</dc:creator>
  <cp:lastModifiedBy>Marek Bekerman</cp:lastModifiedBy>
  <cp:revision>22</cp:revision>
  <dcterms:modified xsi:type="dcterms:W3CDTF">2018-11-07T03:12:55Z</dcterms:modified>
</cp:coreProperties>
</file>