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81" r:id="rId5"/>
    <p:sldId id="274" r:id="rId6"/>
    <p:sldId id="280" r:id="rId7"/>
    <p:sldId id="282" r:id="rId8"/>
    <p:sldId id="259" r:id="rId9"/>
    <p:sldId id="283" r:id="rId10"/>
    <p:sldId id="275" r:id="rId11"/>
    <p:sldId id="271" r:id="rId12"/>
    <p:sldId id="276" r:id="rId13"/>
    <p:sldId id="260" r:id="rId14"/>
    <p:sldId id="285" r:id="rId15"/>
    <p:sldId id="284" r:id="rId16"/>
    <p:sldId id="286" r:id="rId17"/>
    <p:sldId id="268" r:id="rId18"/>
    <p:sldId id="287" r:id="rId19"/>
    <p:sldId id="288" r:id="rId20"/>
    <p:sldId id="273" r:id="rId21"/>
    <p:sldId id="269" r:id="rId22"/>
    <p:sldId id="289" r:id="rId23"/>
    <p:sldId id="279" r:id="rId24"/>
    <p:sldId id="277" r:id="rId25"/>
    <p:sldId id="261" r:id="rId26"/>
    <p:sldId id="272" r:id="rId27"/>
    <p:sldId id="278" r:id="rId28"/>
    <p:sldId id="270" r:id="rId29"/>
    <p:sldId id="29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98" autoAdjust="0"/>
  </p:normalViewPr>
  <p:slideViewPr>
    <p:cSldViewPr>
      <p:cViewPr varScale="1">
        <p:scale>
          <a:sx n="87" d="100"/>
          <a:sy n="87" d="100"/>
        </p:scale>
        <p:origin x="169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9/20/2018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9/20/2018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gdcvault.com/play/1022341/Transitioning-from-Linear-to-Open" TargetMode="External"/><Relationship Id="rId2" Type="http://schemas.openxmlformats.org/officeDocument/2006/relationships/hyperlink" Target="http://archvirtual.com/2013/02/09/the-importance-of-architecture-in-video-games-and-virtual-worlds/" TargetMode="External"/><Relationship Id="rId1" Type="http://schemas.openxmlformats.org/officeDocument/2006/relationships/slideLayout" Target="../slideLayouts/slideLayout2.xml"/><Relationship Id="rId5" Type="http://schemas.openxmlformats.org/officeDocument/2006/relationships/hyperlink" Target="https://archive.org/details/GDC2015Yang" TargetMode="External"/><Relationship Id="rId4" Type="http://schemas.openxmlformats.org/officeDocument/2006/relationships/hyperlink" Target="http://gdcvault.com/play/1012448/Building-an-Open-World-Ga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371600"/>
            <a:ext cx="7175351" cy="2667000"/>
          </a:xfrm>
        </p:spPr>
        <p:txBody>
          <a:bodyPr/>
          <a:lstStyle/>
          <a:p>
            <a:pPr algn="ctr"/>
            <a:r>
              <a:rPr lang="en-GB" sz="3200" dirty="0">
                <a:effectLst/>
              </a:rPr>
              <a:t>Virtual Landscapes: </a:t>
            </a:r>
            <a:br>
              <a:rPr lang="en-GB" sz="3200" dirty="0">
                <a:effectLst/>
              </a:rPr>
            </a:br>
            <a:br>
              <a:rPr lang="en-GB" sz="3200" dirty="0"/>
            </a:br>
            <a:r>
              <a:rPr lang="en-GB" sz="3200" dirty="0">
                <a:effectLst/>
              </a:rPr>
              <a:t>A Practice-Based Exploration of Natural Environment Design </a:t>
            </a:r>
            <a:br>
              <a:rPr lang="en-GB" sz="3200" dirty="0">
                <a:effectLst/>
              </a:rPr>
            </a:br>
            <a:endParaRPr lang="en-GB" sz="3200" dirty="0"/>
          </a:p>
        </p:txBody>
      </p:sp>
      <p:sp>
        <p:nvSpPr>
          <p:cNvPr id="3" name="Subtitle 2"/>
          <p:cNvSpPr>
            <a:spLocks noGrp="1"/>
          </p:cNvSpPr>
          <p:nvPr>
            <p:ph type="subTitle" idx="1"/>
          </p:nvPr>
        </p:nvSpPr>
        <p:spPr>
          <a:xfrm>
            <a:off x="6527800" y="5207000"/>
            <a:ext cx="2590800" cy="1676400"/>
          </a:xfrm>
        </p:spPr>
        <p:txBody>
          <a:bodyPr>
            <a:normAutofit/>
          </a:bodyPr>
          <a:lstStyle/>
          <a:p>
            <a:pPr algn="r"/>
            <a:r>
              <a:rPr lang="en-GB" sz="1800" b="1" dirty="0"/>
              <a:t>Dr Umran Ali</a:t>
            </a:r>
            <a:endParaRPr lang="en-GB" sz="1800" dirty="0"/>
          </a:p>
          <a:p>
            <a:pPr algn="r"/>
            <a:r>
              <a:rPr lang="en-GB" sz="1800" dirty="0" err="1"/>
              <a:t>Universitsy</a:t>
            </a:r>
            <a:r>
              <a:rPr lang="en-GB" sz="1800" dirty="0"/>
              <a:t> of Salford</a:t>
            </a:r>
          </a:p>
          <a:p>
            <a:pPr algn="r"/>
            <a:r>
              <a:rPr lang="en-GB" sz="1800" dirty="0"/>
              <a:t>School of Arts &amp; Media</a:t>
            </a:r>
          </a:p>
          <a:p>
            <a:pPr algn="r"/>
            <a:r>
              <a:rPr lang="en-GB" sz="1800" dirty="0"/>
              <a:t>0161 295 6094</a:t>
            </a:r>
          </a:p>
          <a:p>
            <a:pPr algn="r"/>
            <a:r>
              <a:rPr lang="en-GB" sz="1800" dirty="0"/>
              <a:t>u.ali@salford.ac.uk</a:t>
            </a:r>
          </a:p>
          <a:p>
            <a:pPr algn="r"/>
            <a:endParaRPr lang="en-GB" sz="1800" dirty="0"/>
          </a:p>
        </p:txBody>
      </p:sp>
    </p:spTree>
    <p:extLst>
      <p:ext uri="{BB962C8B-B14F-4D97-AF65-F5344CB8AC3E}">
        <p14:creationId xmlns:p14="http://schemas.microsoft.com/office/powerpoint/2010/main" val="4058737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sz="2000" dirty="0"/>
              <a:t>Theoretical Perspectives: Games Design as Spatial Art</a:t>
            </a:r>
          </a:p>
        </p:txBody>
      </p:sp>
      <p:sp>
        <p:nvSpPr>
          <p:cNvPr id="3" name="Content Placeholder 2"/>
          <p:cNvSpPr>
            <a:spLocks noGrp="1"/>
          </p:cNvSpPr>
          <p:nvPr>
            <p:ph idx="1"/>
          </p:nvPr>
        </p:nvSpPr>
        <p:spPr>
          <a:xfrm>
            <a:off x="762000" y="1752600"/>
            <a:ext cx="7772400" cy="4343400"/>
          </a:xfrm>
        </p:spPr>
        <p:txBody>
          <a:bodyPr>
            <a:normAutofit/>
          </a:bodyPr>
          <a:lstStyle/>
          <a:p>
            <a:r>
              <a:rPr lang="en-GB" sz="2000" dirty="0"/>
              <a:t>"</a:t>
            </a:r>
            <a:r>
              <a:rPr lang="en-GB" sz="2000" i="1" dirty="0"/>
              <a:t>Landscape is not synonymous with environment, it is the environment perceived, especially visually perceived”. Appleton 1975</a:t>
            </a:r>
            <a:endParaRPr lang="en-GB" sz="2000" dirty="0"/>
          </a:p>
          <a:p>
            <a:r>
              <a:rPr lang="en-GB" sz="2000" i="1" dirty="0"/>
              <a:t>“The defining element in computer games is spatiality”</a:t>
            </a:r>
            <a:r>
              <a:rPr lang="en-GB" sz="2000" dirty="0"/>
              <a:t> (</a:t>
            </a:r>
            <a:r>
              <a:rPr lang="en-GB" sz="2000" dirty="0" err="1"/>
              <a:t>Aarseth</a:t>
            </a:r>
            <a:r>
              <a:rPr lang="en-GB" sz="2000" dirty="0"/>
              <a:t>, 2007, p.44)</a:t>
            </a:r>
          </a:p>
          <a:p>
            <a:r>
              <a:rPr lang="en-GB" sz="2000" dirty="0"/>
              <a:t>“</a:t>
            </a:r>
            <a:r>
              <a:rPr lang="en-GB" sz="2000" i="1" dirty="0"/>
              <a:t>Games celebrate and explore spatial representation as a central motif and raison d’être</a:t>
            </a:r>
            <a:r>
              <a:rPr lang="en-GB" sz="2000" dirty="0"/>
              <a:t>.” (</a:t>
            </a:r>
            <a:r>
              <a:rPr lang="en-GB" sz="2000" dirty="0" err="1"/>
              <a:t>Aarseth</a:t>
            </a:r>
            <a:r>
              <a:rPr lang="en-GB" sz="2000" dirty="0"/>
              <a:t>, 2007, p.44)</a:t>
            </a:r>
          </a:p>
          <a:p>
            <a:r>
              <a:rPr lang="en-GB" sz="2000" dirty="0"/>
              <a:t>“</a:t>
            </a:r>
            <a:r>
              <a:rPr lang="en-GB" sz="2000" i="1" dirty="0"/>
              <a:t>If games tell stories, they do so by organizing spatial features” </a:t>
            </a:r>
            <a:r>
              <a:rPr lang="en-GB" sz="2000" dirty="0"/>
              <a:t>Jenkins &amp; Squire’s (2002)</a:t>
            </a:r>
          </a:p>
          <a:p>
            <a:r>
              <a:rPr lang="en-GB" sz="2000" dirty="0"/>
              <a:t>Jenkins &amp; Squire then move onto considering the aesthetic influences in </a:t>
            </a:r>
            <a:r>
              <a:rPr lang="en-GB" sz="2000" dirty="0" err="1"/>
              <a:t>gamespaces</a:t>
            </a:r>
            <a:r>
              <a:rPr lang="en-GB" sz="2000" dirty="0"/>
              <a:t> ranging from expressionism to romanticism and postulate that “</a:t>
            </a:r>
            <a:r>
              <a:rPr lang="en-GB" sz="2000" i="1" dirty="0"/>
              <a:t>as game designers dig deeper into these artistic traditions, they may develop more emotionally evocative and meaningful spaces”</a:t>
            </a:r>
            <a:r>
              <a:rPr lang="en-GB" sz="2000" dirty="0"/>
              <a:t> (2002, p.7).</a:t>
            </a:r>
          </a:p>
          <a:p>
            <a:endParaRPr lang="en-GB" sz="2000" dirty="0"/>
          </a:p>
        </p:txBody>
      </p:sp>
    </p:spTree>
    <p:extLst>
      <p:ext uri="{BB962C8B-B14F-4D97-AF65-F5344CB8AC3E}">
        <p14:creationId xmlns:p14="http://schemas.microsoft.com/office/powerpoint/2010/main" val="822109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r>
              <a:rPr lang="en-GB" sz="4000" dirty="0" err="1"/>
              <a:t>Ruskinian</a:t>
            </a:r>
            <a:r>
              <a:rPr lang="en-GB" sz="4000" dirty="0"/>
              <a:t> Driven Design</a:t>
            </a:r>
          </a:p>
        </p:txBody>
      </p:sp>
      <p:sp>
        <p:nvSpPr>
          <p:cNvPr id="3" name="Content Placeholder 2"/>
          <p:cNvSpPr>
            <a:spLocks noGrp="1"/>
          </p:cNvSpPr>
          <p:nvPr>
            <p:ph idx="1"/>
          </p:nvPr>
        </p:nvSpPr>
        <p:spPr>
          <a:xfrm>
            <a:off x="762000" y="1752600"/>
            <a:ext cx="7772400" cy="4343400"/>
          </a:xfrm>
        </p:spPr>
        <p:txBody>
          <a:bodyPr>
            <a:normAutofit fontScale="85000" lnSpcReduction="10000"/>
          </a:bodyPr>
          <a:lstStyle/>
          <a:p>
            <a:r>
              <a:rPr lang="en-GB" dirty="0"/>
              <a:t>Grounded in Ruskin’s manifesto</a:t>
            </a:r>
          </a:p>
          <a:p>
            <a:r>
              <a:rPr lang="en-GB" i="1" dirty="0"/>
              <a:t>“Go to Nature in all singleness of heart, and walk with her laboriously and trustingly, having no other thoughts but how best to penetrate her meaning, and remember her instructions; rejecting nothing, selecting nothing, and scorning nothing; believing all things to be right and good, and rejoicing always in the truth.’</a:t>
            </a:r>
            <a:r>
              <a:rPr lang="en-GB" b="1" i="1" dirty="0"/>
              <a:t> </a:t>
            </a:r>
            <a:r>
              <a:rPr lang="en-GB" dirty="0"/>
              <a:t>John Ruskin</a:t>
            </a:r>
          </a:p>
          <a:p>
            <a:pPr marL="45720" indent="0">
              <a:buNone/>
            </a:pPr>
            <a:endParaRPr lang="en-GB" dirty="0"/>
          </a:p>
          <a:p>
            <a:r>
              <a:rPr lang="en-GB" dirty="0"/>
              <a:t>I was particularly drawn to the idea of a ‘Ruskin experience’</a:t>
            </a:r>
          </a:p>
          <a:p>
            <a:endParaRPr lang="en-GB" dirty="0"/>
          </a:p>
        </p:txBody>
      </p:sp>
    </p:spTree>
    <p:extLst>
      <p:ext uri="{BB962C8B-B14F-4D97-AF65-F5344CB8AC3E}">
        <p14:creationId xmlns:p14="http://schemas.microsoft.com/office/powerpoint/2010/main" val="111972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r>
              <a:rPr lang="en-GB" sz="4000" dirty="0"/>
              <a:t>Space &amp; Place</a:t>
            </a:r>
          </a:p>
        </p:txBody>
      </p:sp>
      <p:sp>
        <p:nvSpPr>
          <p:cNvPr id="3" name="Content Placeholder 2"/>
          <p:cNvSpPr>
            <a:spLocks noGrp="1"/>
          </p:cNvSpPr>
          <p:nvPr>
            <p:ph idx="1"/>
          </p:nvPr>
        </p:nvSpPr>
        <p:spPr>
          <a:xfrm>
            <a:off x="762000" y="1752600"/>
            <a:ext cx="7772400" cy="4343400"/>
          </a:xfrm>
        </p:spPr>
        <p:txBody>
          <a:bodyPr/>
          <a:lstStyle/>
          <a:p>
            <a:r>
              <a:rPr lang="en-GB" dirty="0"/>
              <a:t>Edward’s </a:t>
            </a:r>
            <a:r>
              <a:rPr lang="en-GB" dirty="0" err="1"/>
              <a:t>Relph’s</a:t>
            </a:r>
            <a:r>
              <a:rPr lang="en-GB" dirty="0"/>
              <a:t> Place &amp; </a:t>
            </a:r>
            <a:r>
              <a:rPr lang="en-GB" dirty="0" err="1"/>
              <a:t>Placelessness</a:t>
            </a:r>
            <a:endParaRPr lang="en-GB" dirty="0"/>
          </a:p>
          <a:p>
            <a:endParaRPr lang="en-GB" dirty="0"/>
          </a:p>
          <a:p>
            <a:r>
              <a:rPr lang="en-GB" dirty="0" err="1"/>
              <a:t>Relph’s</a:t>
            </a:r>
            <a:r>
              <a:rPr lang="en-GB" dirty="0"/>
              <a:t> existential </a:t>
            </a:r>
            <a:r>
              <a:rPr lang="en-GB" dirty="0" err="1"/>
              <a:t>insideness</a:t>
            </a:r>
            <a:r>
              <a:rPr lang="en-GB" dirty="0"/>
              <a:t> </a:t>
            </a:r>
          </a:p>
          <a:p>
            <a:r>
              <a:rPr lang="en-GB" i="1" dirty="0"/>
              <a:t>“….a situation of deep, unself-conscious immersion in place and the experience most people know when they are at home in their own community and region” </a:t>
            </a:r>
            <a:r>
              <a:rPr lang="en-GB" dirty="0"/>
              <a:t>Seaman &amp; Sowers (2008) </a:t>
            </a:r>
          </a:p>
          <a:p>
            <a:endParaRPr lang="en-GB" dirty="0"/>
          </a:p>
          <a:p>
            <a:endParaRPr lang="en-GB" dirty="0"/>
          </a:p>
        </p:txBody>
      </p:sp>
    </p:spTree>
    <p:extLst>
      <p:ext uri="{BB962C8B-B14F-4D97-AF65-F5344CB8AC3E}">
        <p14:creationId xmlns:p14="http://schemas.microsoft.com/office/powerpoint/2010/main" val="138217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r>
              <a:rPr lang="en-GB" dirty="0"/>
              <a:t>Methodology</a:t>
            </a:r>
          </a:p>
        </p:txBody>
      </p:sp>
      <p:sp>
        <p:nvSpPr>
          <p:cNvPr id="3" name="Content Placeholder 2"/>
          <p:cNvSpPr>
            <a:spLocks noGrp="1"/>
          </p:cNvSpPr>
          <p:nvPr>
            <p:ph idx="1"/>
          </p:nvPr>
        </p:nvSpPr>
        <p:spPr>
          <a:xfrm>
            <a:off x="762000" y="1752600"/>
            <a:ext cx="7772400" cy="4343400"/>
          </a:xfrm>
        </p:spPr>
        <p:txBody>
          <a:bodyPr>
            <a:normAutofit fontScale="92500" lnSpcReduction="20000"/>
          </a:bodyPr>
          <a:lstStyle/>
          <a:p>
            <a:r>
              <a:rPr lang="en-GB" dirty="0"/>
              <a:t>By applying a practice-based research methodology, and a methodological ‘bricolage’, combining reflective practice, panoramic photography, virtual field trips and experimental design, elements of strong/weak environment design practice were analysed with an aim to develop a new VNE design framework.</a:t>
            </a:r>
          </a:p>
          <a:p>
            <a:endParaRPr lang="en-GB" dirty="0"/>
          </a:p>
          <a:p>
            <a:r>
              <a:rPr lang="en-GB" dirty="0"/>
              <a:t>Practice based research (making games!) </a:t>
            </a:r>
          </a:p>
          <a:p>
            <a:r>
              <a:rPr lang="en-GB" dirty="0"/>
              <a:t>Reflective </a:t>
            </a:r>
            <a:r>
              <a:rPr lang="en-GB" dirty="0" err="1"/>
              <a:t>Practioner</a:t>
            </a:r>
            <a:r>
              <a:rPr lang="en-GB" dirty="0"/>
              <a:t> (</a:t>
            </a:r>
            <a:r>
              <a:rPr lang="en-GB" dirty="0" err="1"/>
              <a:t>Schon</a:t>
            </a:r>
            <a:r>
              <a:rPr lang="en-GB" dirty="0"/>
              <a:t>)</a:t>
            </a:r>
          </a:p>
        </p:txBody>
      </p:sp>
    </p:spTree>
    <p:extLst>
      <p:ext uri="{BB962C8B-B14F-4D97-AF65-F5344CB8AC3E}">
        <p14:creationId xmlns:p14="http://schemas.microsoft.com/office/powerpoint/2010/main" val="2481817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Methodology</a:t>
            </a:r>
          </a:p>
        </p:txBody>
      </p:sp>
      <p:sp>
        <p:nvSpPr>
          <p:cNvPr id="3" name="Rectangle 2"/>
          <p:cNvSpPr/>
          <p:nvPr/>
        </p:nvSpPr>
        <p:spPr>
          <a:xfrm>
            <a:off x="685800" y="1828800"/>
            <a:ext cx="7772400" cy="4801314"/>
          </a:xfrm>
          <a:prstGeom prst="rect">
            <a:avLst/>
          </a:prstGeom>
        </p:spPr>
        <p:txBody>
          <a:bodyPr wrap="square">
            <a:spAutoFit/>
          </a:bodyPr>
          <a:lstStyle/>
          <a:p>
            <a:r>
              <a:rPr lang="en-GB" b="1" u="sng" dirty="0"/>
              <a:t>Insider Research </a:t>
            </a:r>
          </a:p>
          <a:p>
            <a:endParaRPr lang="en-GB" b="1" u="sng" dirty="0"/>
          </a:p>
          <a:p>
            <a:r>
              <a:rPr lang="en-GB" dirty="0"/>
              <a:t>Smith &amp; Dean (2009, p.23) state “</a:t>
            </a:r>
            <a:r>
              <a:rPr lang="en-GB" i="1" dirty="0"/>
              <a:t>…the advantages of the practitioner-researcher role are compelling: your ‗insider‘ knowledge, experience and status usually lends your research credibility and trustworthiness in the eyes of your peers, that is, you are not an ‗external‘ researcher</a:t>
            </a:r>
            <a:r>
              <a:rPr lang="en-GB" dirty="0"/>
              <a:t>.” </a:t>
            </a:r>
          </a:p>
          <a:p>
            <a:endParaRPr lang="en-GB" dirty="0"/>
          </a:p>
          <a:p>
            <a:endParaRPr lang="en-GB" dirty="0"/>
          </a:p>
          <a:p>
            <a:r>
              <a:rPr lang="en-GB" b="1" u="sng" dirty="0"/>
              <a:t>Emergent Methodology</a:t>
            </a:r>
          </a:p>
          <a:p>
            <a:endParaRPr lang="en-GB" b="1" dirty="0"/>
          </a:p>
          <a:p>
            <a:r>
              <a:rPr lang="en-GB" dirty="0" err="1"/>
              <a:t>Bunnel</a:t>
            </a:r>
            <a:r>
              <a:rPr lang="en-GB" dirty="0"/>
              <a:t> (1998) defines this as </a:t>
            </a:r>
            <a:r>
              <a:rPr lang="en-GB" i="1" dirty="0"/>
              <a:t>"...possible strategies for problem solving emerge through immersion in the research problem and become more focused through action. Reflection in and on action and structured improvisation are valuable to the evolving research strategy</a:t>
            </a:r>
            <a:r>
              <a:rPr lang="en-GB" dirty="0"/>
              <a:t>". </a:t>
            </a:r>
          </a:p>
          <a:p>
            <a:endParaRPr lang="en-GB" dirty="0"/>
          </a:p>
          <a:p>
            <a:endParaRPr lang="en-GB" dirty="0"/>
          </a:p>
          <a:p>
            <a:r>
              <a:rPr lang="en-GB" dirty="0"/>
              <a:t> </a:t>
            </a:r>
          </a:p>
        </p:txBody>
      </p:sp>
    </p:spTree>
    <p:extLst>
      <p:ext uri="{BB962C8B-B14F-4D97-AF65-F5344CB8AC3E}">
        <p14:creationId xmlns:p14="http://schemas.microsoft.com/office/powerpoint/2010/main" val="4186079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Methodology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408" y="2063262"/>
            <a:ext cx="767609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6161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latin typeface="Arial" pitchFamily="34" charset="0"/>
                <a:cs typeface="Arial" pitchFamily="34" charset="0"/>
              </a:rPr>
              <a:t>Methodological </a:t>
            </a:r>
            <a:r>
              <a:rPr lang="en-GB" dirty="0" err="1">
                <a:latin typeface="Arial" pitchFamily="34" charset="0"/>
                <a:cs typeface="Arial" pitchFamily="34" charset="0"/>
              </a:rPr>
              <a:t>Bricolage</a:t>
            </a:r>
            <a:endParaRPr lang="en-GB" dirty="0">
              <a:latin typeface="Arial" pitchFamily="34" charset="0"/>
              <a:cs typeface="Arial" pitchFamily="34" charset="0"/>
            </a:endParaRPr>
          </a:p>
        </p:txBody>
      </p:sp>
      <p:sp>
        <p:nvSpPr>
          <p:cNvPr id="3" name="Content Placeholder 2"/>
          <p:cNvSpPr>
            <a:spLocks noGrp="1"/>
          </p:cNvSpPr>
          <p:nvPr>
            <p:ph idx="1"/>
          </p:nvPr>
        </p:nvSpPr>
        <p:spPr>
          <a:xfrm>
            <a:off x="457200" y="1752600"/>
            <a:ext cx="8534400" cy="4495800"/>
          </a:xfrm>
        </p:spPr>
        <p:txBody>
          <a:bodyPr>
            <a:noAutofit/>
          </a:bodyPr>
          <a:lstStyle/>
          <a:p>
            <a:endParaRPr lang="en-GB" sz="1600" dirty="0">
              <a:latin typeface="Arial" pitchFamily="34" charset="0"/>
              <a:cs typeface="Arial" pitchFamily="34" charset="0"/>
            </a:endParaRPr>
          </a:p>
          <a:p>
            <a:pPr marL="45720" indent="0">
              <a:buNone/>
            </a:pPr>
            <a:r>
              <a:rPr lang="en-GB" sz="1600" b="1" u="sng" dirty="0">
                <a:latin typeface="Arial" pitchFamily="34" charset="0"/>
                <a:cs typeface="Arial" pitchFamily="34" charset="0"/>
              </a:rPr>
              <a:t>Visual Grounded Theory</a:t>
            </a:r>
          </a:p>
          <a:p>
            <a:endParaRPr lang="en-GB" sz="1600" dirty="0">
              <a:latin typeface="Arial" pitchFamily="34" charset="0"/>
              <a:cs typeface="Arial" pitchFamily="34" charset="0"/>
            </a:endParaRPr>
          </a:p>
          <a:p>
            <a:r>
              <a:rPr lang="en-GB" sz="1600" dirty="0" err="1">
                <a:latin typeface="Arial" pitchFamily="34" charset="0"/>
                <a:cs typeface="Arial" pitchFamily="34" charset="0"/>
              </a:rPr>
              <a:t>Konecki</a:t>
            </a:r>
            <a:r>
              <a:rPr lang="en-GB" sz="1600" dirty="0">
                <a:latin typeface="Arial" pitchFamily="34" charset="0"/>
                <a:cs typeface="Arial" pitchFamily="34" charset="0"/>
              </a:rPr>
              <a:t> (2011, p.133) “</a:t>
            </a:r>
            <a:r>
              <a:rPr lang="en-GB" sz="1600" i="1" dirty="0">
                <a:latin typeface="Arial" pitchFamily="34" charset="0"/>
                <a:cs typeface="Arial" pitchFamily="34" charset="0"/>
              </a:rPr>
              <a:t>allow[s] researchers to incorporate visual data while designing their research projects within the framework of grounded theory</a:t>
            </a:r>
            <a:r>
              <a:rPr lang="en-GB" sz="1600" dirty="0">
                <a:latin typeface="Arial" pitchFamily="34" charset="0"/>
                <a:cs typeface="Arial" pitchFamily="34" charset="0"/>
              </a:rPr>
              <a:t>” and therefore VGT which </a:t>
            </a:r>
            <a:r>
              <a:rPr lang="en-GB" sz="1600" i="1" dirty="0">
                <a:latin typeface="Arial" pitchFamily="34" charset="0"/>
                <a:cs typeface="Arial" pitchFamily="34" charset="0"/>
              </a:rPr>
              <a:t>―…relies on visual data for constructing categories, describing properties and generating/constructing theoretical hypotheses, which account for the visual phenomena…”</a:t>
            </a:r>
          </a:p>
          <a:p>
            <a:endParaRPr lang="en-GB" sz="1600" i="1" dirty="0">
              <a:latin typeface="Arial" pitchFamily="34" charset="0"/>
              <a:cs typeface="Arial" pitchFamily="34" charset="0"/>
            </a:endParaRPr>
          </a:p>
          <a:p>
            <a:pPr marL="45720" indent="0">
              <a:buNone/>
            </a:pPr>
            <a:r>
              <a:rPr lang="en-GB" sz="1600" b="1" u="sng" dirty="0">
                <a:latin typeface="Arial" pitchFamily="34" charset="0"/>
                <a:cs typeface="Arial" pitchFamily="34" charset="0"/>
              </a:rPr>
              <a:t>Contextual Review</a:t>
            </a:r>
          </a:p>
          <a:p>
            <a:endParaRPr lang="en-GB" sz="1600" u="sng" dirty="0">
              <a:latin typeface="Arial" pitchFamily="34" charset="0"/>
              <a:cs typeface="Arial" pitchFamily="34" charset="0"/>
            </a:endParaRPr>
          </a:p>
          <a:p>
            <a:r>
              <a:rPr lang="en-GB" sz="1400" dirty="0" err="1">
                <a:latin typeface="Arial" pitchFamily="34" charset="0"/>
                <a:cs typeface="Arial" pitchFamily="34" charset="0"/>
              </a:rPr>
              <a:t>Gray</a:t>
            </a:r>
            <a:r>
              <a:rPr lang="en-GB" sz="1400" dirty="0">
                <a:latin typeface="Arial" pitchFamily="34" charset="0"/>
                <a:cs typeface="Arial" pitchFamily="34" charset="0"/>
              </a:rPr>
              <a:t> &amp; </a:t>
            </a:r>
            <a:r>
              <a:rPr lang="en-GB" sz="1400" dirty="0" err="1">
                <a:latin typeface="Arial" pitchFamily="34" charset="0"/>
                <a:cs typeface="Arial" pitchFamily="34" charset="0"/>
              </a:rPr>
              <a:t>Malins</a:t>
            </a:r>
            <a:r>
              <a:rPr lang="en-GB" sz="1400" dirty="0">
                <a:latin typeface="Arial" pitchFamily="34" charset="0"/>
                <a:cs typeface="Arial" pitchFamily="34" charset="0"/>
              </a:rPr>
              <a:t> (2004, p.49) “</a:t>
            </a:r>
            <a:r>
              <a:rPr lang="en-GB" sz="1400" i="1" dirty="0">
                <a:latin typeface="Arial" pitchFamily="34" charset="0"/>
                <a:cs typeface="Arial" pitchFamily="34" charset="0"/>
              </a:rPr>
              <a:t>….to identify a ‗gap‘ in existing knowledge, thus providing a rationale for the new research and a context for its original contribution to knowledge”</a:t>
            </a:r>
          </a:p>
          <a:p>
            <a:r>
              <a:rPr lang="en-GB" sz="1400" dirty="0">
                <a:latin typeface="Arial" pitchFamily="34" charset="0"/>
                <a:cs typeface="Arial" pitchFamily="34" charset="0"/>
              </a:rPr>
              <a:t>70 different Computer &amp; Video Games covered over 30 years period</a:t>
            </a:r>
          </a:p>
          <a:p>
            <a:r>
              <a:rPr lang="en-GB" sz="1400" dirty="0">
                <a:latin typeface="Arial" pitchFamily="34" charset="0"/>
                <a:cs typeface="Arial" pitchFamily="34" charset="0"/>
              </a:rPr>
              <a:t>3-4 years of work</a:t>
            </a:r>
          </a:p>
          <a:p>
            <a:r>
              <a:rPr lang="en-GB" sz="1400" dirty="0">
                <a:latin typeface="Arial" pitchFamily="34" charset="0"/>
                <a:cs typeface="Arial" pitchFamily="34" charset="0"/>
              </a:rPr>
              <a:t>~12 Different platforms</a:t>
            </a:r>
          </a:p>
          <a:p>
            <a:r>
              <a:rPr lang="en-GB" sz="1400" dirty="0">
                <a:latin typeface="Arial" pitchFamily="34" charset="0"/>
                <a:cs typeface="Arial" pitchFamily="34" charset="0"/>
              </a:rPr>
              <a:t>~350 Unique </a:t>
            </a:r>
            <a:r>
              <a:rPr lang="en-GB" sz="1400" dirty="0" err="1">
                <a:latin typeface="Arial" pitchFamily="34" charset="0"/>
                <a:cs typeface="Arial" pitchFamily="34" charset="0"/>
              </a:rPr>
              <a:t>UltraHD</a:t>
            </a:r>
            <a:r>
              <a:rPr lang="en-GB" sz="1400" dirty="0">
                <a:latin typeface="Arial" pitchFamily="34" charset="0"/>
                <a:cs typeface="Arial" pitchFamily="34" charset="0"/>
              </a:rPr>
              <a:t> Virtual Landscape Panoramas</a:t>
            </a:r>
          </a:p>
          <a:p>
            <a:r>
              <a:rPr lang="en-GB" sz="1400" dirty="0">
                <a:latin typeface="Arial" pitchFamily="34" charset="0"/>
                <a:cs typeface="Arial" pitchFamily="34" charset="0"/>
              </a:rPr>
              <a:t>~300 High Definition ‘extracted’ Virtual Landscapes</a:t>
            </a:r>
          </a:p>
          <a:p>
            <a:r>
              <a:rPr lang="en-GB" sz="1400" dirty="0">
                <a:latin typeface="Arial" pitchFamily="34" charset="0"/>
                <a:cs typeface="Arial" pitchFamily="34" charset="0"/>
              </a:rPr>
              <a:t>~150 Digitally Enhanced HD Virtual Landscapes</a:t>
            </a:r>
          </a:p>
          <a:p>
            <a:endParaRPr lang="en-GB" sz="1400" dirty="0">
              <a:latin typeface="Arial" pitchFamily="34" charset="0"/>
              <a:cs typeface="Arial" pitchFamily="34" charset="0"/>
            </a:endParaRPr>
          </a:p>
          <a:p>
            <a:r>
              <a:rPr lang="en-GB" sz="1400" dirty="0">
                <a:latin typeface="Arial" pitchFamily="34" charset="0"/>
                <a:cs typeface="Arial" pitchFamily="34" charset="0"/>
              </a:rPr>
              <a:t>Spread over three volumes, available in print, digital(</a:t>
            </a:r>
            <a:r>
              <a:rPr lang="en-GB" sz="1400" dirty="0" err="1">
                <a:latin typeface="Arial" pitchFamily="34" charset="0"/>
                <a:cs typeface="Arial" pitchFamily="34" charset="0"/>
              </a:rPr>
              <a:t>ebook</a:t>
            </a:r>
            <a:r>
              <a:rPr lang="en-GB" sz="1400" dirty="0">
                <a:latin typeface="Arial" pitchFamily="34" charset="0"/>
                <a:cs typeface="Arial" pitchFamily="34" charset="0"/>
              </a:rPr>
              <a:t>, PDF &amp; </a:t>
            </a:r>
            <a:r>
              <a:rPr lang="en-GB" sz="1400" dirty="0" err="1">
                <a:latin typeface="Arial" pitchFamily="34" charset="0"/>
                <a:cs typeface="Arial" pitchFamily="34" charset="0"/>
              </a:rPr>
              <a:t>itunes</a:t>
            </a:r>
            <a:r>
              <a:rPr lang="en-GB" sz="1400" dirty="0">
                <a:latin typeface="Arial" pitchFamily="34" charset="0"/>
                <a:cs typeface="Arial" pitchFamily="34" charset="0"/>
              </a:rPr>
              <a:t>) and interactive formats</a:t>
            </a:r>
          </a:p>
          <a:p>
            <a:endParaRPr lang="en-GB" sz="1400" i="1" dirty="0">
              <a:latin typeface="Arial" pitchFamily="34" charset="0"/>
              <a:cs typeface="Arial" pitchFamily="34" charset="0"/>
            </a:endParaRPr>
          </a:p>
          <a:p>
            <a:endParaRPr lang="en-GB" sz="1400" i="1" dirty="0">
              <a:latin typeface="Arial" pitchFamily="34" charset="0"/>
              <a:cs typeface="Arial" pitchFamily="34" charset="0"/>
            </a:endParaRPr>
          </a:p>
          <a:p>
            <a:endParaRPr lang="en-GB" sz="1400" dirty="0">
              <a:latin typeface="Arial" pitchFamily="34" charset="0"/>
              <a:cs typeface="Arial" pitchFamily="34" charset="0"/>
            </a:endParaRPr>
          </a:p>
        </p:txBody>
      </p:sp>
    </p:spTree>
    <p:extLst>
      <p:ext uri="{BB962C8B-B14F-4D97-AF65-F5344CB8AC3E}">
        <p14:creationId xmlns:p14="http://schemas.microsoft.com/office/powerpoint/2010/main" val="4122843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Methodology</a:t>
            </a:r>
          </a:p>
        </p:txBody>
      </p:sp>
      <p:sp>
        <p:nvSpPr>
          <p:cNvPr id="3" name="Content Placeholder 2"/>
          <p:cNvSpPr>
            <a:spLocks noGrp="1"/>
          </p:cNvSpPr>
          <p:nvPr>
            <p:ph idx="1"/>
          </p:nvPr>
        </p:nvSpPr>
        <p:spPr>
          <a:xfrm>
            <a:off x="762000" y="1752600"/>
            <a:ext cx="7772400" cy="4343400"/>
          </a:xfrm>
        </p:spPr>
        <p:txBody>
          <a:bodyPr>
            <a:normAutofit fontScale="70000" lnSpcReduction="20000"/>
          </a:bodyPr>
          <a:lstStyle/>
          <a:p>
            <a:r>
              <a:rPr lang="en-GB" dirty="0"/>
              <a:t>Virtual natural environments were examined through a contextual review, a combination of previous professional practice in addition to a selection of digital games across a variety of platforms and genres over the last 30 years. The contextual review involved a detailed textual and visual-based historical survey of virtual landscapes, resulting in a practice-based exploration of virtual natural environment design.</a:t>
            </a:r>
          </a:p>
          <a:p>
            <a:endParaRPr lang="en-GB" dirty="0"/>
          </a:p>
          <a:p>
            <a:r>
              <a:rPr lang="en-GB" dirty="0"/>
              <a:t>One of the contributions of this research, a visual artefact, is a three-volume series of books titled</a:t>
            </a:r>
            <a:r>
              <a:rPr lang="en-GB" i="1" dirty="0"/>
              <a:t> Virtual Landscapes</a:t>
            </a:r>
            <a:r>
              <a:rPr lang="en-GB" dirty="0"/>
              <a:t>, which presents for the first time a variety of </a:t>
            </a:r>
            <a:r>
              <a:rPr lang="en-GB" dirty="0" err="1"/>
              <a:t>gamespaces</a:t>
            </a:r>
            <a:r>
              <a:rPr lang="en-GB" dirty="0"/>
              <a:t> through high-resolution and digitally enhanced panoramic imagery</a:t>
            </a:r>
          </a:p>
          <a:p>
            <a:endParaRPr lang="en-GB" dirty="0"/>
          </a:p>
        </p:txBody>
      </p:sp>
    </p:spTree>
    <p:extLst>
      <p:ext uri="{BB962C8B-B14F-4D97-AF65-F5344CB8AC3E}">
        <p14:creationId xmlns:p14="http://schemas.microsoft.com/office/powerpoint/2010/main" val="2752802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latin typeface="Arial" pitchFamily="34" charset="0"/>
                <a:cs typeface="Arial" pitchFamily="34" charset="0"/>
              </a:rPr>
              <a:t>Methodological </a:t>
            </a:r>
            <a:r>
              <a:rPr lang="en-GB" dirty="0" err="1">
                <a:latin typeface="Arial" pitchFamily="34" charset="0"/>
                <a:cs typeface="Arial" pitchFamily="34" charset="0"/>
              </a:rPr>
              <a:t>Bricolage</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057400"/>
            <a:ext cx="8128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3552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latin typeface="Arial" pitchFamily="34" charset="0"/>
                <a:cs typeface="Arial" pitchFamily="34" charset="0"/>
              </a:rPr>
              <a:t>Methodological </a:t>
            </a:r>
            <a:r>
              <a:rPr lang="en-GB" dirty="0" err="1">
                <a:latin typeface="Arial" pitchFamily="34" charset="0"/>
                <a:cs typeface="Arial" pitchFamily="34" charset="0"/>
              </a:rPr>
              <a:t>Bricolage</a:t>
            </a:r>
            <a:endParaRPr lang="en-GB" dirty="0"/>
          </a:p>
        </p:txBody>
      </p:sp>
      <p:sp>
        <p:nvSpPr>
          <p:cNvPr id="3" name="Content Placeholder 2"/>
          <p:cNvSpPr>
            <a:spLocks noGrp="1"/>
          </p:cNvSpPr>
          <p:nvPr>
            <p:ph idx="1"/>
          </p:nvPr>
        </p:nvSpPr>
        <p:spPr>
          <a:xfrm>
            <a:off x="762000" y="1752600"/>
            <a:ext cx="8077200" cy="5105400"/>
          </a:xfrm>
        </p:spPr>
        <p:txBody>
          <a:bodyPr>
            <a:noAutofit/>
          </a:bodyPr>
          <a:lstStyle/>
          <a:p>
            <a:pPr marL="45720" indent="0">
              <a:buNone/>
            </a:pPr>
            <a:r>
              <a:rPr lang="en-GB" sz="1600" b="1" u="sng" dirty="0">
                <a:latin typeface="Arial" pitchFamily="34" charset="0"/>
                <a:cs typeface="Arial" pitchFamily="34" charset="0"/>
              </a:rPr>
              <a:t>Photography </a:t>
            </a:r>
            <a:endParaRPr lang="en-GB" sz="1600" u="sng" dirty="0">
              <a:latin typeface="Arial" pitchFamily="34" charset="0"/>
              <a:cs typeface="Arial" pitchFamily="34" charset="0"/>
            </a:endParaRPr>
          </a:p>
          <a:p>
            <a:pPr marL="45720" indent="0">
              <a:buNone/>
            </a:pPr>
            <a:endParaRPr lang="en-GB" sz="1600" dirty="0">
              <a:latin typeface="Arial" pitchFamily="34" charset="0"/>
              <a:cs typeface="Arial" pitchFamily="34" charset="0"/>
            </a:endParaRPr>
          </a:p>
          <a:p>
            <a:pPr marL="45720" indent="0">
              <a:buNone/>
            </a:pPr>
            <a:r>
              <a:rPr lang="en-GB" sz="1600" dirty="0">
                <a:latin typeface="Arial" pitchFamily="34" charset="0"/>
                <a:cs typeface="Arial" pitchFamily="34" charset="0"/>
              </a:rPr>
              <a:t>This method was chosen since it allows instant access to a place (virtual or physical space) in order provide a visual context to an otherwise difficult concept to describe) as a form of non-verbal communication, one that acts as entry point, to aid reflection and analysis, and as a method that allow the research to be transformed into more accessible (one that does not require lengthy time to absorb and digest) and appealing outcome; one that is more readily evolved into exhibit, ready to elicit response and incite critical discussion </a:t>
            </a:r>
          </a:p>
          <a:p>
            <a:endParaRPr lang="en-GB" sz="1600" i="1" dirty="0">
              <a:latin typeface="Arial" pitchFamily="34" charset="0"/>
              <a:cs typeface="Arial" pitchFamily="34" charset="0"/>
            </a:endParaRPr>
          </a:p>
          <a:p>
            <a:endParaRPr lang="en-GB" sz="1600" dirty="0">
              <a:latin typeface="Arial" pitchFamily="34" charset="0"/>
              <a:cs typeface="Arial" pitchFamily="34" charset="0"/>
            </a:endParaRPr>
          </a:p>
          <a:p>
            <a:pPr marL="45720" indent="0">
              <a:buNone/>
            </a:pPr>
            <a:r>
              <a:rPr lang="en-GB" sz="1600" b="1" u="sng" dirty="0">
                <a:latin typeface="Arial" pitchFamily="34" charset="0"/>
                <a:cs typeface="Arial" pitchFamily="34" charset="0"/>
              </a:rPr>
              <a:t>Field Trip (Virtual &amp; Physical) </a:t>
            </a:r>
          </a:p>
          <a:p>
            <a:pPr marL="45720" indent="0">
              <a:buNone/>
            </a:pPr>
            <a:endParaRPr lang="en-GB" sz="1600" b="1" dirty="0">
              <a:latin typeface="Arial" pitchFamily="34" charset="0"/>
              <a:cs typeface="Arial" pitchFamily="34" charset="0"/>
            </a:endParaRPr>
          </a:p>
          <a:p>
            <a:pPr marL="45720" indent="0">
              <a:buNone/>
            </a:pPr>
            <a:r>
              <a:rPr lang="en-GB" sz="1600" dirty="0">
                <a:latin typeface="Arial" pitchFamily="34" charset="0"/>
                <a:cs typeface="Arial" pitchFamily="34" charset="0"/>
              </a:rPr>
              <a:t>This includes the standard definition of the term field trip (an observational method employed to gather data in a 'live' physical setting) but within this study I am including the virtual domain within this term (visiting a virtual space to observe and collect data for later analysis and reflection). </a:t>
            </a:r>
          </a:p>
          <a:p>
            <a:endParaRPr lang="en-GB" sz="1600" dirty="0">
              <a:latin typeface="Arial" pitchFamily="34" charset="0"/>
              <a:cs typeface="Arial" pitchFamily="34" charset="0"/>
            </a:endParaRPr>
          </a:p>
        </p:txBody>
      </p:sp>
    </p:spTree>
    <p:extLst>
      <p:ext uri="{BB962C8B-B14F-4D97-AF65-F5344CB8AC3E}">
        <p14:creationId xmlns:p14="http://schemas.microsoft.com/office/powerpoint/2010/main" val="1706516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About me</a:t>
            </a:r>
          </a:p>
        </p:txBody>
      </p:sp>
      <p:sp>
        <p:nvSpPr>
          <p:cNvPr id="3" name="Content Placeholder 2"/>
          <p:cNvSpPr>
            <a:spLocks noGrp="1"/>
          </p:cNvSpPr>
          <p:nvPr>
            <p:ph idx="1"/>
          </p:nvPr>
        </p:nvSpPr>
        <p:spPr>
          <a:xfrm>
            <a:off x="762000" y="1752600"/>
            <a:ext cx="7772400" cy="4343400"/>
          </a:xfrm>
        </p:spPr>
        <p:txBody>
          <a:bodyPr>
            <a:normAutofit lnSpcReduction="10000"/>
          </a:bodyPr>
          <a:lstStyle/>
          <a:p>
            <a:r>
              <a:rPr lang="en-GB" dirty="0">
                <a:latin typeface="Arial" pitchFamily="34" charset="0"/>
                <a:cs typeface="Arial" pitchFamily="34" charset="0"/>
              </a:rPr>
              <a:t>Senior Lecturer at University of Salford</a:t>
            </a:r>
          </a:p>
          <a:p>
            <a:pPr lvl="1"/>
            <a:r>
              <a:rPr lang="en-GB" dirty="0">
                <a:latin typeface="Arial" pitchFamily="34" charset="0"/>
                <a:cs typeface="Arial" pitchFamily="34" charset="0"/>
              </a:rPr>
              <a:t>Programme leader for BSc CVG, 6 years</a:t>
            </a:r>
          </a:p>
          <a:p>
            <a:pPr lvl="1"/>
            <a:r>
              <a:rPr lang="en-GB" dirty="0">
                <a:latin typeface="Arial" pitchFamily="34" charset="0"/>
                <a:cs typeface="Arial" pitchFamily="34" charset="0"/>
              </a:rPr>
              <a:t>Director of Creative Media, 2 years</a:t>
            </a:r>
          </a:p>
          <a:p>
            <a:pPr lvl="1"/>
            <a:endParaRPr lang="en-GB" dirty="0">
              <a:latin typeface="Arial" pitchFamily="34" charset="0"/>
              <a:cs typeface="Arial" pitchFamily="34" charset="0"/>
            </a:endParaRPr>
          </a:p>
          <a:p>
            <a:r>
              <a:rPr lang="en-GB" dirty="0">
                <a:latin typeface="Arial" pitchFamily="34" charset="0"/>
                <a:cs typeface="Arial" pitchFamily="34" charset="0"/>
              </a:rPr>
              <a:t>Hardcore Gamer: 33 years! </a:t>
            </a:r>
          </a:p>
          <a:p>
            <a:pPr lvl="1"/>
            <a:r>
              <a:rPr lang="en-GB" dirty="0" err="1">
                <a:latin typeface="Arial" pitchFamily="34" charset="0"/>
                <a:cs typeface="Arial" pitchFamily="34" charset="0"/>
              </a:rPr>
              <a:t>eSports</a:t>
            </a:r>
            <a:r>
              <a:rPr lang="en-GB" dirty="0">
                <a:latin typeface="Arial" pitchFamily="34" charset="0"/>
                <a:cs typeface="Arial" pitchFamily="34" charset="0"/>
              </a:rPr>
              <a:t> (Sci-Fi Gamer Finals 2003)</a:t>
            </a:r>
          </a:p>
          <a:p>
            <a:pPr lvl="1"/>
            <a:r>
              <a:rPr lang="en-GB" dirty="0">
                <a:latin typeface="Arial" pitchFamily="34" charset="0"/>
                <a:cs typeface="Arial" pitchFamily="34" charset="0"/>
              </a:rPr>
              <a:t>Destiny: 2000hrs </a:t>
            </a:r>
          </a:p>
          <a:p>
            <a:pPr lvl="1"/>
            <a:r>
              <a:rPr lang="en-GB" dirty="0">
                <a:latin typeface="Arial" pitchFamily="34" charset="0"/>
                <a:cs typeface="Arial" pitchFamily="34" charset="0"/>
              </a:rPr>
              <a:t>I collect games! (Games Collection featured on BBC News short (2004)</a:t>
            </a:r>
          </a:p>
        </p:txBody>
      </p:sp>
    </p:spTree>
    <p:extLst>
      <p:ext uri="{BB962C8B-B14F-4D97-AF65-F5344CB8AC3E}">
        <p14:creationId xmlns:p14="http://schemas.microsoft.com/office/powerpoint/2010/main" val="2085525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Methodology</a:t>
            </a:r>
          </a:p>
        </p:txBody>
      </p:sp>
      <p:sp>
        <p:nvSpPr>
          <p:cNvPr id="3" name="Content Placeholder 2"/>
          <p:cNvSpPr>
            <a:spLocks noGrp="1"/>
          </p:cNvSpPr>
          <p:nvPr>
            <p:ph idx="1"/>
          </p:nvPr>
        </p:nvSpPr>
        <p:spPr>
          <a:xfrm>
            <a:off x="762000" y="1752600"/>
            <a:ext cx="7772400" cy="4343400"/>
          </a:xfrm>
        </p:spPr>
        <p:txBody>
          <a:bodyPr>
            <a:normAutofit lnSpcReduction="10000"/>
          </a:bodyPr>
          <a:lstStyle/>
          <a:p>
            <a:r>
              <a:rPr lang="en-US" dirty="0"/>
              <a:t>ShadowMoss Island is a practice-based exploration of how VNE design can incorporate elements from Environmental Psychology and Geology, as well as reflections and observational analysis based on a field trip. Psychological elements added to this new design framework can radically improve the success and impact of a VNE.</a:t>
            </a:r>
            <a:endParaRPr lang="en-GB" dirty="0"/>
          </a:p>
        </p:txBody>
      </p:sp>
    </p:spTree>
    <p:extLst>
      <p:ext uri="{BB962C8B-B14F-4D97-AF65-F5344CB8AC3E}">
        <p14:creationId xmlns:p14="http://schemas.microsoft.com/office/powerpoint/2010/main" val="18099186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a:t>
            </a:r>
          </a:p>
        </p:txBody>
      </p:sp>
      <p:sp>
        <p:nvSpPr>
          <p:cNvPr id="3" name="Content Placeholder 2"/>
          <p:cNvSpPr>
            <a:spLocks noGrp="1"/>
          </p:cNvSpPr>
          <p:nvPr>
            <p:ph idx="1"/>
          </p:nvPr>
        </p:nvSpPr>
        <p:spPr>
          <a:xfrm>
            <a:off x="762000" y="1752600"/>
            <a:ext cx="7772400" cy="4343400"/>
          </a:xfrm>
        </p:spPr>
        <p:txBody>
          <a:bodyPr>
            <a:normAutofit fontScale="77500" lnSpcReduction="20000"/>
          </a:bodyPr>
          <a:lstStyle/>
          <a:p>
            <a:r>
              <a:rPr lang="en-US" dirty="0"/>
              <a:t>The research has significance to both professional and pedagogic practitioners working in the area of computer and video game natural environment design.</a:t>
            </a:r>
            <a:endParaRPr lang="en-GB" dirty="0"/>
          </a:p>
          <a:p>
            <a:r>
              <a:rPr lang="en-GB" dirty="0"/>
              <a:t>A range of tools, processes, artefacts and extensive recommendations were developed in the course of the research, resulting in the creation of historical VNE visual archive in a range of digital and physical ‘artefacts’ forms.</a:t>
            </a:r>
          </a:p>
          <a:p>
            <a:r>
              <a:rPr lang="en-US" dirty="0"/>
              <a:t>An interdisciplinary design approach can benefit the growing complexity of contemporary VNEs and lead to more evocative and immersive game environments.</a:t>
            </a:r>
            <a:endParaRPr lang="en-GB" dirty="0"/>
          </a:p>
          <a:p>
            <a:endParaRPr lang="en-GB" dirty="0"/>
          </a:p>
        </p:txBody>
      </p:sp>
    </p:spTree>
    <p:extLst>
      <p:ext uri="{BB962C8B-B14F-4D97-AF65-F5344CB8AC3E}">
        <p14:creationId xmlns:p14="http://schemas.microsoft.com/office/powerpoint/2010/main" val="3960924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85476"/>
            <a:ext cx="5880100" cy="5272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6934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a:t>
            </a:r>
          </a:p>
        </p:txBody>
      </p:sp>
      <p:sp>
        <p:nvSpPr>
          <p:cNvPr id="3" name="Content Placeholder 2"/>
          <p:cNvSpPr>
            <a:spLocks noGrp="1"/>
          </p:cNvSpPr>
          <p:nvPr>
            <p:ph idx="1"/>
          </p:nvPr>
        </p:nvSpPr>
        <p:spPr>
          <a:xfrm>
            <a:off x="762000" y="1752600"/>
            <a:ext cx="7772400" cy="4343400"/>
          </a:xfrm>
        </p:spPr>
        <p:txBody>
          <a:bodyPr>
            <a:normAutofit fontScale="92500" lnSpcReduction="20000"/>
          </a:bodyPr>
          <a:lstStyle/>
          <a:p>
            <a:r>
              <a:rPr lang="en-GB" dirty="0"/>
              <a:t>The research not only presents a theoretical model but also presents a practice-based outcomes to illustrate that this can be a creative and feasible approach. Within the framework, </a:t>
            </a:r>
            <a:r>
              <a:rPr lang="en-GB" dirty="0" err="1"/>
              <a:t>ShadowMoss</a:t>
            </a:r>
            <a:r>
              <a:rPr lang="en-GB" dirty="0"/>
              <a:t> Island provides a working exemplar of how field study could be conducted (capturing the field experience data in the journal/log) and provides a step by step guide in how a VNE design process should be staged in a contemporary (2017) games engine</a:t>
            </a:r>
          </a:p>
        </p:txBody>
      </p:sp>
    </p:spTree>
    <p:extLst>
      <p:ext uri="{BB962C8B-B14F-4D97-AF65-F5344CB8AC3E}">
        <p14:creationId xmlns:p14="http://schemas.microsoft.com/office/powerpoint/2010/main" val="2506581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sz="4000" dirty="0"/>
              <a:t>Outcomes: World Architects</a:t>
            </a:r>
          </a:p>
        </p:txBody>
      </p:sp>
      <p:sp>
        <p:nvSpPr>
          <p:cNvPr id="3" name="Content Placeholder 2"/>
          <p:cNvSpPr>
            <a:spLocks noGrp="1"/>
          </p:cNvSpPr>
          <p:nvPr>
            <p:ph idx="1"/>
          </p:nvPr>
        </p:nvSpPr>
        <p:spPr>
          <a:xfrm>
            <a:off x="762000" y="1752600"/>
            <a:ext cx="7772400" cy="4343400"/>
          </a:xfrm>
        </p:spPr>
        <p:txBody>
          <a:bodyPr>
            <a:normAutofit lnSpcReduction="10000"/>
          </a:bodyPr>
          <a:lstStyle/>
          <a:p>
            <a:r>
              <a:rPr lang="en-GB" dirty="0"/>
              <a:t>This research supports the assertion that video games have the power to forge the future of ludic space-time (</a:t>
            </a:r>
            <a:r>
              <a:rPr lang="en-GB" dirty="0" err="1"/>
              <a:t>Brouchoud</a:t>
            </a:r>
            <a:r>
              <a:rPr lang="en-GB" dirty="0"/>
              <a:t> 2013</a:t>
            </a:r>
            <a:r>
              <a:rPr lang="en-GB" i="1" dirty="0"/>
              <a:t>;</a:t>
            </a:r>
            <a:r>
              <a:rPr lang="en-GB" dirty="0"/>
              <a:t> </a:t>
            </a:r>
            <a:r>
              <a:rPr lang="en-GB" dirty="0" err="1"/>
              <a:t>Walz</a:t>
            </a:r>
            <a:r>
              <a:rPr lang="en-GB" dirty="0"/>
              <a:t> 2010) and that architecture, specifically landscape architecture, will increasingly blend with game design to create a new type of design and will herald new roles crossing the boundaries between games design and art.</a:t>
            </a:r>
            <a:r>
              <a:rPr lang="en-GB" b="1" dirty="0"/>
              <a:t> </a:t>
            </a:r>
            <a:endParaRPr lang="en-GB" dirty="0"/>
          </a:p>
          <a:p>
            <a:endParaRPr lang="en-GB" dirty="0"/>
          </a:p>
        </p:txBody>
      </p:sp>
    </p:spTree>
    <p:extLst>
      <p:ext uri="{BB962C8B-B14F-4D97-AF65-F5344CB8AC3E}">
        <p14:creationId xmlns:p14="http://schemas.microsoft.com/office/powerpoint/2010/main" val="2602243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 </a:t>
            </a:r>
            <a:r>
              <a:rPr lang="en-GB" dirty="0" err="1"/>
              <a:t>Gameplace</a:t>
            </a:r>
            <a:endParaRPr lang="en-GB" dirty="0"/>
          </a:p>
        </p:txBody>
      </p:sp>
      <p:sp>
        <p:nvSpPr>
          <p:cNvPr id="3" name="Content Placeholder 2"/>
          <p:cNvSpPr>
            <a:spLocks noGrp="1"/>
          </p:cNvSpPr>
          <p:nvPr>
            <p:ph idx="1"/>
          </p:nvPr>
        </p:nvSpPr>
        <p:spPr>
          <a:xfrm>
            <a:off x="762000" y="1752600"/>
            <a:ext cx="7772400" cy="4343400"/>
          </a:xfrm>
        </p:spPr>
        <p:txBody>
          <a:bodyPr>
            <a:normAutofit fontScale="70000" lnSpcReduction="20000"/>
          </a:bodyPr>
          <a:lstStyle/>
          <a:p>
            <a:r>
              <a:rPr lang="en-GB" dirty="0"/>
              <a:t>This study proposes </a:t>
            </a:r>
            <a:r>
              <a:rPr lang="en-GB" i="1" dirty="0" err="1"/>
              <a:t>gameplace</a:t>
            </a:r>
            <a:r>
              <a:rPr lang="en-GB" i="1" dirty="0"/>
              <a:t> </a:t>
            </a:r>
            <a:r>
              <a:rPr lang="en-GB" dirty="0"/>
              <a:t>as a complimentary term to sit alongside </a:t>
            </a:r>
            <a:r>
              <a:rPr lang="en-GB" i="1" dirty="0"/>
              <a:t>gamespace</a:t>
            </a:r>
            <a:r>
              <a:rPr lang="en-GB" dirty="0"/>
              <a:t>; gamespace may refer to the particularly arrangement/configuration of the virtual space/environment in a game, whereas </a:t>
            </a:r>
            <a:r>
              <a:rPr lang="en-GB" i="1" dirty="0" err="1"/>
              <a:t>gameplace</a:t>
            </a:r>
            <a:r>
              <a:rPr lang="en-GB" i="1" dirty="0"/>
              <a:t> </a:t>
            </a:r>
            <a:r>
              <a:rPr lang="en-GB" dirty="0"/>
              <a:t>refers to a particular and specific </a:t>
            </a:r>
            <a:r>
              <a:rPr lang="en-GB"/>
              <a:t>location within </a:t>
            </a:r>
            <a:r>
              <a:rPr lang="en-GB" dirty="0"/>
              <a:t>a gamespace that evokes meaning, whether that is to an individual or a group on a personal, cultural or otherwise level. </a:t>
            </a:r>
          </a:p>
          <a:p>
            <a:endParaRPr lang="en-GB" dirty="0"/>
          </a:p>
          <a:p>
            <a:r>
              <a:rPr lang="en-GB" dirty="0"/>
              <a:t>The study argues that gamespaces have a significant impact on gameplay, as such the research looks specifically at the game design &amp; production processes of a sub-type (virtual natural environments) with an aim in developing richer and deeper games design processes and methods in the practical implementation of VNE design. </a:t>
            </a:r>
          </a:p>
          <a:p>
            <a:endParaRPr lang="en-GB" dirty="0"/>
          </a:p>
        </p:txBody>
      </p:sp>
    </p:spTree>
    <p:extLst>
      <p:ext uri="{BB962C8B-B14F-4D97-AF65-F5344CB8AC3E}">
        <p14:creationId xmlns:p14="http://schemas.microsoft.com/office/powerpoint/2010/main" val="3941714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 </a:t>
            </a:r>
            <a:r>
              <a:rPr lang="en-GB" dirty="0" err="1"/>
              <a:t>Scenism</a:t>
            </a:r>
            <a:endParaRPr lang="en-GB" dirty="0"/>
          </a:p>
        </p:txBody>
      </p:sp>
      <p:sp>
        <p:nvSpPr>
          <p:cNvPr id="3" name="Content Placeholder 2"/>
          <p:cNvSpPr>
            <a:spLocks noGrp="1"/>
          </p:cNvSpPr>
          <p:nvPr>
            <p:ph idx="1"/>
          </p:nvPr>
        </p:nvSpPr>
        <p:spPr>
          <a:xfrm>
            <a:off x="762000" y="1752600"/>
            <a:ext cx="7772400" cy="4343400"/>
          </a:xfrm>
        </p:spPr>
        <p:txBody>
          <a:bodyPr/>
          <a:lstStyle/>
          <a:p>
            <a:r>
              <a:rPr lang="en-GB" dirty="0"/>
              <a:t>The study argues that </a:t>
            </a:r>
            <a:r>
              <a:rPr lang="en-GB" dirty="0" err="1"/>
              <a:t>gamespaces</a:t>
            </a:r>
            <a:r>
              <a:rPr lang="en-GB" dirty="0"/>
              <a:t> have a significant impact on gameplay, as such the research looks specifically at the game design &amp; production processes of a sub-type (virtual natural environments) with an aim in developing richer and deeper games design processes and methods in the practical implementation of VNE design. </a:t>
            </a:r>
          </a:p>
          <a:p>
            <a:endParaRPr lang="en-GB" dirty="0"/>
          </a:p>
        </p:txBody>
      </p:sp>
    </p:spTree>
    <p:extLst>
      <p:ext uri="{BB962C8B-B14F-4D97-AF65-F5344CB8AC3E}">
        <p14:creationId xmlns:p14="http://schemas.microsoft.com/office/powerpoint/2010/main" val="24274226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Outcomes: </a:t>
            </a:r>
            <a:r>
              <a:rPr lang="en-GB" dirty="0" err="1"/>
              <a:t>Scenism</a:t>
            </a:r>
            <a:endParaRPr lang="en-GB" dirty="0"/>
          </a:p>
        </p:txBody>
      </p:sp>
      <p:sp>
        <p:nvSpPr>
          <p:cNvPr id="3" name="Content Placeholder 2"/>
          <p:cNvSpPr>
            <a:spLocks noGrp="1"/>
          </p:cNvSpPr>
          <p:nvPr>
            <p:ph idx="1"/>
          </p:nvPr>
        </p:nvSpPr>
        <p:spPr>
          <a:xfrm>
            <a:off x="762000" y="1752600"/>
            <a:ext cx="7772400" cy="4343400"/>
          </a:xfrm>
        </p:spPr>
        <p:txBody>
          <a:bodyPr>
            <a:normAutofit fontScale="85000" lnSpcReduction="10000"/>
          </a:bodyPr>
          <a:lstStyle/>
          <a:p>
            <a:r>
              <a:rPr lang="en-GB" b="1" dirty="0"/>
              <a:t>Spatiality as Raison </a:t>
            </a:r>
            <a:r>
              <a:rPr lang="en-GB" b="1" dirty="0" err="1"/>
              <a:t>D’etre</a:t>
            </a:r>
            <a:r>
              <a:rPr lang="en-GB" b="1" dirty="0"/>
              <a:t>:</a:t>
            </a:r>
            <a:r>
              <a:rPr lang="en-GB" dirty="0"/>
              <a:t> </a:t>
            </a:r>
            <a:r>
              <a:rPr lang="en-GB" dirty="0" err="1"/>
              <a:t>Scenism</a:t>
            </a:r>
            <a:r>
              <a:rPr lang="en-GB" dirty="0"/>
              <a:t> embraces and develops the perspective of spatiality as one of the defining attributes of digital games and as such should be core focus of implementing a ‘</a:t>
            </a:r>
            <a:r>
              <a:rPr lang="en-GB" dirty="0" err="1"/>
              <a:t>scenistic</a:t>
            </a:r>
            <a:r>
              <a:rPr lang="en-GB" dirty="0"/>
              <a:t>’ approach. This perspective offers game developers an opportunity to develop engaging spatial experiences using an array of game technologies that may not use ‘traditional’ elements of gameplay, but instead focus on emergent spatial-play elements such as exploration &amp; discovery, prospect and refuge. </a:t>
            </a:r>
          </a:p>
          <a:p>
            <a:endParaRPr lang="en-GB" dirty="0"/>
          </a:p>
        </p:txBody>
      </p:sp>
    </p:spTree>
    <p:extLst>
      <p:ext uri="{BB962C8B-B14F-4D97-AF65-F5344CB8AC3E}">
        <p14:creationId xmlns:p14="http://schemas.microsoft.com/office/powerpoint/2010/main" val="39492813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Conclusions</a:t>
            </a:r>
          </a:p>
        </p:txBody>
      </p:sp>
      <p:sp>
        <p:nvSpPr>
          <p:cNvPr id="3" name="Content Placeholder 2"/>
          <p:cNvSpPr>
            <a:spLocks noGrp="1"/>
          </p:cNvSpPr>
          <p:nvPr>
            <p:ph idx="1"/>
          </p:nvPr>
        </p:nvSpPr>
        <p:spPr>
          <a:xfrm>
            <a:off x="762000" y="1752600"/>
            <a:ext cx="7772400" cy="4343400"/>
          </a:xfrm>
        </p:spPr>
        <p:txBody>
          <a:bodyPr>
            <a:normAutofit fontScale="70000" lnSpcReduction="20000"/>
          </a:bodyPr>
          <a:lstStyle/>
          <a:p>
            <a:r>
              <a:rPr lang="en-GB" dirty="0"/>
              <a:t>The research concludes with proposing a practical framework driven by viewing environment design from an alternative perspective (spatial) to the narrative or aesthetic driven approaches employed by environment design practitioners. The experimental ‘Virtual Natural Environment Design’ (VNED) framework proposed in this study intends to assist practitioners in viewing and developing games from an alternative and informed position.</a:t>
            </a:r>
          </a:p>
          <a:p>
            <a:r>
              <a:rPr lang="en-GB" dirty="0"/>
              <a:t>The research concludes with presenting ‘</a:t>
            </a:r>
            <a:r>
              <a:rPr lang="en-GB" i="1" dirty="0" err="1"/>
              <a:t>Scenism</a:t>
            </a:r>
            <a:r>
              <a:rPr lang="en-GB" dirty="0"/>
              <a:t>’ as the embodiment of the proposed VNE design framework, a unified and coherent construct, one that communicates the research in a more production focused manner for both professional and pedagogic practitioners working in the area of computer and video game natural environment design.</a:t>
            </a:r>
          </a:p>
          <a:p>
            <a:endParaRPr lang="en-GB" dirty="0"/>
          </a:p>
        </p:txBody>
      </p:sp>
    </p:spTree>
    <p:extLst>
      <p:ext uri="{BB962C8B-B14F-4D97-AF65-F5344CB8AC3E}">
        <p14:creationId xmlns:p14="http://schemas.microsoft.com/office/powerpoint/2010/main" val="10424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References</a:t>
            </a:r>
          </a:p>
        </p:txBody>
      </p:sp>
      <p:sp>
        <p:nvSpPr>
          <p:cNvPr id="3" name="Content Placeholder 2"/>
          <p:cNvSpPr>
            <a:spLocks noGrp="1"/>
          </p:cNvSpPr>
          <p:nvPr>
            <p:ph idx="1"/>
          </p:nvPr>
        </p:nvSpPr>
        <p:spPr>
          <a:xfrm>
            <a:off x="381000" y="1600200"/>
            <a:ext cx="8153400" cy="5257800"/>
          </a:xfrm>
        </p:spPr>
        <p:txBody>
          <a:bodyPr>
            <a:normAutofit lnSpcReduction="10000"/>
          </a:bodyPr>
          <a:lstStyle/>
          <a:p>
            <a:endParaRPr lang="en-GB" sz="1100" dirty="0"/>
          </a:p>
          <a:p>
            <a:endParaRPr lang="en-GB" sz="1100" dirty="0"/>
          </a:p>
          <a:p>
            <a:pPr lvl="0"/>
            <a:r>
              <a:rPr lang="en-GB" sz="1100" dirty="0" err="1"/>
              <a:t>Aarseth</a:t>
            </a:r>
            <a:r>
              <a:rPr lang="en-GB" sz="1100" dirty="0"/>
              <a:t>, E.J. (2007). Allegories of space: The Question of Spatiality in Computer Games. In F. von Borries, S. P. </a:t>
            </a:r>
            <a:r>
              <a:rPr lang="en-GB" sz="1100" dirty="0" err="1"/>
              <a:t>Walz</a:t>
            </a:r>
            <a:r>
              <a:rPr lang="en-GB" sz="1100" dirty="0"/>
              <a:t> &amp; M. </a:t>
            </a:r>
            <a:r>
              <a:rPr lang="en-GB" sz="1100" dirty="0" err="1"/>
              <a:t>Böttger</a:t>
            </a:r>
            <a:r>
              <a:rPr lang="en-GB" sz="1100" dirty="0"/>
              <a:t> (eds.) Space time play: computer games, architecture and urbanism: the next level (pp. 44-47) Berlin: </a:t>
            </a:r>
            <a:r>
              <a:rPr lang="en-GB" sz="1100" dirty="0" err="1"/>
              <a:t>Birkhauser</a:t>
            </a:r>
            <a:r>
              <a:rPr lang="en-GB" sz="1100" dirty="0"/>
              <a:t> Verlag AG </a:t>
            </a:r>
          </a:p>
          <a:p>
            <a:pPr lvl="0"/>
            <a:r>
              <a:rPr lang="en-GB" sz="1100" dirty="0"/>
              <a:t>Adams, E. (2013). </a:t>
            </a:r>
            <a:r>
              <a:rPr lang="en-GB" sz="1100" i="1" dirty="0"/>
              <a:t>Fundamentals of game design</a:t>
            </a:r>
            <a:r>
              <a:rPr lang="en-GB" sz="1100" dirty="0"/>
              <a:t>. New Riders.</a:t>
            </a:r>
          </a:p>
          <a:p>
            <a:pPr lvl="0"/>
            <a:r>
              <a:rPr lang="en-GB" sz="1100" dirty="0"/>
              <a:t>Appleton, J. (1975). The experience of landscape. Chichester: Wiley.</a:t>
            </a:r>
          </a:p>
          <a:p>
            <a:pPr lvl="0"/>
            <a:r>
              <a:rPr lang="en-GB" sz="1100" dirty="0"/>
              <a:t>Boron, D.J. (2007). A short history of digital </a:t>
            </a:r>
            <a:r>
              <a:rPr lang="en-GB" sz="1100" dirty="0" err="1"/>
              <a:t>gamespace</a:t>
            </a:r>
            <a:r>
              <a:rPr lang="en-GB" sz="1100" dirty="0"/>
              <a:t>. In F. von Borries, S. P. </a:t>
            </a:r>
            <a:r>
              <a:rPr lang="en-GB" sz="1100" dirty="0" err="1"/>
              <a:t>Walz</a:t>
            </a:r>
            <a:r>
              <a:rPr lang="en-GB" sz="1100" dirty="0"/>
              <a:t>, &amp; M. </a:t>
            </a:r>
            <a:r>
              <a:rPr lang="en-GB" sz="1100" dirty="0" err="1"/>
              <a:t>Böttger</a:t>
            </a:r>
            <a:r>
              <a:rPr lang="en-GB" sz="1100" dirty="0"/>
              <a:t> (Eds.) </a:t>
            </a:r>
            <a:r>
              <a:rPr lang="en-GB" sz="1100" i="1" dirty="0"/>
              <a:t>Space time play: computer games, architecture and urbanism: the next level</a:t>
            </a:r>
            <a:r>
              <a:rPr lang="en-GB" sz="1100" dirty="0"/>
              <a:t>. (pp. 26-31) Berlin: </a:t>
            </a:r>
            <a:r>
              <a:rPr lang="en-GB" sz="1100" dirty="0" err="1"/>
              <a:t>Birkhauser</a:t>
            </a:r>
            <a:r>
              <a:rPr lang="en-GB" sz="1100" dirty="0"/>
              <a:t> Verlag AG</a:t>
            </a:r>
          </a:p>
          <a:p>
            <a:pPr lvl="0"/>
            <a:r>
              <a:rPr lang="en-GB" sz="1100" dirty="0" err="1"/>
              <a:t>Brouchoud</a:t>
            </a:r>
            <a:r>
              <a:rPr lang="en-GB" sz="1100" dirty="0"/>
              <a:t>, J. (2013, February 09). The Importance of Architecture in Video Games and Virtual Worlds. </a:t>
            </a:r>
            <a:r>
              <a:rPr lang="en-GB" sz="1100" dirty="0" err="1"/>
              <a:t>ArchVirtual</a:t>
            </a:r>
            <a:r>
              <a:rPr lang="en-GB" sz="1100" dirty="0"/>
              <a:t>. Retrieved January 15, 2016, from </a:t>
            </a:r>
            <a:r>
              <a:rPr lang="en-GB" sz="1100" u="sng" dirty="0">
                <a:hlinkClick r:id="rId2"/>
              </a:rPr>
              <a:t>http://archvirtual.com/2013/02/09/the-importance-of-architecture-in-video-games-and-virtual-worlds/</a:t>
            </a:r>
            <a:r>
              <a:rPr lang="en-GB" sz="1100" dirty="0"/>
              <a:t> </a:t>
            </a:r>
          </a:p>
          <a:p>
            <a:pPr lvl="0"/>
            <a:r>
              <a:rPr lang="en-GB" sz="1100" dirty="0"/>
              <a:t>Bunnell, K.  (1998). </a:t>
            </a:r>
            <a:r>
              <a:rPr lang="en-GB" sz="1100" i="1" dirty="0"/>
              <a:t>The Integration of New Technology into Ceramic Designer-Maker Practice</a:t>
            </a:r>
            <a:r>
              <a:rPr lang="en-GB" sz="1100" dirty="0"/>
              <a:t>. (Unpublished PhD thesis) Robert Gordon University, Aberdeen.</a:t>
            </a:r>
          </a:p>
          <a:p>
            <a:pPr lvl="0"/>
            <a:r>
              <a:rPr lang="en-GB" sz="1100" dirty="0"/>
              <a:t>England, L. (2015, March). Transitioning from Linear to Open World Design with Sunset Overdrive. Presented at GDC 2015 in San Francisco, California, USA. Retrieved from: </a:t>
            </a:r>
            <a:r>
              <a:rPr lang="en-GB" sz="1100" u="sng" dirty="0">
                <a:hlinkClick r:id="rId3"/>
              </a:rPr>
              <a:t>http://www.gdcvault.com/play/1022341/Transitioning-from-Linear-to-Open</a:t>
            </a:r>
            <a:r>
              <a:rPr lang="en-GB" sz="1100" dirty="0"/>
              <a:t>. </a:t>
            </a:r>
          </a:p>
          <a:p>
            <a:pPr lvl="0"/>
            <a:r>
              <a:rPr lang="en-GB" sz="1100" dirty="0"/>
              <a:t>Fox, N. (2010, March). Building an Open-World Game without Hiring an Army. Presented at GDC 2010 in San Francisco, California, USA. Retrieved June, 2015 from: </a:t>
            </a:r>
            <a:r>
              <a:rPr lang="en-GB" sz="1100" u="sng" dirty="0">
                <a:hlinkClick r:id="rId4"/>
              </a:rPr>
              <a:t>http://gdcvault.com/play/1012448/Building-an-Open-World-Game</a:t>
            </a:r>
            <a:endParaRPr lang="en-GB" sz="1100" dirty="0"/>
          </a:p>
          <a:p>
            <a:pPr lvl="0"/>
            <a:r>
              <a:rPr lang="en-GB" sz="1100" dirty="0"/>
              <a:t>Jenkins, H. &amp; Squire, K.D. (2002). The Art of Contested Spaces. In L. King (Ed.) Game On!. (pp.64-75). London: Barbican Press</a:t>
            </a:r>
          </a:p>
          <a:p>
            <a:pPr lvl="0"/>
            <a:r>
              <a:rPr lang="en-GB" sz="1100" dirty="0" err="1"/>
              <a:t>Konecki</a:t>
            </a:r>
            <a:r>
              <a:rPr lang="en-GB" sz="1100" dirty="0"/>
              <a:t>, K.T. (2011). Visual grounded theory: A methodological outline and examples from empirical work. </a:t>
            </a:r>
            <a:r>
              <a:rPr lang="en-GB" sz="1100" dirty="0" err="1"/>
              <a:t>Revija</a:t>
            </a:r>
            <a:r>
              <a:rPr lang="en-GB" sz="1100" dirty="0"/>
              <a:t> </a:t>
            </a:r>
            <a:r>
              <a:rPr lang="en-GB" sz="1100" dirty="0" err="1"/>
              <a:t>za</a:t>
            </a:r>
            <a:r>
              <a:rPr lang="en-GB" sz="1100" dirty="0"/>
              <a:t> </a:t>
            </a:r>
            <a:r>
              <a:rPr lang="en-GB" sz="1100" dirty="0" err="1"/>
              <a:t>sociologiju</a:t>
            </a:r>
            <a:r>
              <a:rPr lang="en-GB" sz="1100" dirty="0"/>
              <a:t>, 41(2), pp.131-160</a:t>
            </a:r>
          </a:p>
          <a:p>
            <a:pPr lvl="0"/>
            <a:r>
              <a:rPr lang="en-GB" sz="1100" dirty="0" err="1"/>
              <a:t>Malins</a:t>
            </a:r>
            <a:r>
              <a:rPr lang="en-GB" sz="1100" dirty="0"/>
              <a:t>, J. &amp; </a:t>
            </a:r>
            <a:r>
              <a:rPr lang="en-GB" sz="1100" dirty="0" err="1"/>
              <a:t>Gray</a:t>
            </a:r>
            <a:r>
              <a:rPr lang="en-GB" sz="1100" dirty="0"/>
              <a:t>, C. (1995). Appropriate Research Methodologies for Artists, Designers and </a:t>
            </a:r>
            <a:r>
              <a:rPr lang="en-GB" sz="1100" dirty="0" err="1"/>
              <a:t>Craftpersons</a:t>
            </a:r>
            <a:r>
              <a:rPr lang="en-GB" sz="1100" dirty="0"/>
              <a:t>: Research as a Learning Process. </a:t>
            </a:r>
            <a:r>
              <a:rPr lang="en-GB" sz="1100" dirty="0" err="1"/>
              <a:t>Gray's</a:t>
            </a:r>
            <a:r>
              <a:rPr lang="en-GB" sz="1100" dirty="0"/>
              <a:t> School of Art, Centre for Research in Art &amp; Design.</a:t>
            </a:r>
          </a:p>
          <a:p>
            <a:pPr lvl="0"/>
            <a:r>
              <a:rPr lang="en-GB" sz="1100" dirty="0" err="1"/>
              <a:t>Salen</a:t>
            </a:r>
            <a:r>
              <a:rPr lang="en-GB" sz="1100" dirty="0"/>
              <a:t>, K. &amp; Zimmerman, E. (2004). Rules of play: Game design fundamentals. MIT press.</a:t>
            </a:r>
          </a:p>
          <a:p>
            <a:pPr lvl="0"/>
            <a:r>
              <a:rPr lang="en-GB" sz="1100" dirty="0"/>
              <a:t>Scrivener, S. (2002). Characterising creative-production doctoral projects in art and design. </a:t>
            </a:r>
            <a:r>
              <a:rPr lang="en-GB" sz="1100" i="1" dirty="0"/>
              <a:t>International Journal of design sciences and technology, 10</a:t>
            </a:r>
            <a:r>
              <a:rPr lang="en-GB" sz="1100" dirty="0"/>
              <a:t>(2), pp.25-44</a:t>
            </a:r>
          </a:p>
          <a:p>
            <a:pPr lvl="0"/>
            <a:r>
              <a:rPr lang="en-GB" sz="1100" dirty="0"/>
              <a:t>Smith, H. &amp; Dean, R. T. (2009). Practice-led research, research-led practice in the creative arts. Edinburgh University Press.</a:t>
            </a:r>
          </a:p>
          <a:p>
            <a:pPr lvl="0"/>
            <a:r>
              <a:rPr lang="en-GB" sz="1100" dirty="0"/>
              <a:t>Smith, H. &amp; Dean, R. T. (2009). </a:t>
            </a:r>
            <a:r>
              <a:rPr lang="en-GB" sz="1100" i="1" dirty="0"/>
              <a:t>Practice-led research, research-led practice in the creative arts.</a:t>
            </a:r>
            <a:r>
              <a:rPr lang="en-GB" sz="1100" dirty="0"/>
              <a:t> Edinburgh University Press.</a:t>
            </a:r>
          </a:p>
          <a:p>
            <a:pPr lvl="0"/>
            <a:r>
              <a:rPr lang="en-GB" sz="1100" dirty="0"/>
              <a:t>Totten, C. (2014). </a:t>
            </a:r>
            <a:r>
              <a:rPr lang="en-GB" sz="1100" i="1" dirty="0"/>
              <a:t>An Architectural Approach to Level Design. </a:t>
            </a:r>
            <a:r>
              <a:rPr lang="en-GB" sz="1100" dirty="0"/>
              <a:t>CRC Press.</a:t>
            </a:r>
          </a:p>
          <a:p>
            <a:pPr lvl="0"/>
            <a:r>
              <a:rPr lang="en-GB" sz="1100" dirty="0" err="1"/>
              <a:t>Walz</a:t>
            </a:r>
            <a:r>
              <a:rPr lang="en-GB" sz="1100" dirty="0"/>
              <a:t>, S. P. (2010). </a:t>
            </a:r>
            <a:r>
              <a:rPr lang="en-GB" sz="1100" i="1" dirty="0"/>
              <a:t>Toward a ludic architecture: the space of play and games</a:t>
            </a:r>
            <a:r>
              <a:rPr lang="en-GB" sz="1100" dirty="0"/>
              <a:t>. ETC press.</a:t>
            </a:r>
          </a:p>
          <a:p>
            <a:pPr lvl="0"/>
            <a:r>
              <a:rPr lang="en-GB" sz="1100" dirty="0"/>
              <a:t>Yang, R. (2015). Level Design in a Day: Level Design Histories and Futures. Presentation, GDC 2015. [online]. Retrieved November 2015 from: </a:t>
            </a:r>
            <a:r>
              <a:rPr lang="en-GB" sz="1100" u="sng" dirty="0">
                <a:hlinkClick r:id="rId5"/>
              </a:rPr>
              <a:t>https://archive.org/details/GDC2015Yang</a:t>
            </a:r>
            <a:endParaRPr lang="en-GB" sz="1100" dirty="0"/>
          </a:p>
          <a:p>
            <a:r>
              <a:rPr lang="en-GB" sz="1100" dirty="0"/>
              <a:t>.</a:t>
            </a:r>
          </a:p>
          <a:p>
            <a:endParaRPr lang="en-GB" sz="1100" dirty="0"/>
          </a:p>
        </p:txBody>
      </p:sp>
    </p:spTree>
    <p:extLst>
      <p:ext uri="{BB962C8B-B14F-4D97-AF65-F5344CB8AC3E}">
        <p14:creationId xmlns:p14="http://schemas.microsoft.com/office/powerpoint/2010/main" val="1282238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Introduction</a:t>
            </a:r>
          </a:p>
        </p:txBody>
      </p:sp>
      <p:sp>
        <p:nvSpPr>
          <p:cNvPr id="3" name="Content Placeholder 2"/>
          <p:cNvSpPr>
            <a:spLocks noGrp="1"/>
          </p:cNvSpPr>
          <p:nvPr>
            <p:ph idx="1"/>
          </p:nvPr>
        </p:nvSpPr>
        <p:spPr>
          <a:xfrm>
            <a:off x="762000" y="1752600"/>
            <a:ext cx="7772400" cy="4343400"/>
          </a:xfrm>
        </p:spPr>
        <p:txBody>
          <a:bodyPr>
            <a:normAutofit fontScale="70000" lnSpcReduction="20000"/>
          </a:bodyPr>
          <a:lstStyle/>
          <a:p>
            <a:pPr algn="just"/>
            <a:r>
              <a:rPr lang="en-US" dirty="0">
                <a:latin typeface="Arial" pitchFamily="34" charset="0"/>
                <a:cs typeface="Arial" pitchFamily="34" charset="0"/>
              </a:rPr>
              <a:t>This study is a practice-based investigation that proposes an interdisciplinary approach towards natural environment design in computer and video games.</a:t>
            </a:r>
          </a:p>
          <a:p>
            <a:pPr algn="just"/>
            <a:endParaRPr lang="en-US" dirty="0">
              <a:latin typeface="Arial" pitchFamily="34" charset="0"/>
              <a:cs typeface="Arial" pitchFamily="34" charset="0"/>
            </a:endParaRPr>
          </a:p>
          <a:p>
            <a:pPr algn="just"/>
            <a:r>
              <a:rPr lang="en-US" dirty="0">
                <a:latin typeface="Arial" pitchFamily="34" charset="0"/>
                <a:cs typeface="Arial" pitchFamily="34" charset="0"/>
              </a:rPr>
              <a:t>In this study I argue the current virtual natural environment design practice within computer and video games is not sufficiently developed to meet current or future demands. This will be demonstrated by identifying areas of strong/weak practice with an aim to develop a new design framework that </a:t>
            </a:r>
            <a:r>
              <a:rPr lang="en-US" dirty="0" err="1">
                <a:latin typeface="Arial" pitchFamily="34" charset="0"/>
                <a:cs typeface="Arial" pitchFamily="34" charset="0"/>
              </a:rPr>
              <a:t>utilises</a:t>
            </a:r>
            <a:r>
              <a:rPr lang="en-US" dirty="0">
                <a:latin typeface="Arial" pitchFamily="34" charset="0"/>
                <a:cs typeface="Arial" pitchFamily="34" charset="0"/>
              </a:rPr>
              <a:t> a cross-disciplinary approach for practitioners, students and researchers.</a:t>
            </a:r>
          </a:p>
          <a:p>
            <a:pPr algn="just"/>
            <a:endParaRPr lang="en-US" dirty="0">
              <a:latin typeface="Arial" pitchFamily="34" charset="0"/>
              <a:cs typeface="Arial" pitchFamily="34" charset="0"/>
            </a:endParaRPr>
          </a:p>
          <a:p>
            <a:pPr algn="just"/>
            <a:r>
              <a:rPr lang="en-US" dirty="0">
                <a:latin typeface="Arial" pitchFamily="34" charset="0"/>
                <a:cs typeface="Arial" pitchFamily="34" charset="0"/>
              </a:rPr>
              <a:t>The research proposes theoretical frameworks as well practical guidance within a new design framework for virtual natural environment design.</a:t>
            </a:r>
            <a:endParaRPr lang="en-GB" dirty="0">
              <a:latin typeface="Arial" pitchFamily="34" charset="0"/>
              <a:cs typeface="Arial" pitchFamily="34" charset="0"/>
            </a:endParaRPr>
          </a:p>
        </p:txBody>
      </p:sp>
    </p:spTree>
    <p:extLst>
      <p:ext uri="{BB962C8B-B14F-4D97-AF65-F5344CB8AC3E}">
        <p14:creationId xmlns:p14="http://schemas.microsoft.com/office/powerpoint/2010/main" val="996500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Introduction</a:t>
            </a:r>
          </a:p>
        </p:txBody>
      </p:sp>
      <p:sp>
        <p:nvSpPr>
          <p:cNvPr id="3" name="Content Placeholder 2"/>
          <p:cNvSpPr>
            <a:spLocks noGrp="1"/>
          </p:cNvSpPr>
          <p:nvPr>
            <p:ph idx="1"/>
          </p:nvPr>
        </p:nvSpPr>
        <p:spPr>
          <a:xfrm>
            <a:off x="762000" y="1752600"/>
            <a:ext cx="7772400" cy="4343400"/>
          </a:xfrm>
        </p:spPr>
        <p:txBody>
          <a:bodyPr>
            <a:noAutofit/>
          </a:bodyPr>
          <a:lstStyle/>
          <a:p>
            <a:r>
              <a:rPr lang="en-GB" sz="1600" b="1" dirty="0">
                <a:latin typeface="Arial" pitchFamily="34" charset="0"/>
                <a:cs typeface="Arial" pitchFamily="34" charset="0"/>
              </a:rPr>
              <a:t>Professional practice: </a:t>
            </a:r>
            <a:r>
              <a:rPr lang="en-GB" sz="1600" dirty="0">
                <a:latin typeface="Arial" pitchFamily="34" charset="0"/>
                <a:cs typeface="Arial" pitchFamily="34" charset="0"/>
              </a:rPr>
              <a:t>my practise as a designer and artist over the last decade has involved undertaking a range of technical and creative problems at the forefront of artistic and commercial practice. Many of these challenges are only ever partially solved or left fully unexplored due to project limitations such as resource constraints. For a practitioner, these „unsolved‟ challenges can be frustrating, and after a number  of projects a number of residual tasks, both creative and technical remained, </a:t>
            </a:r>
          </a:p>
          <a:p>
            <a:r>
              <a:rPr lang="en-GB" sz="1600" b="1" dirty="0">
                <a:latin typeface="Arial" pitchFamily="34" charset="0"/>
                <a:cs typeface="Arial" pitchFamily="34" charset="0"/>
              </a:rPr>
              <a:t>Personal Interest: </a:t>
            </a:r>
            <a:r>
              <a:rPr lang="en-GB" sz="1600" dirty="0">
                <a:latin typeface="Arial" pitchFamily="34" charset="0"/>
                <a:cs typeface="Arial" pitchFamily="34" charset="0"/>
              </a:rPr>
              <a:t>The natural world, in particularly scenic landscapes, has captivated and held my attention for many years and as a result I have been an active and keen walker, as well as developing an interest in nature landscape photography. I am also a keen and passionate video game player, and advocate for the transformative </a:t>
            </a:r>
          </a:p>
          <a:p>
            <a:r>
              <a:rPr lang="en-GB" sz="1600" b="1" dirty="0">
                <a:latin typeface="Arial" pitchFamily="34" charset="0"/>
                <a:cs typeface="Arial" pitchFamily="34" charset="0"/>
              </a:rPr>
              <a:t>Reflection on Teaching Practice: </a:t>
            </a:r>
            <a:r>
              <a:rPr lang="en-GB" sz="1600" dirty="0">
                <a:latin typeface="Arial" pitchFamily="34" charset="0"/>
                <a:cs typeface="Arial" pitchFamily="34" charset="0"/>
              </a:rPr>
              <a:t>I am an active Higher Education academic who has developed, written and taught on a range of programmes in the areas of creative and digital media, with a specific interest in computer and video games theory and practice. For over a decade I have taught on a games degree, and taught games design and production. </a:t>
            </a:r>
          </a:p>
          <a:p>
            <a:endParaRPr lang="en-GB" sz="1600" dirty="0">
              <a:latin typeface="Arial" pitchFamily="34" charset="0"/>
              <a:cs typeface="Arial" pitchFamily="34" charset="0"/>
            </a:endParaRPr>
          </a:p>
        </p:txBody>
      </p:sp>
    </p:spTree>
    <p:extLst>
      <p:ext uri="{BB962C8B-B14F-4D97-AF65-F5344CB8AC3E}">
        <p14:creationId xmlns:p14="http://schemas.microsoft.com/office/powerpoint/2010/main" val="307486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Introduction</a:t>
            </a:r>
          </a:p>
        </p:txBody>
      </p:sp>
      <p:sp>
        <p:nvSpPr>
          <p:cNvPr id="3" name="Content Placeholder 2"/>
          <p:cNvSpPr>
            <a:spLocks noGrp="1"/>
          </p:cNvSpPr>
          <p:nvPr>
            <p:ph idx="1"/>
          </p:nvPr>
        </p:nvSpPr>
        <p:spPr>
          <a:xfrm>
            <a:off x="762000" y="1752600"/>
            <a:ext cx="7772400" cy="4343400"/>
          </a:xfrm>
        </p:spPr>
        <p:txBody>
          <a:bodyPr>
            <a:normAutofit fontScale="70000" lnSpcReduction="20000"/>
          </a:bodyPr>
          <a:lstStyle/>
          <a:p>
            <a:r>
              <a:rPr lang="en-GB" dirty="0">
                <a:latin typeface="Arial" pitchFamily="34" charset="0"/>
                <a:cs typeface="Arial" pitchFamily="34" charset="0"/>
              </a:rPr>
              <a:t>This paper presents a theoretical and practical framework for virtual natural environment (VNE) design in computer and video games. By applying a practice-based research methodology, and a methodological ‘bricolage’, combining reflective practice, panoramic photography, virtual field trips and experimental design, elements of strong/weak environment design practice were analysed with an aim to develop a new VNE design framework. One of the contributions of this research, a visual artefact, is a three-volume series of books titled</a:t>
            </a:r>
            <a:r>
              <a:rPr lang="en-GB" i="1" dirty="0">
                <a:latin typeface="Arial" pitchFamily="34" charset="0"/>
                <a:cs typeface="Arial" pitchFamily="34" charset="0"/>
              </a:rPr>
              <a:t> Virtual Landscapes</a:t>
            </a:r>
            <a:r>
              <a:rPr lang="en-GB" dirty="0">
                <a:latin typeface="Arial" pitchFamily="34" charset="0"/>
                <a:cs typeface="Arial" pitchFamily="34" charset="0"/>
              </a:rPr>
              <a:t>, which presents for the first time a variety of </a:t>
            </a:r>
            <a:r>
              <a:rPr lang="en-GB" dirty="0" err="1">
                <a:latin typeface="Arial" pitchFamily="34" charset="0"/>
                <a:cs typeface="Arial" pitchFamily="34" charset="0"/>
              </a:rPr>
              <a:t>gamespaces</a:t>
            </a:r>
            <a:r>
              <a:rPr lang="en-GB" dirty="0">
                <a:latin typeface="Arial" pitchFamily="34" charset="0"/>
                <a:cs typeface="Arial" pitchFamily="34" charset="0"/>
              </a:rPr>
              <a:t> through high-resolution and digitally enhanced panoramic imagery.</a:t>
            </a:r>
          </a:p>
          <a:p>
            <a:endParaRPr lang="en-GB" dirty="0">
              <a:latin typeface="Arial" pitchFamily="34" charset="0"/>
              <a:cs typeface="Arial" pitchFamily="34" charset="0"/>
            </a:endParaRPr>
          </a:p>
        </p:txBody>
      </p:sp>
    </p:spTree>
    <p:extLst>
      <p:ext uri="{BB962C8B-B14F-4D97-AF65-F5344CB8AC3E}">
        <p14:creationId xmlns:p14="http://schemas.microsoft.com/office/powerpoint/2010/main" val="2389872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Aims/Scope</a:t>
            </a:r>
          </a:p>
        </p:txBody>
      </p:sp>
      <p:sp>
        <p:nvSpPr>
          <p:cNvPr id="3" name="Content Placeholder 2"/>
          <p:cNvSpPr>
            <a:spLocks noGrp="1"/>
          </p:cNvSpPr>
          <p:nvPr>
            <p:ph idx="1"/>
          </p:nvPr>
        </p:nvSpPr>
        <p:spPr>
          <a:xfrm>
            <a:off x="762000" y="1752600"/>
            <a:ext cx="7772400" cy="4343400"/>
          </a:xfrm>
        </p:spPr>
        <p:txBody>
          <a:bodyPr>
            <a:normAutofit fontScale="47500" lnSpcReduction="20000"/>
          </a:bodyPr>
          <a:lstStyle/>
          <a:p>
            <a:r>
              <a:rPr lang="en-GB" dirty="0"/>
              <a:t>The study does not focus on areas such as narrative design or gameplay which already constitute a significant proportion of established research in video games.  This research proposes a practical model of how informed environment design can be achieved and incorporated in the creation of VNEs for games. It highlights the need for further exploration of games design, specifically environment design and encourages practitioner-academics, game developers and students to experiment with alternative theories and methods including using an interdisciplinary approach.</a:t>
            </a:r>
          </a:p>
          <a:p>
            <a:endParaRPr lang="en-GB" dirty="0"/>
          </a:p>
          <a:p>
            <a:r>
              <a:rPr lang="en-GB" dirty="0"/>
              <a:t>This research is located in the area of virtual environment design (both theory and practice) and is grounded in using practice as a method and as a focus for positioning the outputs of the research. Therefore, the design framework proposed by this research (composed of processes, tools and guidance) is intended to assist academics, students and practitioners in viewing games from an alternative perspective, and developing them from an informed position through the use of landscape architecture and aligned subject area.</a:t>
            </a:r>
          </a:p>
          <a:p>
            <a:endParaRPr lang="en-GB" dirty="0"/>
          </a:p>
          <a:p>
            <a:r>
              <a:rPr lang="en-GB" dirty="0"/>
              <a:t>The study does not focus on the aesthetics/visual elements of natural environment design, although there are several instances in which this is relevant to discuss and explore, it does so on a superficial level. The focus remains on developing a wider and more comprehensive design approach, process and practical implementation of VNE design. It is also not an analysis of games design or environment design in general as it looks specifically at VNE design within the context of computer and video games. </a:t>
            </a:r>
          </a:p>
          <a:p>
            <a:endParaRPr lang="en-GB" dirty="0"/>
          </a:p>
        </p:txBody>
      </p:sp>
    </p:spTree>
    <p:extLst>
      <p:ext uri="{BB962C8B-B14F-4D97-AF65-F5344CB8AC3E}">
        <p14:creationId xmlns:p14="http://schemas.microsoft.com/office/powerpoint/2010/main" val="296857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dirty="0"/>
              <a:t>Research Questions</a:t>
            </a:r>
          </a:p>
        </p:txBody>
      </p:sp>
      <p:sp>
        <p:nvSpPr>
          <p:cNvPr id="3" name="Content Placeholder 2"/>
          <p:cNvSpPr>
            <a:spLocks noGrp="1"/>
          </p:cNvSpPr>
          <p:nvPr>
            <p:ph idx="1"/>
          </p:nvPr>
        </p:nvSpPr>
        <p:spPr>
          <a:xfrm>
            <a:off x="304800" y="1752600"/>
            <a:ext cx="8229600" cy="4572000"/>
          </a:xfrm>
        </p:spPr>
        <p:txBody>
          <a:bodyPr>
            <a:normAutofit fontScale="62500" lnSpcReduction="20000"/>
          </a:bodyPr>
          <a:lstStyle/>
          <a:p>
            <a:r>
              <a:rPr lang="en-GB" dirty="0"/>
              <a:t>1. How have VNEs evolved in CVG over the last 30 years in both technological and design innovation and what has been (if any) the dominant design paradigm? </a:t>
            </a:r>
          </a:p>
          <a:p>
            <a:pPr marL="118872" indent="0">
              <a:buNone/>
            </a:pPr>
            <a:endParaRPr lang="en-GB" dirty="0"/>
          </a:p>
          <a:p>
            <a:r>
              <a:rPr lang="en-GB" dirty="0"/>
              <a:t>2. How have VNEs been perceived and experienced in games in CVG over the last 30 years </a:t>
            </a:r>
          </a:p>
          <a:p>
            <a:pPr marL="118872" indent="0">
              <a:buNone/>
            </a:pPr>
            <a:endParaRPr lang="en-GB" dirty="0"/>
          </a:p>
          <a:p>
            <a:r>
              <a:rPr lang="en-GB" dirty="0"/>
              <a:t>3. Can the intangible essence of natural landscapes be distilled into a structural production-based framework for virtual landscape design?</a:t>
            </a:r>
          </a:p>
          <a:p>
            <a:pPr marL="118872" indent="0">
              <a:buNone/>
            </a:pPr>
            <a:r>
              <a:rPr lang="en-GB" dirty="0"/>
              <a:t> </a:t>
            </a:r>
          </a:p>
          <a:p>
            <a:r>
              <a:rPr lang="en-GB" dirty="0"/>
              <a:t>4. How can one employ a practical approach to natural environment design which goes beyond the dominant paradigm exemplified by narrative/visual driven design? </a:t>
            </a:r>
          </a:p>
          <a:p>
            <a:pPr marL="118872" indent="0">
              <a:buNone/>
            </a:pPr>
            <a:endParaRPr lang="en-GB" dirty="0"/>
          </a:p>
          <a:p>
            <a:r>
              <a:rPr lang="en-GB" dirty="0"/>
              <a:t>5. How can one create a framework for VNE designers that incorporates (external design and otherwise) traditions but remains connected to the reality of games production? </a:t>
            </a:r>
          </a:p>
          <a:p>
            <a:endParaRPr lang="en-GB" dirty="0"/>
          </a:p>
        </p:txBody>
      </p:sp>
    </p:spTree>
    <p:extLst>
      <p:ext uri="{BB962C8B-B14F-4D97-AF65-F5344CB8AC3E}">
        <p14:creationId xmlns:p14="http://schemas.microsoft.com/office/powerpoint/2010/main" val="366806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lstStyle/>
          <a:p>
            <a:pPr algn="l"/>
            <a:r>
              <a:rPr lang="en-GB" sz="2000" dirty="0"/>
              <a:t>Theoretical Perspectives: Games Design as Spatial Art</a:t>
            </a:r>
          </a:p>
        </p:txBody>
      </p:sp>
      <p:sp>
        <p:nvSpPr>
          <p:cNvPr id="3" name="Content Placeholder 2"/>
          <p:cNvSpPr>
            <a:spLocks noGrp="1"/>
          </p:cNvSpPr>
          <p:nvPr>
            <p:ph idx="1"/>
          </p:nvPr>
        </p:nvSpPr>
        <p:spPr>
          <a:xfrm>
            <a:off x="762000" y="1752600"/>
            <a:ext cx="7924800" cy="4724400"/>
          </a:xfrm>
        </p:spPr>
        <p:txBody>
          <a:bodyPr>
            <a:normAutofit/>
          </a:bodyPr>
          <a:lstStyle/>
          <a:p>
            <a:r>
              <a:rPr lang="en-GB" sz="2000" dirty="0"/>
              <a:t>Games design is a rapidly evolving discipline yet the field is still in the ‘feuding tribal’ era with pockets of competing theories and still has not ‘crystalized’ into a stable field of inquiry (Salen &amp; Zimmerman 2004). </a:t>
            </a:r>
          </a:p>
          <a:p>
            <a:pPr marL="118872" indent="0">
              <a:buNone/>
            </a:pPr>
            <a:endParaRPr lang="en-GB" sz="2000" dirty="0"/>
          </a:p>
          <a:p>
            <a:r>
              <a:rPr lang="en-GB" sz="2000" dirty="0"/>
              <a:t>The study supports </a:t>
            </a:r>
            <a:r>
              <a:rPr lang="en-GB" sz="2000" dirty="0" err="1"/>
              <a:t>Aarseth’s</a:t>
            </a:r>
            <a:r>
              <a:rPr lang="en-GB" sz="2000" dirty="0"/>
              <a:t> (2007) assertion that spatiality is the defining element in computer games as virtual environments are capable of being the </a:t>
            </a:r>
            <a:r>
              <a:rPr lang="en-GB" sz="2000" i="1" dirty="0"/>
              <a:t>raison d’être’</a:t>
            </a:r>
            <a:r>
              <a:rPr lang="en-GB" sz="2000" dirty="0"/>
              <a:t> of a game; i.e. they can be enjoyed either in their own right. </a:t>
            </a:r>
          </a:p>
          <a:p>
            <a:pPr marL="118872" indent="0">
              <a:buNone/>
            </a:pPr>
            <a:endParaRPr lang="en-GB" sz="2000" dirty="0"/>
          </a:p>
          <a:p>
            <a:r>
              <a:rPr lang="en-GB" sz="2000" dirty="0"/>
              <a:t>The study adopts Jenkins &amp; Squire’s (2002) position of viewing digital games as ‘</a:t>
            </a:r>
            <a:r>
              <a:rPr lang="en-GB" sz="2000" i="1" dirty="0"/>
              <a:t>spatial art’ </a:t>
            </a:r>
            <a:r>
              <a:rPr lang="en-GB" sz="2000" dirty="0"/>
              <a:t>and as such, games design should be grounded in landscape art, architecture, gardening and park design</a:t>
            </a:r>
          </a:p>
          <a:p>
            <a:endParaRPr lang="en-GB" sz="2000" dirty="0"/>
          </a:p>
        </p:txBody>
      </p:sp>
    </p:spTree>
    <p:extLst>
      <p:ext uri="{BB962C8B-B14F-4D97-AF65-F5344CB8AC3E}">
        <p14:creationId xmlns:p14="http://schemas.microsoft.com/office/powerpoint/2010/main" val="2333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838200"/>
          </a:xfrm>
        </p:spPr>
        <p:txBody>
          <a:bodyPr>
            <a:normAutofit/>
          </a:bodyPr>
          <a:lstStyle/>
          <a:p>
            <a:r>
              <a:rPr lang="en-GB" sz="2800" dirty="0"/>
              <a:t>Literature</a:t>
            </a:r>
            <a:r>
              <a:rPr lang="en-GB" sz="2000" dirty="0"/>
              <a:t> Review</a:t>
            </a:r>
          </a:p>
        </p:txBody>
      </p:sp>
      <p:sp>
        <p:nvSpPr>
          <p:cNvPr id="3" name="Content Placeholder 2"/>
          <p:cNvSpPr>
            <a:spLocks noGrp="1"/>
          </p:cNvSpPr>
          <p:nvPr>
            <p:ph idx="1"/>
          </p:nvPr>
        </p:nvSpPr>
        <p:spPr>
          <a:xfrm>
            <a:off x="685800" y="1676400"/>
            <a:ext cx="7772400" cy="4724400"/>
          </a:xfrm>
        </p:spPr>
        <p:txBody>
          <a:bodyPr>
            <a:normAutofit/>
          </a:bodyPr>
          <a:lstStyle/>
          <a:p>
            <a:r>
              <a:rPr lang="en-GB" sz="2000" dirty="0"/>
              <a:t>Game space has evolved significantly over the last 30 years from simple limited 2D fixed size space to massive 3D spaces to completely immersive virtual reality spaces (Wolf, 2002; Boron, 2007) </a:t>
            </a:r>
          </a:p>
          <a:p>
            <a:r>
              <a:rPr lang="en-GB" sz="2000" dirty="0"/>
              <a:t>Games are increasingly becoming openworld, massive and complex; this is set to change further with the advent of VR and AR technologies (Fox, 2010; England, 2015). </a:t>
            </a:r>
          </a:p>
          <a:p>
            <a:endParaRPr lang="en-GB" sz="2000" dirty="0"/>
          </a:p>
          <a:p>
            <a:r>
              <a:rPr lang="en-GB" sz="2000" dirty="0"/>
              <a:t>A unified Monolithic level design is unlikely to emerge however </a:t>
            </a:r>
            <a:r>
              <a:rPr lang="en-GB" sz="2000" i="1" dirty="0"/>
              <a:t>Intersectional level design</a:t>
            </a:r>
            <a:r>
              <a:rPr lang="en-GB" sz="2000" dirty="0"/>
              <a:t>, one that utilises as many design traditions as possible depending on the context is more likely (Yang, 2005). </a:t>
            </a:r>
          </a:p>
          <a:p>
            <a:endParaRPr lang="en-GB" sz="2000" dirty="0"/>
          </a:p>
          <a:p>
            <a:r>
              <a:rPr lang="en-GB" sz="2000" dirty="0"/>
              <a:t>Architecture has been linked to games in both theoretical design (Totten, 2014) as well as and practical application (</a:t>
            </a:r>
            <a:r>
              <a:rPr lang="en-GB" sz="2000" i="1" dirty="0"/>
              <a:t>The Witness</a:t>
            </a:r>
            <a:r>
              <a:rPr lang="en-GB" sz="2000" dirty="0"/>
              <a:t>, 2016). </a:t>
            </a:r>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a:p>
            <a:endParaRPr lang="en-GB" sz="2000" dirty="0"/>
          </a:p>
        </p:txBody>
      </p:sp>
    </p:spTree>
    <p:extLst>
      <p:ext uri="{BB962C8B-B14F-4D97-AF65-F5344CB8AC3E}">
        <p14:creationId xmlns:p14="http://schemas.microsoft.com/office/powerpoint/2010/main" val="4261276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368</TotalTime>
  <Words>2769</Words>
  <Application>Microsoft Office PowerPoint</Application>
  <PresentationFormat>On-screen Show (4:3)</PresentationFormat>
  <Paragraphs>184</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Corbel</vt:lpstr>
      <vt:lpstr>Wingdings</vt:lpstr>
      <vt:lpstr>Wingdings 2</vt:lpstr>
      <vt:lpstr>Wingdings 3</vt:lpstr>
      <vt:lpstr>Module</vt:lpstr>
      <vt:lpstr>Virtual Landscapes:   A Practice-Based Exploration of Natural Environment Design  </vt:lpstr>
      <vt:lpstr>About me</vt:lpstr>
      <vt:lpstr>Introduction</vt:lpstr>
      <vt:lpstr>Introduction</vt:lpstr>
      <vt:lpstr>Introduction</vt:lpstr>
      <vt:lpstr>Aims/Scope</vt:lpstr>
      <vt:lpstr>Research Questions</vt:lpstr>
      <vt:lpstr>Theoretical Perspectives: Games Design as Spatial Art</vt:lpstr>
      <vt:lpstr>Literature Review</vt:lpstr>
      <vt:lpstr>Theoretical Perspectives: Games Design as Spatial Art</vt:lpstr>
      <vt:lpstr>Ruskinian Driven Design</vt:lpstr>
      <vt:lpstr>Space &amp; Place</vt:lpstr>
      <vt:lpstr>Methodology</vt:lpstr>
      <vt:lpstr>Methodology</vt:lpstr>
      <vt:lpstr>Methodology</vt:lpstr>
      <vt:lpstr>Methodological Bricolage</vt:lpstr>
      <vt:lpstr>Methodology</vt:lpstr>
      <vt:lpstr>Methodological Bricolage</vt:lpstr>
      <vt:lpstr>Methodological Bricolage</vt:lpstr>
      <vt:lpstr>Methodology</vt:lpstr>
      <vt:lpstr>Outcomes</vt:lpstr>
      <vt:lpstr>Outcomes</vt:lpstr>
      <vt:lpstr>Outcomes</vt:lpstr>
      <vt:lpstr>Outcomes: World Architects</vt:lpstr>
      <vt:lpstr>Outcomes: Gameplace</vt:lpstr>
      <vt:lpstr>Outcomes: Scenism</vt:lpstr>
      <vt:lpstr>Outcomes: Scenism</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Landscapes: A Practice-Based Exploration of Natural Environment Design</dc:title>
  <dc:creator>Ali Umran</dc:creator>
  <cp:lastModifiedBy>Umran</cp:lastModifiedBy>
  <cp:revision>28</cp:revision>
  <dcterms:created xsi:type="dcterms:W3CDTF">2006-08-16T00:00:00Z</dcterms:created>
  <dcterms:modified xsi:type="dcterms:W3CDTF">2018-09-20T08:33:50Z</dcterms:modified>
</cp:coreProperties>
</file>