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83" r:id="rId3"/>
    <p:sldId id="272" r:id="rId4"/>
    <p:sldId id="257" r:id="rId5"/>
    <p:sldId id="258" r:id="rId6"/>
    <p:sldId id="260" r:id="rId7"/>
    <p:sldId id="261" r:id="rId8"/>
    <p:sldId id="259" r:id="rId9"/>
    <p:sldId id="274" r:id="rId10"/>
    <p:sldId id="262" r:id="rId11"/>
    <p:sldId id="275" r:id="rId12"/>
    <p:sldId id="263" r:id="rId13"/>
    <p:sldId id="267" r:id="rId14"/>
    <p:sldId id="266" r:id="rId15"/>
    <p:sldId id="284" r:id="rId16"/>
    <p:sldId id="268" r:id="rId17"/>
    <p:sldId id="285" r:id="rId18"/>
    <p:sldId id="276" r:id="rId19"/>
    <p:sldId id="277" r:id="rId20"/>
    <p:sldId id="278" r:id="rId21"/>
    <p:sldId id="286" r:id="rId22"/>
    <p:sldId id="264" r:id="rId23"/>
    <p:sldId id="265" r:id="rId24"/>
    <p:sldId id="281" r:id="rId25"/>
    <p:sldId id="288" r:id="rId26"/>
    <p:sldId id="287" r:id="rId27"/>
    <p:sldId id="270" r:id="rId28"/>
    <p:sldId id="289" r:id="rId29"/>
    <p:sldId id="290" r:id="rId30"/>
    <p:sldId id="291" r:id="rId31"/>
    <p:sldId id="271" r:id="rId32"/>
    <p:sldId id="292" r:id="rId33"/>
    <p:sldId id="293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3956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"Fake News" have pushed up the agenda of discussions among journalists and are beginning to dominate debate about the future direction of journalism. </a:t>
            </a:r>
          </a:p>
        </p:txBody>
      </p:sp>
    </p:spTree>
    <p:extLst>
      <p:ext uri="{BB962C8B-B14F-4D97-AF65-F5344CB8AC3E}">
        <p14:creationId xmlns:p14="http://schemas.microsoft.com/office/powerpoint/2010/main" val="26792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Такой диагноз приводит нас к лечению симптомов а не причин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198666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BD40AF-4E22-4423-9A61-DC66A5743A37}" type="slidenum">
              <a:rPr lang="en-US" altLang="es-ES"/>
              <a:pPr eaLnBrk="1" hangingPunct="1"/>
              <a:t>25</a:t>
            </a:fld>
            <a:endParaRPr lang="en-US" altLang="es-E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s-ES"/>
              <a:t>The specious nature of binarism can be illustrated by the initial collapse of binarism of values after end of Communism, and then its re-emergence with values turned around. The media generally cannot sustain itself without a binary approach, and is averse to a unipolar or multipolar worlds, because this requires gradient values, which are not cheap and easy to maintain in the media formats.</a:t>
            </a:r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5444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B4F5D-A372-4551-8F44-F6756C1C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0AB5FC-F608-43B7-A9AA-CDF2E4C19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411EEB-A8BC-4716-9A7D-2154F1273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AB75F-7AD2-48DF-A8A9-FE62535E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AA70-A5DA-4072-A96B-5DDC70DF0D7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CD3FEB-AF29-41F4-8003-4FAE796A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0901C6-DE2C-48B9-A5BE-9893F4DF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A3-AE3B-4557-ABBC-18B74FA6F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9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google.com/search?rlz=1C1CHBF_enUA728UA728&amp;q=%D0%B3%D0%B8%D0%B1%D1%80%D0%B8%D0%B4%D0%B8%D0%B7%D0%B0%D1%86%D0%B8%D1%8F+%D0%BD%D0%BE%D0%B2%D0%BE%D1%81%D1%82%D0%B5%D0%B9&amp;spell=1&amp;sa=X&amp;ved=0ahUKEwiO8Iryw9PVAhUjEpoKHfWOA9MQBQgkKA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8kkUzU9OiDI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6172200" y="673100"/>
            <a:ext cx="5181600" cy="54552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>
              <a:buSzTx/>
              <a:buNone/>
              <a:defRPr sz="6600" b="1"/>
            </a:lvl1pPr>
          </a:lstStyle>
          <a:p>
            <a:endParaRPr lang="en-GB" sz="6000" dirty="0"/>
          </a:p>
          <a:p>
            <a:endParaRPr lang="en-GB" sz="6000" dirty="0"/>
          </a:p>
          <a:p>
            <a:r>
              <a:rPr lang="ru-RU" sz="6000" dirty="0"/>
              <a:t>Журналисткие стандарты </a:t>
            </a:r>
          </a:p>
          <a:p>
            <a:r>
              <a:rPr lang="ru-RU" sz="6000" dirty="0"/>
              <a:t>в эпоху фейковых новостей</a:t>
            </a:r>
            <a:endParaRPr sz="6000" dirty="0"/>
          </a:p>
        </p:txBody>
      </p:sp>
      <p:pic>
        <p:nvPicPr>
          <p:cNvPr id="114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012" y="1314000"/>
            <a:ext cx="4287359" cy="55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2" descr="UNCL British Embassy Astana Logo Russian">
            <a:extLst>
              <a:ext uri="{FF2B5EF4-FFF2-40B4-BE49-F238E27FC236}">
                <a16:creationId xmlns:a16="http://schemas.microsoft.com/office/drawing/2014/main" xmlns="" id="{187F7295-4589-439D-8081-EE5FBB61BF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6342" t="12354" r="9756" b="7098"/>
          <a:stretch>
            <a:fillRect/>
          </a:stretch>
        </p:blipFill>
        <p:spPr bwMode="auto">
          <a:xfrm>
            <a:off x="195260" y="163511"/>
            <a:ext cx="1408038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FDB85FBD-6E15-4C53-B5C5-A5FF6ED330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43" y="198000"/>
            <a:ext cx="1678095" cy="11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Откуда</a:t>
            </a:r>
            <a:r>
              <a:rPr dirty="0"/>
              <a:t> </a:t>
            </a:r>
            <a:r>
              <a:rPr dirty="0" err="1"/>
              <a:t>взялись</a:t>
            </a:r>
            <a:r>
              <a:rPr dirty="0"/>
              <a:t> </a:t>
            </a:r>
            <a:r>
              <a:rPr dirty="0" err="1"/>
              <a:t>фейки</a:t>
            </a:r>
            <a:r>
              <a:rPr dirty="0"/>
              <a:t>?</a:t>
            </a:r>
          </a:p>
        </p:txBody>
      </p:sp>
      <p:pic>
        <p:nvPicPr>
          <p:cNvPr id="144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715" y="1485900"/>
            <a:ext cx="7245924" cy="44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9919" y="6032922"/>
            <a:ext cx="1127761" cy="51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D1E94BF3-A4CC-4A8F-87A9-1CBE20622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33" y="749299"/>
            <a:ext cx="916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816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Немножко терминологии:</a:t>
            </a:r>
          </a:p>
        </p:txBody>
      </p:sp>
      <p:pic>
        <p:nvPicPr>
          <p:cNvPr id="150" name="image9.jpg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/>
          </a:blip>
          <a:srcRect t="17379" b="173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839787" y="2508336"/>
            <a:ext cx="3932239" cy="3811588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endParaRPr/>
          </a:p>
          <a:p>
            <a:pPr>
              <a:defRPr sz="4000"/>
            </a:pPr>
            <a:r>
              <a:t>“a bogus story”</a:t>
            </a:r>
          </a:p>
          <a:p>
            <a:pPr>
              <a:defRPr sz="4000"/>
            </a:pPr>
            <a:r>
              <a:t>“a hoax story”</a:t>
            </a:r>
          </a:p>
          <a:p>
            <a:pPr>
              <a:defRPr sz="4000"/>
            </a:pPr>
            <a:r>
              <a:t>“a spoof story”</a:t>
            </a:r>
          </a:p>
          <a:p>
            <a:pPr>
              <a:defRPr sz="4000"/>
            </a:pPr>
            <a:r>
              <a:t>“a scoop”</a:t>
            </a:r>
          </a:p>
        </p:txBody>
      </p:sp>
      <p:pic>
        <p:nvPicPr>
          <p:cNvPr id="149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63695" y="6104140"/>
            <a:ext cx="1127761" cy="51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Правило</a:t>
            </a:r>
            <a:r>
              <a:rPr dirty="0"/>
              <a:t> </a:t>
            </a:r>
            <a:r>
              <a:rPr dirty="0" err="1"/>
              <a:t>зеркального</a:t>
            </a:r>
            <a:r>
              <a:rPr dirty="0"/>
              <a:t> </a:t>
            </a:r>
            <a:r>
              <a:rPr dirty="0" err="1"/>
              <a:t>отражения</a:t>
            </a:r>
            <a:endParaRPr dirty="0"/>
          </a:p>
        </p:txBody>
      </p:sp>
      <p:pic>
        <p:nvPicPr>
          <p:cNvPr id="166" name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8891" y="1552275"/>
            <a:ext cx="7934217" cy="518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9919" y="6176962"/>
            <a:ext cx="1127761" cy="55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– </a:t>
            </a:r>
            <a:r>
              <a:rPr dirty="0" err="1"/>
              <a:t>фейковая</a:t>
            </a:r>
            <a:r>
              <a:rPr dirty="0"/>
              <a:t> </a:t>
            </a:r>
            <a:r>
              <a:rPr dirty="0" err="1"/>
              <a:t>фейк</a:t>
            </a:r>
            <a:r>
              <a:rPr dirty="0"/>
              <a:t> </a:t>
            </a:r>
            <a:r>
              <a:rPr dirty="0" err="1"/>
              <a:t>новость</a:t>
            </a:r>
            <a:r>
              <a:rPr dirty="0"/>
              <a:t>?</a:t>
            </a:r>
          </a:p>
        </p:txBody>
      </p:sp>
      <p:pic>
        <p:nvPicPr>
          <p:cNvPr id="161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2279" y="1825625"/>
            <a:ext cx="3153442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1247" y="1825625"/>
            <a:ext cx="326350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89919" y="6176962"/>
            <a:ext cx="1127761" cy="55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A331A-8E60-45F4-8C31-F6EB094E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DA0849-E651-4507-9C6D-A9D2412E8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16.jpg">
            <a:extLst>
              <a:ext uri="{FF2B5EF4-FFF2-40B4-BE49-F238E27FC236}">
                <a16:creationId xmlns:a16="http://schemas.microsoft.com/office/drawing/2014/main" xmlns="" id="{5B251D4C-A16A-404A-907F-A9A526A97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000" y="126000"/>
            <a:ext cx="5227820" cy="673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06317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 что такое: фейк фейковая фейк ньюс?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half" idx="1"/>
          </p:nvPr>
        </p:nvSpPr>
        <p:spPr>
          <a:xfrm>
            <a:off x="4635500" y="1825625"/>
            <a:ext cx="67183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rPr lang="ru-RU" dirty="0"/>
              <a:t>Шаг 1: </a:t>
            </a:r>
            <a:r>
              <a:rPr dirty="0" err="1"/>
              <a:t>Началось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“scoop”</a:t>
            </a:r>
          </a:p>
          <a:p>
            <a:pPr marL="0" indent="0">
              <a:buNone/>
              <a:defRPr sz="4000"/>
            </a:pPr>
            <a:r>
              <a:rPr lang="ru-RU" dirty="0"/>
              <a:t>Шаг 2: </a:t>
            </a:r>
            <a:r>
              <a:rPr dirty="0" err="1"/>
              <a:t>Бекингам</a:t>
            </a:r>
            <a:r>
              <a:rPr dirty="0"/>
              <a:t> </a:t>
            </a:r>
            <a:r>
              <a:rPr dirty="0" err="1"/>
              <a:t>пэлас</a:t>
            </a:r>
            <a:r>
              <a:rPr dirty="0"/>
              <a:t> </a:t>
            </a:r>
            <a:r>
              <a:rPr dirty="0" err="1"/>
              <a:t>сделал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“a bogus story”</a:t>
            </a:r>
            <a:endParaRPr lang="ru-RU" dirty="0"/>
          </a:p>
          <a:p>
            <a:pPr marL="0" indent="0">
              <a:buNone/>
              <a:defRPr sz="4000"/>
            </a:pPr>
            <a:r>
              <a:rPr lang="ru-RU" dirty="0"/>
              <a:t>Шаг 3: </a:t>
            </a:r>
            <a:r>
              <a:rPr dirty="0" err="1"/>
              <a:t>Би-Би-Си</a:t>
            </a:r>
            <a:r>
              <a:rPr dirty="0"/>
              <a:t> </a:t>
            </a:r>
            <a:r>
              <a:rPr dirty="0" err="1"/>
              <a:t>оправдало</a:t>
            </a:r>
            <a:r>
              <a:rPr lang="ru-RU" dirty="0"/>
              <a:t> </a:t>
            </a:r>
            <a:r>
              <a:rPr lang="en-GB" dirty="0"/>
              <a:t>“scoop”</a:t>
            </a:r>
            <a:endParaRPr lang="ru-RU" dirty="0"/>
          </a:p>
          <a:p>
            <a:pPr marL="0" indent="0">
              <a:buNone/>
              <a:defRPr sz="4000"/>
            </a:pPr>
            <a:r>
              <a:rPr lang="ru-RU" dirty="0"/>
              <a:t>Шаг 4: </a:t>
            </a:r>
            <a:r>
              <a:rPr dirty="0" err="1"/>
              <a:t>Мурдок</a:t>
            </a:r>
            <a:r>
              <a:rPr dirty="0"/>
              <a:t> </a:t>
            </a:r>
            <a:r>
              <a:rPr dirty="0" err="1"/>
              <a:t>подтвердил</a:t>
            </a:r>
            <a:endParaRPr dirty="0"/>
          </a:p>
        </p:txBody>
      </p:sp>
      <p:pic>
        <p:nvPicPr>
          <p:cNvPr id="171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25624"/>
            <a:ext cx="337910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9919" y="6176962"/>
            <a:ext cx="1127761" cy="55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D4AB0-AC6E-4F32-A507-46F890D9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Новая информационная экосистема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39591-C38D-43F8-A799-3C60D0E10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road with a building in the background&#10;&#10;Description generated with high confidence">
            <a:extLst>
              <a:ext uri="{FF2B5EF4-FFF2-40B4-BE49-F238E27FC236}">
                <a16:creationId xmlns:a16="http://schemas.microsoft.com/office/drawing/2014/main" xmlns="" id="{9F8CA72E-34BB-4C7E-9330-5CAC28BD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0" y="1825625"/>
            <a:ext cx="9576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609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CE00E-64E7-4303-A8CB-8DC02FF0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atin typeface="+mn-lt"/>
                <a:hlinkClick r:id="rId2"/>
              </a:rPr>
              <a:t>Гибридизация новостей</a:t>
            </a:r>
            <a:endParaRPr lang="en-GB" sz="6600" b="1" dirty="0">
              <a:latin typeface="+mn-lt"/>
            </a:endParaRPr>
          </a:p>
        </p:txBody>
      </p:sp>
      <p:pic>
        <p:nvPicPr>
          <p:cNvPr id="5" name="Content Placeholder 4" descr="A picture containing table, indoor, cup, sitting&#10;&#10;Description generated with very high confidence">
            <a:extLst>
              <a:ext uri="{FF2B5EF4-FFF2-40B4-BE49-F238E27FC236}">
                <a16:creationId xmlns:a16="http://schemas.microsoft.com/office/drawing/2014/main" xmlns="" id="{489D9F58-CCE3-4BCA-95BB-2262FF5B1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29" y="1690688"/>
            <a:ext cx="7314393" cy="4860000"/>
          </a:xfrm>
        </p:spPr>
      </p:pic>
    </p:spTree>
    <p:extLst>
      <p:ext uri="{BB962C8B-B14F-4D97-AF65-F5344CB8AC3E}">
        <p14:creationId xmlns:p14="http://schemas.microsoft.com/office/powerpoint/2010/main" val="38153010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C9D26-E57B-44EA-8EC0-B49A6BA2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List</a:t>
            </a:r>
            <a:r>
              <a:rPr lang="en-GB" dirty="0"/>
              <a:t> + </a:t>
            </a:r>
            <a:r>
              <a:rPr lang="en-GB" dirty="0">
                <a:latin typeface="Bernard MT Condensed" panose="02050806060905020404" pitchFamily="18" charset="0"/>
              </a:rPr>
              <a:t>article</a:t>
            </a:r>
            <a:r>
              <a:rPr lang="en-GB" dirty="0"/>
              <a:t> =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2D83E-0BFF-4470-BAE9-14D27163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8000" b="1" dirty="0">
                <a:solidFill>
                  <a:srgbClr val="FFC000"/>
                </a:solidFill>
              </a:rPr>
              <a:t>LISTICLE</a:t>
            </a:r>
          </a:p>
        </p:txBody>
      </p:sp>
    </p:spTree>
    <p:extLst>
      <p:ext uri="{BB962C8B-B14F-4D97-AF65-F5344CB8AC3E}">
        <p14:creationId xmlns:p14="http://schemas.microsoft.com/office/powerpoint/2010/main" val="28292139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A5D18-8240-4780-BBFB-F3E044EE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602817" cy="2852737"/>
          </a:xfrm>
        </p:spPr>
        <p:txBody>
          <a:bodyPr/>
          <a:lstStyle/>
          <a:p>
            <a:r>
              <a:rPr lang="ru-RU" b="1" dirty="0"/>
              <a:t>Ищим </a:t>
            </a:r>
            <a:r>
              <a:rPr lang="en-GB" b="1" dirty="0" err="1"/>
              <a:t>Wunderwaffe</a:t>
            </a:r>
            <a:r>
              <a:rPr lang="en-GB" b="1" dirty="0"/>
              <a:t/>
            </a:r>
            <a:br>
              <a:rPr lang="en-GB" b="1" dirty="0"/>
            </a:br>
            <a:r>
              <a:rPr lang="ru-RU" b="1" dirty="0"/>
              <a:t>против фейком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21705A-B041-4532-9283-50D142C778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earing a costume&#10;&#10;Description generated with high confidence">
            <a:extLst>
              <a:ext uri="{FF2B5EF4-FFF2-40B4-BE49-F238E27FC236}">
                <a16:creationId xmlns:a16="http://schemas.microsoft.com/office/drawing/2014/main" xmlns="" id="{F698D6C6-5CDB-4D34-9B61-94B697C6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61" y="0"/>
            <a:ext cx="5438039" cy="8172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ADA57B4C-4E3B-4614-AD6B-B941A60C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46" y="212033"/>
            <a:ext cx="2196000" cy="1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924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B6C4D-3C50-4E03-B906-B3A5C0CA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Clickbait journalism </a:t>
            </a:r>
          </a:p>
        </p:txBody>
      </p:sp>
      <p:pic>
        <p:nvPicPr>
          <p:cNvPr id="6" name="Content Placeholder 5" descr="A picture containing floor, table, indoor&#10;&#10;Description generated with very high confidence">
            <a:extLst>
              <a:ext uri="{FF2B5EF4-FFF2-40B4-BE49-F238E27FC236}">
                <a16:creationId xmlns:a16="http://schemas.microsoft.com/office/drawing/2014/main" xmlns="" id="{60D1D6DF-8156-48EE-AAA2-EE1B94F916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1705864"/>
            <a:ext cx="5181600" cy="4170352"/>
          </a:xfrm>
        </p:spPr>
      </p:pic>
      <p:pic>
        <p:nvPicPr>
          <p:cNvPr id="8" name="Content Placeholder 7" descr="A person swimming in a pool of water&#10;&#10;Description generated with very high confidence">
            <a:extLst>
              <a:ext uri="{FF2B5EF4-FFF2-40B4-BE49-F238E27FC236}">
                <a16:creationId xmlns:a16="http://schemas.microsoft.com/office/drawing/2014/main" xmlns="" id="{E425ECF9-D92E-4725-9D3A-932A27191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6" y="1705864"/>
            <a:ext cx="6418608" cy="4140000"/>
          </a:xfrm>
        </p:spPr>
      </p:pic>
    </p:spTree>
    <p:extLst>
      <p:ext uri="{BB962C8B-B14F-4D97-AF65-F5344CB8AC3E}">
        <p14:creationId xmlns:p14="http://schemas.microsoft.com/office/powerpoint/2010/main" val="3274935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8673F-2D55-4DB3-A186-40058B68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Пропавшие редактора</a:t>
            </a:r>
            <a:endParaRPr lang="en-GB" b="1" dirty="0"/>
          </a:p>
        </p:txBody>
      </p:sp>
      <p:pic>
        <p:nvPicPr>
          <p:cNvPr id="6" name="Content Placeholder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ACF2A91C-0157-4952-AB69-0C29F127E3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3" y="1929294"/>
            <a:ext cx="5417836" cy="4104000"/>
          </a:xfrm>
        </p:spPr>
      </p:pic>
      <p:pic>
        <p:nvPicPr>
          <p:cNvPr id="8" name="Content Placeholder 7" descr="A picture containing screenshot, businesscard&#10;&#10;Description generated with high confidence">
            <a:extLst>
              <a:ext uri="{FF2B5EF4-FFF2-40B4-BE49-F238E27FC236}">
                <a16:creationId xmlns:a16="http://schemas.microsoft.com/office/drawing/2014/main" xmlns="" id="{6CCA3FDC-6734-47E5-ACB0-B9E98EA11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75" y="1929294"/>
            <a:ext cx="5917279" cy="4140000"/>
          </a:xfrm>
        </p:spPr>
      </p:pic>
    </p:spTree>
    <p:extLst>
      <p:ext uri="{BB962C8B-B14F-4D97-AF65-F5344CB8AC3E}">
        <p14:creationId xmlns:p14="http://schemas.microsoft.com/office/powerpoint/2010/main" val="103204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Taking “Fake News” to a New Level: Trump</a:t>
            </a:r>
            <a:br/>
            <a:r>
              <a:t>[Трамп: поднять фейки на новый уровень]</a:t>
            </a:r>
          </a:p>
        </p:txBody>
      </p:sp>
      <p:pic>
        <p:nvPicPr>
          <p:cNvPr id="153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690688"/>
            <a:ext cx="9177601" cy="46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26040" y="6298688"/>
            <a:ext cx="1127761" cy="51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384047">
              <a:defRPr sz="2772"/>
            </a:pPr>
            <a:r>
              <a:rPr dirty="0"/>
              <a:t/>
            </a:r>
            <a:br>
              <a:rPr dirty="0"/>
            </a:br>
            <a:r>
              <a:rPr sz="6000" b="1" dirty="0"/>
              <a:t>TRUMP: 'Russia is fake news'</a:t>
            </a:r>
            <a:br>
              <a:rPr sz="6000" b="1" dirty="0"/>
            </a:br>
            <a:endParaRPr sz="6000" b="1" dirty="0"/>
          </a:p>
        </p:txBody>
      </p:sp>
      <p:pic>
        <p:nvPicPr>
          <p:cNvPr id="157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9885" y="1825625"/>
            <a:ext cx="7252231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26040" y="6176962"/>
            <a:ext cx="1127761" cy="55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5F732-03A4-4D75-9655-9AD736EF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Самоограничимость «</a:t>
            </a:r>
            <a:r>
              <a:rPr lang="en-GB" sz="3600" dirty="0"/>
              <a:t>TRUE – FALSE</a:t>
            </a:r>
            <a:r>
              <a:rPr lang="ru-RU" sz="3600" dirty="0"/>
              <a:t>» в факт чекингу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98884-3BE8-4EE3-BB89-1AEF033DE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4800" dirty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/>
              <a:t>       </a:t>
            </a:r>
            <a:r>
              <a:rPr lang="ru-RU" sz="4800" dirty="0"/>
              <a:t>Правда</a:t>
            </a:r>
            <a:endParaRPr lang="en-GB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009CDE-2B9F-474A-905C-F6006E785C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9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    </a:t>
            </a:r>
            <a:r>
              <a:rPr lang="ru-RU" sz="9600" b="1" dirty="0">
                <a:solidFill>
                  <a:srgbClr val="FF0000"/>
                </a:solidFill>
              </a:rPr>
              <a:t>Ложь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9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/>
              <a:t>Угроза бинарной журналистики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/>
              <a:t>Хороший - плохой</a:t>
            </a:r>
            <a:r>
              <a:rPr lang="en-GB" sz="2400" dirty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/>
              <a:t>До розвала СССР: коммунизм - хороший, капитализм - плохой</a:t>
            </a:r>
            <a:r>
              <a:rPr lang="en-GB" sz="2000" dirty="0"/>
              <a:t>; </a:t>
            </a:r>
            <a:r>
              <a:rPr lang="ru-RU" sz="2000" dirty="0"/>
              <a:t>после</a:t>
            </a:r>
            <a:r>
              <a:rPr lang="en-GB" sz="2000" dirty="0"/>
              <a:t>: </a:t>
            </a:r>
            <a:r>
              <a:rPr lang="ru-RU" sz="2000" dirty="0"/>
              <a:t>наоборот </a:t>
            </a:r>
            <a:endParaRPr lang="en-GB" sz="2000" dirty="0"/>
          </a:p>
          <a:p>
            <a:pPr eaLnBrk="1" hangingPunct="1">
              <a:defRPr/>
            </a:pPr>
            <a:r>
              <a:rPr lang="ru-RU" sz="2400" dirty="0"/>
              <a:t>Правая - левая</a:t>
            </a:r>
            <a:r>
              <a:rPr lang="en-GB" sz="2400" dirty="0"/>
              <a:t> </a:t>
            </a:r>
          </a:p>
          <a:p>
            <a:pPr eaLnBrk="1" hangingPunct="1">
              <a:defRPr/>
            </a:pPr>
            <a:r>
              <a:rPr lang="ru-RU" sz="2400" dirty="0"/>
              <a:t>Прозападная – антизападная</a:t>
            </a:r>
          </a:p>
          <a:p>
            <a:pPr eaLnBrk="1" hangingPunct="1">
              <a:defRPr/>
            </a:pPr>
            <a:r>
              <a:rPr lang="ru-RU" sz="2400" dirty="0"/>
              <a:t>Прогрессивная - традиционная</a:t>
            </a:r>
            <a:endParaRPr lang="en-GB" sz="2400" dirty="0"/>
          </a:p>
          <a:p>
            <a:pPr eaLnBrk="1" hangingPunct="1">
              <a:defRPr/>
            </a:pPr>
            <a:r>
              <a:rPr lang="ru-RU" sz="2400" dirty="0"/>
              <a:t>Либеральная - консервативная</a:t>
            </a:r>
            <a:endParaRPr lang="en-GB" sz="2400" dirty="0"/>
          </a:p>
          <a:p>
            <a:pPr eaLnBrk="1" hangingPunct="1">
              <a:defRPr/>
            </a:pPr>
            <a:r>
              <a:rPr lang="ru-RU" sz="2400" dirty="0"/>
              <a:t>Патриотическая – глобальная</a:t>
            </a:r>
          </a:p>
          <a:p>
            <a:pPr eaLnBrk="1" hangingPunct="1">
              <a:defRPr/>
            </a:pPr>
            <a:r>
              <a:rPr lang="ru-RU" sz="2400" dirty="0"/>
              <a:t>Религиозная - светская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25121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11A83-6491-42E6-B09E-A486C4E7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Разрушение редакторского процесса</a:t>
            </a: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06B59F-148C-4DBC-89A1-673043BCB3F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4785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109354"/>
          </a:xfrm>
          <a:prstGeom prst="rect">
            <a:avLst/>
          </a:prstGeom>
        </p:spPr>
        <p:txBody>
          <a:bodyPr/>
          <a:lstStyle>
            <a:lvl1pPr defTabSz="859536">
              <a:defRPr sz="3759"/>
            </a:lvl1pPr>
          </a:lstStyle>
          <a:p>
            <a:r>
              <a:t>Truth is a negotiated process in journalism and it changes as our knowledge of the story and its context develops.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777240">
              <a:spcBef>
                <a:spcPts val="800"/>
              </a:spcBef>
              <a:defRPr sz="3400"/>
            </a:pPr>
            <a:r>
              <a:rPr dirty="0" err="1"/>
              <a:t>Правда</a:t>
            </a:r>
            <a:r>
              <a:rPr dirty="0"/>
              <a:t> </a:t>
            </a:r>
            <a:r>
              <a:rPr sz="3315" dirty="0"/>
              <a:t>–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процесс</a:t>
            </a:r>
            <a:r>
              <a:rPr dirty="0"/>
              <a:t> </a:t>
            </a:r>
            <a:r>
              <a:rPr dirty="0" err="1"/>
              <a:t>негоциации</a:t>
            </a:r>
            <a:r>
              <a:rPr lang="en-GB" dirty="0"/>
              <a:t> </a:t>
            </a:r>
            <a:r>
              <a:rPr lang="ru-RU" dirty="0"/>
              <a:t>фактов и обстоятельств</a:t>
            </a:r>
            <a:r>
              <a:rPr dirty="0"/>
              <a:t>, и </a:t>
            </a:r>
            <a:r>
              <a:rPr dirty="0" err="1"/>
              <a:t>она</a:t>
            </a:r>
            <a:r>
              <a:rPr dirty="0"/>
              <a:t> </a:t>
            </a:r>
            <a:r>
              <a:rPr dirty="0" err="1"/>
              <a:t>меняется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с </a:t>
            </a:r>
            <a:r>
              <a:rPr dirty="0" err="1"/>
              <a:t>нашим</a:t>
            </a:r>
            <a:r>
              <a:rPr dirty="0"/>
              <a:t> </a:t>
            </a:r>
            <a:r>
              <a:rPr dirty="0" err="1"/>
              <a:t>пониманием</a:t>
            </a:r>
            <a:r>
              <a:rPr dirty="0"/>
              <a:t> </a:t>
            </a:r>
            <a:r>
              <a:rPr lang="ru-RU" dirty="0"/>
              <a:t>контекста </a:t>
            </a:r>
            <a:r>
              <a:rPr dirty="0" err="1"/>
              <a:t>данной</a:t>
            </a:r>
            <a:r>
              <a:rPr dirty="0"/>
              <a:t> </a:t>
            </a:r>
            <a:r>
              <a:rPr dirty="0" err="1"/>
              <a:t>новости</a:t>
            </a:r>
            <a:r>
              <a:rPr dirty="0"/>
              <a:t>.</a:t>
            </a:r>
          </a:p>
        </p:txBody>
      </p:sp>
      <p:pic>
        <p:nvPicPr>
          <p:cNvPr id="182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9919" y="6176962"/>
            <a:ext cx="1127761" cy="55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C2743-0258-46B1-8D7B-5FC9AF5C1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Journalism in Reverse: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0920E7-2CFF-47A6-A24E-C64B52954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can Fake News busters replace editors?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4980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A8EB3-D1F6-4CCD-8B20-F6DAD216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фейковые новости такие успешные?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Двойная атака на редакцию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0E623-B161-436C-A7C5-B450EAAD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Это не розрушеиие самой журналистики только редакторского процесса в западных СМИ</a:t>
            </a:r>
            <a:r>
              <a:rPr lang="en-GB" dirty="0"/>
              <a:t>.</a:t>
            </a:r>
          </a:p>
          <a:p>
            <a:r>
              <a:rPr lang="ru-RU" dirty="0"/>
              <a:t>Редактора и процесс основаный на ценностиах гражданского общества самый дологой для создания качественного контента.</a:t>
            </a:r>
          </a:p>
          <a:p>
            <a:r>
              <a:rPr lang="ru-RU" dirty="0"/>
              <a:t>Интернетные корпорации не хотят тратить на это денегю</a:t>
            </a:r>
            <a:endParaRPr lang="en-GB" dirty="0"/>
          </a:p>
          <a:p>
            <a:r>
              <a:rPr lang="ru-RU" dirty="0"/>
              <a:t>Политиком это всегда было невыгодно и они не жалеют.</a:t>
            </a:r>
            <a:endParaRPr lang="en-GB" dirty="0"/>
          </a:p>
          <a:p>
            <a:endParaRPr lang="en-GB" dirty="0"/>
          </a:p>
          <a:p>
            <a:r>
              <a:rPr lang="ru-RU" dirty="0"/>
              <a:t>Результат</a:t>
            </a:r>
            <a:r>
              <a:rPr lang="en-GB" dirty="0"/>
              <a:t>: </a:t>
            </a:r>
            <a:r>
              <a:rPr lang="ru-RU" dirty="0"/>
              <a:t>ворота широко открытые для фейков что бы перетекать в мейнстрим СМИю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1283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6D83E-44D2-4AB0-95FE-9672F621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1BC2E1-3A0C-4D12-ACC5-47FB32872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27100"/>
            <a:ext cx="5105400" cy="5249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Или на сколько факт чекинг способен противдействовать фейковым новостям?</a:t>
            </a:r>
            <a:endParaRPr lang="en-GB" sz="4800" dirty="0"/>
          </a:p>
        </p:txBody>
      </p:sp>
      <p:pic>
        <p:nvPicPr>
          <p:cNvPr id="6" name="Picture 5" descr="A close up of an umbrella&#10;&#10;Description generated with high confidence">
            <a:extLst>
              <a:ext uri="{FF2B5EF4-FFF2-40B4-BE49-F238E27FC236}">
                <a16:creationId xmlns:a16="http://schemas.microsoft.com/office/drawing/2014/main" xmlns="" id="{2C4CC7C4-814A-44CF-9E2C-75D03627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66" y="402031"/>
            <a:ext cx="5310606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370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659FB-29B7-4A1C-9118-60ADBDE2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 по себе факт чекинг не способен справиться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1AB0E4-75A2-4CC1-AC97-4A0C4ACA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ru-RU" dirty="0"/>
              <a:t>нна Белькина (РТ)</a:t>
            </a:r>
            <a:r>
              <a:rPr lang="en-GB" dirty="0"/>
              <a:t>: once the Fake News item is out, the damage has been done</a:t>
            </a:r>
          </a:p>
          <a:p>
            <a:r>
              <a:rPr lang="ru-RU" dirty="0"/>
              <a:t>Это инструмент </a:t>
            </a:r>
            <a:r>
              <a:rPr lang="en-GB" dirty="0"/>
              <a:t>damage limitation;</a:t>
            </a:r>
          </a:p>
          <a:p>
            <a:r>
              <a:rPr lang="ru-RU" dirty="0"/>
              <a:t>Результат: ФЧ = реактивный и ретроактивный инструмент</a:t>
            </a:r>
          </a:p>
          <a:p>
            <a:r>
              <a:rPr lang="ru-RU" dirty="0"/>
              <a:t>Парадокс усиления эффекта фейка</a:t>
            </a:r>
            <a:r>
              <a:rPr lang="en-GB" dirty="0"/>
              <a:t>.</a:t>
            </a:r>
          </a:p>
          <a:p>
            <a:r>
              <a:rPr lang="ru-RU" dirty="0"/>
              <a:t>Фокусирует авдыторию на противстоянию существующих новостей и не мотивирует создавать нового контента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Втягивает СМИ в деструктивную информационную войну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ru-RU" dirty="0"/>
              <a:t>Создает конфронтационную культуру СМИ.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84290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Журналистику нельзя учить или совершенствовать через негативную дефиницию.</a:t>
            </a:r>
          </a:p>
        </p:txBody>
      </p:sp>
      <p:pic>
        <p:nvPicPr>
          <p:cNvPr id="185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9919" y="6176962"/>
            <a:ext cx="1127761" cy="55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63454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FA736-973C-42BD-B5D0-D0A6C8F8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похитил журналистику?</a:t>
            </a:r>
            <a:endParaRPr lang="en-GB" dirty="0"/>
          </a:p>
        </p:txBody>
      </p:sp>
      <p:pic>
        <p:nvPicPr>
          <p:cNvPr id="7" name="Content Placeholder 6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312884BF-3FEC-420A-BFBE-F5C2DBF908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0" y="2578500"/>
            <a:ext cx="5207153" cy="2916000"/>
          </a:xfrm>
        </p:spPr>
      </p:pic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xmlns="" id="{FCE1602E-B6CA-4A6D-AB29-A2B723E1E375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81903" y="2560500"/>
            <a:ext cx="3936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524000" y="965199"/>
            <a:ext cx="9144000" cy="1663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68680">
              <a:defRPr sz="4560"/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ru-RU" dirty="0"/>
              <a:t>С начала нужен анализ </a:t>
            </a:r>
            <a:r>
              <a:rPr lang="en-GB" dirty="0"/>
              <a:t>SWAT!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252603" y="2304789"/>
            <a:ext cx="9415397" cy="3415075"/>
          </a:xfrm>
          <a:prstGeom prst="rect">
            <a:avLst/>
          </a:prstGeom>
        </p:spPr>
        <p:txBody>
          <a:bodyPr/>
          <a:lstStyle/>
          <a:p>
            <a:pPr algn="l" defTabSz="832104">
              <a:lnSpc>
                <a:spcPct val="81000"/>
              </a:lnSpc>
              <a:spcBef>
                <a:spcPts val="900"/>
              </a:spcBef>
              <a:defRPr sz="3640"/>
            </a:pPr>
            <a:r>
              <a:rPr lang="ru-RU" dirty="0"/>
              <a:t>Эксперты по фейковым новостям:</a:t>
            </a:r>
            <a:endParaRPr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367"/>
            </a:pPr>
            <a:endParaRPr lang="en-GB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367"/>
            </a:pPr>
            <a:r>
              <a:rPr dirty="0"/>
              <a:t>«</a:t>
            </a:r>
            <a:r>
              <a:rPr dirty="0" err="1"/>
              <a:t>Журналистика</a:t>
            </a:r>
            <a:r>
              <a:rPr dirty="0"/>
              <a:t> </a:t>
            </a:r>
            <a:r>
              <a:rPr dirty="0" err="1"/>
              <a:t>заболела</a:t>
            </a:r>
            <a:r>
              <a:rPr dirty="0"/>
              <a:t> и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лечить</a:t>
            </a:r>
            <a:r>
              <a:rPr dirty="0"/>
              <a:t>.»</a:t>
            </a:r>
            <a:endParaRPr sz="2002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640"/>
            </a:pPr>
            <a:endParaRPr sz="2002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367"/>
            </a:pPr>
            <a:r>
              <a:rPr dirty="0"/>
              <a:t>«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вылечить</a:t>
            </a:r>
            <a:r>
              <a:rPr dirty="0"/>
              <a:t> </a:t>
            </a:r>
            <a:r>
              <a:rPr dirty="0" err="1"/>
              <a:t>хромую</a:t>
            </a:r>
            <a:r>
              <a:rPr dirty="0"/>
              <a:t> </a:t>
            </a:r>
            <a:r>
              <a:rPr dirty="0" err="1"/>
              <a:t>журналистику</a:t>
            </a:r>
            <a:r>
              <a:rPr dirty="0"/>
              <a:t>, </a:t>
            </a:r>
            <a:r>
              <a:rPr dirty="0" err="1"/>
              <a:t>надо</a:t>
            </a:r>
            <a:r>
              <a:rPr dirty="0"/>
              <a:t> </a:t>
            </a:r>
            <a:r>
              <a:rPr dirty="0" err="1"/>
              <a:t>бороться</a:t>
            </a:r>
            <a:r>
              <a:rPr dirty="0"/>
              <a:t> с </a:t>
            </a:r>
            <a:r>
              <a:rPr dirty="0" err="1"/>
              <a:t>феноменом</a:t>
            </a:r>
            <a:r>
              <a:rPr dirty="0"/>
              <a:t> </a:t>
            </a:r>
            <a:r>
              <a:rPr dirty="0" err="1"/>
              <a:t>фейков</a:t>
            </a:r>
            <a:r>
              <a:rPr dirty="0"/>
              <a:t>.»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Тим Бернерс-Ли:</a:t>
            </a:r>
          </a:p>
        </p:txBody>
      </p:sp>
      <p:pic>
        <p:nvPicPr>
          <p:cNvPr id="126" name="image4.jpg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/>
          </a:blip>
          <a:srcRect l="14405" r="144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«Соцсети должны более активно бороться с фейковыми новостями»</a:t>
            </a:r>
          </a:p>
        </p:txBody>
      </p:sp>
      <p:pic>
        <p:nvPicPr>
          <p:cNvPr id="128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27627" y="6079399"/>
            <a:ext cx="1127761" cy="51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Депутат Деймиен Колинс: «Угроза для демократии»</a:t>
            </a:r>
          </a:p>
        </p:txBody>
      </p:sp>
      <p:pic>
        <p:nvPicPr>
          <p:cNvPr id="13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342" y="1825625"/>
            <a:ext cx="6945315" cy="416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26040" y="6176962"/>
            <a:ext cx="1127761" cy="51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Джими Гомез:</a:t>
            </a:r>
          </a:p>
        </p:txBody>
      </p:sp>
      <p:pic>
        <p:nvPicPr>
          <p:cNvPr id="140" name="image7.jpg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/>
          </a:blip>
          <a:srcRect l="14381" r="14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3600"/>
            </a:pPr>
            <a:endParaRPr/>
          </a:p>
          <a:p>
            <a:pPr>
              <a:defRPr sz="3600"/>
            </a:pPr>
            <a:r>
              <a:t>«Учить студентов различать»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Мода на оружие борьбы с фейками</a:t>
            </a:r>
          </a:p>
        </p:txBody>
      </p:sp>
      <p:pic>
        <p:nvPicPr>
          <p:cNvPr id="131" name="image5.png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/>
          </a:blip>
          <a:srcRect l="14381" r="14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77823">
              <a:spcBef>
                <a:spcPts val="900"/>
              </a:spcBef>
              <a:defRPr sz="1536"/>
            </a:pPr>
            <a:endParaRPr/>
          </a:p>
          <a:p>
            <a:pPr defTabSz="877823">
              <a:spcBef>
                <a:spcPts val="900"/>
              </a:spcBef>
              <a:defRPr sz="2688"/>
            </a:pPr>
            <a:r>
              <a:t>Стоп-фейк</a:t>
            </a:r>
          </a:p>
          <a:p>
            <a:pPr defTabSz="877823">
              <a:spcBef>
                <a:spcPts val="900"/>
              </a:spcBef>
              <a:defRPr sz="2688"/>
            </a:pPr>
            <a:endParaRPr/>
          </a:p>
          <a:p>
            <a:pPr defTabSz="877823">
              <a:spcBef>
                <a:spcPts val="900"/>
              </a:spcBef>
              <a:defRPr sz="2688"/>
            </a:pPr>
            <a:r>
              <a:t>Би-Би-Си: “Reality check”</a:t>
            </a:r>
          </a:p>
          <a:p>
            <a:pPr defTabSz="877823">
              <a:spcBef>
                <a:spcPts val="900"/>
              </a:spcBef>
              <a:defRPr sz="2688"/>
            </a:pPr>
            <a:endParaRPr/>
          </a:p>
          <a:p>
            <a:pPr defTabSz="877823">
              <a:spcBef>
                <a:spcPts val="900"/>
              </a:spcBef>
              <a:defRPr sz="2688"/>
            </a:pPr>
            <a:r>
              <a:t>Facebook: «Многие источники спорят насчет этой новости»</a:t>
            </a:r>
          </a:p>
        </p:txBody>
      </p:sp>
      <p:pic>
        <p:nvPicPr>
          <p:cNvPr id="133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27627" y="6079399"/>
            <a:ext cx="1127761" cy="51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4FD94-ADBB-4CC7-BE89-C0EA82CE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Фейковые новости постарше чем журналистика</a:t>
            </a:r>
            <a:endParaRPr lang="en-GB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F41018-5EBF-4C76-BE7A-52087FA0D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xmlns="" id="{A8BB57E6-06DD-4113-B333-8A2778359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4" y="1690688"/>
            <a:ext cx="876170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688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569</Words>
  <Application>Microsoft Office PowerPoint</Application>
  <PresentationFormat>Widescreen</PresentationFormat>
  <Paragraphs>94</Paragraphs>
  <Slides>33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Bernard MT Condensed</vt:lpstr>
      <vt:lpstr>Book Antiqua</vt:lpstr>
      <vt:lpstr>Calibri</vt:lpstr>
      <vt:lpstr>Calibri Light</vt:lpstr>
      <vt:lpstr>Verdana</vt:lpstr>
      <vt:lpstr>Wingdings</vt:lpstr>
      <vt:lpstr>1_Office Theme</vt:lpstr>
      <vt:lpstr>PowerPoint Presentation</vt:lpstr>
      <vt:lpstr>Ищим Wunderwaffe против фейком</vt:lpstr>
      <vt:lpstr>PowerPoint Presentation</vt:lpstr>
      <vt:lpstr>         С начала нужен анализ SWAT!  </vt:lpstr>
      <vt:lpstr>Тим Бернерс-Ли:</vt:lpstr>
      <vt:lpstr>Депутат Деймиен Колинс: «Угроза для демократии»</vt:lpstr>
      <vt:lpstr>Джими Гомез:</vt:lpstr>
      <vt:lpstr>Мода на оружие борьбы с фейками</vt:lpstr>
      <vt:lpstr>Фейковые новости постарше чем журналистика</vt:lpstr>
      <vt:lpstr>Откуда взялись фейки?</vt:lpstr>
      <vt:lpstr>PowerPoint Presentation</vt:lpstr>
      <vt:lpstr>Немножко терминологии:</vt:lpstr>
      <vt:lpstr>Правило зеркального отражения</vt:lpstr>
      <vt:lpstr>Что это – фейковая фейк новость?</vt:lpstr>
      <vt:lpstr>PowerPoint Presentation</vt:lpstr>
      <vt:lpstr>А что такое: фейк фейковая фейк ньюс?</vt:lpstr>
      <vt:lpstr>Новая информационная экосистема</vt:lpstr>
      <vt:lpstr>Гибридизация новостей</vt:lpstr>
      <vt:lpstr>List + article = </vt:lpstr>
      <vt:lpstr>Clickbait journalism </vt:lpstr>
      <vt:lpstr>Пропавшие редактора</vt:lpstr>
      <vt:lpstr>Taking “Fake News” to a New Level: Trump [Трамп: поднять фейки на новый уровень]</vt:lpstr>
      <vt:lpstr> TRUMP: 'Russia is fake news' </vt:lpstr>
      <vt:lpstr>Самоограничимость «TRUE – FALSE» в факт чекингу</vt:lpstr>
      <vt:lpstr>Угроза бинарной журналистики</vt:lpstr>
      <vt:lpstr>Разрушение редакторского процесса </vt:lpstr>
      <vt:lpstr>Truth is a negotiated process in journalism and it changes as our knowledge of the story and its context develops.</vt:lpstr>
      <vt:lpstr>Journalism in Reverse: </vt:lpstr>
      <vt:lpstr>Почему фейковые новости такие успешные?  Двойная атака на редакцию</vt:lpstr>
      <vt:lpstr>Сам по себе факт чекинг не способен справиться</vt:lpstr>
      <vt:lpstr>Журналистику нельзя учить или совершенствовать через негативную дефиницию.</vt:lpstr>
      <vt:lpstr>PowerPoint Presentation</vt:lpstr>
      <vt:lpstr>Кто похитил журналистику?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 = fake problem?</dc:title>
  <dc:creator>Marek Bekerman</dc:creator>
  <cp:lastModifiedBy>Bekerman Marek</cp:lastModifiedBy>
  <cp:revision>24</cp:revision>
  <dcterms:modified xsi:type="dcterms:W3CDTF">2018-09-18T13:37:08Z</dcterms:modified>
</cp:coreProperties>
</file>