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oboto"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380" autoAdjust="0"/>
  </p:normalViewPr>
  <p:slideViewPr>
    <p:cSldViewPr snapToGrid="0">
      <p:cViewPr varScale="1">
        <p:scale>
          <a:sx n="99" d="100"/>
          <a:sy n="99" d="100"/>
        </p:scale>
        <p:origin x="1944"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7092634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lang="en-GB"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250976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912091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202805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268332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Google Shape;147;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dirty="0">
                <a:solidFill>
                  <a:srgbClr val="000000"/>
                </a:solidFill>
                <a:latin typeface="Arial"/>
                <a:ea typeface="Arial"/>
                <a:cs typeface="Arial"/>
                <a:sym typeface="Arial"/>
              </a:rPr>
              <a:t>Discuss link to </a:t>
            </a:r>
            <a:r>
              <a:rPr lang="en-GB" sz="1100" b="0" i="0" u="none" strike="noStrike" cap="none">
                <a:solidFill>
                  <a:srgbClr val="000000"/>
                </a:solidFill>
                <a:latin typeface="Arial"/>
                <a:ea typeface="Arial"/>
                <a:cs typeface="Arial"/>
                <a:sym typeface="Arial"/>
              </a:rPr>
              <a:t>PCF within Charms </a:t>
            </a: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965001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4" name="Google Shape;154;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09064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sz="1100" b="1"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420330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18884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278022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39511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724266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3691956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547331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452303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6" name="Google Shape;16;p2"/>
          <p:cNvSpPr txBox="1">
            <a:spLocks noGrp="1"/>
          </p:cNvSpPr>
          <p:nvPr>
            <p:ph type="ctrTitle"/>
          </p:nvPr>
        </p:nvSpPr>
        <p:spPr>
          <a:xfrm>
            <a:off x="598100" y="1775222"/>
            <a:ext cx="8222100" cy="8388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2100"/>
              <a:buFont typeface="Roboto"/>
              <a:buNone/>
              <a:defRPr sz="2100" b="0" i="0" u="none" strike="noStrike" cap="none">
                <a:solidFill>
                  <a:schemeClr val="lt1"/>
                </a:solidFill>
                <a:latin typeface="Roboto"/>
                <a:ea typeface="Roboto"/>
                <a:cs typeface="Roboto"/>
                <a:sym typeface="Roboto"/>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6" name="Google Shape;76;p11"/>
          <p:cNvSpPr txBox="1">
            <a:spLocks noGrp="1"/>
          </p:cNvSpPr>
          <p:nvPr>
            <p:ph type="title" hasCustomPrompt="1"/>
          </p:nvPr>
        </p:nvSpPr>
        <p:spPr>
          <a:xfrm>
            <a:off x="311700" y="1256050"/>
            <a:ext cx="8520600" cy="20307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1pPr>
            <a:lvl2pPr marR="0" lvl="1"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2pPr>
            <a:lvl3pPr marR="0" lvl="2"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3pPr>
            <a:lvl4pPr marR="0" lvl="3"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4pPr>
            <a:lvl5pPr marR="0" lvl="4"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5pPr>
            <a:lvl6pPr marR="0" lvl="5"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6pPr>
            <a:lvl7pPr marR="0" lvl="6"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7pPr>
            <a:lvl8pPr marR="0" lvl="7"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8pPr>
            <a:lvl9pPr marR="0" lvl="8" algn="ctr" rtl="0">
              <a:lnSpc>
                <a:spcPct val="100000"/>
              </a:lnSpc>
              <a:spcBef>
                <a:spcPts val="0"/>
              </a:spcBef>
              <a:spcAft>
                <a:spcPts val="0"/>
              </a:spcAft>
              <a:buClr>
                <a:schemeClr val="lt1"/>
              </a:buClr>
              <a:buSzPts val="12000"/>
              <a:buFont typeface="Roboto"/>
              <a:buNone/>
              <a:defRPr sz="12000" b="0" i="0" u="none" strike="noStrike" cap="none">
                <a:solidFill>
                  <a:schemeClr val="lt1"/>
                </a:solidFill>
                <a:latin typeface="Roboto"/>
                <a:ea typeface="Roboto"/>
                <a:cs typeface="Roboto"/>
                <a:sym typeface="Roboto"/>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lt1"/>
              </a:buClr>
              <a:buSzPts val="1800"/>
              <a:buFont typeface="Roboto"/>
              <a:buChar char="●"/>
              <a:defRPr sz="1800" b="0" i="0" u="none" strike="noStrike" cap="none">
                <a:solidFill>
                  <a:schemeClr val="lt1"/>
                </a:solidFill>
                <a:latin typeface="Roboto"/>
                <a:ea typeface="Roboto"/>
                <a:cs typeface="Roboto"/>
                <a:sym typeface="Roboto"/>
              </a:defRPr>
            </a:lvl1pPr>
            <a:lvl2pPr marL="914400" marR="0" lvl="1" indent="-317500" algn="ctr"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2pPr>
            <a:lvl3pPr marL="1371600" marR="0" lvl="2" indent="-317500" algn="ctr"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3pPr>
            <a:lvl4pPr marL="1828800" marR="0" lvl="3" indent="-317500" algn="ctr"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4pPr>
            <a:lvl5pPr marL="2286000" marR="0" lvl="4" indent="-317500" algn="ctr"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5pPr>
            <a:lvl6pPr marL="2743200" marR="0" lvl="5" indent="-317500" algn="ctr"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6pPr>
            <a:lvl7pPr marL="3200400" marR="0" lvl="6" indent="-317500" algn="ctr"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7pPr>
            <a:lvl8pPr marL="3657600" marR="0" lvl="7" indent="-317500" algn="ctr"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8pPr>
            <a:lvl9pPr marL="4114800" marR="0" lvl="8" indent="-317500" algn="ctr" rtl="0">
              <a:lnSpc>
                <a:spcPct val="115000"/>
              </a:lnSpc>
              <a:spcBef>
                <a:spcPts val="1600"/>
              </a:spcBef>
              <a:spcAft>
                <a:spcPts val="1600"/>
              </a:spcAft>
              <a:buClr>
                <a:schemeClr val="lt1"/>
              </a:buClr>
              <a:buSzPts val="1400"/>
              <a:buFont typeface="Roboto"/>
              <a:buChar char="■"/>
              <a:defRPr sz="1400" b="0" i="0" u="none" strike="noStrike" cap="none">
                <a:solidFill>
                  <a:schemeClr val="lt1"/>
                </a:solidFill>
                <a:latin typeface="Roboto"/>
                <a:ea typeface="Roboto"/>
                <a:cs typeface="Roboto"/>
                <a:sym typeface="Roboto"/>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6" name="Google Shape;26;p3"/>
          <p:cNvSpPr txBox="1">
            <a:spLocks noGrp="1"/>
          </p:cNvSpPr>
          <p:nvPr>
            <p:ph type="title"/>
          </p:nvPr>
        </p:nvSpPr>
        <p:spPr>
          <a:xfrm>
            <a:off x="598100" y="2152347"/>
            <a:ext cx="8222100" cy="838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4200"/>
              <a:buFont typeface="Roboto"/>
              <a:buNone/>
              <a:defRPr sz="4200" b="0" i="0" u="none" strike="noStrike" cap="none">
                <a:solidFill>
                  <a:schemeClr val="lt1"/>
                </a:solidFill>
                <a:latin typeface="Roboto"/>
                <a:ea typeface="Roboto"/>
                <a:cs typeface="Roboto"/>
                <a:sym typeface="Roboto"/>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5" name="Google Shape;35;p4"/>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1pPr>
            <a:lvl2pPr marR="0" lvl="1"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1pPr>
            <a:lvl2pPr marR="0" lvl="1"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2"/>
              </a:buClr>
              <a:buSzPts val="1200"/>
              <a:buFont typeface="Roboto"/>
              <a:buChar char="■"/>
              <a:defRPr sz="1200" b="0" i="0" u="none" strike="noStrike" cap="none">
                <a:solidFill>
                  <a:schemeClr val="dk2"/>
                </a:solidFill>
                <a:latin typeface="Roboto"/>
                <a:ea typeface="Roboto"/>
                <a:cs typeface="Roboto"/>
                <a:sym typeface="Roboto"/>
              </a:defRPr>
            </a:lvl9pPr>
          </a:lstStyle>
          <a:p>
            <a:endParaRPr/>
          </a:p>
        </p:txBody>
      </p:sp>
      <p:sp>
        <p:nvSpPr>
          <p:cNvPr id="41" name="Google Shape;41;p5"/>
          <p:cNvSpPr txBox="1">
            <a:spLocks noGrp="1"/>
          </p:cNvSpPr>
          <p:nvPr>
            <p:ph type="body" idx="2"/>
          </p:nvPr>
        </p:nvSpPr>
        <p:spPr>
          <a:xfrm>
            <a:off x="4832400" y="1229975"/>
            <a:ext cx="3999900" cy="33390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2"/>
              </a:buClr>
              <a:buSzPts val="1200"/>
              <a:buFont typeface="Roboto"/>
              <a:buChar char="■"/>
              <a:defRPr sz="1200" b="0" i="0" u="none" strike="noStrike" cap="none">
                <a:solidFill>
                  <a:schemeClr val="dk2"/>
                </a:solidFill>
                <a:latin typeface="Roboto"/>
                <a:ea typeface="Roboto"/>
                <a:cs typeface="Roboto"/>
                <a:sym typeface="Roboto"/>
              </a:defRPr>
            </a:lvl9pPr>
          </a:lstStyle>
          <a:p>
            <a:endParaRPr/>
          </a:p>
        </p:txBody>
      </p:sp>
      <p:sp>
        <p:nvSpPr>
          <p:cNvPr id="42" name="Google Shape;42;p5"/>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1pPr>
            <a:lvl2pPr marR="0" lvl="1"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1pPr>
            <a:lvl2pPr marR="0" lvl="1"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2400"/>
              <a:buFont typeface="Roboto"/>
              <a:buNone/>
              <a:defRPr sz="2400" b="0" i="0" u="none" strike="noStrike" cap="none">
                <a:solidFill>
                  <a:schemeClr val="dk1"/>
                </a:solidFill>
                <a:latin typeface="Roboto"/>
                <a:ea typeface="Roboto"/>
                <a:cs typeface="Roboto"/>
                <a:sym typeface="Roboto"/>
              </a:defRPr>
            </a:lvl9pPr>
          </a:lstStyle>
          <a:p>
            <a:endParaRPr/>
          </a:p>
        </p:txBody>
      </p:sp>
      <p:sp>
        <p:nvSpPr>
          <p:cNvPr id="48" name="Google Shape;48;p7"/>
          <p:cNvSpPr txBox="1">
            <a:spLocks noGrp="1"/>
          </p:cNvSpPr>
          <p:nvPr>
            <p:ph type="body" idx="1"/>
          </p:nvPr>
        </p:nvSpPr>
        <p:spPr>
          <a:xfrm>
            <a:off x="311700" y="1465804"/>
            <a:ext cx="2808000" cy="31032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1pPr>
            <a:lvl2pPr marL="914400" marR="0" lvl="1"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2pPr>
            <a:lvl3pPr marL="1371600" marR="0" lvl="2"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3pPr>
            <a:lvl4pPr marL="1828800" marR="0" lvl="3"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4pPr>
            <a:lvl5pPr marL="2286000" marR="0" lvl="4"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5pPr>
            <a:lvl6pPr marL="2743200" marR="0" lvl="5"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6pPr>
            <a:lvl7pPr marL="3200400" marR="0" lvl="6"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7pPr>
            <a:lvl8pPr marL="3657600" marR="0" lvl="7" indent="-304800" algn="l" rtl="0">
              <a:lnSpc>
                <a:spcPct val="115000"/>
              </a:lnSpc>
              <a:spcBef>
                <a:spcPts val="1600"/>
              </a:spcBef>
              <a:spcAft>
                <a:spcPts val="0"/>
              </a:spcAft>
              <a:buClr>
                <a:schemeClr val="dk2"/>
              </a:buClr>
              <a:buSzPts val="1200"/>
              <a:buFont typeface="Roboto"/>
              <a:buChar char="○"/>
              <a:defRPr sz="1200" b="0" i="0" u="none" strike="noStrike" cap="none">
                <a:solidFill>
                  <a:schemeClr val="dk2"/>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dk2"/>
              </a:buClr>
              <a:buSzPts val="1200"/>
              <a:buFont typeface="Roboto"/>
              <a:buChar char="■"/>
              <a:defRPr sz="1200" b="0" i="0" u="none" strike="noStrike" cap="none">
                <a:solidFill>
                  <a:schemeClr val="dk2"/>
                </a:solidFill>
                <a:latin typeface="Roboto"/>
                <a:ea typeface="Roboto"/>
                <a:cs typeface="Roboto"/>
                <a:sym typeface="Roboto"/>
              </a:defRPr>
            </a:lvl9pPr>
          </a:lstStyle>
          <a:p>
            <a:endParaRPr/>
          </a:p>
        </p:txBody>
      </p:sp>
      <p:sp>
        <p:nvSpPr>
          <p:cNvPr id="49" name="Google Shape;49;p7"/>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7" name="Google Shape;57;p8"/>
          <p:cNvSpPr txBox="1">
            <a:spLocks noGrp="1"/>
          </p:cNvSpPr>
          <p:nvPr>
            <p:ph type="title"/>
          </p:nvPr>
        </p:nvSpPr>
        <p:spPr>
          <a:xfrm>
            <a:off x="490250" y="526350"/>
            <a:ext cx="56187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4800"/>
              <a:buFont typeface="Roboto"/>
              <a:buNone/>
              <a:defRPr sz="4800" b="0" i="0" u="none" strike="noStrike" cap="none">
                <a:solidFill>
                  <a:schemeClr val="lt1"/>
                </a:solidFill>
                <a:latin typeface="Roboto"/>
                <a:ea typeface="Roboto"/>
                <a:cs typeface="Roboto"/>
                <a:sym typeface="Roboto"/>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1pPr>
            <a:lvl2pPr marR="0" lvl="1"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2pPr>
            <a:lvl3pPr marR="0" lvl="2"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3pPr>
            <a:lvl4pPr marR="0" lvl="3"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4pPr>
            <a:lvl5pPr marR="0" lvl="4"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5pPr>
            <a:lvl6pPr marR="0" lvl="5"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6pPr>
            <a:lvl7pPr marR="0" lvl="6"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7pPr>
            <a:lvl8pPr marR="0" lvl="7"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8pPr>
            <a:lvl9pPr marR="0" lvl="8" algn="ctr" rtl="0">
              <a:lnSpc>
                <a:spcPct val="100000"/>
              </a:lnSpc>
              <a:spcBef>
                <a:spcPts val="0"/>
              </a:spcBef>
              <a:spcAft>
                <a:spcPts val="0"/>
              </a:spcAft>
              <a:buClr>
                <a:schemeClr val="dk1"/>
              </a:buClr>
              <a:buSzPts val="4200"/>
              <a:buFont typeface="Roboto"/>
              <a:buNone/>
              <a:defRPr sz="4200" b="0" i="0" u="none" strike="noStrike" cap="none">
                <a:solidFill>
                  <a:schemeClr val="dk1"/>
                </a:solidFill>
                <a:latin typeface="Roboto"/>
                <a:ea typeface="Roboto"/>
                <a:cs typeface="Roboto"/>
                <a:sym typeface="Roboto"/>
              </a:defRPr>
            </a:lvl9pPr>
          </a:lstStyle>
          <a:p>
            <a:endParaRPr/>
          </a:p>
        </p:txBody>
      </p:sp>
      <p:sp>
        <p:nvSpPr>
          <p:cNvPr id="63" name="Google Shape;63;p9"/>
          <p:cNvSpPr txBox="1">
            <a:spLocks noGrp="1"/>
          </p:cNvSpPr>
          <p:nvPr>
            <p:ph type="subTitle" idx="1"/>
          </p:nvPr>
        </p:nvSpPr>
        <p:spPr>
          <a:xfrm>
            <a:off x="265500" y="2769001"/>
            <a:ext cx="4045200" cy="12693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1pPr>
            <a:lvl2pPr marR="0" lvl="1"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2pPr>
            <a:lvl3pPr marR="0" lvl="2"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3pPr>
            <a:lvl4pPr marR="0" lvl="3"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4pPr>
            <a:lvl5pPr marR="0" lvl="4"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5pPr>
            <a:lvl6pPr marR="0" lvl="5"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6pPr>
            <a:lvl7pPr marR="0" lvl="6"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7pPr>
            <a:lvl8pPr marR="0" lvl="7"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8pPr>
            <a:lvl9pPr marR="0" lvl="8" algn="ctr" rtl="0">
              <a:lnSpc>
                <a:spcPct val="100000"/>
              </a:lnSpc>
              <a:spcBef>
                <a:spcPts val="0"/>
              </a:spcBef>
              <a:spcAft>
                <a:spcPts val="0"/>
              </a:spcAft>
              <a:buClr>
                <a:schemeClr val="dk2"/>
              </a:buClr>
              <a:buSzPts val="2100"/>
              <a:buFont typeface="Roboto"/>
              <a:buNone/>
              <a:defRPr sz="2100" b="0" i="0" u="none" strike="noStrike" cap="none">
                <a:solidFill>
                  <a:schemeClr val="dk2"/>
                </a:solidFill>
                <a:latin typeface="Roboto"/>
                <a:ea typeface="Roboto"/>
                <a:cs typeface="Roboto"/>
                <a:sym typeface="Roboto"/>
              </a:defRPr>
            </a:lvl9pPr>
          </a:lstStyle>
          <a:p>
            <a:endParaRPr/>
          </a:p>
        </p:txBody>
      </p:sp>
      <p:sp>
        <p:nvSpPr>
          <p:cNvPr id="64" name="Google Shape;64;p9"/>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lt1"/>
              </a:buClr>
              <a:buSzPts val="1800"/>
              <a:buFont typeface="Roboto"/>
              <a:buChar char="●"/>
              <a:defRPr sz="1800" b="0" i="0" u="none" strike="noStrike" cap="none">
                <a:solidFill>
                  <a:schemeClr val="lt1"/>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1"/>
              </a:buClr>
              <a:buSzPts val="1400"/>
              <a:buFont typeface="Roboto"/>
              <a:buChar char="○"/>
              <a:defRPr sz="1400" b="0" i="0" u="none" strike="noStrike" cap="none">
                <a:solidFill>
                  <a:schemeClr val="lt1"/>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1"/>
              </a:buClr>
              <a:buSzPts val="1400"/>
              <a:buFont typeface="Roboto"/>
              <a:buChar char="■"/>
              <a:defRPr sz="1400" b="0" i="0" u="none" strike="noStrike" cap="none">
                <a:solidFill>
                  <a:schemeClr val="lt1"/>
                </a:solidFill>
                <a:latin typeface="Roboto"/>
                <a:ea typeface="Roboto"/>
                <a:cs typeface="Roboto"/>
                <a:sym typeface="Roboto"/>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Roboto"/>
              <a:buNone/>
              <a:defRPr sz="1800" b="0" i="0" u="none" strike="noStrike" cap="none">
                <a:solidFill>
                  <a:schemeClr val="dk2"/>
                </a:solidFill>
                <a:latin typeface="Roboto"/>
                <a:ea typeface="Roboto"/>
                <a:cs typeface="Roboto"/>
                <a:sym typeface="Roboto"/>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1pPr>
            <a:lvl2pPr marR="0" lvl="1"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communitycare.co.uk/2016/08/17/didnt-become-social-worker-feed-reports-computer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029450"/>
            <a:ext cx="8222100" cy="26952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600" b="0" i="0" u="none" strike="noStrike" cap="none">
                <a:solidFill>
                  <a:schemeClr val="lt1"/>
                </a:solidFill>
                <a:latin typeface="Roboto"/>
                <a:ea typeface="Roboto"/>
                <a:cs typeface="Roboto"/>
                <a:sym typeface="Roboto"/>
              </a:rPr>
              <a:t>Raging against the machine:</a:t>
            </a:r>
            <a:endParaRPr sz="36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Do students benefit from the use of Electronic Management Information Systems in Social Work Education Programmes?</a:t>
            </a:r>
            <a:endParaRPr sz="3000" b="0" i="0" u="none" strike="noStrike" cap="none">
              <a:solidFill>
                <a:schemeClr val="lt1"/>
              </a:solidFill>
              <a:latin typeface="Roboto"/>
              <a:ea typeface="Roboto"/>
              <a:cs typeface="Roboto"/>
              <a:sym typeface="Roboto"/>
            </a:endParaRPr>
          </a:p>
        </p:txBody>
      </p:sp>
      <p:sp>
        <p:nvSpPr>
          <p:cNvPr id="86" name="Google Shape;86;p13"/>
          <p:cNvSpPr txBox="1">
            <a:spLocks noGrp="1"/>
          </p:cNvSpPr>
          <p:nvPr>
            <p:ph type="subTitle" idx="1"/>
          </p:nvPr>
        </p:nvSpPr>
        <p:spPr>
          <a:xfrm>
            <a:off x="598100" y="4392325"/>
            <a:ext cx="4116300" cy="713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Gabi Hesk</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University of Salford</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endParaRPr sz="2100" b="0" i="0" u="none" strike="noStrike" cap="none">
              <a:solidFill>
                <a:schemeClr val="lt1"/>
              </a:solidFill>
              <a:latin typeface="Roboto"/>
              <a:ea typeface="Roboto"/>
              <a:cs typeface="Roboto"/>
              <a:sym typeface="Roboto"/>
            </a:endParaRPr>
          </a:p>
        </p:txBody>
      </p:sp>
      <p:sp>
        <p:nvSpPr>
          <p:cNvPr id="87" name="Google Shape;87;p13"/>
          <p:cNvSpPr txBox="1">
            <a:spLocks noGrp="1"/>
          </p:cNvSpPr>
          <p:nvPr>
            <p:ph type="subTitle" idx="1"/>
          </p:nvPr>
        </p:nvSpPr>
        <p:spPr>
          <a:xfrm>
            <a:off x="4712894" y="4392325"/>
            <a:ext cx="4116300" cy="432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Phil Moses</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SCN</a:t>
            </a:r>
            <a:endParaRPr sz="1800" b="0" i="0" u="none" strike="noStrike" cap="none">
              <a:solidFill>
                <a:schemeClr val="lt1"/>
              </a:solidFill>
              <a:latin typeface="Roboto"/>
              <a:ea typeface="Roboto"/>
              <a:cs typeface="Roboto"/>
              <a:sym typeface="Roboto"/>
            </a:endParaRPr>
          </a:p>
        </p:txBody>
      </p:sp>
      <p:pic>
        <p:nvPicPr>
          <p:cNvPr id="88" name="Google Shape;88;p13"/>
          <p:cNvPicPr preferRelativeResize="0"/>
          <p:nvPr/>
        </p:nvPicPr>
        <p:blipFill rotWithShape="1">
          <a:blip r:embed="rId3">
            <a:alphaModFix/>
          </a:blip>
          <a:srcRect/>
          <a:stretch/>
        </p:blipFill>
        <p:spPr>
          <a:xfrm>
            <a:off x="2785300" y="4386700"/>
            <a:ext cx="1441248" cy="724650"/>
          </a:xfrm>
          <a:prstGeom prst="rect">
            <a:avLst/>
          </a:prstGeom>
          <a:noFill/>
          <a:ln>
            <a:noFill/>
          </a:ln>
        </p:spPr>
      </p:pic>
      <p:pic>
        <p:nvPicPr>
          <p:cNvPr id="89" name="Google Shape;89;p13"/>
          <p:cNvPicPr preferRelativeResize="0"/>
          <p:nvPr/>
        </p:nvPicPr>
        <p:blipFill rotWithShape="1">
          <a:blip r:embed="rId4">
            <a:alphaModFix/>
          </a:blip>
          <a:srcRect/>
          <a:stretch/>
        </p:blipFill>
        <p:spPr>
          <a:xfrm>
            <a:off x="6019250" y="4422425"/>
            <a:ext cx="2515150" cy="607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txBox="1">
            <a:spLocks noGrp="1"/>
          </p:cNvSpPr>
          <p:nvPr>
            <p:ph type="ctrTitle"/>
          </p:nvPr>
        </p:nvSpPr>
        <p:spPr>
          <a:xfrm>
            <a:off x="598100" y="305475"/>
            <a:ext cx="79677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Student reflections</a:t>
            </a: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Examples of student reflections</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How would you support these students in practice?</a:t>
            </a: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Work in small groups and report back</a:t>
            </a:r>
            <a:endParaRPr sz="2400" b="0" i="0" u="none" strike="noStrike" cap="none">
              <a:solidFill>
                <a:schemeClr val="lt1"/>
              </a:solidFill>
              <a:latin typeface="Roboto"/>
              <a:ea typeface="Roboto"/>
              <a:cs typeface="Roboto"/>
              <a:sym typeface="Roboto"/>
            </a:endParaRPr>
          </a:p>
          <a:p>
            <a:pPr marL="5029200" marR="0" lvl="0" indent="0" algn="l" rtl="0">
              <a:lnSpc>
                <a:spcPct val="100000"/>
              </a:lnSpc>
              <a:spcBef>
                <a:spcPts val="0"/>
              </a:spcBef>
              <a:spcAft>
                <a:spcPts val="0"/>
              </a:spcAft>
              <a:buClr>
                <a:schemeClr val="lt1"/>
              </a:buClr>
              <a:buSzPts val="4200"/>
              <a:buFont typeface="Roboto"/>
              <a:buNone/>
            </a:pPr>
            <a:r>
              <a:rPr lang="en-GB" sz="1800" b="0" i="1" u="none" strike="noStrike" cap="none">
                <a:solidFill>
                  <a:schemeClr val="lt1"/>
                </a:solidFill>
                <a:latin typeface="Roboto"/>
                <a:ea typeface="Roboto"/>
                <a:cs typeface="Roboto"/>
                <a:sym typeface="Roboto"/>
              </a:rPr>
              <a:t>(10 mins)</a:t>
            </a:r>
            <a:endParaRPr sz="1800" b="0" i="1" u="none" strike="noStrike" cap="none">
              <a:solidFill>
                <a:schemeClr val="lt1"/>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3"/>
          <p:cNvSpPr txBox="1">
            <a:spLocks noGrp="1"/>
          </p:cNvSpPr>
          <p:nvPr>
            <p:ph type="ctrTitle"/>
          </p:nvPr>
        </p:nvSpPr>
        <p:spPr>
          <a:xfrm>
            <a:off x="598100" y="305475"/>
            <a:ext cx="79677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What do students think?</a:t>
            </a:r>
            <a:br>
              <a:rPr lang="en-GB" sz="3000" b="0" i="0" u="none" strike="noStrike" cap="none">
                <a:solidFill>
                  <a:schemeClr val="lt1"/>
                </a:solidFill>
                <a:latin typeface="Roboto"/>
                <a:ea typeface="Roboto"/>
                <a:cs typeface="Roboto"/>
                <a:sym typeface="Roboto"/>
              </a:rPr>
            </a:br>
            <a:br>
              <a:rPr lang="en-GB" sz="3000" b="0" i="0" u="none" strike="noStrike" cap="none">
                <a:solidFill>
                  <a:schemeClr val="lt1"/>
                </a:solidFill>
                <a:latin typeface="Roboto"/>
                <a:ea typeface="Roboto"/>
                <a:cs typeface="Roboto"/>
                <a:sym typeface="Roboto"/>
              </a:rPr>
            </a:br>
            <a:r>
              <a:rPr lang="en-GB" sz="3000" b="0" i="0" u="none" strike="noStrike" cap="none">
                <a:solidFill>
                  <a:schemeClr val="lt1"/>
                </a:solidFill>
                <a:latin typeface="Roboto"/>
                <a:ea typeface="Roboto"/>
                <a:cs typeface="Roboto"/>
                <a:sym typeface="Roboto"/>
              </a:rPr>
              <a:t>‘</a:t>
            </a:r>
            <a:r>
              <a:rPr lang="en-GB" sz="2800" b="0" i="1" u="none" strike="noStrike" cap="none">
                <a:solidFill>
                  <a:schemeClr val="lt1"/>
                </a:solidFill>
                <a:latin typeface="Roboto"/>
                <a:ea typeface="Roboto"/>
                <a:cs typeface="Roboto"/>
                <a:sym typeface="Roboto"/>
              </a:rPr>
              <a:t>This will definitely assist me on my placement’</a:t>
            </a:r>
            <a:br>
              <a:rPr lang="en-GB" sz="2800" b="0" i="1" u="none" strike="noStrike" cap="none">
                <a:solidFill>
                  <a:schemeClr val="lt1"/>
                </a:solidFill>
                <a:latin typeface="Roboto"/>
                <a:ea typeface="Roboto"/>
                <a:cs typeface="Roboto"/>
                <a:sym typeface="Roboto"/>
              </a:rPr>
            </a:br>
            <a:br>
              <a:rPr lang="en-GB" sz="2800" b="0" i="1" u="none" strike="noStrike" cap="none">
                <a:solidFill>
                  <a:schemeClr val="lt1"/>
                </a:solidFill>
                <a:latin typeface="Roboto"/>
                <a:ea typeface="Roboto"/>
                <a:cs typeface="Roboto"/>
                <a:sym typeface="Roboto"/>
              </a:rPr>
            </a:br>
            <a:r>
              <a:rPr lang="en-GB" sz="2800" b="0" i="1" u="none" strike="noStrike" cap="none">
                <a:solidFill>
                  <a:schemeClr val="lt1"/>
                </a:solidFill>
                <a:latin typeface="Roboto"/>
                <a:ea typeface="Roboto"/>
                <a:cs typeface="Roboto"/>
                <a:sym typeface="Roboto"/>
              </a:rPr>
              <a:t>‘I will know the basics so won’t feel overloaded having to learn about databases as well as everything else’</a:t>
            </a:r>
            <a:br>
              <a:rPr lang="en-GB" sz="2800" b="0" i="1" u="none" strike="noStrike" cap="none">
                <a:solidFill>
                  <a:schemeClr val="lt1"/>
                </a:solidFill>
                <a:latin typeface="Roboto"/>
                <a:ea typeface="Roboto"/>
                <a:cs typeface="Roboto"/>
                <a:sym typeface="Roboto"/>
              </a:rPr>
            </a:br>
            <a:br>
              <a:rPr lang="en-GB" sz="2800" b="0" i="1" u="none" strike="noStrike" cap="none">
                <a:solidFill>
                  <a:schemeClr val="lt1"/>
                </a:solidFill>
                <a:latin typeface="Roboto"/>
                <a:ea typeface="Roboto"/>
                <a:cs typeface="Roboto"/>
                <a:sym typeface="Roboto"/>
              </a:rPr>
            </a:br>
            <a:r>
              <a:rPr lang="en-GB" sz="2800" b="0" i="0" u="none" strike="noStrike" cap="none">
                <a:solidFill>
                  <a:schemeClr val="lt1"/>
                </a:solidFill>
                <a:latin typeface="Roboto"/>
                <a:ea typeface="Roboto"/>
                <a:cs typeface="Roboto"/>
                <a:sym typeface="Roboto"/>
              </a:rPr>
              <a:t>BA first year students</a:t>
            </a:r>
            <a:endParaRPr sz="2800" b="0" i="0" u="none" strike="noStrike" cap="none">
              <a:solidFill>
                <a:schemeClr val="lt1"/>
              </a:solidFill>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txBox="1">
            <a:spLocks noGrp="1"/>
          </p:cNvSpPr>
          <p:nvPr>
            <p:ph type="ctrTitle"/>
          </p:nvPr>
        </p:nvSpPr>
        <p:spPr>
          <a:xfrm>
            <a:off x="598100" y="305475"/>
            <a:ext cx="79677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What do students think – post qualification?</a:t>
            </a:r>
            <a:br>
              <a:rPr lang="en-GB" sz="3000" b="0" i="0" u="none" strike="noStrike" cap="none">
                <a:solidFill>
                  <a:schemeClr val="lt1"/>
                </a:solidFill>
                <a:latin typeface="Roboto"/>
                <a:ea typeface="Roboto"/>
                <a:cs typeface="Roboto"/>
                <a:sym typeface="Roboto"/>
              </a:rPr>
            </a:br>
            <a:br>
              <a:rPr lang="en-GB" sz="3000" b="0" i="0" u="none" strike="noStrike" cap="none">
                <a:solidFill>
                  <a:schemeClr val="lt1"/>
                </a:solidFill>
                <a:latin typeface="Roboto"/>
                <a:ea typeface="Roboto"/>
                <a:cs typeface="Roboto"/>
                <a:sym typeface="Roboto"/>
              </a:rPr>
            </a:br>
            <a:r>
              <a:rPr lang="en-GB" sz="3000" b="0" i="0" u="none" strike="noStrike" cap="none">
                <a:solidFill>
                  <a:schemeClr val="lt1"/>
                </a:solidFill>
                <a:latin typeface="Roboto"/>
                <a:ea typeface="Roboto"/>
                <a:cs typeface="Roboto"/>
                <a:sym typeface="Roboto"/>
              </a:rPr>
              <a:t>‘</a:t>
            </a:r>
            <a:r>
              <a:rPr lang="en-GB" sz="1800" b="0" i="0" u="none" strike="noStrike" cap="none">
                <a:solidFill>
                  <a:schemeClr val="lt1"/>
                </a:solidFill>
                <a:latin typeface="Roboto"/>
                <a:ea typeface="Roboto"/>
                <a:cs typeface="Roboto"/>
                <a:sym typeface="Roboto"/>
              </a:rPr>
              <a:t> </a:t>
            </a:r>
            <a:r>
              <a:rPr lang="en-GB" sz="2800" b="0" i="1" u="none" strike="noStrike" cap="none">
                <a:solidFill>
                  <a:schemeClr val="lt1"/>
                </a:solidFill>
                <a:latin typeface="Roboto"/>
                <a:ea typeface="Roboto"/>
                <a:cs typeface="Roboto"/>
                <a:sym typeface="Roboto"/>
              </a:rPr>
              <a:t>the training gave me confidence and I was able to explain what Charms was during the interview process’</a:t>
            </a:r>
            <a:br>
              <a:rPr lang="en-GB" sz="2800" b="0" i="1" u="none" strike="noStrike" cap="none">
                <a:solidFill>
                  <a:schemeClr val="lt1"/>
                </a:solidFill>
                <a:latin typeface="Roboto"/>
                <a:ea typeface="Roboto"/>
                <a:cs typeface="Roboto"/>
                <a:sym typeface="Roboto"/>
              </a:rPr>
            </a:br>
            <a:br>
              <a:rPr lang="en-GB" sz="2800" b="0" i="1" u="none" strike="noStrike" cap="none">
                <a:solidFill>
                  <a:schemeClr val="lt1"/>
                </a:solidFill>
                <a:latin typeface="Roboto"/>
                <a:ea typeface="Roboto"/>
                <a:cs typeface="Roboto"/>
                <a:sym typeface="Roboto"/>
              </a:rPr>
            </a:br>
            <a:r>
              <a:rPr lang="en-GB" sz="2800" b="0" i="1" u="none" strike="noStrike" cap="none">
                <a:solidFill>
                  <a:schemeClr val="lt1"/>
                </a:solidFill>
                <a:latin typeface="Roboto"/>
                <a:ea typeface="Roboto"/>
                <a:cs typeface="Roboto"/>
                <a:sym typeface="Roboto"/>
              </a:rPr>
              <a:t>‘Although the council I work at don’t use Charms I was able to transfer my knowledge without any worries’</a:t>
            </a:r>
            <a:endParaRPr sz="2800" b="0" i="1" u="none" strike="noStrike" cap="none">
              <a:solidFill>
                <a:schemeClr val="lt1"/>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ctrTitle"/>
          </p:nvPr>
        </p:nvSpPr>
        <p:spPr>
          <a:xfrm>
            <a:off x="598100" y="305475"/>
            <a:ext cx="79677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Recording the PCF in Charms</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5029200" marR="0" lvl="0" indent="0" algn="l" rtl="0">
              <a:lnSpc>
                <a:spcPct val="100000"/>
              </a:lnSpc>
              <a:spcBef>
                <a:spcPts val="0"/>
              </a:spcBef>
              <a:spcAft>
                <a:spcPts val="0"/>
              </a:spcAft>
              <a:buClr>
                <a:schemeClr val="lt1"/>
              </a:buClr>
              <a:buSzPts val="4200"/>
              <a:buFont typeface="Roboto"/>
              <a:buNone/>
            </a:pPr>
            <a:endParaRPr sz="1800" b="0" i="1" u="none" strike="noStrike" cap="none">
              <a:solidFill>
                <a:schemeClr val="lt1"/>
              </a:solidFill>
              <a:latin typeface="Roboto"/>
              <a:ea typeface="Roboto"/>
              <a:cs typeface="Roboto"/>
              <a:sym typeface="Roboto"/>
            </a:endParaRPr>
          </a:p>
        </p:txBody>
      </p:sp>
      <p:pic>
        <p:nvPicPr>
          <p:cNvPr id="150" name="Google Shape;150;p25"/>
          <p:cNvPicPr preferRelativeResize="0"/>
          <p:nvPr/>
        </p:nvPicPr>
        <p:blipFill>
          <a:blip r:embed="rId3">
            <a:alphaModFix/>
          </a:blip>
          <a:stretch>
            <a:fillRect/>
          </a:stretch>
        </p:blipFill>
        <p:spPr>
          <a:xfrm>
            <a:off x="5055575" y="1073374"/>
            <a:ext cx="3910500" cy="3658602"/>
          </a:xfrm>
          <a:prstGeom prst="rect">
            <a:avLst/>
          </a:prstGeom>
          <a:noFill/>
          <a:ln>
            <a:noFill/>
          </a:ln>
        </p:spPr>
      </p:pic>
      <p:pic>
        <p:nvPicPr>
          <p:cNvPr id="151" name="Google Shape;151;p25"/>
          <p:cNvPicPr preferRelativeResize="0"/>
          <p:nvPr/>
        </p:nvPicPr>
        <p:blipFill>
          <a:blip r:embed="rId4">
            <a:alphaModFix/>
          </a:blip>
          <a:stretch>
            <a:fillRect/>
          </a:stretch>
        </p:blipFill>
        <p:spPr>
          <a:xfrm>
            <a:off x="100325" y="1399500"/>
            <a:ext cx="4780224" cy="300634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ctrTitle"/>
          </p:nvPr>
        </p:nvSpPr>
        <p:spPr>
          <a:xfrm>
            <a:off x="598100" y="419850"/>
            <a:ext cx="8222100" cy="269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600" b="0" i="0" u="none" strike="noStrike" cap="none">
                <a:solidFill>
                  <a:schemeClr val="lt1"/>
                </a:solidFill>
                <a:latin typeface="Roboto"/>
                <a:ea typeface="Roboto"/>
                <a:cs typeface="Roboto"/>
                <a:sym typeface="Roboto"/>
              </a:rPr>
              <a:t>Any questions?</a:t>
            </a:r>
            <a:endParaRPr sz="3000" b="0" i="0" u="none" strike="noStrike" cap="none">
              <a:solidFill>
                <a:schemeClr val="lt1"/>
              </a:solidFill>
              <a:latin typeface="Roboto"/>
              <a:ea typeface="Roboto"/>
              <a:cs typeface="Roboto"/>
              <a:sym typeface="Roboto"/>
            </a:endParaRPr>
          </a:p>
        </p:txBody>
      </p:sp>
      <p:sp>
        <p:nvSpPr>
          <p:cNvPr id="157" name="Google Shape;157;p26"/>
          <p:cNvSpPr txBox="1">
            <a:spLocks noGrp="1"/>
          </p:cNvSpPr>
          <p:nvPr>
            <p:ph type="subTitle" idx="1"/>
          </p:nvPr>
        </p:nvSpPr>
        <p:spPr>
          <a:xfrm>
            <a:off x="598100" y="3401725"/>
            <a:ext cx="4116300" cy="1250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Gabi Hesk</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University of Salford</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0161 295 5204</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g.c.o.hesk@salford.ac.uk</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endParaRPr sz="2100" b="0" i="0" u="none" strike="noStrike" cap="none">
              <a:solidFill>
                <a:schemeClr val="lt1"/>
              </a:solidFill>
              <a:latin typeface="Roboto"/>
              <a:ea typeface="Roboto"/>
              <a:cs typeface="Roboto"/>
              <a:sym typeface="Roboto"/>
            </a:endParaRPr>
          </a:p>
        </p:txBody>
      </p:sp>
      <p:sp>
        <p:nvSpPr>
          <p:cNvPr id="158" name="Google Shape;158;p26"/>
          <p:cNvSpPr txBox="1">
            <a:spLocks noGrp="1"/>
          </p:cNvSpPr>
          <p:nvPr>
            <p:ph type="subTitle" idx="1"/>
          </p:nvPr>
        </p:nvSpPr>
        <p:spPr>
          <a:xfrm>
            <a:off x="4712900" y="3401725"/>
            <a:ext cx="4116300" cy="129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Phil Moses</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SCN</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0161 237 1872</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2100"/>
              <a:buFont typeface="Roboto"/>
              <a:buNone/>
            </a:pPr>
            <a:r>
              <a:rPr lang="en-GB" sz="1800" b="0" i="0" u="none" strike="noStrike" cap="none">
                <a:solidFill>
                  <a:schemeClr val="lt1"/>
                </a:solidFill>
                <a:latin typeface="Roboto"/>
                <a:ea typeface="Roboto"/>
                <a:cs typeface="Roboto"/>
                <a:sym typeface="Roboto"/>
              </a:rPr>
              <a:t>phil.moses@socialcarenetwork.com</a:t>
            </a:r>
            <a:endParaRPr sz="1800" b="0" i="0" u="none" strike="noStrike" cap="none">
              <a:solidFill>
                <a:schemeClr val="lt1"/>
              </a:solidFill>
              <a:latin typeface="Roboto"/>
              <a:ea typeface="Roboto"/>
              <a:cs typeface="Roboto"/>
              <a:sym typeface="Roboto"/>
            </a:endParaRPr>
          </a:p>
        </p:txBody>
      </p:sp>
      <p:pic>
        <p:nvPicPr>
          <p:cNvPr id="159" name="Google Shape;159;p26"/>
          <p:cNvPicPr preferRelativeResize="0"/>
          <p:nvPr/>
        </p:nvPicPr>
        <p:blipFill rotWithShape="1">
          <a:blip r:embed="rId3">
            <a:alphaModFix/>
          </a:blip>
          <a:srcRect/>
          <a:stretch/>
        </p:blipFill>
        <p:spPr>
          <a:xfrm>
            <a:off x="2785300" y="3396100"/>
            <a:ext cx="1441248" cy="724650"/>
          </a:xfrm>
          <a:prstGeom prst="rect">
            <a:avLst/>
          </a:prstGeom>
          <a:noFill/>
          <a:ln>
            <a:noFill/>
          </a:ln>
        </p:spPr>
      </p:pic>
      <p:pic>
        <p:nvPicPr>
          <p:cNvPr id="160" name="Google Shape;160;p26"/>
          <p:cNvPicPr preferRelativeResize="0"/>
          <p:nvPr/>
        </p:nvPicPr>
        <p:blipFill rotWithShape="1">
          <a:blip r:embed="rId4">
            <a:alphaModFix/>
          </a:blip>
          <a:srcRect/>
          <a:stretch/>
        </p:blipFill>
        <p:spPr>
          <a:xfrm>
            <a:off x="6019250" y="3431825"/>
            <a:ext cx="2515150" cy="607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ctrTitle"/>
          </p:nvPr>
        </p:nvSpPr>
        <p:spPr>
          <a:xfrm>
            <a:off x="598100" y="305475"/>
            <a:ext cx="82221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Introduction</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Rationale for the study</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Historical impact of recording and how technology has been viewed in the past</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Student experiences</a:t>
            </a:r>
            <a:endParaRPr sz="2400" b="0" i="0" u="none" strike="noStrike" cap="none">
              <a:solidFill>
                <a:schemeClr val="lt1"/>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ctrTitle"/>
          </p:nvPr>
        </p:nvSpPr>
        <p:spPr>
          <a:xfrm>
            <a:off x="598100" y="305475"/>
            <a:ext cx="82221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Introduction</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r>
              <a:rPr lang="en-GB" sz="2400" b="0" i="0" u="none" strike="noStrike" cap="none">
                <a:solidFill>
                  <a:schemeClr val="lt1"/>
                </a:solidFill>
                <a:latin typeface="Roboto"/>
                <a:ea typeface="Roboto"/>
                <a:cs typeface="Roboto"/>
                <a:sym typeface="Roboto"/>
              </a:rPr>
              <a:t>“A team meeting from three years ago still sticks with me. Asked by a manager about implementing a new way of divvying up initial assessments, a colleague of mine replied: “You can be a good social worker on paper in the office or a good social worker with people out of the office. You can’t be both”.”</a:t>
            </a: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1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1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r>
              <a:rPr lang="en-GB" sz="1400" b="0" i="0" u="none" strike="noStrike" cap="none">
                <a:solidFill>
                  <a:schemeClr val="lt1"/>
                </a:solidFill>
                <a:latin typeface="Roboto"/>
                <a:ea typeface="Roboto"/>
                <a:cs typeface="Roboto"/>
                <a:sym typeface="Roboto"/>
              </a:rPr>
              <a:t>Social Work Tutor in Community Care (</a:t>
            </a:r>
            <a:r>
              <a:rPr lang="en-GB" sz="1400" b="0" i="0" u="sng" strike="noStrike" cap="none">
                <a:solidFill>
                  <a:schemeClr val="hlink"/>
                </a:solidFill>
                <a:latin typeface="Roboto"/>
                <a:ea typeface="Roboto"/>
                <a:cs typeface="Roboto"/>
                <a:sym typeface="Roboto"/>
                <a:hlinkClick r:id="rId3"/>
              </a:rPr>
              <a:t>http://www.communitycare.co.uk/2016/08/17/didnt-become-social-worker-feed-reports-computers/</a:t>
            </a:r>
            <a:r>
              <a:rPr lang="en-GB" sz="1400" b="0" i="0" u="none" strike="noStrike" cap="none">
                <a:solidFill>
                  <a:schemeClr val="lt1"/>
                </a:solidFill>
                <a:latin typeface="Roboto"/>
                <a:ea typeface="Roboto"/>
                <a:cs typeface="Roboto"/>
                <a:sym typeface="Roboto"/>
              </a:rPr>
              <a:t>) accessed 18/07/2018</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ctrTitle"/>
          </p:nvPr>
        </p:nvSpPr>
        <p:spPr>
          <a:xfrm>
            <a:off x="598100" y="305475"/>
            <a:ext cx="82221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Introduction</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r>
              <a:rPr lang="en-GB" sz="2400" b="0" i="0" u="none" strike="noStrike" cap="none">
                <a:solidFill>
                  <a:schemeClr val="lt1"/>
                </a:solidFill>
                <a:latin typeface="Roboto"/>
                <a:ea typeface="Roboto"/>
                <a:cs typeface="Roboto"/>
                <a:sym typeface="Roboto"/>
              </a:rPr>
              <a:t>Student experiences</a:t>
            </a:r>
            <a:br>
              <a:rPr lang="en-GB" sz="2400" b="0" i="0" u="none" strike="noStrike" cap="none">
                <a:solidFill>
                  <a:schemeClr val="lt1"/>
                </a:solidFill>
                <a:latin typeface="Roboto"/>
                <a:ea typeface="Roboto"/>
                <a:cs typeface="Roboto"/>
                <a:sym typeface="Roboto"/>
              </a:rPr>
            </a:br>
            <a:br>
              <a:rPr lang="en-GB" sz="2400" b="0" i="0" u="none" strike="noStrike" cap="none">
                <a:solidFill>
                  <a:schemeClr val="lt1"/>
                </a:solidFill>
                <a:latin typeface="Roboto"/>
                <a:ea typeface="Roboto"/>
                <a:cs typeface="Roboto"/>
                <a:sym typeface="Roboto"/>
              </a:rPr>
            </a:br>
            <a:r>
              <a:rPr lang="en-GB" sz="2400" b="0" i="0" u="none" strike="noStrike" cap="none">
                <a:solidFill>
                  <a:schemeClr val="lt1"/>
                </a:solidFill>
                <a:latin typeface="Roboto"/>
                <a:ea typeface="Roboto"/>
                <a:cs typeface="Roboto"/>
                <a:sym typeface="Roboto"/>
              </a:rPr>
              <a:t>‘</a:t>
            </a:r>
            <a:r>
              <a:rPr lang="en-GB" sz="2400" b="0" i="1" u="none" strike="noStrike" cap="none">
                <a:solidFill>
                  <a:schemeClr val="lt1"/>
                </a:solidFill>
                <a:latin typeface="Roboto"/>
                <a:ea typeface="Roboto"/>
                <a:cs typeface="Roboto"/>
                <a:sym typeface="Roboto"/>
              </a:rPr>
              <a:t>I experienced difficulties initially due to a lack of confidence, particularly in navigating my way around the computer system. I felt a lack of general administration skills also hindered the speed at which I was able to react to different processes’</a:t>
            </a:r>
            <a:br>
              <a:rPr lang="en-GB" sz="2400" b="0" i="1" u="none" strike="noStrike" cap="none">
                <a:solidFill>
                  <a:schemeClr val="lt1"/>
                </a:solidFill>
                <a:latin typeface="Roboto"/>
                <a:ea typeface="Roboto"/>
                <a:cs typeface="Roboto"/>
                <a:sym typeface="Roboto"/>
              </a:rPr>
            </a:br>
            <a:br>
              <a:rPr lang="en-GB" sz="2400" b="0" i="1" u="none" strike="noStrike" cap="none">
                <a:solidFill>
                  <a:schemeClr val="lt1"/>
                </a:solidFill>
                <a:latin typeface="Roboto"/>
                <a:ea typeface="Roboto"/>
                <a:cs typeface="Roboto"/>
                <a:sym typeface="Roboto"/>
              </a:rPr>
            </a:br>
            <a:r>
              <a:rPr lang="en-GB" sz="2400" b="0" i="0" u="none" strike="noStrike" cap="none">
                <a:solidFill>
                  <a:schemeClr val="lt1"/>
                </a:solidFill>
                <a:latin typeface="Roboto"/>
                <a:ea typeface="Roboto"/>
                <a:cs typeface="Roboto"/>
                <a:sym typeface="Roboto"/>
              </a:rPr>
              <a:t>Jane – reflection following  failed attempt at final placement</a:t>
            </a:r>
            <a:endParaRPr sz="2400" b="0" i="0" u="none" strike="noStrike" cap="none">
              <a:solidFill>
                <a:schemeClr val="lt1"/>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ctrTitle"/>
          </p:nvPr>
        </p:nvSpPr>
        <p:spPr>
          <a:xfrm>
            <a:off x="598100" y="305475"/>
            <a:ext cx="82221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Charms</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Made by Social Care Network Solutions, a social enterprise based in Manchester.</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Case management system used across social care by over 30,000 users.</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Used across fostering, adoption, child residential, supported employment, adult services and more.</a:t>
            </a:r>
            <a:endParaRPr sz="2400" b="0" i="0" u="none" strike="noStrike" cap="none">
              <a:solidFill>
                <a:schemeClr val="lt1"/>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ctrTitle"/>
          </p:nvPr>
        </p:nvSpPr>
        <p:spPr>
          <a:xfrm>
            <a:off x="598100" y="305475"/>
            <a:ext cx="82221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Charms</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Key commitment to making social work more accessible</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Dedicated to keeping information safe and secure</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Forward thinking and engaging with users</a:t>
            </a:r>
            <a:endParaRPr sz="2400" b="0" i="0" u="none" strike="noStrike" cap="none">
              <a:solidFill>
                <a:schemeClr val="lt1"/>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txBox="1">
            <a:spLocks noGrp="1"/>
          </p:cNvSpPr>
          <p:nvPr>
            <p:ph type="ctrTitle"/>
          </p:nvPr>
        </p:nvSpPr>
        <p:spPr>
          <a:xfrm>
            <a:off x="598100" y="305475"/>
            <a:ext cx="79677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Models of working</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r>
              <a:rPr lang="en-GB" sz="2400" b="0" i="0" u="none" strike="noStrike" cap="none">
                <a:solidFill>
                  <a:schemeClr val="lt1"/>
                </a:solidFill>
                <a:latin typeface="Roboto"/>
                <a:ea typeface="Roboto"/>
                <a:cs typeface="Roboto"/>
                <a:sym typeface="Roboto"/>
              </a:rPr>
              <a:t>Introduction sessions</a:t>
            </a:r>
            <a:endParaRPr sz="1800" b="0" i="0" u="none" strike="noStrike" cap="none">
              <a:solidFill>
                <a:schemeClr val="lt1"/>
              </a:solidFill>
              <a:latin typeface="Roboto"/>
              <a:ea typeface="Roboto"/>
              <a:cs typeface="Roboto"/>
              <a:sym typeface="Roboto"/>
            </a:endParaRPr>
          </a:p>
          <a:p>
            <a:pPr marL="457200" marR="0" lvl="0" indent="-342900" algn="l" rtl="0">
              <a:lnSpc>
                <a:spcPct val="100000"/>
              </a:lnSpc>
              <a:spcBef>
                <a:spcPts val="0"/>
              </a:spcBef>
              <a:spcAft>
                <a:spcPts val="0"/>
              </a:spcAft>
              <a:buClr>
                <a:schemeClr val="lt1"/>
              </a:buClr>
              <a:buSzPts val="1800"/>
              <a:buFont typeface="Roboto"/>
              <a:buChar char="●"/>
            </a:pPr>
            <a:r>
              <a:rPr lang="en-GB" sz="1800" b="0" i="0" u="none" strike="noStrike" cap="none">
                <a:solidFill>
                  <a:schemeClr val="lt1"/>
                </a:solidFill>
                <a:latin typeface="Roboto"/>
                <a:ea typeface="Roboto"/>
                <a:cs typeface="Roboto"/>
                <a:sym typeface="Roboto"/>
              </a:rPr>
              <a:t>Students are introduced to concepts of data security, data protection, concepts of record keeping</a:t>
            </a:r>
            <a:endParaRPr sz="1800" b="0" i="0" u="none" strike="noStrike" cap="none">
              <a:solidFill>
                <a:schemeClr val="lt1"/>
              </a:solidFill>
              <a:latin typeface="Roboto"/>
              <a:ea typeface="Roboto"/>
              <a:cs typeface="Roboto"/>
              <a:sym typeface="Roboto"/>
            </a:endParaRPr>
          </a:p>
          <a:p>
            <a:pPr marL="457200" marR="0" lvl="0" indent="-342900" algn="l" rtl="0">
              <a:lnSpc>
                <a:spcPct val="100000"/>
              </a:lnSpc>
              <a:spcBef>
                <a:spcPts val="0"/>
              </a:spcBef>
              <a:spcAft>
                <a:spcPts val="0"/>
              </a:spcAft>
              <a:buClr>
                <a:schemeClr val="lt1"/>
              </a:buClr>
              <a:buSzPts val="1800"/>
              <a:buFont typeface="Roboto"/>
              <a:buChar char="●"/>
            </a:pPr>
            <a:r>
              <a:rPr lang="en-GB" sz="1800" b="0" i="0" u="none" strike="noStrike" cap="none">
                <a:solidFill>
                  <a:schemeClr val="lt1"/>
                </a:solidFill>
                <a:latin typeface="Roboto"/>
                <a:ea typeface="Roboto"/>
                <a:cs typeface="Roboto"/>
                <a:sym typeface="Roboto"/>
              </a:rPr>
              <a:t>Students are given introduction to Charms where they log in, add a record, and log some case recordings, all in test data</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r>
              <a:rPr lang="en-GB" sz="2400" b="0" i="0" u="none" strike="noStrike" cap="none">
                <a:solidFill>
                  <a:schemeClr val="lt1"/>
                </a:solidFill>
                <a:latin typeface="Roboto"/>
                <a:ea typeface="Roboto"/>
                <a:cs typeface="Roboto"/>
                <a:sym typeface="Roboto"/>
              </a:rPr>
              <a:t>Simulation exercises</a:t>
            </a:r>
            <a:endParaRPr sz="1800" b="0" i="0" u="none" strike="noStrike" cap="none">
              <a:solidFill>
                <a:schemeClr val="lt1"/>
              </a:solidFill>
              <a:latin typeface="Roboto"/>
              <a:ea typeface="Roboto"/>
              <a:cs typeface="Roboto"/>
              <a:sym typeface="Roboto"/>
            </a:endParaRPr>
          </a:p>
          <a:p>
            <a:pPr marL="457200" marR="0" lvl="0" indent="-342900" algn="l" rtl="0">
              <a:lnSpc>
                <a:spcPct val="100000"/>
              </a:lnSpc>
              <a:spcBef>
                <a:spcPts val="0"/>
              </a:spcBef>
              <a:spcAft>
                <a:spcPts val="0"/>
              </a:spcAft>
              <a:buClr>
                <a:schemeClr val="lt1"/>
              </a:buClr>
              <a:buSzPts val="1800"/>
              <a:buFont typeface="Roboto"/>
              <a:buChar char="●"/>
            </a:pPr>
            <a:r>
              <a:rPr lang="en-GB" sz="1800" b="0" i="0" u="none" strike="noStrike" cap="none">
                <a:solidFill>
                  <a:schemeClr val="lt1"/>
                </a:solidFill>
                <a:latin typeface="Roboto"/>
                <a:ea typeface="Roboto"/>
                <a:cs typeface="Roboto"/>
                <a:sym typeface="Roboto"/>
              </a:rPr>
              <a:t>Week long exercise where students engage with a case, carry out visits in a as-live scenario, perform follow up visits</a:t>
            </a:r>
            <a:endParaRPr sz="1800" b="0" i="0" u="none" strike="noStrike" cap="none">
              <a:solidFill>
                <a:schemeClr val="lt1"/>
              </a:solidFill>
              <a:latin typeface="Roboto"/>
              <a:ea typeface="Roboto"/>
              <a:cs typeface="Roboto"/>
              <a:sym typeface="Roboto"/>
            </a:endParaRPr>
          </a:p>
          <a:p>
            <a:pPr marL="457200" marR="0" lvl="0" indent="-342900" algn="l" rtl="0">
              <a:lnSpc>
                <a:spcPct val="100000"/>
              </a:lnSpc>
              <a:spcBef>
                <a:spcPts val="0"/>
              </a:spcBef>
              <a:spcAft>
                <a:spcPts val="0"/>
              </a:spcAft>
              <a:buClr>
                <a:schemeClr val="lt1"/>
              </a:buClr>
              <a:buSzPts val="1800"/>
              <a:buFont typeface="Roboto"/>
              <a:buChar char="●"/>
            </a:pPr>
            <a:r>
              <a:rPr lang="en-GB" sz="1800" b="0" i="0" u="none" strike="noStrike" cap="none">
                <a:solidFill>
                  <a:schemeClr val="lt1"/>
                </a:solidFill>
                <a:latin typeface="Roboto"/>
                <a:ea typeface="Roboto"/>
                <a:cs typeface="Roboto"/>
                <a:sym typeface="Roboto"/>
              </a:rPr>
              <a:t>Recordings and reflections are logged in Charms as they would be when out in practice</a:t>
            </a: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ctrTitle"/>
          </p:nvPr>
        </p:nvSpPr>
        <p:spPr>
          <a:xfrm>
            <a:off x="598100" y="305475"/>
            <a:ext cx="79677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Reflections</a:t>
            </a:r>
            <a:endParaRPr sz="30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Open question - What makes a good reflection?</a:t>
            </a: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Volunteer exercise - Recording a reflection in Charms</a:t>
            </a:r>
            <a:endParaRPr sz="24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2400" b="0" i="0" u="none" strike="noStrike" cap="none">
              <a:solidFill>
                <a:schemeClr val="lt1"/>
              </a:solidFill>
              <a:latin typeface="Roboto"/>
              <a:ea typeface="Roboto"/>
              <a:cs typeface="Roboto"/>
              <a:sym typeface="Roboto"/>
            </a:endParaRPr>
          </a:p>
          <a:p>
            <a:pPr marL="457200" marR="0" lvl="0" indent="-381000" algn="l" rtl="0">
              <a:lnSpc>
                <a:spcPct val="100000"/>
              </a:lnSpc>
              <a:spcBef>
                <a:spcPts val="0"/>
              </a:spcBef>
              <a:spcAft>
                <a:spcPts val="0"/>
              </a:spcAft>
              <a:buClr>
                <a:schemeClr val="lt1"/>
              </a:buClr>
              <a:buSzPts val="2400"/>
              <a:buFont typeface="Roboto"/>
              <a:buChar char="●"/>
            </a:pPr>
            <a:r>
              <a:rPr lang="en-GB" sz="2400" b="0" i="0" u="none" strike="noStrike" cap="none">
                <a:solidFill>
                  <a:schemeClr val="lt1"/>
                </a:solidFill>
                <a:latin typeface="Roboto"/>
                <a:ea typeface="Roboto"/>
                <a:cs typeface="Roboto"/>
                <a:sym typeface="Roboto"/>
              </a:rPr>
              <a:t>As a group - Reflecting on Charms</a:t>
            </a:r>
            <a:endParaRPr sz="24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a:p>
            <a:pPr marL="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a:p>
            <a:pPr marL="457200" marR="0" lvl="0" indent="0" algn="l" rtl="0">
              <a:lnSpc>
                <a:spcPct val="100000"/>
              </a:lnSpc>
              <a:spcBef>
                <a:spcPts val="0"/>
              </a:spcBef>
              <a:spcAft>
                <a:spcPts val="0"/>
              </a:spcAft>
              <a:buClr>
                <a:schemeClr val="lt1"/>
              </a:buClr>
              <a:buSzPts val="4200"/>
              <a:buFont typeface="Roboto"/>
              <a:buNone/>
            </a:pPr>
            <a:endParaRPr sz="1800" b="0" i="0" u="none" strike="noStrike" cap="none">
              <a:solidFill>
                <a:schemeClr val="lt1"/>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p:nvPr>
        </p:nvSpPr>
        <p:spPr>
          <a:xfrm>
            <a:off x="598100" y="305475"/>
            <a:ext cx="7967700" cy="4426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4200"/>
              <a:buFont typeface="Roboto"/>
              <a:buNone/>
            </a:pPr>
            <a:r>
              <a:rPr lang="en-GB" sz="3000" b="0" i="0" u="none" strike="noStrike" cap="none">
                <a:solidFill>
                  <a:schemeClr val="lt1"/>
                </a:solidFill>
                <a:latin typeface="Roboto"/>
                <a:ea typeface="Roboto"/>
                <a:cs typeface="Roboto"/>
                <a:sym typeface="Roboto"/>
              </a:rPr>
              <a:t>Simulation Exercise - video</a:t>
            </a:r>
            <a:endParaRPr sz="1800" b="0" i="0" u="none" strike="noStrike" cap="none">
              <a:solidFill>
                <a:schemeClr val="lt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408</Words>
  <Application>Microsoft Office PowerPoint</Application>
  <PresentationFormat>On-screen Show (16:9)</PresentationFormat>
  <Paragraphs>80</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Roboto</vt:lpstr>
      <vt:lpstr>Geometric</vt:lpstr>
      <vt:lpstr>Raging against the machine:  Do students benefit from the use of Electronic Management Information Systems in Social Work Education Programmes?</vt:lpstr>
      <vt:lpstr>Introduction  Rationale for the study  Historical impact of recording and how technology has been viewed in the past  Student experiences</vt:lpstr>
      <vt:lpstr>Introduction  “A team meeting from three years ago still sticks with me. Asked by a manager about implementing a new way of divvying up initial assessments, a colleague of mine replied: “You can be a good social worker on paper in the office or a good social worker with people out of the office. You can’t be both”.”   Social Work Tutor in Community Care (http://www.communitycare.co.uk/2016/08/17/didnt-become-social-worker-feed-reports-computers/) accessed 18/07/2018</vt:lpstr>
      <vt:lpstr>Introduction  Student experiences  ‘I experienced difficulties initially due to a lack of confidence, particularly in navigating my way around the computer system. I felt a lack of general administration skills also hindered the speed at which I was able to react to different processes’  Jane – reflection following  failed attempt at final placement</vt:lpstr>
      <vt:lpstr>Charms  Made by Social Care Network Solutions, a social enterprise based in Manchester.  Case management system used across social care by over 30,000 users.  Used across fostering, adoption, child residential, supported employment, adult services and more.</vt:lpstr>
      <vt:lpstr>Charms  Key commitment to making social work more accessible  Dedicated to keeping information safe and secure  Forward thinking and engaging with users</vt:lpstr>
      <vt:lpstr>Models of working  Introduction sessions Students are introduced to concepts of data security, data protection, concepts of record keeping Students are given introduction to Charms where they log in, add a record, and log some case recordings, all in test data  Simulation exercises Week long exercise where students engage with a case, carry out visits in a as-live scenario, perform follow up visits Recordings and reflections are logged in Charms as they would be when out in practice   </vt:lpstr>
      <vt:lpstr>Reflections  Open question - What makes a good reflection?  Volunteer exercise - Recording a reflection in Charms  As a group - Reflecting on Charms    </vt:lpstr>
      <vt:lpstr>Simulation Exercise - video</vt:lpstr>
      <vt:lpstr>Student reflections  Examples of student reflections  How would you support these students in practice?  Work in small groups and report back (10 mins)</vt:lpstr>
      <vt:lpstr>What do students think?  ‘This will definitely assist me on my placement’  ‘I will know the basics so won’t feel overloaded having to learn about databases as well as everything else’  BA first year students</vt:lpstr>
      <vt:lpstr>What do students think – post qualification?  ‘ the training gave me confidence and I was able to explain what Charms was during the interview process’  ‘Although the council I work at don’t use Charms I was able to transfer my knowledge without any worries’</vt:lpstr>
      <vt:lpstr>Recording the PCF in Charms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Raging against the machine:  Do students benefit from the use of Electronic Management Information Systems in Social Work Education Programmes?</dc:title>
  <dc:creator>Stanley Andrea Marie</dc:creator>
  <cp:lastModifiedBy>dave hesk</cp:lastModifiedBy>
  <cp:revision>8</cp:revision>
  <dcterms:modified xsi:type="dcterms:W3CDTF">2018-09-14T11:38:35Z</dcterms:modified>
</cp:coreProperties>
</file>