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xml" ContentType="application/vnd.openxmlformats-officedocument.presentationml.tags+xml"/>
  <Override PartName="/ppt/notesSlides/notesSlide5.xml" ContentType="application/vnd.openxmlformats-officedocument.presentationml.notesSlide+xml"/>
  <Override PartName="/ppt/tags/tag2.xml" ContentType="application/vnd.openxmlformats-officedocument.presentationml.tags+xml"/>
  <Override PartName="/ppt/notesSlides/notesSlide6.xml" ContentType="application/vnd.openxmlformats-officedocument.presentationml.notesSlide+xml"/>
  <Override PartName="/ppt/tags/tag3.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tags/tag4.xml" ContentType="application/vnd.openxmlformats-officedocument.presentationml.tags+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19">
  <p:sldMasterIdLst>
    <p:sldMasterId id="2147483720" r:id="rId1"/>
  </p:sldMasterIdLst>
  <p:notesMasterIdLst>
    <p:notesMasterId r:id="rId56"/>
  </p:notesMasterIdLst>
  <p:sldIdLst>
    <p:sldId id="256" r:id="rId2"/>
    <p:sldId id="343" r:id="rId3"/>
    <p:sldId id="257" r:id="rId4"/>
    <p:sldId id="352" r:id="rId5"/>
    <p:sldId id="353" r:id="rId6"/>
    <p:sldId id="344" r:id="rId7"/>
    <p:sldId id="389" r:id="rId8"/>
    <p:sldId id="345" r:id="rId9"/>
    <p:sldId id="365" r:id="rId10"/>
    <p:sldId id="350" r:id="rId11"/>
    <p:sldId id="351" r:id="rId12"/>
    <p:sldId id="394" r:id="rId13"/>
    <p:sldId id="395" r:id="rId14"/>
    <p:sldId id="396" r:id="rId15"/>
    <p:sldId id="403" r:id="rId16"/>
    <p:sldId id="376" r:id="rId17"/>
    <p:sldId id="370" r:id="rId18"/>
    <p:sldId id="407" r:id="rId19"/>
    <p:sldId id="363" r:id="rId20"/>
    <p:sldId id="361" r:id="rId21"/>
    <p:sldId id="362" r:id="rId22"/>
    <p:sldId id="313" r:id="rId23"/>
    <p:sldId id="337" r:id="rId24"/>
    <p:sldId id="294" r:id="rId25"/>
    <p:sldId id="323" r:id="rId26"/>
    <p:sldId id="390" r:id="rId27"/>
    <p:sldId id="406" r:id="rId28"/>
    <p:sldId id="391" r:id="rId29"/>
    <p:sldId id="405" r:id="rId30"/>
    <p:sldId id="393" r:id="rId31"/>
    <p:sldId id="318" r:id="rId32"/>
    <p:sldId id="397" r:id="rId33"/>
    <p:sldId id="398" r:id="rId34"/>
    <p:sldId id="399" r:id="rId35"/>
    <p:sldId id="408" r:id="rId36"/>
    <p:sldId id="334" r:id="rId37"/>
    <p:sldId id="303" r:id="rId38"/>
    <p:sldId id="333" r:id="rId39"/>
    <p:sldId id="336" r:id="rId40"/>
    <p:sldId id="400" r:id="rId41"/>
    <p:sldId id="401" r:id="rId42"/>
    <p:sldId id="402" r:id="rId43"/>
    <p:sldId id="404" r:id="rId44"/>
    <p:sldId id="278" r:id="rId45"/>
    <p:sldId id="272" r:id="rId46"/>
    <p:sldId id="261" r:id="rId47"/>
    <p:sldId id="287" r:id="rId48"/>
    <p:sldId id="289" r:id="rId49"/>
    <p:sldId id="330" r:id="rId50"/>
    <p:sldId id="277" r:id="rId51"/>
    <p:sldId id="383" r:id="rId52"/>
    <p:sldId id="312" r:id="rId53"/>
    <p:sldId id="340" r:id="rId54"/>
    <p:sldId id="342" r:id="rId5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620" autoAdjust="0"/>
    <p:restoredTop sz="73908" autoAdjust="0"/>
  </p:normalViewPr>
  <p:slideViewPr>
    <p:cSldViewPr>
      <p:cViewPr>
        <p:scale>
          <a:sx n="75" d="100"/>
          <a:sy n="75" d="100"/>
        </p:scale>
        <p:origin x="2130" y="210"/>
      </p:cViewPr>
      <p:guideLst>
        <p:guide orient="horz" pos="2160"/>
        <p:guide pos="2880"/>
      </p:guideLst>
    </p:cSldViewPr>
  </p:slideViewPr>
  <p:notesTextViewPr>
    <p:cViewPr>
      <p:scale>
        <a:sx n="125" d="100"/>
        <a:sy n="125"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61"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C1EBB18-4A03-4CC6-9A5C-5B41C9ACCFDA}" type="doc">
      <dgm:prSet loTypeId="urn:microsoft.com/office/officeart/2005/8/layout/hierarchy6" loCatId="hierarchy" qsTypeId="urn:microsoft.com/office/officeart/2005/8/quickstyle/simple1" qsCatId="simple" csTypeId="urn:microsoft.com/office/officeart/2005/8/colors/accent1_2" csCatId="accent1" phldr="1"/>
      <dgm:spPr/>
      <dgm:t>
        <a:bodyPr/>
        <a:lstStyle/>
        <a:p>
          <a:endParaRPr lang="en-GB"/>
        </a:p>
      </dgm:t>
    </dgm:pt>
    <dgm:pt modelId="{5336D952-8A50-4D54-B900-A302277FD4A1}">
      <dgm:prSet phldrT="[Text]" custT="1"/>
      <dgm:spPr>
        <a:xfrm>
          <a:off x="1902157" y="673834"/>
          <a:ext cx="731341" cy="487560"/>
        </a:xfrm>
        <a:solidFill>
          <a:srgbClr val="4F81BD">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lnSpc>
              <a:spcPct val="100000"/>
            </a:lnSpc>
            <a:spcAft>
              <a:spcPts val="0"/>
            </a:spcAft>
          </a:pPr>
          <a:r>
            <a:rPr lang="en-GB" sz="1800" b="1" dirty="0">
              <a:solidFill>
                <a:sysClr val="window" lastClr="FFFFFF"/>
              </a:solidFill>
              <a:latin typeface="Calibri" panose="020F0502020204030204" pitchFamily="34" charset="0"/>
              <a:ea typeface="+mn-ea"/>
              <a:cs typeface="+mn-cs"/>
            </a:rPr>
            <a:t>Virtual Natural Landscape</a:t>
          </a:r>
        </a:p>
        <a:p>
          <a:pPr>
            <a:lnSpc>
              <a:spcPct val="100000"/>
            </a:lnSpc>
            <a:spcAft>
              <a:spcPts val="0"/>
            </a:spcAft>
          </a:pPr>
          <a:r>
            <a:rPr lang="en-GB" sz="1800" b="1" dirty="0">
              <a:solidFill>
                <a:sysClr val="window" lastClr="FFFFFF"/>
              </a:solidFill>
              <a:latin typeface="Calibri" panose="020F0502020204030204" pitchFamily="34" charset="0"/>
              <a:ea typeface="+mn-ea"/>
              <a:cs typeface="+mn-cs"/>
            </a:rPr>
            <a:t>Design</a:t>
          </a:r>
        </a:p>
      </dgm:t>
    </dgm:pt>
    <dgm:pt modelId="{4654F89F-81D7-4985-AD8F-8337484CA254}" type="parTrans" cxnId="{140783AB-B18A-454B-AACD-C5457017DF3D}">
      <dgm:prSet/>
      <dgm:spPr/>
      <dgm:t>
        <a:bodyPr/>
        <a:lstStyle/>
        <a:p>
          <a:endParaRPr lang="en-GB" sz="1050" b="1">
            <a:latin typeface="Calibri" panose="020F0502020204030204" pitchFamily="34" charset="0"/>
          </a:endParaRPr>
        </a:p>
      </dgm:t>
    </dgm:pt>
    <dgm:pt modelId="{3BAD15D3-3C83-47B3-83F6-36A2987239E2}" type="sibTrans" cxnId="{140783AB-B18A-454B-AACD-C5457017DF3D}">
      <dgm:prSet/>
      <dgm:spPr/>
      <dgm:t>
        <a:bodyPr/>
        <a:lstStyle/>
        <a:p>
          <a:endParaRPr lang="en-GB" sz="1050" b="1">
            <a:latin typeface="Calibri" panose="020F0502020204030204" pitchFamily="34" charset="0"/>
          </a:endParaRPr>
        </a:p>
      </dgm:t>
    </dgm:pt>
    <dgm:pt modelId="{F31DC3A4-FD7B-4781-BA98-EBEA14C852C2}">
      <dgm:prSet phldrT="[Text]" custT="1"/>
      <dgm:spPr>
        <a:xfrm>
          <a:off x="476041" y="1356419"/>
          <a:ext cx="731341" cy="487560"/>
        </a:xfrm>
        <a:solidFill>
          <a:srgbClr val="4F81BD">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r>
            <a:rPr lang="en-GB" sz="1600" b="1" dirty="0">
              <a:solidFill>
                <a:sysClr val="window" lastClr="FFFFFF"/>
              </a:solidFill>
              <a:latin typeface="Calibri" panose="020F0502020204030204" pitchFamily="34" charset="0"/>
              <a:ea typeface="+mn-ea"/>
              <a:cs typeface="+mn-cs"/>
            </a:rPr>
            <a:t>Physical Nature</a:t>
          </a:r>
        </a:p>
      </dgm:t>
    </dgm:pt>
    <dgm:pt modelId="{49A42141-260C-41DB-996C-B71D82A1FAF0}" type="parTrans" cxnId="{65420C8B-23ED-4114-AFB7-A8A0BE376C45}">
      <dgm:prSet/>
      <dgm:spPr>
        <a:xfrm>
          <a:off x="841712" y="1161395"/>
          <a:ext cx="1426115" cy="195024"/>
        </a:xfrm>
        <a:noFill/>
        <a:ln w="25400" cap="flat" cmpd="sng" algn="ctr">
          <a:solidFill>
            <a:srgbClr val="002060"/>
          </a:solidFill>
          <a:prstDash val="solid"/>
        </a:ln>
        <a:effectLst/>
      </dgm:spPr>
      <dgm:t>
        <a:bodyPr/>
        <a:lstStyle/>
        <a:p>
          <a:endParaRPr lang="en-GB" sz="1050" b="1">
            <a:latin typeface="Calibri" panose="020F0502020204030204" pitchFamily="34" charset="0"/>
          </a:endParaRPr>
        </a:p>
      </dgm:t>
    </dgm:pt>
    <dgm:pt modelId="{6D7370B2-F0FD-46D1-9B8E-27073A42E32A}" type="sibTrans" cxnId="{65420C8B-23ED-4114-AFB7-A8A0BE376C45}">
      <dgm:prSet/>
      <dgm:spPr/>
      <dgm:t>
        <a:bodyPr/>
        <a:lstStyle/>
        <a:p>
          <a:endParaRPr lang="en-GB" sz="1050" b="1">
            <a:latin typeface="Calibri" panose="020F0502020204030204" pitchFamily="34" charset="0"/>
          </a:endParaRPr>
        </a:p>
      </dgm:t>
    </dgm:pt>
    <dgm:pt modelId="{CDA6D282-98D6-479C-9E5D-DB18F3CF377C}">
      <dgm:prSet phldrT="[Text]" custT="1"/>
      <dgm:spPr>
        <a:xfrm>
          <a:off x="669" y="2039004"/>
          <a:ext cx="731341" cy="487560"/>
        </a:xfrm>
        <a:solidFill>
          <a:srgbClr val="4F81BD">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r>
            <a:rPr lang="en-GB" sz="1600" b="1" dirty="0">
              <a:solidFill>
                <a:sysClr val="window" lastClr="FFFFFF"/>
              </a:solidFill>
              <a:latin typeface="Calibri" panose="020F0502020204030204" pitchFamily="34" charset="0"/>
              <a:ea typeface="+mn-ea"/>
              <a:cs typeface="+mn-cs"/>
            </a:rPr>
            <a:t>Landscape Character Assessment</a:t>
          </a:r>
        </a:p>
      </dgm:t>
    </dgm:pt>
    <dgm:pt modelId="{C55D4A1B-8F34-4902-8405-53C298AE036E}" type="parTrans" cxnId="{CFFDD080-2BCB-4988-8A94-9BA69C44DA03}">
      <dgm:prSet/>
      <dgm:spPr>
        <a:xfrm>
          <a:off x="366340" y="1843980"/>
          <a:ext cx="475371" cy="195024"/>
        </a:xfrm>
        <a:noFill/>
        <a:ln w="25400" cap="flat" cmpd="sng" algn="ctr">
          <a:solidFill>
            <a:srgbClr val="002060"/>
          </a:solidFill>
          <a:prstDash val="solid"/>
        </a:ln>
        <a:effectLst/>
      </dgm:spPr>
      <dgm:t>
        <a:bodyPr/>
        <a:lstStyle/>
        <a:p>
          <a:endParaRPr lang="en-GB" sz="1050" b="1">
            <a:latin typeface="Calibri" panose="020F0502020204030204" pitchFamily="34" charset="0"/>
          </a:endParaRPr>
        </a:p>
      </dgm:t>
    </dgm:pt>
    <dgm:pt modelId="{0F798900-C84B-4804-9132-1163F56D1DD2}" type="sibTrans" cxnId="{CFFDD080-2BCB-4988-8A94-9BA69C44DA03}">
      <dgm:prSet/>
      <dgm:spPr/>
      <dgm:t>
        <a:bodyPr/>
        <a:lstStyle/>
        <a:p>
          <a:endParaRPr lang="en-GB" sz="1050" b="1">
            <a:latin typeface="Calibri" panose="020F0502020204030204" pitchFamily="34" charset="0"/>
          </a:endParaRPr>
        </a:p>
      </dgm:t>
    </dgm:pt>
    <dgm:pt modelId="{85CBAED7-2EC1-488A-8FBA-C23E275ECA80}">
      <dgm:prSet phldrT="[Text]" custT="1"/>
      <dgm:spPr>
        <a:xfrm>
          <a:off x="3328273" y="1356419"/>
          <a:ext cx="731341" cy="487560"/>
        </a:xfrm>
        <a:solidFill>
          <a:srgbClr val="4F81BD">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r>
            <a:rPr lang="en-GB" sz="1800" b="1" dirty="0">
              <a:solidFill>
                <a:sysClr val="window" lastClr="FFFFFF"/>
              </a:solidFill>
              <a:latin typeface="Calibri" panose="020F0502020204030204" pitchFamily="34" charset="0"/>
              <a:ea typeface="+mn-ea"/>
              <a:cs typeface="+mn-cs"/>
            </a:rPr>
            <a:t>Psychological Nature</a:t>
          </a:r>
        </a:p>
      </dgm:t>
    </dgm:pt>
    <dgm:pt modelId="{315FEC9A-B8DC-4222-8B2C-A31B95127119}" type="parTrans" cxnId="{E277BE97-BF6C-4770-94AB-4CFBC848D6EC}">
      <dgm:prSet/>
      <dgm:spPr>
        <a:xfrm>
          <a:off x="2267828" y="1161395"/>
          <a:ext cx="1426115" cy="195024"/>
        </a:xfrm>
        <a:noFill/>
        <a:ln w="25400" cap="flat" cmpd="sng" algn="ctr">
          <a:solidFill>
            <a:srgbClr val="002060"/>
          </a:solidFill>
          <a:prstDash val="solid"/>
        </a:ln>
        <a:effectLst/>
      </dgm:spPr>
      <dgm:t>
        <a:bodyPr/>
        <a:lstStyle/>
        <a:p>
          <a:endParaRPr lang="en-GB" sz="1050" b="1">
            <a:latin typeface="Calibri" panose="020F0502020204030204" pitchFamily="34" charset="0"/>
          </a:endParaRPr>
        </a:p>
      </dgm:t>
    </dgm:pt>
    <dgm:pt modelId="{05AFCB90-2E62-405D-B3A3-DA3CD97CEEC4}" type="sibTrans" cxnId="{E277BE97-BF6C-4770-94AB-4CFBC848D6EC}">
      <dgm:prSet/>
      <dgm:spPr/>
      <dgm:t>
        <a:bodyPr/>
        <a:lstStyle/>
        <a:p>
          <a:endParaRPr lang="en-GB" sz="1050" b="1">
            <a:latin typeface="Calibri" panose="020F0502020204030204" pitchFamily="34" charset="0"/>
          </a:endParaRPr>
        </a:p>
      </dgm:t>
    </dgm:pt>
    <dgm:pt modelId="{01F6DC9B-0F3D-48AD-903D-73A4E347EBDF}">
      <dgm:prSet phldrT="[Text]" custT="1"/>
      <dgm:spPr>
        <a:xfrm>
          <a:off x="1902157" y="2039004"/>
          <a:ext cx="731341" cy="487560"/>
        </a:xfrm>
        <a:solidFill>
          <a:srgbClr val="4F81BD">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lnSpc>
              <a:spcPct val="100000"/>
            </a:lnSpc>
            <a:spcAft>
              <a:spcPts val="0"/>
            </a:spcAft>
          </a:pPr>
          <a:r>
            <a:rPr lang="en-GB" sz="1600" b="1" dirty="0" err="1">
              <a:solidFill>
                <a:sysClr val="window" lastClr="FFFFFF"/>
              </a:solidFill>
              <a:latin typeface="Calibri" panose="020F0502020204030204" pitchFamily="34" charset="0"/>
              <a:ea typeface="+mn-ea"/>
              <a:cs typeface="+mn-cs"/>
            </a:rPr>
            <a:t>Relph's</a:t>
          </a:r>
          <a:r>
            <a:rPr lang="en-GB" sz="1600" b="1" dirty="0">
              <a:solidFill>
                <a:sysClr val="window" lastClr="FFFFFF"/>
              </a:solidFill>
              <a:latin typeface="Calibri" panose="020F0502020204030204" pitchFamily="34" charset="0"/>
              <a:ea typeface="+mn-ea"/>
              <a:cs typeface="+mn-cs"/>
            </a:rPr>
            <a:t> Place &amp; </a:t>
          </a:r>
          <a:r>
            <a:rPr lang="en-GB" sz="1400" b="1" dirty="0" err="1">
              <a:solidFill>
                <a:sysClr val="window" lastClr="FFFFFF"/>
              </a:solidFill>
              <a:latin typeface="Calibri" panose="020F0502020204030204" pitchFamily="34" charset="0"/>
              <a:ea typeface="+mn-ea"/>
              <a:cs typeface="+mn-cs"/>
            </a:rPr>
            <a:t>Placelessness</a:t>
          </a:r>
          <a:endParaRPr lang="en-GB" sz="1600" b="1" dirty="0">
            <a:solidFill>
              <a:sysClr val="window" lastClr="FFFFFF"/>
            </a:solidFill>
            <a:latin typeface="Calibri" panose="020F0502020204030204" pitchFamily="34" charset="0"/>
            <a:ea typeface="+mn-ea"/>
            <a:cs typeface="+mn-cs"/>
          </a:endParaRPr>
        </a:p>
      </dgm:t>
    </dgm:pt>
    <dgm:pt modelId="{107DA530-B442-4B6E-B9EA-CBE36C4A4448}" type="parTrans" cxnId="{45139E55-C74D-402B-B81A-057E5C6F00BA}">
      <dgm:prSet/>
      <dgm:spPr>
        <a:xfrm>
          <a:off x="2267828" y="1843980"/>
          <a:ext cx="1426115" cy="195024"/>
        </a:xfrm>
        <a:noFill/>
        <a:ln w="25400" cap="flat" cmpd="sng" algn="ctr">
          <a:solidFill>
            <a:srgbClr val="002060"/>
          </a:solidFill>
          <a:prstDash val="solid"/>
        </a:ln>
        <a:effectLst/>
      </dgm:spPr>
      <dgm:t>
        <a:bodyPr/>
        <a:lstStyle/>
        <a:p>
          <a:endParaRPr lang="en-GB" sz="1050" b="1">
            <a:latin typeface="Calibri" panose="020F0502020204030204" pitchFamily="34" charset="0"/>
          </a:endParaRPr>
        </a:p>
      </dgm:t>
    </dgm:pt>
    <dgm:pt modelId="{E9672E15-7D3B-4499-BE64-037EE62A484D}" type="sibTrans" cxnId="{45139E55-C74D-402B-B81A-057E5C6F00BA}">
      <dgm:prSet/>
      <dgm:spPr/>
      <dgm:t>
        <a:bodyPr/>
        <a:lstStyle/>
        <a:p>
          <a:endParaRPr lang="en-GB" sz="1050" b="1">
            <a:latin typeface="Calibri" panose="020F0502020204030204" pitchFamily="34" charset="0"/>
          </a:endParaRPr>
        </a:p>
      </dgm:t>
    </dgm:pt>
    <dgm:pt modelId="{AE5CFCF6-6FBB-4C30-9A6B-98B3773285A0}">
      <dgm:prSet phldrT="[Text]" custT="1"/>
      <dgm:spPr>
        <a:xfrm>
          <a:off x="2852901" y="2039004"/>
          <a:ext cx="731341" cy="487560"/>
        </a:xfrm>
        <a:solidFill>
          <a:srgbClr val="4F81BD">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r>
            <a:rPr lang="en-GB" sz="2000" b="1" dirty="0">
              <a:solidFill>
                <a:sysClr val="window" lastClr="FFFFFF"/>
              </a:solidFill>
              <a:latin typeface="Calibri" panose="020F0502020204030204" pitchFamily="34" charset="0"/>
              <a:ea typeface="+mn-ea"/>
              <a:cs typeface="+mn-cs"/>
            </a:rPr>
            <a:t>Genius Loci</a:t>
          </a:r>
        </a:p>
      </dgm:t>
    </dgm:pt>
    <dgm:pt modelId="{C063CDA1-6333-455D-8AAC-794AFAB99BB3}" type="parTrans" cxnId="{2D4BBD32-E7C8-4361-84B1-A9FBDA2C8D54}">
      <dgm:prSet/>
      <dgm:spPr>
        <a:xfrm>
          <a:off x="3218571" y="1843980"/>
          <a:ext cx="475371" cy="195024"/>
        </a:xfrm>
        <a:noFill/>
        <a:ln w="25400" cap="flat" cmpd="sng" algn="ctr">
          <a:solidFill>
            <a:srgbClr val="002060"/>
          </a:solidFill>
          <a:prstDash val="solid"/>
        </a:ln>
        <a:effectLst/>
      </dgm:spPr>
      <dgm:t>
        <a:bodyPr/>
        <a:lstStyle/>
        <a:p>
          <a:endParaRPr lang="en-GB" sz="1050" b="1">
            <a:latin typeface="Calibri" panose="020F0502020204030204" pitchFamily="34" charset="0"/>
          </a:endParaRPr>
        </a:p>
      </dgm:t>
    </dgm:pt>
    <dgm:pt modelId="{C19D8439-2641-4397-B972-B3DCBF29848A}" type="sibTrans" cxnId="{2D4BBD32-E7C8-4361-84B1-A9FBDA2C8D54}">
      <dgm:prSet/>
      <dgm:spPr/>
      <dgm:t>
        <a:bodyPr/>
        <a:lstStyle/>
        <a:p>
          <a:endParaRPr lang="en-GB" sz="1050" b="1">
            <a:latin typeface="Calibri" panose="020F0502020204030204" pitchFamily="34" charset="0"/>
          </a:endParaRPr>
        </a:p>
      </dgm:t>
    </dgm:pt>
    <dgm:pt modelId="{2BF22E5A-CA6E-4DC8-B378-1415853A78D0}">
      <dgm:prSet phldrT="[Text]" custT="1"/>
      <dgm:spPr>
        <a:xfrm>
          <a:off x="951413" y="2039004"/>
          <a:ext cx="731341" cy="487560"/>
        </a:xfrm>
        <a:solidFill>
          <a:srgbClr val="4F81BD">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r>
            <a:rPr lang="en-GB" sz="1600" b="1" dirty="0" err="1">
              <a:solidFill>
                <a:sysClr val="window" lastClr="FFFFFF"/>
              </a:solidFill>
              <a:latin typeface="Calibri" panose="020F0502020204030204" pitchFamily="34" charset="0"/>
              <a:ea typeface="+mn-ea"/>
              <a:cs typeface="+mn-cs"/>
            </a:rPr>
            <a:t>Biophillic</a:t>
          </a:r>
          <a:r>
            <a:rPr lang="en-GB" sz="1600" b="1" dirty="0">
              <a:solidFill>
                <a:sysClr val="window" lastClr="FFFFFF"/>
              </a:solidFill>
              <a:latin typeface="Calibri" panose="020F0502020204030204" pitchFamily="34" charset="0"/>
              <a:ea typeface="+mn-ea"/>
              <a:cs typeface="+mn-cs"/>
            </a:rPr>
            <a:t> Design</a:t>
          </a:r>
        </a:p>
      </dgm:t>
    </dgm:pt>
    <dgm:pt modelId="{37E004B0-B17D-4FAD-AE5D-D47ACEA9D769}" type="parTrans" cxnId="{5FAA713E-0AE6-4231-B68A-7DED8483AC8C}">
      <dgm:prSet/>
      <dgm:spPr>
        <a:xfrm>
          <a:off x="841712" y="1843980"/>
          <a:ext cx="475371" cy="195024"/>
        </a:xfrm>
        <a:noFill/>
        <a:ln w="25400" cap="flat" cmpd="sng" algn="ctr">
          <a:solidFill>
            <a:srgbClr val="002060"/>
          </a:solidFill>
          <a:prstDash val="solid"/>
        </a:ln>
        <a:effectLst/>
      </dgm:spPr>
      <dgm:t>
        <a:bodyPr/>
        <a:lstStyle/>
        <a:p>
          <a:endParaRPr lang="en-GB" sz="1050" b="1">
            <a:latin typeface="Calibri" panose="020F0502020204030204" pitchFamily="34" charset="0"/>
          </a:endParaRPr>
        </a:p>
      </dgm:t>
    </dgm:pt>
    <dgm:pt modelId="{9829D6BF-7DA6-4C13-8C5E-E99F94945883}" type="sibTrans" cxnId="{5FAA713E-0AE6-4231-B68A-7DED8483AC8C}">
      <dgm:prSet/>
      <dgm:spPr/>
      <dgm:t>
        <a:bodyPr/>
        <a:lstStyle/>
        <a:p>
          <a:endParaRPr lang="en-GB" sz="1050" b="1">
            <a:latin typeface="Calibri" panose="020F0502020204030204" pitchFamily="34" charset="0"/>
          </a:endParaRPr>
        </a:p>
      </dgm:t>
    </dgm:pt>
    <dgm:pt modelId="{C448B346-68C2-4205-B11D-7E505AF9BE1E}">
      <dgm:prSet phldrT="[Text]" custT="1"/>
      <dgm:spPr>
        <a:xfrm>
          <a:off x="3803645" y="2039004"/>
          <a:ext cx="731341" cy="487560"/>
        </a:xfrm>
        <a:solidFill>
          <a:srgbClr val="4F81BD">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r>
            <a:rPr lang="en-GB" sz="1200" b="1" dirty="0">
              <a:solidFill>
                <a:sysClr val="window" lastClr="FFFFFF"/>
              </a:solidFill>
              <a:latin typeface="Calibri" panose="020F0502020204030204" pitchFamily="34" charset="0"/>
              <a:ea typeface="+mn-ea"/>
              <a:cs typeface="+mn-cs"/>
            </a:rPr>
            <a:t>Cognitive Spatial Mapping</a:t>
          </a:r>
        </a:p>
      </dgm:t>
    </dgm:pt>
    <dgm:pt modelId="{9ED28924-C1B8-4A1A-B823-93497FBBC3F7}" type="parTrans" cxnId="{4F788C62-C074-42E5-8704-953AED33B2A6}">
      <dgm:prSet/>
      <dgm:spPr>
        <a:xfrm>
          <a:off x="3693943" y="1843980"/>
          <a:ext cx="475371" cy="195024"/>
        </a:xfrm>
        <a:noFill/>
        <a:ln w="25400" cap="flat" cmpd="sng" algn="ctr">
          <a:solidFill>
            <a:srgbClr val="002060"/>
          </a:solidFill>
          <a:prstDash val="solid"/>
        </a:ln>
        <a:effectLst/>
      </dgm:spPr>
      <dgm:t>
        <a:bodyPr/>
        <a:lstStyle/>
        <a:p>
          <a:endParaRPr lang="en-GB" sz="1050" b="1">
            <a:latin typeface="Calibri" panose="020F0502020204030204" pitchFamily="34" charset="0"/>
          </a:endParaRPr>
        </a:p>
      </dgm:t>
    </dgm:pt>
    <dgm:pt modelId="{C4025F69-6EF1-4B9E-B9DE-6655BDB62240}" type="sibTrans" cxnId="{4F788C62-C074-42E5-8704-953AED33B2A6}">
      <dgm:prSet/>
      <dgm:spPr/>
      <dgm:t>
        <a:bodyPr/>
        <a:lstStyle/>
        <a:p>
          <a:endParaRPr lang="en-GB" sz="1050" b="1">
            <a:latin typeface="Calibri" panose="020F0502020204030204" pitchFamily="34" charset="0"/>
          </a:endParaRPr>
        </a:p>
      </dgm:t>
    </dgm:pt>
    <dgm:pt modelId="{3DECD735-17D7-48EB-968B-18D777C9886E}">
      <dgm:prSet phldrT="[Text]" custT="1"/>
      <dgm:spPr>
        <a:xfrm>
          <a:off x="4754388" y="2039004"/>
          <a:ext cx="731341" cy="487560"/>
        </a:xfrm>
        <a:solidFill>
          <a:srgbClr val="4F81BD">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r>
            <a:rPr lang="en-GB" sz="1600" b="1" dirty="0">
              <a:solidFill>
                <a:sysClr val="window" lastClr="FFFFFF"/>
              </a:solidFill>
              <a:latin typeface="Calibri" panose="020F0502020204030204" pitchFamily="34" charset="0"/>
              <a:ea typeface="+mn-ea"/>
              <a:cs typeface="+mn-cs"/>
            </a:rPr>
            <a:t>Ruskin's</a:t>
          </a:r>
          <a:r>
            <a:rPr lang="en-GB" sz="1800" b="1" dirty="0">
              <a:solidFill>
                <a:sysClr val="window" lastClr="FFFFFF"/>
              </a:solidFill>
              <a:latin typeface="Calibri" panose="020F0502020204030204" pitchFamily="34" charset="0"/>
              <a:ea typeface="+mn-ea"/>
              <a:cs typeface="+mn-cs"/>
            </a:rPr>
            <a:t> Dictum</a:t>
          </a:r>
        </a:p>
      </dgm:t>
    </dgm:pt>
    <dgm:pt modelId="{41D37342-99D9-4454-8F42-632BBA9728FA}" type="parTrans" cxnId="{0440AB1C-D1C0-4F90-A678-1DE944E9F13F}">
      <dgm:prSet/>
      <dgm:spPr>
        <a:xfrm>
          <a:off x="3693943" y="1843980"/>
          <a:ext cx="1426115" cy="195024"/>
        </a:xfrm>
        <a:noFill/>
        <a:ln w="25400" cap="flat" cmpd="sng" algn="ctr">
          <a:solidFill>
            <a:srgbClr val="002060"/>
          </a:solidFill>
          <a:prstDash val="solid"/>
        </a:ln>
        <a:effectLst/>
      </dgm:spPr>
      <dgm:t>
        <a:bodyPr/>
        <a:lstStyle/>
        <a:p>
          <a:endParaRPr lang="en-GB" sz="1050" b="1">
            <a:latin typeface="Calibri" panose="020F0502020204030204" pitchFamily="34" charset="0"/>
          </a:endParaRPr>
        </a:p>
      </dgm:t>
    </dgm:pt>
    <dgm:pt modelId="{48E6A035-6426-4542-B6BF-E896755DC891}" type="sibTrans" cxnId="{0440AB1C-D1C0-4F90-A678-1DE944E9F13F}">
      <dgm:prSet/>
      <dgm:spPr/>
      <dgm:t>
        <a:bodyPr/>
        <a:lstStyle/>
        <a:p>
          <a:endParaRPr lang="en-GB" sz="1050" b="1">
            <a:latin typeface="Calibri" panose="020F0502020204030204" pitchFamily="34" charset="0"/>
          </a:endParaRPr>
        </a:p>
      </dgm:t>
    </dgm:pt>
    <dgm:pt modelId="{5AAC1D38-748A-4AB1-BDC1-16F3E8A8C9D8}" type="pres">
      <dgm:prSet presAssocID="{9C1EBB18-4A03-4CC6-9A5C-5B41C9ACCFDA}" presName="mainComposite" presStyleCnt="0">
        <dgm:presLayoutVars>
          <dgm:chPref val="1"/>
          <dgm:dir/>
          <dgm:animOne val="branch"/>
          <dgm:animLvl val="lvl"/>
          <dgm:resizeHandles val="exact"/>
        </dgm:presLayoutVars>
      </dgm:prSet>
      <dgm:spPr/>
    </dgm:pt>
    <dgm:pt modelId="{DF3AE94D-B6BB-40F6-99C6-CBFA76AEDF99}" type="pres">
      <dgm:prSet presAssocID="{9C1EBB18-4A03-4CC6-9A5C-5B41C9ACCFDA}" presName="hierFlow" presStyleCnt="0"/>
      <dgm:spPr/>
    </dgm:pt>
    <dgm:pt modelId="{BB1752FE-A7BA-4B02-8D33-D01592E56CFB}" type="pres">
      <dgm:prSet presAssocID="{9C1EBB18-4A03-4CC6-9A5C-5B41C9ACCFDA}" presName="hierChild1" presStyleCnt="0">
        <dgm:presLayoutVars>
          <dgm:chPref val="1"/>
          <dgm:animOne val="branch"/>
          <dgm:animLvl val="lvl"/>
        </dgm:presLayoutVars>
      </dgm:prSet>
      <dgm:spPr/>
    </dgm:pt>
    <dgm:pt modelId="{F2A5F883-9F59-48FE-8077-61418A70FB13}" type="pres">
      <dgm:prSet presAssocID="{5336D952-8A50-4D54-B900-A302277FD4A1}" presName="Name14" presStyleCnt="0"/>
      <dgm:spPr/>
    </dgm:pt>
    <dgm:pt modelId="{64404089-24F1-4930-BDAD-48DE588C814B}" type="pres">
      <dgm:prSet presAssocID="{5336D952-8A50-4D54-B900-A302277FD4A1}" presName="level1Shape" presStyleLbl="node0" presStyleIdx="0" presStyleCnt="1" custScaleX="348925" custScaleY="235204" custLinFactNeighborX="-47676" custLinFactNeighborY="0">
        <dgm:presLayoutVars>
          <dgm:chPref val="3"/>
        </dgm:presLayoutVars>
      </dgm:prSet>
      <dgm:spPr>
        <a:prstGeom prst="roundRect">
          <a:avLst>
            <a:gd name="adj" fmla="val 10000"/>
          </a:avLst>
        </a:prstGeom>
      </dgm:spPr>
    </dgm:pt>
    <dgm:pt modelId="{ABE479CB-3D98-4804-A5CB-3BA7A1A4C3C3}" type="pres">
      <dgm:prSet presAssocID="{5336D952-8A50-4D54-B900-A302277FD4A1}" presName="hierChild2" presStyleCnt="0"/>
      <dgm:spPr/>
    </dgm:pt>
    <dgm:pt modelId="{E6CFFB79-AE13-476A-ADCE-D37F0354C5AF}" type="pres">
      <dgm:prSet presAssocID="{49A42141-260C-41DB-996C-B71D82A1FAF0}" presName="Name19" presStyleLbl="parChTrans1D2" presStyleIdx="0" presStyleCnt="2"/>
      <dgm:spPr>
        <a:custGeom>
          <a:avLst/>
          <a:gdLst/>
          <a:ahLst/>
          <a:cxnLst/>
          <a:rect l="0" t="0" r="0" b="0"/>
          <a:pathLst>
            <a:path>
              <a:moveTo>
                <a:pt x="1426115" y="0"/>
              </a:moveTo>
              <a:lnTo>
                <a:pt x="1426115" y="97512"/>
              </a:lnTo>
              <a:lnTo>
                <a:pt x="0" y="97512"/>
              </a:lnTo>
              <a:lnTo>
                <a:pt x="0" y="195024"/>
              </a:lnTo>
            </a:path>
          </a:pathLst>
        </a:custGeom>
      </dgm:spPr>
    </dgm:pt>
    <dgm:pt modelId="{FD42BC31-BE06-413F-A05B-89B5B6186987}" type="pres">
      <dgm:prSet presAssocID="{F31DC3A4-FD7B-4781-BA98-EBEA14C852C2}" presName="Name21" presStyleCnt="0"/>
      <dgm:spPr/>
    </dgm:pt>
    <dgm:pt modelId="{4F34FD5B-086D-48EC-8BE2-7BC7767D94BE}" type="pres">
      <dgm:prSet presAssocID="{F31DC3A4-FD7B-4781-BA98-EBEA14C852C2}" presName="level2Shape" presStyleLbl="node2" presStyleIdx="0" presStyleCnt="2" custScaleX="121000" custScaleY="121000"/>
      <dgm:spPr>
        <a:prstGeom prst="roundRect">
          <a:avLst>
            <a:gd name="adj" fmla="val 10000"/>
          </a:avLst>
        </a:prstGeom>
      </dgm:spPr>
    </dgm:pt>
    <dgm:pt modelId="{B028063F-8E27-45A7-9DE5-4B15F46AEA5F}" type="pres">
      <dgm:prSet presAssocID="{F31DC3A4-FD7B-4781-BA98-EBEA14C852C2}" presName="hierChild3" presStyleCnt="0"/>
      <dgm:spPr/>
    </dgm:pt>
    <dgm:pt modelId="{EDAC9D71-1382-4550-B957-8B5D6593E73D}" type="pres">
      <dgm:prSet presAssocID="{C55D4A1B-8F34-4902-8405-53C298AE036E}" presName="Name19" presStyleLbl="parChTrans1D3" presStyleIdx="0" presStyleCnt="6"/>
      <dgm:spPr>
        <a:custGeom>
          <a:avLst/>
          <a:gdLst/>
          <a:ahLst/>
          <a:cxnLst/>
          <a:rect l="0" t="0" r="0" b="0"/>
          <a:pathLst>
            <a:path>
              <a:moveTo>
                <a:pt x="475371" y="0"/>
              </a:moveTo>
              <a:lnTo>
                <a:pt x="475371" y="97512"/>
              </a:lnTo>
              <a:lnTo>
                <a:pt x="0" y="97512"/>
              </a:lnTo>
              <a:lnTo>
                <a:pt x="0" y="195024"/>
              </a:lnTo>
            </a:path>
          </a:pathLst>
        </a:custGeom>
      </dgm:spPr>
    </dgm:pt>
    <dgm:pt modelId="{5AC736F4-EB8A-4FBB-B2D4-A09054F801EF}" type="pres">
      <dgm:prSet presAssocID="{CDA6D282-98D6-479C-9E5D-DB18F3CF377C}" presName="Name21" presStyleCnt="0"/>
      <dgm:spPr/>
    </dgm:pt>
    <dgm:pt modelId="{F44F9AE5-D769-4DB8-B9E6-1969E6A356F8}" type="pres">
      <dgm:prSet presAssocID="{CDA6D282-98D6-479C-9E5D-DB18F3CF377C}" presName="level2Shape" presStyleLbl="node3" presStyleIdx="0" presStyleCnt="6" custScaleX="187929" custScaleY="133100"/>
      <dgm:spPr>
        <a:prstGeom prst="roundRect">
          <a:avLst>
            <a:gd name="adj" fmla="val 10000"/>
          </a:avLst>
        </a:prstGeom>
      </dgm:spPr>
    </dgm:pt>
    <dgm:pt modelId="{23F0E133-A442-474C-B5E8-62463285C18A}" type="pres">
      <dgm:prSet presAssocID="{CDA6D282-98D6-479C-9E5D-DB18F3CF377C}" presName="hierChild3" presStyleCnt="0"/>
      <dgm:spPr/>
    </dgm:pt>
    <dgm:pt modelId="{79406C40-9D09-4456-93BC-3706CA9D1893}" type="pres">
      <dgm:prSet presAssocID="{37E004B0-B17D-4FAD-AE5D-D47ACEA9D769}" presName="Name19" presStyleLbl="parChTrans1D3" presStyleIdx="1" presStyleCnt="6"/>
      <dgm:spPr>
        <a:custGeom>
          <a:avLst/>
          <a:gdLst/>
          <a:ahLst/>
          <a:cxnLst/>
          <a:rect l="0" t="0" r="0" b="0"/>
          <a:pathLst>
            <a:path>
              <a:moveTo>
                <a:pt x="0" y="0"/>
              </a:moveTo>
              <a:lnTo>
                <a:pt x="0" y="97512"/>
              </a:lnTo>
              <a:lnTo>
                <a:pt x="475371" y="97512"/>
              </a:lnTo>
              <a:lnTo>
                <a:pt x="475371" y="195024"/>
              </a:lnTo>
            </a:path>
          </a:pathLst>
        </a:custGeom>
      </dgm:spPr>
    </dgm:pt>
    <dgm:pt modelId="{2AC565D4-6104-483B-8D46-0DA7965BC783}" type="pres">
      <dgm:prSet presAssocID="{2BF22E5A-CA6E-4DC8-B378-1415853A78D0}" presName="Name21" presStyleCnt="0"/>
      <dgm:spPr/>
    </dgm:pt>
    <dgm:pt modelId="{C1DB58E6-451D-4AA6-9293-138ABC84E4CD}" type="pres">
      <dgm:prSet presAssocID="{2BF22E5A-CA6E-4DC8-B378-1415853A78D0}" presName="level2Shape" presStyleLbl="node3" presStyleIdx="1" presStyleCnt="6" custScaleX="133100" custScaleY="133100"/>
      <dgm:spPr>
        <a:prstGeom prst="roundRect">
          <a:avLst>
            <a:gd name="adj" fmla="val 10000"/>
          </a:avLst>
        </a:prstGeom>
      </dgm:spPr>
    </dgm:pt>
    <dgm:pt modelId="{E496E779-3937-461A-9AFF-8118CEA55305}" type="pres">
      <dgm:prSet presAssocID="{2BF22E5A-CA6E-4DC8-B378-1415853A78D0}" presName="hierChild3" presStyleCnt="0"/>
      <dgm:spPr/>
    </dgm:pt>
    <dgm:pt modelId="{B0189781-2236-4259-85B0-C9C40F6C0D16}" type="pres">
      <dgm:prSet presAssocID="{315FEC9A-B8DC-4222-8B2C-A31B95127119}" presName="Name19" presStyleLbl="parChTrans1D2" presStyleIdx="1" presStyleCnt="2"/>
      <dgm:spPr>
        <a:custGeom>
          <a:avLst/>
          <a:gdLst/>
          <a:ahLst/>
          <a:cxnLst/>
          <a:rect l="0" t="0" r="0" b="0"/>
          <a:pathLst>
            <a:path>
              <a:moveTo>
                <a:pt x="0" y="0"/>
              </a:moveTo>
              <a:lnTo>
                <a:pt x="0" y="97512"/>
              </a:lnTo>
              <a:lnTo>
                <a:pt x="1426115" y="97512"/>
              </a:lnTo>
              <a:lnTo>
                <a:pt x="1426115" y="195024"/>
              </a:lnTo>
            </a:path>
          </a:pathLst>
        </a:custGeom>
      </dgm:spPr>
    </dgm:pt>
    <dgm:pt modelId="{A5260383-7CE4-4635-BAAC-6AB64B30F6FF}" type="pres">
      <dgm:prSet presAssocID="{85CBAED7-2EC1-488A-8FBA-C23E275ECA80}" presName="Name21" presStyleCnt="0"/>
      <dgm:spPr/>
    </dgm:pt>
    <dgm:pt modelId="{7BACA821-41B3-4BF4-8A13-E1C3EFEC0E14}" type="pres">
      <dgm:prSet presAssocID="{85CBAED7-2EC1-488A-8FBA-C23E275ECA80}" presName="level2Shape" presStyleLbl="node2" presStyleIdx="1" presStyleCnt="2" custScaleX="248267" custScaleY="133100"/>
      <dgm:spPr>
        <a:prstGeom prst="roundRect">
          <a:avLst>
            <a:gd name="adj" fmla="val 10000"/>
          </a:avLst>
        </a:prstGeom>
      </dgm:spPr>
    </dgm:pt>
    <dgm:pt modelId="{0C410F90-EA79-42CA-B69F-B08B8F0240CF}" type="pres">
      <dgm:prSet presAssocID="{85CBAED7-2EC1-488A-8FBA-C23E275ECA80}" presName="hierChild3" presStyleCnt="0"/>
      <dgm:spPr/>
    </dgm:pt>
    <dgm:pt modelId="{E74652DA-EA0C-46B2-BDCC-62012E89EECA}" type="pres">
      <dgm:prSet presAssocID="{107DA530-B442-4B6E-B9EA-CBE36C4A4448}" presName="Name19" presStyleLbl="parChTrans1D3" presStyleIdx="2" presStyleCnt="6"/>
      <dgm:spPr>
        <a:custGeom>
          <a:avLst/>
          <a:gdLst/>
          <a:ahLst/>
          <a:cxnLst/>
          <a:rect l="0" t="0" r="0" b="0"/>
          <a:pathLst>
            <a:path>
              <a:moveTo>
                <a:pt x="1426115" y="0"/>
              </a:moveTo>
              <a:lnTo>
                <a:pt x="1426115" y="97512"/>
              </a:lnTo>
              <a:lnTo>
                <a:pt x="0" y="97512"/>
              </a:lnTo>
              <a:lnTo>
                <a:pt x="0" y="195024"/>
              </a:lnTo>
            </a:path>
          </a:pathLst>
        </a:custGeom>
      </dgm:spPr>
    </dgm:pt>
    <dgm:pt modelId="{1CF80170-C9F3-4C93-9C26-434AF232B54B}" type="pres">
      <dgm:prSet presAssocID="{01F6DC9B-0F3D-48AD-903D-73A4E347EBDF}" presName="Name21" presStyleCnt="0"/>
      <dgm:spPr/>
    </dgm:pt>
    <dgm:pt modelId="{F9FEAA32-926D-4A9A-A1D3-70C4F183C15C}" type="pres">
      <dgm:prSet presAssocID="{01F6DC9B-0F3D-48AD-903D-73A4E347EBDF}" presName="level2Shape" presStyleLbl="node3" presStyleIdx="2" presStyleCnt="6" custScaleX="166043" custScaleY="133100"/>
      <dgm:spPr>
        <a:prstGeom prst="roundRect">
          <a:avLst>
            <a:gd name="adj" fmla="val 10000"/>
          </a:avLst>
        </a:prstGeom>
      </dgm:spPr>
    </dgm:pt>
    <dgm:pt modelId="{8BD3242D-A387-4331-A657-E44F79F7B8C9}" type="pres">
      <dgm:prSet presAssocID="{01F6DC9B-0F3D-48AD-903D-73A4E347EBDF}" presName="hierChild3" presStyleCnt="0"/>
      <dgm:spPr/>
    </dgm:pt>
    <dgm:pt modelId="{787A7626-E639-41C3-8AC6-A705893D2847}" type="pres">
      <dgm:prSet presAssocID="{C063CDA1-6333-455D-8AAC-794AFAB99BB3}" presName="Name19" presStyleLbl="parChTrans1D3" presStyleIdx="3" presStyleCnt="6"/>
      <dgm:spPr>
        <a:custGeom>
          <a:avLst/>
          <a:gdLst/>
          <a:ahLst/>
          <a:cxnLst/>
          <a:rect l="0" t="0" r="0" b="0"/>
          <a:pathLst>
            <a:path>
              <a:moveTo>
                <a:pt x="475371" y="0"/>
              </a:moveTo>
              <a:lnTo>
                <a:pt x="475371" y="97512"/>
              </a:lnTo>
              <a:lnTo>
                <a:pt x="0" y="97512"/>
              </a:lnTo>
              <a:lnTo>
                <a:pt x="0" y="195024"/>
              </a:lnTo>
            </a:path>
          </a:pathLst>
        </a:custGeom>
      </dgm:spPr>
    </dgm:pt>
    <dgm:pt modelId="{96ECCD68-9285-411A-AC1F-9A650B2CB35D}" type="pres">
      <dgm:prSet presAssocID="{AE5CFCF6-6FBB-4C30-9A6B-98B3773285A0}" presName="Name21" presStyleCnt="0"/>
      <dgm:spPr/>
    </dgm:pt>
    <dgm:pt modelId="{031E7EFB-6EFE-486B-820A-4D6785ABB9A7}" type="pres">
      <dgm:prSet presAssocID="{AE5CFCF6-6FBB-4C30-9A6B-98B3773285A0}" presName="level2Shape" presStyleLbl="node3" presStyleIdx="3" presStyleCnt="6" custScaleX="133100" custScaleY="133100" custLinFactNeighborX="-11657"/>
      <dgm:spPr>
        <a:prstGeom prst="roundRect">
          <a:avLst>
            <a:gd name="adj" fmla="val 10000"/>
          </a:avLst>
        </a:prstGeom>
      </dgm:spPr>
    </dgm:pt>
    <dgm:pt modelId="{B2ABF93B-AE25-49EB-9481-84791AA2211C}" type="pres">
      <dgm:prSet presAssocID="{AE5CFCF6-6FBB-4C30-9A6B-98B3773285A0}" presName="hierChild3" presStyleCnt="0"/>
      <dgm:spPr/>
    </dgm:pt>
    <dgm:pt modelId="{76DCF695-B082-43E0-AC76-4ACFAC7F9F30}" type="pres">
      <dgm:prSet presAssocID="{9ED28924-C1B8-4A1A-B823-93497FBBC3F7}" presName="Name19" presStyleLbl="parChTrans1D3" presStyleIdx="4" presStyleCnt="6"/>
      <dgm:spPr>
        <a:custGeom>
          <a:avLst/>
          <a:gdLst/>
          <a:ahLst/>
          <a:cxnLst/>
          <a:rect l="0" t="0" r="0" b="0"/>
          <a:pathLst>
            <a:path>
              <a:moveTo>
                <a:pt x="0" y="0"/>
              </a:moveTo>
              <a:lnTo>
                <a:pt x="0" y="97512"/>
              </a:lnTo>
              <a:lnTo>
                <a:pt x="475371" y="97512"/>
              </a:lnTo>
              <a:lnTo>
                <a:pt x="475371" y="195024"/>
              </a:lnTo>
            </a:path>
          </a:pathLst>
        </a:custGeom>
      </dgm:spPr>
    </dgm:pt>
    <dgm:pt modelId="{1300A9E3-101B-4E4D-9B32-9350834FDB8C}" type="pres">
      <dgm:prSet presAssocID="{C448B346-68C2-4205-B11D-7E505AF9BE1E}" presName="Name21" presStyleCnt="0"/>
      <dgm:spPr/>
    </dgm:pt>
    <dgm:pt modelId="{1C562FA4-CD75-48B0-8978-512714B570CB}" type="pres">
      <dgm:prSet presAssocID="{C448B346-68C2-4205-B11D-7E505AF9BE1E}" presName="level2Shape" presStyleLbl="node3" presStyleIdx="4" presStyleCnt="6" custScaleX="94201" custScaleY="133100" custLinFactNeighborX="-33340" custLinFactNeighborY="-2817"/>
      <dgm:spPr>
        <a:prstGeom prst="roundRect">
          <a:avLst>
            <a:gd name="adj" fmla="val 10000"/>
          </a:avLst>
        </a:prstGeom>
      </dgm:spPr>
    </dgm:pt>
    <dgm:pt modelId="{1AA92A9E-C996-44CE-8DC8-C13C99995EB0}" type="pres">
      <dgm:prSet presAssocID="{C448B346-68C2-4205-B11D-7E505AF9BE1E}" presName="hierChild3" presStyleCnt="0"/>
      <dgm:spPr/>
    </dgm:pt>
    <dgm:pt modelId="{C7C1D445-2C2A-434D-A78F-367A0BAA8DA2}" type="pres">
      <dgm:prSet presAssocID="{41D37342-99D9-4454-8F42-632BBA9728FA}" presName="Name19" presStyleLbl="parChTrans1D3" presStyleIdx="5" presStyleCnt="6"/>
      <dgm:spPr>
        <a:custGeom>
          <a:avLst/>
          <a:gdLst/>
          <a:ahLst/>
          <a:cxnLst/>
          <a:rect l="0" t="0" r="0" b="0"/>
          <a:pathLst>
            <a:path>
              <a:moveTo>
                <a:pt x="0" y="0"/>
              </a:moveTo>
              <a:lnTo>
                <a:pt x="0" y="97512"/>
              </a:lnTo>
              <a:lnTo>
                <a:pt x="1426115" y="97512"/>
              </a:lnTo>
              <a:lnTo>
                <a:pt x="1426115" y="195024"/>
              </a:lnTo>
            </a:path>
          </a:pathLst>
        </a:custGeom>
      </dgm:spPr>
    </dgm:pt>
    <dgm:pt modelId="{11A5F937-CDB5-4850-BF50-0D91E2DB6698}" type="pres">
      <dgm:prSet presAssocID="{3DECD735-17D7-48EB-968B-18D777C9886E}" presName="Name21" presStyleCnt="0"/>
      <dgm:spPr/>
    </dgm:pt>
    <dgm:pt modelId="{D7DD38E4-C837-4B45-B67F-301A0C07E99D}" type="pres">
      <dgm:prSet presAssocID="{3DECD735-17D7-48EB-968B-18D777C9886E}" presName="level2Shape" presStyleLbl="node3" presStyleIdx="5" presStyleCnt="6" custScaleX="116202" custScaleY="133100" custLinFactNeighborX="-51479" custLinFactNeighborY="-2817"/>
      <dgm:spPr>
        <a:prstGeom prst="roundRect">
          <a:avLst>
            <a:gd name="adj" fmla="val 10000"/>
          </a:avLst>
        </a:prstGeom>
      </dgm:spPr>
    </dgm:pt>
    <dgm:pt modelId="{D82ACF44-395B-442F-87DD-16B1CC28CF20}" type="pres">
      <dgm:prSet presAssocID="{3DECD735-17D7-48EB-968B-18D777C9886E}" presName="hierChild3" presStyleCnt="0"/>
      <dgm:spPr/>
    </dgm:pt>
    <dgm:pt modelId="{15B29D95-5D7E-4C7D-A204-9EFA5FA783F2}" type="pres">
      <dgm:prSet presAssocID="{9C1EBB18-4A03-4CC6-9A5C-5B41C9ACCFDA}" presName="bgShapesFlow" presStyleCnt="0"/>
      <dgm:spPr/>
    </dgm:pt>
  </dgm:ptLst>
  <dgm:cxnLst>
    <dgm:cxn modelId="{0440AB1C-D1C0-4F90-A678-1DE944E9F13F}" srcId="{85CBAED7-2EC1-488A-8FBA-C23E275ECA80}" destId="{3DECD735-17D7-48EB-968B-18D777C9886E}" srcOrd="3" destOrd="0" parTransId="{41D37342-99D9-4454-8F42-632BBA9728FA}" sibTransId="{48E6A035-6426-4542-B6BF-E896755DC891}"/>
    <dgm:cxn modelId="{135B1623-4FBF-42DE-BA3E-06A2DA18309B}" type="presOf" srcId="{85CBAED7-2EC1-488A-8FBA-C23E275ECA80}" destId="{7BACA821-41B3-4BF4-8A13-E1C3EFEC0E14}" srcOrd="0" destOrd="0" presId="urn:microsoft.com/office/officeart/2005/8/layout/hierarchy6"/>
    <dgm:cxn modelId="{B2803824-417C-4A27-A8C2-05730215E76F}" type="presOf" srcId="{C063CDA1-6333-455D-8AAC-794AFAB99BB3}" destId="{787A7626-E639-41C3-8AC6-A705893D2847}" srcOrd="0" destOrd="0" presId="urn:microsoft.com/office/officeart/2005/8/layout/hierarchy6"/>
    <dgm:cxn modelId="{B55B032F-E762-4C95-87CE-9E8B0BBF8B3D}" type="presOf" srcId="{37E004B0-B17D-4FAD-AE5D-D47ACEA9D769}" destId="{79406C40-9D09-4456-93BC-3706CA9D1893}" srcOrd="0" destOrd="0" presId="urn:microsoft.com/office/officeart/2005/8/layout/hierarchy6"/>
    <dgm:cxn modelId="{2D4BBD32-E7C8-4361-84B1-A9FBDA2C8D54}" srcId="{85CBAED7-2EC1-488A-8FBA-C23E275ECA80}" destId="{AE5CFCF6-6FBB-4C30-9A6B-98B3773285A0}" srcOrd="1" destOrd="0" parTransId="{C063CDA1-6333-455D-8AAC-794AFAB99BB3}" sibTransId="{C19D8439-2641-4397-B972-B3DCBF29848A}"/>
    <dgm:cxn modelId="{7FE67837-6303-427A-BD66-207630348C74}" type="presOf" srcId="{107DA530-B442-4B6E-B9EA-CBE36C4A4448}" destId="{E74652DA-EA0C-46B2-BDCC-62012E89EECA}" srcOrd="0" destOrd="0" presId="urn:microsoft.com/office/officeart/2005/8/layout/hierarchy6"/>
    <dgm:cxn modelId="{5FAA713E-0AE6-4231-B68A-7DED8483AC8C}" srcId="{F31DC3A4-FD7B-4781-BA98-EBEA14C852C2}" destId="{2BF22E5A-CA6E-4DC8-B378-1415853A78D0}" srcOrd="1" destOrd="0" parTransId="{37E004B0-B17D-4FAD-AE5D-D47ACEA9D769}" sibTransId="{9829D6BF-7DA6-4C13-8C5E-E99F94945883}"/>
    <dgm:cxn modelId="{E3F8CA3E-879A-4491-9515-1A4233C56F2B}" type="presOf" srcId="{C55D4A1B-8F34-4902-8405-53C298AE036E}" destId="{EDAC9D71-1382-4550-B957-8B5D6593E73D}" srcOrd="0" destOrd="0" presId="urn:microsoft.com/office/officeart/2005/8/layout/hierarchy6"/>
    <dgm:cxn modelId="{49329E41-C374-4BA4-903C-0B012404A09D}" type="presOf" srcId="{9C1EBB18-4A03-4CC6-9A5C-5B41C9ACCFDA}" destId="{5AAC1D38-748A-4AB1-BDC1-16F3E8A8C9D8}" srcOrd="0" destOrd="0" presId="urn:microsoft.com/office/officeart/2005/8/layout/hierarchy6"/>
    <dgm:cxn modelId="{4F788C62-C074-42E5-8704-953AED33B2A6}" srcId="{85CBAED7-2EC1-488A-8FBA-C23E275ECA80}" destId="{C448B346-68C2-4205-B11D-7E505AF9BE1E}" srcOrd="2" destOrd="0" parTransId="{9ED28924-C1B8-4A1A-B823-93497FBBC3F7}" sibTransId="{C4025F69-6EF1-4B9E-B9DE-6655BDB62240}"/>
    <dgm:cxn modelId="{15DBEB63-7479-48E1-99B6-9DECD3EBCAE5}" type="presOf" srcId="{F31DC3A4-FD7B-4781-BA98-EBEA14C852C2}" destId="{4F34FD5B-086D-48EC-8BE2-7BC7767D94BE}" srcOrd="0" destOrd="0" presId="urn:microsoft.com/office/officeart/2005/8/layout/hierarchy6"/>
    <dgm:cxn modelId="{A3D5F364-F5A9-4D69-B8AE-53C2E22E258C}" type="presOf" srcId="{AE5CFCF6-6FBB-4C30-9A6B-98B3773285A0}" destId="{031E7EFB-6EFE-486B-820A-4D6785ABB9A7}" srcOrd="0" destOrd="0" presId="urn:microsoft.com/office/officeart/2005/8/layout/hierarchy6"/>
    <dgm:cxn modelId="{26EF5945-3969-4B5D-94F1-37B71D918528}" type="presOf" srcId="{49A42141-260C-41DB-996C-B71D82A1FAF0}" destId="{E6CFFB79-AE13-476A-ADCE-D37F0354C5AF}" srcOrd="0" destOrd="0" presId="urn:microsoft.com/office/officeart/2005/8/layout/hierarchy6"/>
    <dgm:cxn modelId="{5DC7926D-561A-474B-8EC8-4AE1D5F8E582}" type="presOf" srcId="{01F6DC9B-0F3D-48AD-903D-73A4E347EBDF}" destId="{F9FEAA32-926D-4A9A-A1D3-70C4F183C15C}" srcOrd="0" destOrd="0" presId="urn:microsoft.com/office/officeart/2005/8/layout/hierarchy6"/>
    <dgm:cxn modelId="{45139E55-C74D-402B-B81A-057E5C6F00BA}" srcId="{85CBAED7-2EC1-488A-8FBA-C23E275ECA80}" destId="{01F6DC9B-0F3D-48AD-903D-73A4E347EBDF}" srcOrd="0" destOrd="0" parTransId="{107DA530-B442-4B6E-B9EA-CBE36C4A4448}" sibTransId="{E9672E15-7D3B-4499-BE64-037EE62A484D}"/>
    <dgm:cxn modelId="{CFFDD080-2BCB-4988-8A94-9BA69C44DA03}" srcId="{F31DC3A4-FD7B-4781-BA98-EBEA14C852C2}" destId="{CDA6D282-98D6-479C-9E5D-DB18F3CF377C}" srcOrd="0" destOrd="0" parTransId="{C55D4A1B-8F34-4902-8405-53C298AE036E}" sibTransId="{0F798900-C84B-4804-9132-1163F56D1DD2}"/>
    <dgm:cxn modelId="{65420C8B-23ED-4114-AFB7-A8A0BE376C45}" srcId="{5336D952-8A50-4D54-B900-A302277FD4A1}" destId="{F31DC3A4-FD7B-4781-BA98-EBEA14C852C2}" srcOrd="0" destOrd="0" parTransId="{49A42141-260C-41DB-996C-B71D82A1FAF0}" sibTransId="{6D7370B2-F0FD-46D1-9B8E-27073A42E32A}"/>
    <dgm:cxn modelId="{E277BE97-BF6C-4770-94AB-4CFBC848D6EC}" srcId="{5336D952-8A50-4D54-B900-A302277FD4A1}" destId="{85CBAED7-2EC1-488A-8FBA-C23E275ECA80}" srcOrd="1" destOrd="0" parTransId="{315FEC9A-B8DC-4222-8B2C-A31B95127119}" sibTransId="{05AFCB90-2E62-405D-B3A3-DA3CD97CEEC4}"/>
    <dgm:cxn modelId="{140783AB-B18A-454B-AACD-C5457017DF3D}" srcId="{9C1EBB18-4A03-4CC6-9A5C-5B41C9ACCFDA}" destId="{5336D952-8A50-4D54-B900-A302277FD4A1}" srcOrd="0" destOrd="0" parTransId="{4654F89F-81D7-4985-AD8F-8337484CA254}" sibTransId="{3BAD15D3-3C83-47B3-83F6-36A2987239E2}"/>
    <dgm:cxn modelId="{0C4C87AF-23A7-45AD-84A0-D96EF67EBED2}" type="presOf" srcId="{CDA6D282-98D6-479C-9E5D-DB18F3CF377C}" destId="{F44F9AE5-D769-4DB8-B9E6-1969E6A356F8}" srcOrd="0" destOrd="0" presId="urn:microsoft.com/office/officeart/2005/8/layout/hierarchy6"/>
    <dgm:cxn modelId="{54F32FB2-4F5D-4394-B599-19F55B0F291B}" type="presOf" srcId="{3DECD735-17D7-48EB-968B-18D777C9886E}" destId="{D7DD38E4-C837-4B45-B67F-301A0C07E99D}" srcOrd="0" destOrd="0" presId="urn:microsoft.com/office/officeart/2005/8/layout/hierarchy6"/>
    <dgm:cxn modelId="{ACA5CBB3-A255-4BC4-B598-FE1FEEE35D8C}" type="presOf" srcId="{2BF22E5A-CA6E-4DC8-B378-1415853A78D0}" destId="{C1DB58E6-451D-4AA6-9293-138ABC84E4CD}" srcOrd="0" destOrd="0" presId="urn:microsoft.com/office/officeart/2005/8/layout/hierarchy6"/>
    <dgm:cxn modelId="{57C392C7-42B7-43F8-B2A0-83B95A112CC1}" type="presOf" srcId="{315FEC9A-B8DC-4222-8B2C-A31B95127119}" destId="{B0189781-2236-4259-85B0-C9C40F6C0D16}" srcOrd="0" destOrd="0" presId="urn:microsoft.com/office/officeart/2005/8/layout/hierarchy6"/>
    <dgm:cxn modelId="{B9DFEDCE-8E4D-4291-93CD-E1414A62E45C}" type="presOf" srcId="{5336D952-8A50-4D54-B900-A302277FD4A1}" destId="{64404089-24F1-4930-BDAD-48DE588C814B}" srcOrd="0" destOrd="0" presId="urn:microsoft.com/office/officeart/2005/8/layout/hierarchy6"/>
    <dgm:cxn modelId="{D4BFEED1-3871-4015-ACB1-A43047FE0485}" type="presOf" srcId="{9ED28924-C1B8-4A1A-B823-93497FBBC3F7}" destId="{76DCF695-B082-43E0-AC76-4ACFAC7F9F30}" srcOrd="0" destOrd="0" presId="urn:microsoft.com/office/officeart/2005/8/layout/hierarchy6"/>
    <dgm:cxn modelId="{9D441FDB-41F0-4832-A346-1D93CE4002F6}" type="presOf" srcId="{41D37342-99D9-4454-8F42-632BBA9728FA}" destId="{C7C1D445-2C2A-434D-A78F-367A0BAA8DA2}" srcOrd="0" destOrd="0" presId="urn:microsoft.com/office/officeart/2005/8/layout/hierarchy6"/>
    <dgm:cxn modelId="{CDD7A0F7-6105-4A8F-A6FD-A7323BACFC15}" type="presOf" srcId="{C448B346-68C2-4205-B11D-7E505AF9BE1E}" destId="{1C562FA4-CD75-48B0-8978-512714B570CB}" srcOrd="0" destOrd="0" presId="urn:microsoft.com/office/officeart/2005/8/layout/hierarchy6"/>
    <dgm:cxn modelId="{5ABCFC6C-EED5-499F-BE3E-9EB137C238A1}" type="presParOf" srcId="{5AAC1D38-748A-4AB1-BDC1-16F3E8A8C9D8}" destId="{DF3AE94D-B6BB-40F6-99C6-CBFA76AEDF99}" srcOrd="0" destOrd="0" presId="urn:microsoft.com/office/officeart/2005/8/layout/hierarchy6"/>
    <dgm:cxn modelId="{9888B046-4305-4989-AD85-7CB5447E9E10}" type="presParOf" srcId="{DF3AE94D-B6BB-40F6-99C6-CBFA76AEDF99}" destId="{BB1752FE-A7BA-4B02-8D33-D01592E56CFB}" srcOrd="0" destOrd="0" presId="urn:microsoft.com/office/officeart/2005/8/layout/hierarchy6"/>
    <dgm:cxn modelId="{ADA1D915-BCBE-48CF-AF30-F0CA019A1C8D}" type="presParOf" srcId="{BB1752FE-A7BA-4B02-8D33-D01592E56CFB}" destId="{F2A5F883-9F59-48FE-8077-61418A70FB13}" srcOrd="0" destOrd="0" presId="urn:microsoft.com/office/officeart/2005/8/layout/hierarchy6"/>
    <dgm:cxn modelId="{9ABFF4A4-B157-4934-8034-FE0899AB670F}" type="presParOf" srcId="{F2A5F883-9F59-48FE-8077-61418A70FB13}" destId="{64404089-24F1-4930-BDAD-48DE588C814B}" srcOrd="0" destOrd="0" presId="urn:microsoft.com/office/officeart/2005/8/layout/hierarchy6"/>
    <dgm:cxn modelId="{072800EC-1D37-4A7C-AF4D-6C8CAEE70639}" type="presParOf" srcId="{F2A5F883-9F59-48FE-8077-61418A70FB13}" destId="{ABE479CB-3D98-4804-A5CB-3BA7A1A4C3C3}" srcOrd="1" destOrd="0" presId="urn:microsoft.com/office/officeart/2005/8/layout/hierarchy6"/>
    <dgm:cxn modelId="{51FCD731-E7ED-43C6-BFB8-D20CF69600D9}" type="presParOf" srcId="{ABE479CB-3D98-4804-A5CB-3BA7A1A4C3C3}" destId="{E6CFFB79-AE13-476A-ADCE-D37F0354C5AF}" srcOrd="0" destOrd="0" presId="urn:microsoft.com/office/officeart/2005/8/layout/hierarchy6"/>
    <dgm:cxn modelId="{467F5F61-C06B-4D42-9F69-9B044813986B}" type="presParOf" srcId="{ABE479CB-3D98-4804-A5CB-3BA7A1A4C3C3}" destId="{FD42BC31-BE06-413F-A05B-89B5B6186987}" srcOrd="1" destOrd="0" presId="urn:microsoft.com/office/officeart/2005/8/layout/hierarchy6"/>
    <dgm:cxn modelId="{AD64A2FD-BB83-447E-9173-E919A3ADE5E3}" type="presParOf" srcId="{FD42BC31-BE06-413F-A05B-89B5B6186987}" destId="{4F34FD5B-086D-48EC-8BE2-7BC7767D94BE}" srcOrd="0" destOrd="0" presId="urn:microsoft.com/office/officeart/2005/8/layout/hierarchy6"/>
    <dgm:cxn modelId="{E1A8EBF7-129D-4CF2-AE57-46B443E07849}" type="presParOf" srcId="{FD42BC31-BE06-413F-A05B-89B5B6186987}" destId="{B028063F-8E27-45A7-9DE5-4B15F46AEA5F}" srcOrd="1" destOrd="0" presId="urn:microsoft.com/office/officeart/2005/8/layout/hierarchy6"/>
    <dgm:cxn modelId="{0D27DFC9-7B3B-433A-9EC0-E222D173EB33}" type="presParOf" srcId="{B028063F-8E27-45A7-9DE5-4B15F46AEA5F}" destId="{EDAC9D71-1382-4550-B957-8B5D6593E73D}" srcOrd="0" destOrd="0" presId="urn:microsoft.com/office/officeart/2005/8/layout/hierarchy6"/>
    <dgm:cxn modelId="{C3783A98-7210-456E-A1CD-1A9AE979595E}" type="presParOf" srcId="{B028063F-8E27-45A7-9DE5-4B15F46AEA5F}" destId="{5AC736F4-EB8A-4FBB-B2D4-A09054F801EF}" srcOrd="1" destOrd="0" presId="urn:microsoft.com/office/officeart/2005/8/layout/hierarchy6"/>
    <dgm:cxn modelId="{50B0A972-BC40-46FA-BF1E-AD372B234FA6}" type="presParOf" srcId="{5AC736F4-EB8A-4FBB-B2D4-A09054F801EF}" destId="{F44F9AE5-D769-4DB8-B9E6-1969E6A356F8}" srcOrd="0" destOrd="0" presId="urn:microsoft.com/office/officeart/2005/8/layout/hierarchy6"/>
    <dgm:cxn modelId="{C94F89F8-6369-4FB4-A56D-6D3C92F816E5}" type="presParOf" srcId="{5AC736F4-EB8A-4FBB-B2D4-A09054F801EF}" destId="{23F0E133-A442-474C-B5E8-62463285C18A}" srcOrd="1" destOrd="0" presId="urn:microsoft.com/office/officeart/2005/8/layout/hierarchy6"/>
    <dgm:cxn modelId="{796134A9-D2A3-43FD-9301-54B299AC9D7A}" type="presParOf" srcId="{B028063F-8E27-45A7-9DE5-4B15F46AEA5F}" destId="{79406C40-9D09-4456-93BC-3706CA9D1893}" srcOrd="2" destOrd="0" presId="urn:microsoft.com/office/officeart/2005/8/layout/hierarchy6"/>
    <dgm:cxn modelId="{3D7AAB51-181B-43DD-8F0B-81D261B29478}" type="presParOf" srcId="{B028063F-8E27-45A7-9DE5-4B15F46AEA5F}" destId="{2AC565D4-6104-483B-8D46-0DA7965BC783}" srcOrd="3" destOrd="0" presId="urn:microsoft.com/office/officeart/2005/8/layout/hierarchy6"/>
    <dgm:cxn modelId="{F4761AAC-09F3-4445-8573-0DE37D17AA7B}" type="presParOf" srcId="{2AC565D4-6104-483B-8D46-0DA7965BC783}" destId="{C1DB58E6-451D-4AA6-9293-138ABC84E4CD}" srcOrd="0" destOrd="0" presId="urn:microsoft.com/office/officeart/2005/8/layout/hierarchy6"/>
    <dgm:cxn modelId="{2297712A-B114-479F-BB08-25FA9AA9B110}" type="presParOf" srcId="{2AC565D4-6104-483B-8D46-0DA7965BC783}" destId="{E496E779-3937-461A-9AFF-8118CEA55305}" srcOrd="1" destOrd="0" presId="urn:microsoft.com/office/officeart/2005/8/layout/hierarchy6"/>
    <dgm:cxn modelId="{9DE71A51-C392-44E9-AFC1-F6420BB93660}" type="presParOf" srcId="{ABE479CB-3D98-4804-A5CB-3BA7A1A4C3C3}" destId="{B0189781-2236-4259-85B0-C9C40F6C0D16}" srcOrd="2" destOrd="0" presId="urn:microsoft.com/office/officeart/2005/8/layout/hierarchy6"/>
    <dgm:cxn modelId="{DA3CBC28-595E-4602-B3AB-ACC7F48C0150}" type="presParOf" srcId="{ABE479CB-3D98-4804-A5CB-3BA7A1A4C3C3}" destId="{A5260383-7CE4-4635-BAAC-6AB64B30F6FF}" srcOrd="3" destOrd="0" presId="urn:microsoft.com/office/officeart/2005/8/layout/hierarchy6"/>
    <dgm:cxn modelId="{ABE8C3B9-CFF1-4B2F-B70E-19DDEACEDC1E}" type="presParOf" srcId="{A5260383-7CE4-4635-BAAC-6AB64B30F6FF}" destId="{7BACA821-41B3-4BF4-8A13-E1C3EFEC0E14}" srcOrd="0" destOrd="0" presId="urn:microsoft.com/office/officeart/2005/8/layout/hierarchy6"/>
    <dgm:cxn modelId="{9A05E84A-42CA-4BC5-A1C6-72D4DEE498C7}" type="presParOf" srcId="{A5260383-7CE4-4635-BAAC-6AB64B30F6FF}" destId="{0C410F90-EA79-42CA-B69F-B08B8F0240CF}" srcOrd="1" destOrd="0" presId="urn:microsoft.com/office/officeart/2005/8/layout/hierarchy6"/>
    <dgm:cxn modelId="{C992510A-D39B-47E4-B939-057B5A6C136F}" type="presParOf" srcId="{0C410F90-EA79-42CA-B69F-B08B8F0240CF}" destId="{E74652DA-EA0C-46B2-BDCC-62012E89EECA}" srcOrd="0" destOrd="0" presId="urn:microsoft.com/office/officeart/2005/8/layout/hierarchy6"/>
    <dgm:cxn modelId="{CDB32614-76E8-421B-87E4-0613D244181C}" type="presParOf" srcId="{0C410F90-EA79-42CA-B69F-B08B8F0240CF}" destId="{1CF80170-C9F3-4C93-9C26-434AF232B54B}" srcOrd="1" destOrd="0" presId="urn:microsoft.com/office/officeart/2005/8/layout/hierarchy6"/>
    <dgm:cxn modelId="{A79E445B-F6FC-4F60-A02E-A50194682593}" type="presParOf" srcId="{1CF80170-C9F3-4C93-9C26-434AF232B54B}" destId="{F9FEAA32-926D-4A9A-A1D3-70C4F183C15C}" srcOrd="0" destOrd="0" presId="urn:microsoft.com/office/officeart/2005/8/layout/hierarchy6"/>
    <dgm:cxn modelId="{6C3AFD54-E7BF-4F06-BED5-EDBEA5EDDF73}" type="presParOf" srcId="{1CF80170-C9F3-4C93-9C26-434AF232B54B}" destId="{8BD3242D-A387-4331-A657-E44F79F7B8C9}" srcOrd="1" destOrd="0" presId="urn:microsoft.com/office/officeart/2005/8/layout/hierarchy6"/>
    <dgm:cxn modelId="{7CDF6319-532F-44F2-8598-ECB24D900624}" type="presParOf" srcId="{0C410F90-EA79-42CA-B69F-B08B8F0240CF}" destId="{787A7626-E639-41C3-8AC6-A705893D2847}" srcOrd="2" destOrd="0" presId="urn:microsoft.com/office/officeart/2005/8/layout/hierarchy6"/>
    <dgm:cxn modelId="{C1383B1E-01A0-42D4-8840-935EAE2D9DBB}" type="presParOf" srcId="{0C410F90-EA79-42CA-B69F-B08B8F0240CF}" destId="{96ECCD68-9285-411A-AC1F-9A650B2CB35D}" srcOrd="3" destOrd="0" presId="urn:microsoft.com/office/officeart/2005/8/layout/hierarchy6"/>
    <dgm:cxn modelId="{6F8671E8-62E0-448A-929F-292E246131E8}" type="presParOf" srcId="{96ECCD68-9285-411A-AC1F-9A650B2CB35D}" destId="{031E7EFB-6EFE-486B-820A-4D6785ABB9A7}" srcOrd="0" destOrd="0" presId="urn:microsoft.com/office/officeart/2005/8/layout/hierarchy6"/>
    <dgm:cxn modelId="{2049648E-9157-482D-B48D-4CA9CEE524EF}" type="presParOf" srcId="{96ECCD68-9285-411A-AC1F-9A650B2CB35D}" destId="{B2ABF93B-AE25-49EB-9481-84791AA2211C}" srcOrd="1" destOrd="0" presId="urn:microsoft.com/office/officeart/2005/8/layout/hierarchy6"/>
    <dgm:cxn modelId="{53E7D9EC-27B6-4F58-ADCE-E306EB56ABBB}" type="presParOf" srcId="{0C410F90-EA79-42CA-B69F-B08B8F0240CF}" destId="{76DCF695-B082-43E0-AC76-4ACFAC7F9F30}" srcOrd="4" destOrd="0" presId="urn:microsoft.com/office/officeart/2005/8/layout/hierarchy6"/>
    <dgm:cxn modelId="{7723E63D-3A0F-4C85-B4FA-D37CBCAA94E0}" type="presParOf" srcId="{0C410F90-EA79-42CA-B69F-B08B8F0240CF}" destId="{1300A9E3-101B-4E4D-9B32-9350834FDB8C}" srcOrd="5" destOrd="0" presId="urn:microsoft.com/office/officeart/2005/8/layout/hierarchy6"/>
    <dgm:cxn modelId="{1654CF16-32A4-4F50-BF2D-960E7C7203F5}" type="presParOf" srcId="{1300A9E3-101B-4E4D-9B32-9350834FDB8C}" destId="{1C562FA4-CD75-48B0-8978-512714B570CB}" srcOrd="0" destOrd="0" presId="urn:microsoft.com/office/officeart/2005/8/layout/hierarchy6"/>
    <dgm:cxn modelId="{4D12C71E-F782-469D-9C85-380686600C79}" type="presParOf" srcId="{1300A9E3-101B-4E4D-9B32-9350834FDB8C}" destId="{1AA92A9E-C996-44CE-8DC8-C13C99995EB0}" srcOrd="1" destOrd="0" presId="urn:microsoft.com/office/officeart/2005/8/layout/hierarchy6"/>
    <dgm:cxn modelId="{AE40E830-4554-4B8C-8A8D-D5CCA8E9C281}" type="presParOf" srcId="{0C410F90-EA79-42CA-B69F-B08B8F0240CF}" destId="{C7C1D445-2C2A-434D-A78F-367A0BAA8DA2}" srcOrd="6" destOrd="0" presId="urn:microsoft.com/office/officeart/2005/8/layout/hierarchy6"/>
    <dgm:cxn modelId="{D4FF77D3-3EFD-4E7B-BDF1-77BA5B1FCC83}" type="presParOf" srcId="{0C410F90-EA79-42CA-B69F-B08B8F0240CF}" destId="{11A5F937-CDB5-4850-BF50-0D91E2DB6698}" srcOrd="7" destOrd="0" presId="urn:microsoft.com/office/officeart/2005/8/layout/hierarchy6"/>
    <dgm:cxn modelId="{D1162C46-AE7F-4FF2-80CE-F76C954FF379}" type="presParOf" srcId="{11A5F937-CDB5-4850-BF50-0D91E2DB6698}" destId="{D7DD38E4-C837-4B45-B67F-301A0C07E99D}" srcOrd="0" destOrd="0" presId="urn:microsoft.com/office/officeart/2005/8/layout/hierarchy6"/>
    <dgm:cxn modelId="{629E2122-65D9-49E3-B986-4D991C38AB15}" type="presParOf" srcId="{11A5F937-CDB5-4850-BF50-0D91E2DB6698}" destId="{D82ACF44-395B-442F-87DD-16B1CC28CF20}" srcOrd="1" destOrd="0" presId="urn:microsoft.com/office/officeart/2005/8/layout/hierarchy6"/>
    <dgm:cxn modelId="{7456608E-5B67-4D12-BBF3-4B74BA9FE08D}" type="presParOf" srcId="{5AAC1D38-748A-4AB1-BDC1-16F3E8A8C9D8}" destId="{15B29D95-5D7E-4C7D-A204-9EFA5FA783F2}" srcOrd="1" destOrd="0" presId="urn:microsoft.com/office/officeart/2005/8/layout/hierarchy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404089-24F1-4930-BDAD-48DE588C814B}">
      <dsp:nvSpPr>
        <dsp:cNvPr id="0" name=""/>
        <dsp:cNvSpPr/>
      </dsp:nvSpPr>
      <dsp:spPr>
        <a:xfrm>
          <a:off x="2052635" y="487538"/>
          <a:ext cx="3008199" cy="1351848"/>
        </a:xfrm>
        <a:prstGeom prst="roundRect">
          <a:avLst>
            <a:gd name="adj" fmla="val 10000"/>
          </a:avLst>
        </a:prstGeom>
        <a:solidFill>
          <a:srgbClr val="4F81BD">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100000"/>
            </a:lnSpc>
            <a:spcBef>
              <a:spcPct val="0"/>
            </a:spcBef>
            <a:spcAft>
              <a:spcPts val="0"/>
            </a:spcAft>
            <a:buNone/>
          </a:pPr>
          <a:r>
            <a:rPr lang="en-GB" sz="1800" b="1" kern="1200" dirty="0">
              <a:solidFill>
                <a:sysClr val="window" lastClr="FFFFFF"/>
              </a:solidFill>
              <a:latin typeface="Calibri" panose="020F0502020204030204" pitchFamily="34" charset="0"/>
              <a:ea typeface="+mn-ea"/>
              <a:cs typeface="+mn-cs"/>
            </a:rPr>
            <a:t>Virtual Natural Landscape</a:t>
          </a:r>
        </a:p>
        <a:p>
          <a:pPr marL="0" lvl="0" indent="0" algn="ctr" defTabSz="800100">
            <a:lnSpc>
              <a:spcPct val="100000"/>
            </a:lnSpc>
            <a:spcBef>
              <a:spcPct val="0"/>
            </a:spcBef>
            <a:spcAft>
              <a:spcPts val="0"/>
            </a:spcAft>
            <a:buNone/>
          </a:pPr>
          <a:r>
            <a:rPr lang="en-GB" sz="1800" b="1" kern="1200" dirty="0">
              <a:solidFill>
                <a:sysClr val="window" lastClr="FFFFFF"/>
              </a:solidFill>
              <a:latin typeface="Calibri" panose="020F0502020204030204" pitchFamily="34" charset="0"/>
              <a:ea typeface="+mn-ea"/>
              <a:cs typeface="+mn-cs"/>
            </a:rPr>
            <a:t>Design</a:t>
          </a:r>
        </a:p>
      </dsp:txBody>
      <dsp:txXfrm>
        <a:off x="2092229" y="527132"/>
        <a:ext cx="2929011" cy="1272660"/>
      </dsp:txXfrm>
    </dsp:sp>
    <dsp:sp modelId="{E6CFFB79-AE13-476A-ADCE-D37F0354C5AF}">
      <dsp:nvSpPr>
        <dsp:cNvPr id="0" name=""/>
        <dsp:cNvSpPr/>
      </dsp:nvSpPr>
      <dsp:spPr>
        <a:xfrm>
          <a:off x="1515336" y="1839387"/>
          <a:ext cx="2041398" cy="229902"/>
        </a:xfrm>
        <a:custGeom>
          <a:avLst/>
          <a:gdLst/>
          <a:ahLst/>
          <a:cxnLst/>
          <a:rect l="0" t="0" r="0" b="0"/>
          <a:pathLst>
            <a:path>
              <a:moveTo>
                <a:pt x="1426115" y="0"/>
              </a:moveTo>
              <a:lnTo>
                <a:pt x="1426115" y="97512"/>
              </a:lnTo>
              <a:lnTo>
                <a:pt x="0" y="97512"/>
              </a:lnTo>
              <a:lnTo>
                <a:pt x="0" y="195024"/>
              </a:lnTo>
            </a:path>
          </a:pathLst>
        </a:custGeom>
        <a:noFill/>
        <a:ln w="25400" cap="flat" cmpd="sng" algn="ctr">
          <a:solidFill>
            <a:srgbClr val="002060"/>
          </a:solidFill>
          <a:prstDash val="solid"/>
        </a:ln>
        <a:effectLst/>
      </dsp:spPr>
      <dsp:style>
        <a:lnRef idx="2">
          <a:scrgbClr r="0" g="0" b="0"/>
        </a:lnRef>
        <a:fillRef idx="0">
          <a:scrgbClr r="0" g="0" b="0"/>
        </a:fillRef>
        <a:effectRef idx="0">
          <a:scrgbClr r="0" g="0" b="0"/>
        </a:effectRef>
        <a:fontRef idx="minor"/>
      </dsp:style>
    </dsp:sp>
    <dsp:sp modelId="{4F34FD5B-086D-48EC-8BE2-7BC7767D94BE}">
      <dsp:nvSpPr>
        <dsp:cNvPr id="0" name=""/>
        <dsp:cNvSpPr/>
      </dsp:nvSpPr>
      <dsp:spPr>
        <a:xfrm>
          <a:off x="993746" y="2069289"/>
          <a:ext cx="1043181" cy="695454"/>
        </a:xfrm>
        <a:prstGeom prst="roundRect">
          <a:avLst>
            <a:gd name="adj" fmla="val 10000"/>
          </a:avLst>
        </a:prstGeom>
        <a:solidFill>
          <a:srgbClr val="4F81BD">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b="1" kern="1200" dirty="0">
              <a:solidFill>
                <a:sysClr val="window" lastClr="FFFFFF"/>
              </a:solidFill>
              <a:latin typeface="Calibri" panose="020F0502020204030204" pitchFamily="34" charset="0"/>
              <a:ea typeface="+mn-ea"/>
              <a:cs typeface="+mn-cs"/>
            </a:rPr>
            <a:t>Physical Nature</a:t>
          </a:r>
        </a:p>
      </dsp:txBody>
      <dsp:txXfrm>
        <a:off x="1014115" y="2089658"/>
        <a:ext cx="1002443" cy="654716"/>
      </dsp:txXfrm>
    </dsp:sp>
    <dsp:sp modelId="{EDAC9D71-1382-4550-B957-8B5D6593E73D}">
      <dsp:nvSpPr>
        <dsp:cNvPr id="0" name=""/>
        <dsp:cNvSpPr/>
      </dsp:nvSpPr>
      <dsp:spPr>
        <a:xfrm>
          <a:off x="812266" y="2764743"/>
          <a:ext cx="703069" cy="229902"/>
        </a:xfrm>
        <a:custGeom>
          <a:avLst/>
          <a:gdLst/>
          <a:ahLst/>
          <a:cxnLst/>
          <a:rect l="0" t="0" r="0" b="0"/>
          <a:pathLst>
            <a:path>
              <a:moveTo>
                <a:pt x="475371" y="0"/>
              </a:moveTo>
              <a:lnTo>
                <a:pt x="475371" y="97512"/>
              </a:lnTo>
              <a:lnTo>
                <a:pt x="0" y="97512"/>
              </a:lnTo>
              <a:lnTo>
                <a:pt x="0" y="195024"/>
              </a:lnTo>
            </a:path>
          </a:pathLst>
        </a:custGeom>
        <a:noFill/>
        <a:ln w="25400" cap="flat" cmpd="sng" algn="ctr">
          <a:solidFill>
            <a:srgbClr val="002060"/>
          </a:solidFill>
          <a:prstDash val="solid"/>
        </a:ln>
        <a:effectLst/>
      </dsp:spPr>
      <dsp:style>
        <a:lnRef idx="2">
          <a:scrgbClr r="0" g="0" b="0"/>
        </a:lnRef>
        <a:fillRef idx="0">
          <a:scrgbClr r="0" g="0" b="0"/>
        </a:fillRef>
        <a:effectRef idx="0">
          <a:scrgbClr r="0" g="0" b="0"/>
        </a:effectRef>
        <a:fontRef idx="minor"/>
      </dsp:style>
    </dsp:sp>
    <dsp:sp modelId="{F44F9AE5-D769-4DB8-B9E6-1969E6A356F8}">
      <dsp:nvSpPr>
        <dsp:cNvPr id="0" name=""/>
        <dsp:cNvSpPr/>
      </dsp:nvSpPr>
      <dsp:spPr>
        <a:xfrm>
          <a:off x="2167" y="2994645"/>
          <a:ext cx="1620198" cy="764999"/>
        </a:xfrm>
        <a:prstGeom prst="roundRect">
          <a:avLst>
            <a:gd name="adj" fmla="val 10000"/>
          </a:avLst>
        </a:prstGeom>
        <a:solidFill>
          <a:srgbClr val="4F81BD">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b="1" kern="1200" dirty="0">
              <a:solidFill>
                <a:sysClr val="window" lastClr="FFFFFF"/>
              </a:solidFill>
              <a:latin typeface="Calibri" panose="020F0502020204030204" pitchFamily="34" charset="0"/>
              <a:ea typeface="+mn-ea"/>
              <a:cs typeface="+mn-cs"/>
            </a:rPr>
            <a:t>Landscape Character Assessment</a:t>
          </a:r>
        </a:p>
      </dsp:txBody>
      <dsp:txXfrm>
        <a:off x="24573" y="3017051"/>
        <a:ext cx="1575386" cy="720187"/>
      </dsp:txXfrm>
    </dsp:sp>
    <dsp:sp modelId="{79406C40-9D09-4456-93BC-3706CA9D1893}">
      <dsp:nvSpPr>
        <dsp:cNvPr id="0" name=""/>
        <dsp:cNvSpPr/>
      </dsp:nvSpPr>
      <dsp:spPr>
        <a:xfrm>
          <a:off x="1515336" y="2764743"/>
          <a:ext cx="939419" cy="229902"/>
        </a:xfrm>
        <a:custGeom>
          <a:avLst/>
          <a:gdLst/>
          <a:ahLst/>
          <a:cxnLst/>
          <a:rect l="0" t="0" r="0" b="0"/>
          <a:pathLst>
            <a:path>
              <a:moveTo>
                <a:pt x="0" y="0"/>
              </a:moveTo>
              <a:lnTo>
                <a:pt x="0" y="97512"/>
              </a:lnTo>
              <a:lnTo>
                <a:pt x="475371" y="97512"/>
              </a:lnTo>
              <a:lnTo>
                <a:pt x="475371" y="195024"/>
              </a:lnTo>
            </a:path>
          </a:pathLst>
        </a:custGeom>
        <a:noFill/>
        <a:ln w="25400" cap="flat" cmpd="sng" algn="ctr">
          <a:solidFill>
            <a:srgbClr val="002060"/>
          </a:solidFill>
          <a:prstDash val="solid"/>
        </a:ln>
        <a:effectLst/>
      </dsp:spPr>
      <dsp:style>
        <a:lnRef idx="2">
          <a:scrgbClr r="0" g="0" b="0"/>
        </a:lnRef>
        <a:fillRef idx="0">
          <a:scrgbClr r="0" g="0" b="0"/>
        </a:fillRef>
        <a:effectRef idx="0">
          <a:scrgbClr r="0" g="0" b="0"/>
        </a:effectRef>
        <a:fontRef idx="minor"/>
      </dsp:style>
    </dsp:sp>
    <dsp:sp modelId="{C1DB58E6-451D-4AA6-9293-138ABC84E4CD}">
      <dsp:nvSpPr>
        <dsp:cNvPr id="0" name=""/>
        <dsp:cNvSpPr/>
      </dsp:nvSpPr>
      <dsp:spPr>
        <a:xfrm>
          <a:off x="1881006" y="2994645"/>
          <a:ext cx="1147499" cy="764999"/>
        </a:xfrm>
        <a:prstGeom prst="roundRect">
          <a:avLst>
            <a:gd name="adj" fmla="val 10000"/>
          </a:avLst>
        </a:prstGeom>
        <a:solidFill>
          <a:srgbClr val="4F81BD">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b="1" kern="1200" dirty="0" err="1">
              <a:solidFill>
                <a:sysClr val="window" lastClr="FFFFFF"/>
              </a:solidFill>
              <a:latin typeface="Calibri" panose="020F0502020204030204" pitchFamily="34" charset="0"/>
              <a:ea typeface="+mn-ea"/>
              <a:cs typeface="+mn-cs"/>
            </a:rPr>
            <a:t>Biophillic</a:t>
          </a:r>
          <a:r>
            <a:rPr lang="en-GB" sz="1600" b="1" kern="1200" dirty="0">
              <a:solidFill>
                <a:sysClr val="window" lastClr="FFFFFF"/>
              </a:solidFill>
              <a:latin typeface="Calibri" panose="020F0502020204030204" pitchFamily="34" charset="0"/>
              <a:ea typeface="+mn-ea"/>
              <a:cs typeface="+mn-cs"/>
            </a:rPr>
            <a:t> Design</a:t>
          </a:r>
        </a:p>
      </dsp:txBody>
      <dsp:txXfrm>
        <a:off x="1903412" y="3017051"/>
        <a:ext cx="1102687" cy="720187"/>
      </dsp:txXfrm>
    </dsp:sp>
    <dsp:sp modelId="{B0189781-2236-4259-85B0-C9C40F6C0D16}">
      <dsp:nvSpPr>
        <dsp:cNvPr id="0" name=""/>
        <dsp:cNvSpPr/>
      </dsp:nvSpPr>
      <dsp:spPr>
        <a:xfrm>
          <a:off x="3556735" y="1839387"/>
          <a:ext cx="2314854" cy="229902"/>
        </a:xfrm>
        <a:custGeom>
          <a:avLst/>
          <a:gdLst/>
          <a:ahLst/>
          <a:cxnLst/>
          <a:rect l="0" t="0" r="0" b="0"/>
          <a:pathLst>
            <a:path>
              <a:moveTo>
                <a:pt x="0" y="0"/>
              </a:moveTo>
              <a:lnTo>
                <a:pt x="0" y="97512"/>
              </a:lnTo>
              <a:lnTo>
                <a:pt x="1426115" y="97512"/>
              </a:lnTo>
              <a:lnTo>
                <a:pt x="1426115" y="195024"/>
              </a:lnTo>
            </a:path>
          </a:pathLst>
        </a:custGeom>
        <a:noFill/>
        <a:ln w="25400" cap="flat" cmpd="sng" algn="ctr">
          <a:solidFill>
            <a:srgbClr val="002060"/>
          </a:solidFill>
          <a:prstDash val="solid"/>
        </a:ln>
        <a:effectLst/>
      </dsp:spPr>
      <dsp:style>
        <a:lnRef idx="2">
          <a:scrgbClr r="0" g="0" b="0"/>
        </a:lnRef>
        <a:fillRef idx="0">
          <a:scrgbClr r="0" g="0" b="0"/>
        </a:fillRef>
        <a:effectRef idx="0">
          <a:scrgbClr r="0" g="0" b="0"/>
        </a:effectRef>
        <a:fontRef idx="minor"/>
      </dsp:style>
    </dsp:sp>
    <dsp:sp modelId="{7BACA821-41B3-4BF4-8A13-E1C3EFEC0E14}">
      <dsp:nvSpPr>
        <dsp:cNvPr id="0" name=""/>
        <dsp:cNvSpPr/>
      </dsp:nvSpPr>
      <dsp:spPr>
        <a:xfrm>
          <a:off x="4801392" y="2069289"/>
          <a:ext cx="2140392" cy="764999"/>
        </a:xfrm>
        <a:prstGeom prst="roundRect">
          <a:avLst>
            <a:gd name="adj" fmla="val 10000"/>
          </a:avLst>
        </a:prstGeom>
        <a:solidFill>
          <a:srgbClr val="4F81BD">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b="1" kern="1200" dirty="0">
              <a:solidFill>
                <a:sysClr val="window" lastClr="FFFFFF"/>
              </a:solidFill>
              <a:latin typeface="Calibri" panose="020F0502020204030204" pitchFamily="34" charset="0"/>
              <a:ea typeface="+mn-ea"/>
              <a:cs typeface="+mn-cs"/>
            </a:rPr>
            <a:t>Psychological Nature</a:t>
          </a:r>
        </a:p>
      </dsp:txBody>
      <dsp:txXfrm>
        <a:off x="4823798" y="2091695"/>
        <a:ext cx="2095580" cy="720187"/>
      </dsp:txXfrm>
    </dsp:sp>
    <dsp:sp modelId="{E74652DA-EA0C-46B2-BDCC-62012E89EECA}">
      <dsp:nvSpPr>
        <dsp:cNvPr id="0" name=""/>
        <dsp:cNvSpPr/>
      </dsp:nvSpPr>
      <dsp:spPr>
        <a:xfrm>
          <a:off x="4002902" y="2834289"/>
          <a:ext cx="1868687" cy="229902"/>
        </a:xfrm>
        <a:custGeom>
          <a:avLst/>
          <a:gdLst/>
          <a:ahLst/>
          <a:cxnLst/>
          <a:rect l="0" t="0" r="0" b="0"/>
          <a:pathLst>
            <a:path>
              <a:moveTo>
                <a:pt x="1426115" y="0"/>
              </a:moveTo>
              <a:lnTo>
                <a:pt x="1426115" y="97512"/>
              </a:lnTo>
              <a:lnTo>
                <a:pt x="0" y="97512"/>
              </a:lnTo>
              <a:lnTo>
                <a:pt x="0" y="195024"/>
              </a:lnTo>
            </a:path>
          </a:pathLst>
        </a:custGeom>
        <a:noFill/>
        <a:ln w="25400" cap="flat" cmpd="sng" algn="ctr">
          <a:solidFill>
            <a:srgbClr val="002060"/>
          </a:solidFill>
          <a:prstDash val="solid"/>
        </a:ln>
        <a:effectLst/>
      </dsp:spPr>
      <dsp:style>
        <a:lnRef idx="2">
          <a:scrgbClr r="0" g="0" b="0"/>
        </a:lnRef>
        <a:fillRef idx="0">
          <a:scrgbClr r="0" g="0" b="0"/>
        </a:fillRef>
        <a:effectRef idx="0">
          <a:scrgbClr r="0" g="0" b="0"/>
        </a:effectRef>
        <a:fontRef idx="minor"/>
      </dsp:style>
    </dsp:sp>
    <dsp:sp modelId="{F9FEAA32-926D-4A9A-A1D3-70C4F183C15C}">
      <dsp:nvSpPr>
        <dsp:cNvPr id="0" name=""/>
        <dsp:cNvSpPr/>
      </dsp:nvSpPr>
      <dsp:spPr>
        <a:xfrm>
          <a:off x="3287145" y="3064191"/>
          <a:ext cx="1431512" cy="764999"/>
        </a:xfrm>
        <a:prstGeom prst="roundRect">
          <a:avLst>
            <a:gd name="adj" fmla="val 10000"/>
          </a:avLst>
        </a:prstGeom>
        <a:solidFill>
          <a:srgbClr val="4F81BD">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100000"/>
            </a:lnSpc>
            <a:spcBef>
              <a:spcPct val="0"/>
            </a:spcBef>
            <a:spcAft>
              <a:spcPts val="0"/>
            </a:spcAft>
            <a:buNone/>
          </a:pPr>
          <a:r>
            <a:rPr lang="en-GB" sz="1600" b="1" kern="1200" dirty="0" err="1">
              <a:solidFill>
                <a:sysClr val="window" lastClr="FFFFFF"/>
              </a:solidFill>
              <a:latin typeface="Calibri" panose="020F0502020204030204" pitchFamily="34" charset="0"/>
              <a:ea typeface="+mn-ea"/>
              <a:cs typeface="+mn-cs"/>
            </a:rPr>
            <a:t>Relph's</a:t>
          </a:r>
          <a:r>
            <a:rPr lang="en-GB" sz="1600" b="1" kern="1200" dirty="0">
              <a:solidFill>
                <a:sysClr val="window" lastClr="FFFFFF"/>
              </a:solidFill>
              <a:latin typeface="Calibri" panose="020F0502020204030204" pitchFamily="34" charset="0"/>
              <a:ea typeface="+mn-ea"/>
              <a:cs typeface="+mn-cs"/>
            </a:rPr>
            <a:t> Place &amp; </a:t>
          </a:r>
          <a:r>
            <a:rPr lang="en-GB" sz="1400" b="1" kern="1200" dirty="0" err="1">
              <a:solidFill>
                <a:sysClr val="window" lastClr="FFFFFF"/>
              </a:solidFill>
              <a:latin typeface="Calibri" panose="020F0502020204030204" pitchFamily="34" charset="0"/>
              <a:ea typeface="+mn-ea"/>
              <a:cs typeface="+mn-cs"/>
            </a:rPr>
            <a:t>Placelessness</a:t>
          </a:r>
          <a:endParaRPr lang="en-GB" sz="1600" b="1" kern="1200" dirty="0">
            <a:solidFill>
              <a:sysClr val="window" lastClr="FFFFFF"/>
            </a:solidFill>
            <a:latin typeface="Calibri" panose="020F0502020204030204" pitchFamily="34" charset="0"/>
            <a:ea typeface="+mn-ea"/>
            <a:cs typeface="+mn-cs"/>
          </a:endParaRPr>
        </a:p>
      </dsp:txBody>
      <dsp:txXfrm>
        <a:off x="3309551" y="3086597"/>
        <a:ext cx="1386700" cy="720187"/>
      </dsp:txXfrm>
    </dsp:sp>
    <dsp:sp modelId="{787A7626-E639-41C3-8AC6-A705893D2847}">
      <dsp:nvSpPr>
        <dsp:cNvPr id="0" name=""/>
        <dsp:cNvSpPr/>
      </dsp:nvSpPr>
      <dsp:spPr>
        <a:xfrm>
          <a:off x="5450549" y="2834289"/>
          <a:ext cx="421040" cy="229902"/>
        </a:xfrm>
        <a:custGeom>
          <a:avLst/>
          <a:gdLst/>
          <a:ahLst/>
          <a:cxnLst/>
          <a:rect l="0" t="0" r="0" b="0"/>
          <a:pathLst>
            <a:path>
              <a:moveTo>
                <a:pt x="475371" y="0"/>
              </a:moveTo>
              <a:lnTo>
                <a:pt x="475371" y="97512"/>
              </a:lnTo>
              <a:lnTo>
                <a:pt x="0" y="97512"/>
              </a:lnTo>
              <a:lnTo>
                <a:pt x="0" y="195024"/>
              </a:lnTo>
            </a:path>
          </a:pathLst>
        </a:custGeom>
        <a:noFill/>
        <a:ln w="25400" cap="flat" cmpd="sng" algn="ctr">
          <a:solidFill>
            <a:srgbClr val="002060"/>
          </a:solidFill>
          <a:prstDash val="solid"/>
        </a:ln>
        <a:effectLst/>
      </dsp:spPr>
      <dsp:style>
        <a:lnRef idx="2">
          <a:scrgbClr r="0" g="0" b="0"/>
        </a:lnRef>
        <a:fillRef idx="0">
          <a:scrgbClr r="0" g="0" b="0"/>
        </a:fillRef>
        <a:effectRef idx="0">
          <a:scrgbClr r="0" g="0" b="0"/>
        </a:effectRef>
        <a:fontRef idx="minor"/>
      </dsp:style>
    </dsp:sp>
    <dsp:sp modelId="{031E7EFB-6EFE-486B-820A-4D6785ABB9A7}">
      <dsp:nvSpPr>
        <dsp:cNvPr id="0" name=""/>
        <dsp:cNvSpPr/>
      </dsp:nvSpPr>
      <dsp:spPr>
        <a:xfrm>
          <a:off x="4876799" y="3064191"/>
          <a:ext cx="1147499" cy="764999"/>
        </a:xfrm>
        <a:prstGeom prst="roundRect">
          <a:avLst>
            <a:gd name="adj" fmla="val 10000"/>
          </a:avLst>
        </a:prstGeom>
        <a:solidFill>
          <a:srgbClr val="4F81BD">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b="1" kern="1200" dirty="0">
              <a:solidFill>
                <a:sysClr val="window" lastClr="FFFFFF"/>
              </a:solidFill>
              <a:latin typeface="Calibri" panose="020F0502020204030204" pitchFamily="34" charset="0"/>
              <a:ea typeface="+mn-ea"/>
              <a:cs typeface="+mn-cs"/>
            </a:rPr>
            <a:t>Genius Loci</a:t>
          </a:r>
        </a:p>
      </dsp:txBody>
      <dsp:txXfrm>
        <a:off x="4899205" y="3086597"/>
        <a:ext cx="1102687" cy="720187"/>
      </dsp:txXfrm>
    </dsp:sp>
    <dsp:sp modelId="{76DCF695-B082-43E0-AC76-4ACFAC7F9F30}">
      <dsp:nvSpPr>
        <dsp:cNvPr id="0" name=""/>
        <dsp:cNvSpPr/>
      </dsp:nvSpPr>
      <dsp:spPr>
        <a:xfrm>
          <a:off x="5871589" y="2834289"/>
          <a:ext cx="630482" cy="213711"/>
        </a:xfrm>
        <a:custGeom>
          <a:avLst/>
          <a:gdLst/>
          <a:ahLst/>
          <a:cxnLst/>
          <a:rect l="0" t="0" r="0" b="0"/>
          <a:pathLst>
            <a:path>
              <a:moveTo>
                <a:pt x="0" y="0"/>
              </a:moveTo>
              <a:lnTo>
                <a:pt x="0" y="97512"/>
              </a:lnTo>
              <a:lnTo>
                <a:pt x="475371" y="97512"/>
              </a:lnTo>
              <a:lnTo>
                <a:pt x="475371" y="195024"/>
              </a:lnTo>
            </a:path>
          </a:pathLst>
        </a:custGeom>
        <a:noFill/>
        <a:ln w="25400" cap="flat" cmpd="sng" algn="ctr">
          <a:solidFill>
            <a:srgbClr val="002060"/>
          </a:solidFill>
          <a:prstDash val="solid"/>
        </a:ln>
        <a:effectLst/>
      </dsp:spPr>
      <dsp:style>
        <a:lnRef idx="2">
          <a:scrgbClr r="0" g="0" b="0"/>
        </a:lnRef>
        <a:fillRef idx="0">
          <a:scrgbClr r="0" g="0" b="0"/>
        </a:fillRef>
        <a:effectRef idx="0">
          <a:scrgbClr r="0" g="0" b="0"/>
        </a:effectRef>
        <a:fontRef idx="minor"/>
      </dsp:style>
    </dsp:sp>
    <dsp:sp modelId="{1C562FA4-CD75-48B0-8978-512714B570CB}">
      <dsp:nvSpPr>
        <dsp:cNvPr id="0" name=""/>
        <dsp:cNvSpPr/>
      </dsp:nvSpPr>
      <dsp:spPr>
        <a:xfrm>
          <a:off x="6096002" y="3048000"/>
          <a:ext cx="812138" cy="764999"/>
        </a:xfrm>
        <a:prstGeom prst="roundRect">
          <a:avLst>
            <a:gd name="adj" fmla="val 10000"/>
          </a:avLst>
        </a:prstGeom>
        <a:solidFill>
          <a:srgbClr val="4F81BD">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GB" sz="1200" b="1" kern="1200" dirty="0">
              <a:solidFill>
                <a:sysClr val="window" lastClr="FFFFFF"/>
              </a:solidFill>
              <a:latin typeface="Calibri" panose="020F0502020204030204" pitchFamily="34" charset="0"/>
              <a:ea typeface="+mn-ea"/>
              <a:cs typeface="+mn-cs"/>
            </a:rPr>
            <a:t>Cognitive Spatial Mapping</a:t>
          </a:r>
        </a:p>
      </dsp:txBody>
      <dsp:txXfrm>
        <a:off x="6118408" y="3070406"/>
        <a:ext cx="767326" cy="720187"/>
      </dsp:txXfrm>
    </dsp:sp>
    <dsp:sp modelId="{C7C1D445-2C2A-434D-A78F-367A0BAA8DA2}">
      <dsp:nvSpPr>
        <dsp:cNvPr id="0" name=""/>
        <dsp:cNvSpPr/>
      </dsp:nvSpPr>
      <dsp:spPr>
        <a:xfrm>
          <a:off x="5871589" y="2834289"/>
          <a:ext cx="1639717" cy="213711"/>
        </a:xfrm>
        <a:custGeom>
          <a:avLst/>
          <a:gdLst/>
          <a:ahLst/>
          <a:cxnLst/>
          <a:rect l="0" t="0" r="0" b="0"/>
          <a:pathLst>
            <a:path>
              <a:moveTo>
                <a:pt x="0" y="0"/>
              </a:moveTo>
              <a:lnTo>
                <a:pt x="0" y="97512"/>
              </a:lnTo>
              <a:lnTo>
                <a:pt x="1426115" y="97512"/>
              </a:lnTo>
              <a:lnTo>
                <a:pt x="1426115" y="195024"/>
              </a:lnTo>
            </a:path>
          </a:pathLst>
        </a:custGeom>
        <a:noFill/>
        <a:ln w="25400" cap="flat" cmpd="sng" algn="ctr">
          <a:solidFill>
            <a:srgbClr val="002060"/>
          </a:solidFill>
          <a:prstDash val="solid"/>
        </a:ln>
        <a:effectLst/>
      </dsp:spPr>
      <dsp:style>
        <a:lnRef idx="2">
          <a:scrgbClr r="0" g="0" b="0"/>
        </a:lnRef>
        <a:fillRef idx="0">
          <a:scrgbClr r="0" g="0" b="0"/>
        </a:fillRef>
        <a:effectRef idx="0">
          <a:scrgbClr r="0" g="0" b="0"/>
        </a:effectRef>
        <a:fontRef idx="minor"/>
      </dsp:style>
    </dsp:sp>
    <dsp:sp modelId="{D7DD38E4-C837-4B45-B67F-301A0C07E99D}">
      <dsp:nvSpPr>
        <dsp:cNvPr id="0" name=""/>
        <dsp:cNvSpPr/>
      </dsp:nvSpPr>
      <dsp:spPr>
        <a:xfrm>
          <a:off x="7010398" y="3048000"/>
          <a:ext cx="1001816" cy="764999"/>
        </a:xfrm>
        <a:prstGeom prst="roundRect">
          <a:avLst>
            <a:gd name="adj" fmla="val 10000"/>
          </a:avLst>
        </a:prstGeom>
        <a:solidFill>
          <a:srgbClr val="4F81BD">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b="1" kern="1200" dirty="0">
              <a:solidFill>
                <a:sysClr val="window" lastClr="FFFFFF"/>
              </a:solidFill>
              <a:latin typeface="Calibri" panose="020F0502020204030204" pitchFamily="34" charset="0"/>
              <a:ea typeface="+mn-ea"/>
              <a:cs typeface="+mn-cs"/>
            </a:rPr>
            <a:t>Ruskin's</a:t>
          </a:r>
          <a:r>
            <a:rPr lang="en-GB" sz="1800" b="1" kern="1200" dirty="0">
              <a:solidFill>
                <a:sysClr val="window" lastClr="FFFFFF"/>
              </a:solidFill>
              <a:latin typeface="Calibri" panose="020F0502020204030204" pitchFamily="34" charset="0"/>
              <a:ea typeface="+mn-ea"/>
              <a:cs typeface="+mn-cs"/>
            </a:rPr>
            <a:t> Dictum</a:t>
          </a:r>
        </a:p>
      </dsp:txBody>
      <dsp:txXfrm>
        <a:off x="7032804" y="3070406"/>
        <a:ext cx="957004" cy="720187"/>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6">
  <dgm:title val=""/>
  <dgm:desc val=""/>
  <dgm:catLst>
    <dgm:cat type="hierarchy" pri="3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 modelId="4">
          <dgm:prSet phldr="1"/>
        </dgm:pt>
        <dgm:pt modelId="5">
          <dgm:prSet phldr="1"/>
        </dgm:pt>
        <dgm:pt modelId="6">
          <dgm:prSet phldr="1"/>
        </dgm:pt>
      </dgm:ptLst>
      <dgm:cxnLst>
        <dgm:cxn modelId="7" srcId="0" destId="1" srcOrd="0" destOrd="0"/>
        <dgm:cxn modelId="8" srcId="1" destId="2" srcOrd="0" destOrd="0"/>
        <dgm:cxn modelId="9" srcId="1" destId="3" srcOrd="1" destOrd="0"/>
        <dgm:cxn modelId="23" srcId="2" destId="21" srcOrd="0" destOrd="0"/>
        <dgm:cxn modelId="24" srcId="2" destId="22" srcOrd="1" destOrd="0"/>
        <dgm:cxn modelId="33" srcId="3" destId="31" srcOrd="0" destOrd="0"/>
        <dgm:cxn modelId="10" srcId="0" destId="4" srcOrd="1" destOrd="0"/>
        <dgm:cxn modelId="11" srcId="0" destId="5" srcOrd="2" destOrd="0"/>
        <dgm:cxn modelId="12" srcId="0" destId="6" srcOrd="3" destOrd="0"/>
      </dgm:cxnLst>
      <dgm:bg/>
      <dgm:whole/>
    </dgm:dataModel>
  </dgm:sampData>
  <dgm:styleData>
    <dgm:dataModel>
      <dgm:ptLst>
        <dgm:pt modelId="0" type="doc"/>
        <dgm:pt modelId="1"/>
        <dgm:pt modelId="11"/>
        <dgm:pt modelId="12"/>
        <dgm:pt modelId="2"/>
        <dgm:pt modelId="3"/>
      </dgm:ptLst>
      <dgm:cxnLst>
        <dgm:cxn modelId="4" srcId="0" destId="1" srcOrd="0" destOrd="0"/>
        <dgm:cxn modelId="13" srcId="1" destId="11" srcOrd="0" destOrd="0"/>
        <dgm:cxn modelId="14" srcId="1" destId="12" srcOrd="1" destOrd="0"/>
        <dgm:cxn modelId="5" srcId="0" destId="2" srcOrd="1" destOrd="0"/>
        <dgm:cxn modelId="6" srcId="0" destId="3" srcOrd="2" destOrd="0"/>
      </dgm:cxnLst>
      <dgm:bg/>
      <dgm:whole/>
    </dgm:dataModel>
  </dgm:styleData>
  <dgm:clrData>
    <dgm:dataModel>
      <dgm:ptLst>
        <dgm:pt modelId="0" type="doc"/>
        <dgm:pt modelId="1"/>
        <dgm:pt modelId="2"/>
        <dgm:pt modelId="21"/>
        <dgm:pt modelId="211"/>
        <dgm:pt modelId="3"/>
        <dgm:pt modelId="31"/>
        <dgm:pt modelId="311"/>
        <dgm:pt modelId="4"/>
        <dgm:pt modelId="5"/>
        <dgm:pt modelId="6"/>
        <dgm:pt modelId="7"/>
      </dgm:ptLst>
      <dgm:cxnLst>
        <dgm:cxn modelId="8" srcId="0" destId="1" srcOrd="0" destOrd="0"/>
        <dgm:cxn modelId="9" srcId="1" destId="2" srcOrd="0" destOrd="0"/>
        <dgm:cxn modelId="10" srcId="1" destId="3" srcOrd="1" destOrd="0"/>
        <dgm:cxn modelId="23" srcId="2" destId="21" srcOrd="0" destOrd="0"/>
        <dgm:cxn modelId="24" srcId="21" destId="211" srcOrd="0" destOrd="0"/>
        <dgm:cxn modelId="33" srcId="3" destId="31" srcOrd="0" destOrd="0"/>
        <dgm:cxn modelId="34" srcId="31" destId="311" srcOrd="0" destOrd="0"/>
        <dgm:cxn modelId="11" srcId="0" destId="4" srcOrd="1" destOrd="0"/>
        <dgm:cxn modelId="12" srcId="0" destId="5" srcOrd="2" destOrd="0"/>
        <dgm:cxn modelId="13" srcId="0" destId="6" srcOrd="3" destOrd="0"/>
        <dgm:cxn modelId="14" srcId="0" destId="7" srcOrd="4" destOrd="0"/>
      </dgm:cxnLst>
      <dgm:bg/>
      <dgm:whole/>
    </dgm:dataModel>
  </dgm:clrData>
  <dgm:layoutNode name="mainComposite">
    <dgm:varLst>
      <dgm:chPref val="1"/>
      <dgm:dir/>
      <dgm:animOne val="branch"/>
      <dgm:animLvl val="lvl"/>
      <dgm:resizeHandles val="exact"/>
    </dgm:varLst>
    <dgm:alg type="composite">
      <dgm:param type="vertAlign" val="mid"/>
      <dgm:param type="horzAlign" val="ctr"/>
    </dgm:alg>
    <dgm:shape xmlns:r="http://schemas.openxmlformats.org/officeDocument/2006/relationships" r:blip="">
      <dgm:adjLst/>
    </dgm:shape>
    <dgm:presOf/>
    <dgm:choose name="Name0">
      <dgm:if name="Name1" axis="ch" ptType="node" func="cnt" op="gte" val="2">
        <dgm:choose name="Name2">
          <dgm:if name="Name3" func="var" arg="dir" op="equ" val="norm">
            <dgm:constrLst>
              <dgm:constr type="l" for="ch" forName="hierFlow" refType="w" fact="0.3"/>
              <dgm:constr type="t" for="ch" forName="hierFlow"/>
              <dgm:constr type="r" for="ch" forName="hierFlow" refType="w" fact="0.98"/>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if>
          <dgm:else name="Name4">
            <dgm:constrLst>
              <dgm:constr type="l" for="ch" forName="hierFlow" refType="w" fact="0.02"/>
              <dgm:constr type="t" for="ch" forName="hierFlow"/>
              <dgm:constr type="r" for="ch" forName="hierFlow" refType="w" fact="0.7"/>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if>
      <dgm:else name="Name5">
        <dgm:constrLst>
          <dgm:constr type="l" for="ch" forName="hierFlow"/>
          <dgm:constr type="t" for="ch" forName="hierFlow"/>
          <dgm:constr type="r" for="ch" forName="hierFlow" refType="w"/>
          <dgm:constr type="b" for="ch" forName="hierFlow" refType="h"/>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ruleLst/>
    <dgm:layoutNode name="hierFlow">
      <dgm:alg type="lin">
        <dgm:param type="linDir" val="fromT"/>
        <dgm:param type="nodeVertAlign" val="t"/>
        <dgm:param type="vertAlign" val="t"/>
        <dgm:param type="nodeHorzAlign" val="ctr"/>
        <dgm:param type="fallback" val="2D"/>
      </dgm:alg>
      <dgm:shape xmlns:r="http://schemas.openxmlformats.org/officeDocument/2006/relationships" r:blip="">
        <dgm:adjLst/>
      </dgm:shape>
      <dgm:presOf/>
      <dgm:constrLst/>
      <dgm:ruleLst/>
      <dgm:choose name="Name6">
        <dgm:if name="Name7" axis="ch" ptType="node" func="cnt" op="gte" val="2">
          <dgm:layoutNode name="firstBuf">
            <dgm:alg type="sp"/>
            <dgm:shape xmlns:r="http://schemas.openxmlformats.org/officeDocument/2006/relationships" r:blip="">
              <dgm:adjLst/>
            </dgm:shape>
            <dgm:presOf/>
            <dgm:constrLst/>
            <dgm:ruleLst/>
          </dgm:layoutNode>
        </dgm:if>
        <dgm:else name="Name8"/>
      </dgm:choose>
      <dgm:layoutNode name="hierChild1">
        <dgm:varLst>
          <dgm:chPref val="1"/>
          <dgm:animOne val="branch"/>
          <dgm:animLvl val="lvl"/>
        </dgm:varLst>
        <dgm:choose name="Name9">
          <dgm:if name="Name10" func="var" arg="dir" op="equ" val="norm">
            <dgm:alg type="hierChild">
              <dgm:param type="linDir" val="fromL"/>
              <dgm:param type="vertAlign" val="t"/>
            </dgm:alg>
          </dgm:if>
          <dgm:else name="Name11">
            <dgm:alg type="hierChild">
              <dgm:param type="linDir" val="fromR"/>
              <dgm:param type="vertAlign" val="t"/>
            </dgm:alg>
          </dgm:else>
        </dgm:choose>
        <dgm:shape xmlns:r="http://schemas.openxmlformats.org/officeDocument/2006/relationships" r:blip="">
          <dgm:adjLst/>
        </dgm:shape>
        <dgm:presOf/>
        <dgm:constrLst>
          <dgm:constr type="primFontSz" for="des" ptType="node" op="equ"/>
        </dgm:constrLst>
        <dgm:ruleLst/>
        <dgm:forEach name="Name12" axis="ch" cnt="3">
          <dgm:forEach name="Name13" axis="self" ptType="node">
            <dgm:layoutNode name="Name14">
              <dgm:alg type="hierRoot"/>
              <dgm:shape xmlns:r="http://schemas.openxmlformats.org/officeDocument/2006/relationships" r:blip="">
                <dgm:adjLst/>
              </dgm:shape>
              <dgm:presOf/>
              <dgm:constrLst/>
              <dgm:ruleLst/>
              <dgm:layoutNode name="level1Shape" styleLbl="node0">
                <dgm:varLst>
                  <dgm:chPref val="3"/>
                </dgm:varLst>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2">
                <dgm:choose name="Name15">
                  <dgm:if name="Name16" func="var" arg="dir" op="equ" val="norm">
                    <dgm:alg type="hierChild">
                      <dgm:param type="linDir" val="fromL"/>
                    </dgm:alg>
                  </dgm:if>
                  <dgm:else name="Name17">
                    <dgm:alg type="hierChild">
                      <dgm:param type="linDir" val="fromR"/>
                    </dgm:alg>
                  </dgm:else>
                </dgm:choose>
                <dgm:shape xmlns:r="http://schemas.openxmlformats.org/officeDocument/2006/relationships" r:blip="">
                  <dgm:adjLst/>
                </dgm:shape>
                <dgm:presOf/>
                <dgm:constrLst/>
                <dgm:ruleLst/>
                <dgm:forEach name="repeat" axis="ch">
                  <dgm:forEach name="Name18" axis="self" ptType="parTrans" cnt="1">
                    <dgm:layoutNode name="Name19">
                      <dgm:alg type="conn">
                        <dgm:param type="dim" val="1D"/>
                        <dgm:param type="endSty" val="noArr"/>
                        <dgm:param type="connRout" val="bend"/>
                        <dgm:param type="begPts" val="bCtr"/>
                        <dgm:param type="endPts" val="tCtr"/>
                      </dgm:alg>
                      <dgm:shape xmlns:r="http://schemas.openxmlformats.org/officeDocument/2006/relationships" type="conn" r:blip="">
                        <dgm:adjLst/>
                      </dgm:shape>
                      <dgm:presOf axis="self"/>
                      <dgm:constrLst>
                        <dgm:constr type="w" val="1"/>
                        <dgm:constr type="h" val="1"/>
                        <dgm:constr type="begPad"/>
                        <dgm:constr type="endPad"/>
                      </dgm:constrLst>
                      <dgm:ruleLst/>
                    </dgm:layoutNode>
                  </dgm:forEach>
                  <dgm:forEach name="Name20" axis="self" ptType="node">
                    <dgm:layoutNode name="Name21">
                      <dgm:alg type="hierRoot"/>
                      <dgm:shape xmlns:r="http://schemas.openxmlformats.org/officeDocument/2006/relationships" r:blip="">
                        <dgm:adjLst/>
                      </dgm:shape>
                      <dgm:presOf/>
                      <dgm:constrLst/>
                      <dgm:ruleLst/>
                      <dgm:layoutNode name="level2Shape">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3">
                        <dgm:choose name="Name22">
                          <dgm:if name="Name23" func="var" arg="dir" op="equ" val="norm">
                            <dgm:alg type="hierChild">
                              <dgm:param type="linDir" val="fromL"/>
                            </dgm:alg>
                          </dgm:if>
                          <dgm:else name="Name24">
                            <dgm:alg type="hierChild">
                              <dgm:param type="linDir" val="fromR"/>
                            </dgm:alg>
                          </dgm:else>
                        </dgm:choose>
                        <dgm:shape xmlns:r="http://schemas.openxmlformats.org/officeDocument/2006/relationships" r:blip="">
                          <dgm:adjLst/>
                        </dgm:shape>
                        <dgm:presOf/>
                        <dgm:constrLst/>
                        <dgm:ruleLst/>
                        <dgm:forEach name="Name25" ref="repeat"/>
                      </dgm:layoutNode>
                    </dgm:layoutNode>
                  </dgm:forEach>
                </dgm:forEach>
              </dgm:layoutNode>
            </dgm:layoutNode>
          </dgm:forEach>
        </dgm:forEach>
      </dgm:layoutNode>
    </dgm:layoutNode>
    <dgm:layoutNode name="bgShapesFlow">
      <dgm:alg type="lin">
        <dgm:param type="linDir" val="fromT"/>
        <dgm:param type="nodeVertAlign" val="t"/>
        <dgm:param type="vertAlign" val="t"/>
        <dgm:param type="nodeHorzAlign" val="ctr"/>
      </dgm:alg>
      <dgm:shape xmlns:r="http://schemas.openxmlformats.org/officeDocument/2006/relationships" r:blip="">
        <dgm:adjLst/>
      </dgm:shape>
      <dgm:presOf/>
      <dgm:constrLst>
        <dgm:constr type="userB"/>
        <dgm:constr type="w" for="ch" forName="rectComp" refType="w"/>
        <dgm:constr type="h" for="ch" forName="rectComp" refType="h"/>
        <dgm:constr type="w" for="des" forName="bgRect" refType="w"/>
        <dgm:constr type="primFontSz" for="des" forName="bgRectTx" op="equ"/>
      </dgm:constrLst>
      <dgm:ruleLst/>
      <dgm:forEach name="Name26" axis="ch" ptType="node" st="2">
        <dgm:layoutNode name="rectComp">
          <dgm:alg type="composite">
            <dgm:param type="vertAlign" val="t"/>
            <dgm:param type="horzAlign" val="ctr"/>
          </dgm:alg>
          <dgm:shape xmlns:r="http://schemas.openxmlformats.org/officeDocument/2006/relationships" r:blip="">
            <dgm:adjLst/>
          </dgm:shape>
          <dgm:presOf/>
          <dgm:choose name="Name27">
            <dgm:if name="Name28" func="var" arg="dir" op="equ" val="norm">
              <dgm:constrLst>
                <dgm:constr type="userA"/>
                <dgm:constr type="l" for="ch" forName="bgRect"/>
                <dgm:constr type="t" for="ch" forName="bgRect"/>
                <dgm:constr type="h" for="ch" forName="bgRect" refType="userA" fact="1.2"/>
                <dgm:constr type="l" for="ch" forName="bgRectTx"/>
                <dgm:constr type="t" for="ch" forName="bgRectTx"/>
                <dgm:constr type="w" for="ch" forName="bgRectTx" refType="w" refFor="ch" refForName="bgRect" fact="0.3"/>
                <dgm:constr type="h" for="ch" forName="bgRectTx" refType="h" refFor="ch" refForName="bgRect" op="equ"/>
              </dgm:constrLst>
            </dgm:if>
            <dgm:else name="Name29">
              <dgm:constrLst>
                <dgm:constr type="userA"/>
                <dgm:constr type="l" for="ch" forName="bgRect"/>
                <dgm:constr type="t" for="ch" forName="bgRect"/>
                <dgm:constr type="h" for="ch" forName="bgRect" refType="userA" fact="1.2"/>
                <dgm:constr type="r" for="ch" forName="bgRectTx" refType="w"/>
                <dgm:constr type="t" for="ch" forName="bgRectTx"/>
                <dgm:constr type="w" for="ch" forName="bgRectTx" refType="w" refFor="ch" refForName="bgRect" fact="0.3"/>
                <dgm:constr type="h" for="ch" forName="bgRectTx" refType="h" refFor="ch" refForName="bgRect" op="equ"/>
              </dgm:constrLst>
            </dgm:else>
          </dgm:choose>
          <dgm:ruleLst/>
          <dgm:layoutNode name="bgRect" styleLbl="bgShp">
            <dgm:alg type="sp"/>
            <dgm:shape xmlns:r="http://schemas.openxmlformats.org/officeDocument/2006/relationships" type="roundRect" r:blip="" zOrderOff="-999">
              <dgm:adjLst>
                <dgm:adj idx="1" val="0.1"/>
              </dgm:adjLst>
            </dgm:shape>
            <dgm:presOf axis="desOrSelf" ptType="node"/>
            <dgm:constrLst/>
            <dgm:ruleLst/>
          </dgm:layoutNode>
          <dgm:layoutNode name="bgRectTx" styleLbl="bgShp">
            <dgm:varLst>
              <dgm:bulletEnabled val="1"/>
            </dgm:varLst>
            <dgm:alg type="tx"/>
            <dgm:presOf axis="desOrSelf" ptType="node"/>
            <dgm:shape xmlns:r="http://schemas.openxmlformats.org/officeDocument/2006/relationships" type="rect" r:blip="" zOrderOff="-999" hideGeom="1">
              <dgm:adjLst/>
            </dgm:shape>
            <dgm:constrLst>
              <dgm:constr type="primFontSz" val="65"/>
            </dgm:constrLst>
            <dgm:ruleLst>
              <dgm:rule type="primFontSz" val="5" fact="NaN" max="NaN"/>
            </dgm:ruleLst>
          </dgm:layoutNode>
        </dgm:layoutNode>
        <dgm:choose name="Name30">
          <dgm:if name="Name31" axis="self" ptType="node" func="revPos" op="gte" val="2">
            <dgm:layoutNode name="spComp">
              <dgm:alg type="composite">
                <dgm:param type="vertAlign" val="t"/>
                <dgm:param type="horzAlign" val="ctr"/>
              </dgm:alg>
              <dgm:shape xmlns:r="http://schemas.openxmlformats.org/officeDocument/2006/relationships" r:blip="">
                <dgm:adjLst/>
              </dgm:shape>
              <dgm:presOf/>
              <dgm:constrLst>
                <dgm:constr type="userA"/>
                <dgm:constr type="userB"/>
                <dgm:constr type="l" for="ch" forName="vSp"/>
                <dgm:constr type="t" for="ch" forName="vSp"/>
                <dgm:constr type="h" for="ch" forName="vSp" refType="userB"/>
                <dgm:constr type="hOff" for="ch" forName="vSp" refType="userA" fact="-0.2"/>
              </dgm:constrLst>
              <dgm:ruleLst/>
              <dgm:layoutNode name="vSp">
                <dgm:alg type="sp"/>
                <dgm:shape xmlns:r="http://schemas.openxmlformats.org/officeDocument/2006/relationships" r:blip="">
                  <dgm:adjLst/>
                </dgm:shape>
                <dgm:presOf/>
                <dgm:constrLst/>
                <dgm:ruleLst/>
              </dgm:layoutNode>
            </dgm:layoutNode>
          </dgm:if>
          <dgm:else name="Name32"/>
        </dgm:choos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3" Type="http://schemas.openxmlformats.org/officeDocument/2006/relationships/image" Target="../media/image24.wmf"/><Relationship Id="rId2" Type="http://schemas.openxmlformats.org/officeDocument/2006/relationships/image" Target="../media/image23.wmf"/><Relationship Id="rId1" Type="http://schemas.openxmlformats.org/officeDocument/2006/relationships/image" Target="../media/image22.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9.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2DDB242-1FBA-4A5D-BFE5-3B8B5424EEAF}" type="datetimeFigureOut">
              <a:rPr lang="en-GB" smtClean="0"/>
              <a:t>19/11/2018</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BD0911D-F1F7-41C6-8F5F-BDE4B51ACC86}" type="slidenum">
              <a:rPr lang="en-GB" smtClean="0"/>
              <a:t>‹#›</a:t>
            </a:fld>
            <a:endParaRPr lang="en-GB"/>
          </a:p>
        </p:txBody>
      </p:sp>
    </p:spTree>
    <p:extLst>
      <p:ext uri="{BB962C8B-B14F-4D97-AF65-F5344CB8AC3E}">
        <p14:creationId xmlns:p14="http://schemas.microsoft.com/office/powerpoint/2010/main" val="21993124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twitter.com/annamgroves"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latin typeface="Arial" pitchFamily="34" charset="0"/>
                <a:cs typeface="Arial" pitchFamily="34" charset="0"/>
              </a:rPr>
              <a:t>Hardcore Gamer: 35 years...</a:t>
            </a:r>
          </a:p>
          <a:p>
            <a:endParaRPr lang="en-GB" dirty="0">
              <a:latin typeface="Arial" pitchFamily="34" charset="0"/>
              <a:cs typeface="Arial" pitchFamily="34" charset="0"/>
            </a:endParaRPr>
          </a:p>
          <a:p>
            <a:r>
              <a:rPr lang="en-GB" dirty="0">
                <a:latin typeface="Arial" pitchFamily="34" charset="0"/>
                <a:cs typeface="Arial" pitchFamily="34" charset="0"/>
              </a:rPr>
              <a:t>eSports (Sci-Fi Gamer Finals 2003)</a:t>
            </a:r>
          </a:p>
          <a:p>
            <a:endParaRPr lang="en-GB" dirty="0">
              <a:latin typeface="Arial" pitchFamily="34" charset="0"/>
              <a:cs typeface="Arial" pitchFamily="34" charset="0"/>
            </a:endParaRPr>
          </a:p>
          <a:p>
            <a:r>
              <a:rPr lang="en-GB" dirty="0">
                <a:latin typeface="Arial" pitchFamily="34" charset="0"/>
                <a:cs typeface="Arial" pitchFamily="34" charset="0"/>
              </a:rPr>
              <a:t>I collect games! (Games Collection featured on BBC News short (2004)</a:t>
            </a:r>
          </a:p>
          <a:p>
            <a:endParaRPr lang="en-GB" dirty="0"/>
          </a:p>
        </p:txBody>
      </p:sp>
      <p:sp>
        <p:nvSpPr>
          <p:cNvPr id="4" name="Slide Number Placeholder 3"/>
          <p:cNvSpPr>
            <a:spLocks noGrp="1"/>
          </p:cNvSpPr>
          <p:nvPr>
            <p:ph type="sldNum" sz="quarter" idx="10"/>
          </p:nvPr>
        </p:nvSpPr>
        <p:spPr/>
        <p:txBody>
          <a:bodyPr/>
          <a:lstStyle/>
          <a:p>
            <a:pPr>
              <a:defRPr/>
            </a:pPr>
            <a:fld id="{6F3736B5-1A55-47F7-9D88-A887D52EA1F5}" type="slidenum">
              <a:rPr lang="en-US" smtClean="0"/>
              <a:pPr>
                <a:defRPr/>
              </a:pPr>
              <a:t>4</a:t>
            </a:fld>
            <a:endParaRPr lang="en-US"/>
          </a:p>
        </p:txBody>
      </p:sp>
    </p:spTree>
    <p:extLst>
      <p:ext uri="{BB962C8B-B14F-4D97-AF65-F5344CB8AC3E}">
        <p14:creationId xmlns:p14="http://schemas.microsoft.com/office/powerpoint/2010/main" val="35705173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Engines such as CryEngine 5 offer an extraordinary amount of tools and pre-made assets; you can rapidly prototype large natural landscapes and environments without the need to build assets( flora, fauna, terrain), it’s free and even for commercial projects is very </a:t>
            </a:r>
            <a:r>
              <a:rPr lang="en-GB" dirty="0" err="1"/>
              <a:t>very</a:t>
            </a:r>
            <a:r>
              <a:rPr lang="en-GB" dirty="0"/>
              <a:t> competitive. AI behaviours can be assigned to flora and fauna and this can be observed in </a:t>
            </a:r>
            <a:r>
              <a:rPr lang="en-GB" dirty="0" err="1"/>
              <a:t>realtime</a:t>
            </a:r>
            <a:r>
              <a:rPr lang="en-GB" dirty="0"/>
              <a:t>.</a:t>
            </a:r>
          </a:p>
        </p:txBody>
      </p:sp>
      <p:sp>
        <p:nvSpPr>
          <p:cNvPr id="4" name="Slide Number Placeholder 3"/>
          <p:cNvSpPr>
            <a:spLocks noGrp="1"/>
          </p:cNvSpPr>
          <p:nvPr>
            <p:ph type="sldNum" sz="quarter" idx="10"/>
          </p:nvPr>
        </p:nvSpPr>
        <p:spPr/>
        <p:txBody>
          <a:bodyPr/>
          <a:lstStyle/>
          <a:p>
            <a:fld id="{DBD0911D-F1F7-41C6-8F5F-BDE4B51ACC86}" type="slidenum">
              <a:rPr lang="en-GB" smtClean="0"/>
              <a:t>14</a:t>
            </a:fld>
            <a:endParaRPr lang="en-GB"/>
          </a:p>
        </p:txBody>
      </p:sp>
    </p:spTree>
    <p:extLst>
      <p:ext uri="{BB962C8B-B14F-4D97-AF65-F5344CB8AC3E}">
        <p14:creationId xmlns:p14="http://schemas.microsoft.com/office/powerpoint/2010/main" val="163059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GB" sz="1200" dirty="0"/>
          </a:p>
          <a:p>
            <a:pPr marL="285750" indent="-285750">
              <a:buFont typeface="Arial" panose="020B0604020202020204" pitchFamily="34" charset="0"/>
              <a:buChar char="•"/>
            </a:pPr>
            <a:endParaRPr lang="en-GB" sz="1200" dirty="0"/>
          </a:p>
          <a:p>
            <a:pPr marL="285750" indent="-285750">
              <a:buFont typeface="Arial" panose="020B0604020202020204" pitchFamily="34" charset="0"/>
              <a:buChar char="•"/>
            </a:pPr>
            <a:r>
              <a:rPr lang="en-GB" sz="1200" dirty="0"/>
              <a:t>Photogrammetry(measure/3D model building from photographic/</a:t>
            </a:r>
            <a:r>
              <a:rPr lang="en-GB" sz="1200" dirty="0" err="1"/>
              <a:t>LIDar</a:t>
            </a:r>
            <a:r>
              <a:rPr lang="en-GB" sz="1200" dirty="0"/>
              <a:t> data)</a:t>
            </a:r>
          </a:p>
          <a:p>
            <a:pPr marL="285750" indent="-285750">
              <a:buFont typeface="Arial" panose="020B0604020202020204" pitchFamily="34" charset="0"/>
              <a:buChar char="•"/>
            </a:pPr>
            <a:r>
              <a:rPr lang="en-GB" sz="1200" dirty="0"/>
              <a:t>Drones/High spec cheap camera’s as well as software(</a:t>
            </a:r>
            <a:r>
              <a:rPr lang="en-GB" sz="1200" dirty="0" err="1"/>
              <a:t>Agisoft</a:t>
            </a:r>
            <a:r>
              <a:rPr lang="en-GB" sz="1200" dirty="0"/>
              <a:t> </a:t>
            </a:r>
            <a:r>
              <a:rPr lang="en-GB" sz="1200" dirty="0" err="1"/>
              <a:t>Photoscan</a:t>
            </a:r>
            <a:r>
              <a:rPr lang="en-GB" sz="1200" dirty="0"/>
              <a:t>, Reality Capture) now make the process affordable and easy</a:t>
            </a:r>
          </a:p>
          <a:p>
            <a:pPr marL="285750" indent="-285750">
              <a:buFont typeface="Arial" panose="020B0604020202020204" pitchFamily="34" charset="0"/>
              <a:buChar char="•"/>
            </a:pPr>
            <a:r>
              <a:rPr lang="en-GB" sz="1200" dirty="0"/>
              <a:t>Photogrammetry model-&gt;Game Engine workflow; ‘play’ space with relative ease.</a:t>
            </a:r>
          </a:p>
          <a:p>
            <a:endParaRPr lang="en-GB" dirty="0"/>
          </a:p>
        </p:txBody>
      </p:sp>
      <p:sp>
        <p:nvSpPr>
          <p:cNvPr id="4" name="Slide Number Placeholder 3"/>
          <p:cNvSpPr>
            <a:spLocks noGrp="1"/>
          </p:cNvSpPr>
          <p:nvPr>
            <p:ph type="sldNum" sz="quarter" idx="10"/>
          </p:nvPr>
        </p:nvSpPr>
        <p:spPr/>
        <p:txBody>
          <a:bodyPr/>
          <a:lstStyle/>
          <a:p>
            <a:fld id="{DBD0911D-F1F7-41C6-8F5F-BDE4B51ACC86}" type="slidenum">
              <a:rPr lang="en-GB" smtClean="0"/>
              <a:t>15</a:t>
            </a:fld>
            <a:endParaRPr lang="en-GB"/>
          </a:p>
        </p:txBody>
      </p:sp>
    </p:spTree>
    <p:extLst>
      <p:ext uri="{BB962C8B-B14F-4D97-AF65-F5344CB8AC3E}">
        <p14:creationId xmlns:p14="http://schemas.microsoft.com/office/powerpoint/2010/main" val="22795320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My research focuses on the area of games design, which has moved from computational-centric (1970’s) to graphics-centric (90’s) position and it is moving away into something else…and as </a:t>
            </a:r>
            <a:r>
              <a:rPr lang="en-GB" dirty="0" err="1"/>
              <a:t>Aerseth</a:t>
            </a:r>
            <a:r>
              <a:rPr lang="en-GB" dirty="0"/>
              <a:t> and Totten argued that something else could include spatial design </a:t>
            </a:r>
            <a:endParaRPr lang="en-GB" u="sng" dirty="0"/>
          </a:p>
          <a:p>
            <a:endParaRPr lang="en-GB" dirty="0"/>
          </a:p>
        </p:txBody>
      </p:sp>
      <p:sp>
        <p:nvSpPr>
          <p:cNvPr id="4" name="Slide Number Placeholder 3"/>
          <p:cNvSpPr>
            <a:spLocks noGrp="1"/>
          </p:cNvSpPr>
          <p:nvPr>
            <p:ph type="sldNum" sz="quarter" idx="10"/>
          </p:nvPr>
        </p:nvSpPr>
        <p:spPr/>
        <p:txBody>
          <a:bodyPr/>
          <a:lstStyle/>
          <a:p>
            <a:fld id="{DBD0911D-F1F7-41C6-8F5F-BDE4B51ACC86}" type="slidenum">
              <a:rPr lang="en-GB" smtClean="0"/>
              <a:t>16</a:t>
            </a:fld>
            <a:endParaRPr lang="en-GB"/>
          </a:p>
        </p:txBody>
      </p:sp>
    </p:spTree>
    <p:extLst>
      <p:ext uri="{BB962C8B-B14F-4D97-AF65-F5344CB8AC3E}">
        <p14:creationId xmlns:p14="http://schemas.microsoft.com/office/powerpoint/2010/main" val="23903561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 what do I mean by games design, well simply</a:t>
            </a:r>
          </a:p>
        </p:txBody>
      </p:sp>
      <p:sp>
        <p:nvSpPr>
          <p:cNvPr id="4" name="Slide Number Placeholder 3"/>
          <p:cNvSpPr>
            <a:spLocks noGrp="1"/>
          </p:cNvSpPr>
          <p:nvPr>
            <p:ph type="sldNum" sz="quarter" idx="10"/>
          </p:nvPr>
        </p:nvSpPr>
        <p:spPr/>
        <p:txBody>
          <a:bodyPr/>
          <a:lstStyle/>
          <a:p>
            <a:fld id="{DBD0911D-F1F7-41C6-8F5F-BDE4B51ACC86}" type="slidenum">
              <a:rPr lang="en-GB" smtClean="0"/>
              <a:t>17</a:t>
            </a:fld>
            <a:endParaRPr lang="en-GB"/>
          </a:p>
        </p:txBody>
      </p:sp>
    </p:spTree>
    <p:extLst>
      <p:ext uri="{BB962C8B-B14F-4D97-AF65-F5344CB8AC3E}">
        <p14:creationId xmlns:p14="http://schemas.microsoft.com/office/powerpoint/2010/main" val="17759399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However as Robert Yang argued , the idea of a unified Monolithic level design process is unlikely to emerge however, </a:t>
            </a:r>
            <a:r>
              <a:rPr lang="en-GB" sz="1200" i="1" dirty="0"/>
              <a:t>Intersectional level design</a:t>
            </a:r>
            <a:r>
              <a:rPr lang="en-GB" sz="1200" dirty="0"/>
              <a:t>, one that utilises as many design traditions as possible depending on the context is more likely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Interestingly over the last few years this is exactly what has occurred;  landscape architecture for instance has been increasingly used to games in both theoretical games design (Christopher Totten), as well as practical application.  </a:t>
            </a:r>
            <a:r>
              <a:rPr lang="en-GB" sz="1200" i="1" dirty="0"/>
              <a:t>The Witness, a game released in 2016</a:t>
            </a:r>
            <a:r>
              <a:rPr lang="en-GB" sz="1200" dirty="0"/>
              <a:t> , had the game designers worked with professional architects  as consultants to drive the design of the game. There have been </a:t>
            </a:r>
            <a:r>
              <a:rPr lang="en-GB" sz="1200" dirty="0" err="1"/>
              <a:t>edutatinment</a:t>
            </a:r>
            <a:r>
              <a:rPr lang="en-GB" sz="1200" dirty="0"/>
              <a:t> games in the past that focused on Ecology(Sim Animals, Spore?) but they are explicit in their use of ecology(teach ecology) what is emerging is </a:t>
            </a:r>
            <a:r>
              <a:rPr lang="en-GB" sz="1200" i="1" dirty="0"/>
              <a:t>embedded use, where ecology </a:t>
            </a:r>
            <a:r>
              <a:rPr lang="en-GB" sz="1200" i="0" dirty="0"/>
              <a:t>is integrated with wider gameplay elements.</a:t>
            </a:r>
          </a:p>
          <a:p>
            <a:endParaRPr lang="en-GB" dirty="0"/>
          </a:p>
        </p:txBody>
      </p:sp>
      <p:sp>
        <p:nvSpPr>
          <p:cNvPr id="4" name="Slide Number Placeholder 3"/>
          <p:cNvSpPr>
            <a:spLocks noGrp="1"/>
          </p:cNvSpPr>
          <p:nvPr>
            <p:ph type="sldNum" sz="quarter" idx="10"/>
          </p:nvPr>
        </p:nvSpPr>
        <p:spPr/>
        <p:txBody>
          <a:bodyPr/>
          <a:lstStyle/>
          <a:p>
            <a:fld id="{DBD0911D-F1F7-41C6-8F5F-BDE4B51ACC86}" type="slidenum">
              <a:rPr lang="en-GB" smtClean="0"/>
              <a:t>18</a:t>
            </a:fld>
            <a:endParaRPr lang="en-GB"/>
          </a:p>
        </p:txBody>
      </p:sp>
    </p:spTree>
    <p:extLst>
      <p:ext uri="{BB962C8B-B14F-4D97-AF65-F5344CB8AC3E}">
        <p14:creationId xmlns:p14="http://schemas.microsoft.com/office/powerpoint/2010/main" val="24584409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i="1" dirty="0"/>
              <a:t> As </a:t>
            </a:r>
            <a:r>
              <a:rPr lang="en-GB" sz="1200" i="1" dirty="0" err="1"/>
              <a:t>Aeseth</a:t>
            </a:r>
            <a:r>
              <a:rPr lang="en-GB" sz="1200" i="1" dirty="0"/>
              <a:t> noted “The defining element in computer games is spatiality”</a:t>
            </a:r>
            <a:r>
              <a:rPr lang="en-GB" sz="1200" dirty="0"/>
              <a:t> (</a:t>
            </a:r>
            <a:r>
              <a:rPr lang="en-GB" sz="1200" dirty="0" err="1"/>
              <a:t>Aarseth</a:t>
            </a:r>
            <a:r>
              <a:rPr lang="en-GB" sz="1200" dirty="0"/>
              <a:t>, 2007, p.44)</a:t>
            </a:r>
            <a:br>
              <a:rPr lang="en-GB" sz="1200" dirty="0"/>
            </a:br>
            <a:endParaRPr lang="en-GB" sz="1200" dirty="0"/>
          </a:p>
          <a:p>
            <a:r>
              <a:rPr lang="en-GB" sz="1200" dirty="0"/>
              <a:t>“</a:t>
            </a:r>
            <a:r>
              <a:rPr lang="en-GB" sz="1200" i="1" dirty="0"/>
              <a:t>Games celebrate and explore spatial representation as a central motif </a:t>
            </a:r>
            <a:r>
              <a:rPr lang="en-GB" sz="1200" dirty="0"/>
              <a:t>.” (</a:t>
            </a:r>
            <a:r>
              <a:rPr lang="en-GB" sz="1200" dirty="0" err="1"/>
              <a:t>Aarseth</a:t>
            </a:r>
            <a:r>
              <a:rPr lang="en-GB" sz="1200" dirty="0"/>
              <a:t>, 2007, p.44)</a:t>
            </a:r>
          </a:p>
          <a:p>
            <a:endParaRPr lang="en-GB" sz="1200" dirty="0"/>
          </a:p>
          <a:p>
            <a:r>
              <a:rPr lang="en-GB" sz="1200" dirty="0"/>
              <a:t>Jenkins &amp; Squire’s noted:  “</a:t>
            </a:r>
            <a:r>
              <a:rPr lang="en-GB" sz="1200" i="1" dirty="0"/>
              <a:t>If games tell stories, they do so by organizing spatial features” </a:t>
            </a:r>
            <a:r>
              <a:rPr lang="en-GB" sz="1200" dirty="0"/>
              <a:t>Jenkins &amp; Squire’s (2002)</a:t>
            </a:r>
          </a:p>
          <a:p>
            <a:endParaRPr lang="en-GB" dirty="0"/>
          </a:p>
          <a:p>
            <a:pPr marL="0" indent="0">
              <a:buNone/>
            </a:pPr>
            <a:r>
              <a:rPr lang="en-GB" sz="1200" dirty="0"/>
              <a:t>They also considered the aesthetic influences in gamespaces ranging from expressionism to romanticism and postulate that “</a:t>
            </a:r>
            <a:r>
              <a:rPr lang="en-GB" sz="1200" i="1" dirty="0"/>
              <a:t>as game designers dig deeper into these artistic traditions, they may develop more emotionally evocative and meaningful spaces”</a:t>
            </a:r>
            <a:r>
              <a:rPr lang="en-GB" sz="1200" dirty="0"/>
              <a:t> (2002, p.7).</a:t>
            </a:r>
          </a:p>
          <a:p>
            <a:endParaRPr lang="en-GB" dirty="0"/>
          </a:p>
        </p:txBody>
      </p:sp>
      <p:sp>
        <p:nvSpPr>
          <p:cNvPr id="4" name="Slide Number Placeholder 3"/>
          <p:cNvSpPr>
            <a:spLocks noGrp="1"/>
          </p:cNvSpPr>
          <p:nvPr>
            <p:ph type="sldNum" sz="quarter" idx="10"/>
          </p:nvPr>
        </p:nvSpPr>
        <p:spPr/>
        <p:txBody>
          <a:bodyPr/>
          <a:lstStyle/>
          <a:p>
            <a:fld id="{DBD0911D-F1F7-41C6-8F5F-BDE4B51ACC86}" type="slidenum">
              <a:rPr lang="en-GB" smtClean="0"/>
              <a:t>19</a:t>
            </a:fld>
            <a:endParaRPr lang="en-GB"/>
          </a:p>
        </p:txBody>
      </p:sp>
    </p:spTree>
    <p:extLst>
      <p:ext uri="{BB962C8B-B14F-4D97-AF65-F5344CB8AC3E}">
        <p14:creationId xmlns:p14="http://schemas.microsoft.com/office/powerpoint/2010/main" val="27135466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i="1" dirty="0"/>
              <a:t> As </a:t>
            </a:r>
            <a:r>
              <a:rPr lang="en-GB" sz="1200" i="1" dirty="0" err="1"/>
              <a:t>Aeseth</a:t>
            </a:r>
            <a:r>
              <a:rPr lang="en-GB" sz="1200" i="1" dirty="0"/>
              <a:t> noted “The defining element in computer games is spatiality”</a:t>
            </a:r>
            <a:r>
              <a:rPr lang="en-GB" sz="1200" dirty="0"/>
              <a:t> (</a:t>
            </a:r>
            <a:r>
              <a:rPr lang="en-GB" sz="1200" dirty="0" err="1"/>
              <a:t>Aarseth</a:t>
            </a:r>
            <a:r>
              <a:rPr lang="en-GB" sz="1200" dirty="0"/>
              <a:t>, 2007, p.44)</a:t>
            </a:r>
            <a:br>
              <a:rPr lang="en-GB" sz="1200" dirty="0"/>
            </a:br>
            <a:endParaRPr lang="en-GB" sz="1200" dirty="0"/>
          </a:p>
          <a:p>
            <a:r>
              <a:rPr lang="en-GB" sz="1200" dirty="0"/>
              <a:t>“</a:t>
            </a:r>
            <a:r>
              <a:rPr lang="en-GB" sz="1200" i="1" dirty="0"/>
              <a:t>Games celebrate and explore spatial representation as a central motif </a:t>
            </a:r>
            <a:r>
              <a:rPr lang="en-GB" sz="1200" dirty="0"/>
              <a:t>.” (</a:t>
            </a:r>
            <a:r>
              <a:rPr lang="en-GB" sz="1200" dirty="0" err="1"/>
              <a:t>Aarseth</a:t>
            </a:r>
            <a:r>
              <a:rPr lang="en-GB" sz="1200" dirty="0"/>
              <a:t>, 2007, p.44)</a:t>
            </a:r>
          </a:p>
          <a:p>
            <a:endParaRPr lang="en-GB" sz="1200" dirty="0"/>
          </a:p>
          <a:p>
            <a:r>
              <a:rPr lang="en-GB" sz="1200" dirty="0"/>
              <a:t>Jenkins &amp; Squire’s noted:  “</a:t>
            </a:r>
            <a:r>
              <a:rPr lang="en-GB" sz="1200" i="1" dirty="0"/>
              <a:t>If games tell stories, they do so by organizing spatial features” </a:t>
            </a:r>
            <a:r>
              <a:rPr lang="en-GB" sz="1200" dirty="0"/>
              <a:t>Jenkins &amp; Squire’s (2002)</a:t>
            </a:r>
          </a:p>
          <a:p>
            <a:endParaRPr lang="en-GB" dirty="0"/>
          </a:p>
          <a:p>
            <a:pPr marL="0" indent="0">
              <a:buNone/>
            </a:pPr>
            <a:r>
              <a:rPr lang="en-GB" sz="1200" dirty="0"/>
              <a:t>They also considered the aesthetic influences in gamespaces ranging from expressionism to romanticism and postulate that “</a:t>
            </a:r>
            <a:r>
              <a:rPr lang="en-GB" sz="1200" i="1" dirty="0"/>
              <a:t>as game designers dig deeper into these artistic traditions, they may develop more emotionally evocative and meaningful spaces”</a:t>
            </a:r>
            <a:r>
              <a:rPr lang="en-GB" sz="1200" dirty="0"/>
              <a:t> (2002, p.7).</a:t>
            </a:r>
          </a:p>
          <a:p>
            <a:endParaRPr lang="en-GB" dirty="0"/>
          </a:p>
        </p:txBody>
      </p:sp>
      <p:sp>
        <p:nvSpPr>
          <p:cNvPr id="4" name="Slide Number Placeholder 3"/>
          <p:cNvSpPr>
            <a:spLocks noGrp="1"/>
          </p:cNvSpPr>
          <p:nvPr>
            <p:ph type="sldNum" sz="quarter" idx="10"/>
          </p:nvPr>
        </p:nvSpPr>
        <p:spPr/>
        <p:txBody>
          <a:bodyPr/>
          <a:lstStyle/>
          <a:p>
            <a:fld id="{DBD0911D-F1F7-41C6-8F5F-BDE4B51ACC86}" type="slidenum">
              <a:rPr lang="en-GB" smtClean="0"/>
              <a:t>20</a:t>
            </a:fld>
            <a:endParaRPr lang="en-GB"/>
          </a:p>
        </p:txBody>
      </p:sp>
    </p:spTree>
    <p:extLst>
      <p:ext uri="{BB962C8B-B14F-4D97-AF65-F5344CB8AC3E}">
        <p14:creationId xmlns:p14="http://schemas.microsoft.com/office/powerpoint/2010/main" val="13109699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 the literature review and my professional practice had indicated the problem essentially was this: Given the rapid and every increasingly complex nature of natural environment and landscapes in digital games, how will these spaces be designed and what if any is the dominant or emerging paradigms in the current design thinking, and what can and will inform the design and planning of these interactive, dynamic immersive future spaces?</a:t>
            </a:r>
          </a:p>
        </p:txBody>
      </p:sp>
      <p:sp>
        <p:nvSpPr>
          <p:cNvPr id="4" name="Slide Number Placeholder 3"/>
          <p:cNvSpPr>
            <a:spLocks noGrp="1"/>
          </p:cNvSpPr>
          <p:nvPr>
            <p:ph type="sldNum" sz="quarter" idx="10"/>
          </p:nvPr>
        </p:nvSpPr>
        <p:spPr/>
        <p:txBody>
          <a:bodyPr/>
          <a:lstStyle/>
          <a:p>
            <a:fld id="{DBD0911D-F1F7-41C6-8F5F-BDE4B51ACC86}" type="slidenum">
              <a:rPr lang="en-GB" smtClean="0"/>
              <a:t>21</a:t>
            </a:fld>
            <a:endParaRPr lang="en-GB"/>
          </a:p>
        </p:txBody>
      </p:sp>
    </p:spTree>
    <p:extLst>
      <p:ext uri="{BB962C8B-B14F-4D97-AF65-F5344CB8AC3E}">
        <p14:creationId xmlns:p14="http://schemas.microsoft.com/office/powerpoint/2010/main" val="350488916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dirty="0"/>
              <a:t>This led to the first major part of the research, Virtual natural environments, in particular game landscapes were examined through a contextual review, a combination of previous professional practice in addition to a selection of digital games across a variety of platforms and genres over the last 30 years. The contextual review involved a detailed textual and visual-based historical survey of virtual landscapes, resulting in a practice-based exploration of virtual natural environment design.</a:t>
            </a:r>
          </a:p>
          <a:p>
            <a:endParaRPr lang="en-GB" dirty="0"/>
          </a:p>
          <a:p>
            <a:pPr marL="0" indent="0">
              <a:buNone/>
            </a:pPr>
            <a:endParaRPr lang="en-GB" dirty="0"/>
          </a:p>
          <a:p>
            <a:endParaRPr lang="en-GB" dirty="0"/>
          </a:p>
        </p:txBody>
      </p:sp>
      <p:sp>
        <p:nvSpPr>
          <p:cNvPr id="4" name="Slide Number Placeholder 3"/>
          <p:cNvSpPr>
            <a:spLocks noGrp="1"/>
          </p:cNvSpPr>
          <p:nvPr>
            <p:ph type="sldNum" sz="quarter" idx="10"/>
          </p:nvPr>
        </p:nvSpPr>
        <p:spPr/>
        <p:txBody>
          <a:bodyPr/>
          <a:lstStyle/>
          <a:p>
            <a:fld id="{DBD0911D-F1F7-41C6-8F5F-BDE4B51ACC86}" type="slidenum">
              <a:rPr lang="en-GB" smtClean="0"/>
              <a:t>22</a:t>
            </a:fld>
            <a:endParaRPr lang="en-GB"/>
          </a:p>
        </p:txBody>
      </p:sp>
    </p:spTree>
    <p:extLst>
      <p:ext uri="{BB962C8B-B14F-4D97-AF65-F5344CB8AC3E}">
        <p14:creationId xmlns:p14="http://schemas.microsoft.com/office/powerpoint/2010/main" val="186525113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 the next problem was identifying an appropriate entry point into these digital games from which to collect visual data and use as a basis for later analysis.</a:t>
            </a:r>
          </a:p>
          <a:p>
            <a:endParaRPr lang="en-GB" dirty="0"/>
          </a:p>
          <a:p>
            <a:r>
              <a:rPr lang="en-GB" dirty="0"/>
              <a:t>This is where Jay Appleton, the British landscape photographer, idea in his book The Experience of Landscape discussing the relationship between landscape and environment helped focus the research: simply put </a:t>
            </a:r>
            <a:r>
              <a:rPr lang="en-GB" i="1" dirty="0"/>
              <a:t>Landscape is not synonymous with environment, it is the environment perceived, especially visually perceived</a:t>
            </a:r>
            <a:r>
              <a:rPr lang="en-GB" b="0" i="0" dirty="0"/>
              <a:t>,</a:t>
            </a:r>
          </a:p>
          <a:p>
            <a:endParaRPr lang="en-GB" b="0" i="0" dirty="0"/>
          </a:p>
          <a:p>
            <a:r>
              <a:rPr lang="en-GB" b="0" i="0" dirty="0"/>
              <a:t>So focusing on virtual landscapes within the larger virtual environments would perhaps be manageable (given the scope of the study) and more effective at illustrating the dominant or emerging environment design paradigms, than simply trying to analyse entire virtual environments in digital games. </a:t>
            </a:r>
          </a:p>
        </p:txBody>
      </p:sp>
      <p:sp>
        <p:nvSpPr>
          <p:cNvPr id="4" name="Slide Number Placeholder 3"/>
          <p:cNvSpPr>
            <a:spLocks noGrp="1"/>
          </p:cNvSpPr>
          <p:nvPr>
            <p:ph type="sldNum" sz="quarter" idx="10"/>
          </p:nvPr>
        </p:nvSpPr>
        <p:spPr/>
        <p:txBody>
          <a:bodyPr/>
          <a:lstStyle/>
          <a:p>
            <a:fld id="{DBD0911D-F1F7-41C6-8F5F-BDE4B51ACC86}" type="slidenum">
              <a:rPr lang="en-GB" smtClean="0"/>
              <a:t>23</a:t>
            </a:fld>
            <a:endParaRPr lang="en-GB"/>
          </a:p>
        </p:txBody>
      </p:sp>
    </p:spTree>
    <p:extLst>
      <p:ext uri="{BB962C8B-B14F-4D97-AF65-F5344CB8AC3E}">
        <p14:creationId xmlns:p14="http://schemas.microsoft.com/office/powerpoint/2010/main" val="21073385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My other passion is the natural environment, I’ve been a keen walker and climber for a number of years and I’ve been fortunate to have travelled across so many landscapes across the world , ranging from the snowy peaks  of Yosemite park, the arid desserts of death valley to the wonderful rich mountains and valleys from across the UK.</a:t>
            </a:r>
          </a:p>
        </p:txBody>
      </p:sp>
      <p:sp>
        <p:nvSpPr>
          <p:cNvPr id="4" name="Slide Number Placeholder 3"/>
          <p:cNvSpPr>
            <a:spLocks noGrp="1"/>
          </p:cNvSpPr>
          <p:nvPr>
            <p:ph type="sldNum" sz="quarter" idx="10"/>
          </p:nvPr>
        </p:nvSpPr>
        <p:spPr/>
        <p:txBody>
          <a:bodyPr/>
          <a:lstStyle/>
          <a:p>
            <a:pPr>
              <a:defRPr/>
            </a:pPr>
            <a:fld id="{6F3736B5-1A55-47F7-9D88-A887D52EA1F5}" type="slidenum">
              <a:rPr lang="en-US" smtClean="0"/>
              <a:pPr>
                <a:defRPr/>
              </a:pPr>
              <a:t>5</a:t>
            </a:fld>
            <a:endParaRPr lang="en-US"/>
          </a:p>
        </p:txBody>
      </p:sp>
    </p:spTree>
    <p:extLst>
      <p:ext uri="{BB962C8B-B14F-4D97-AF65-F5344CB8AC3E}">
        <p14:creationId xmlns:p14="http://schemas.microsoft.com/office/powerpoint/2010/main" val="74181291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What finally resulted was for the first time, a large collection of panoramic landscapes from across computer &amp; video games across a three decade period.</a:t>
            </a:r>
          </a:p>
        </p:txBody>
      </p:sp>
      <p:sp>
        <p:nvSpPr>
          <p:cNvPr id="4" name="Slide Number Placeholder 3"/>
          <p:cNvSpPr>
            <a:spLocks noGrp="1"/>
          </p:cNvSpPr>
          <p:nvPr>
            <p:ph type="sldNum" sz="quarter" idx="10"/>
          </p:nvPr>
        </p:nvSpPr>
        <p:spPr/>
        <p:txBody>
          <a:bodyPr/>
          <a:lstStyle/>
          <a:p>
            <a:fld id="{DBD0911D-F1F7-41C6-8F5F-BDE4B51ACC86}" type="slidenum">
              <a:rPr lang="en-GB" smtClean="0"/>
              <a:t>24</a:t>
            </a:fld>
            <a:endParaRPr lang="en-GB"/>
          </a:p>
        </p:txBody>
      </p:sp>
    </p:spTree>
    <p:extLst>
      <p:ext uri="{BB962C8B-B14F-4D97-AF65-F5344CB8AC3E}">
        <p14:creationId xmlns:p14="http://schemas.microsoft.com/office/powerpoint/2010/main" val="6414749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What I found was landscapes, the virtual natural environment was an important and valued aspect of video games when they were featured, they were explored and experienced in ways that went beyond the designers expectations and intents</a:t>
            </a:r>
          </a:p>
          <a:p>
            <a:endParaRPr lang="en-GB" dirty="0"/>
          </a:p>
          <a:p>
            <a:pPr marL="171450" indent="-171450">
              <a:buFont typeface="Arial" panose="020B0604020202020204" pitchFamily="34" charset="0"/>
              <a:buChar char="•"/>
            </a:pPr>
            <a:r>
              <a:rPr lang="en-GB" dirty="0"/>
              <a:t>Immersive, interactive element was of growing importance</a:t>
            </a:r>
          </a:p>
          <a:p>
            <a:pPr marL="171450" indent="-171450">
              <a:buFont typeface="Arial" panose="020B0604020202020204" pitchFamily="34" charset="0"/>
              <a:buChar char="•"/>
            </a:pPr>
            <a:r>
              <a:rPr lang="en-GB" dirty="0"/>
              <a:t>Games were moving from static to dynamic natural environments </a:t>
            </a:r>
          </a:p>
          <a:p>
            <a:pPr marL="171450" indent="-171450" algn="l">
              <a:buFont typeface="Arial" panose="020B0604020202020204" pitchFamily="34" charset="0"/>
              <a:buChar char="•"/>
            </a:pPr>
            <a:r>
              <a:rPr lang="en-GB" dirty="0"/>
              <a:t>“Living, breathing environments” ; increasingly virtual environments exist/function that independently of the players actions; i.e. things happened whilst ‘they were away’</a:t>
            </a:r>
          </a:p>
        </p:txBody>
      </p:sp>
      <p:sp>
        <p:nvSpPr>
          <p:cNvPr id="4" name="Slide Number Placeholder 3"/>
          <p:cNvSpPr>
            <a:spLocks noGrp="1"/>
          </p:cNvSpPr>
          <p:nvPr>
            <p:ph type="sldNum" sz="quarter" idx="10"/>
          </p:nvPr>
        </p:nvSpPr>
        <p:spPr/>
        <p:txBody>
          <a:bodyPr/>
          <a:lstStyle/>
          <a:p>
            <a:fld id="{DBD0911D-F1F7-41C6-8F5F-BDE4B51ACC86}" type="slidenum">
              <a:rPr lang="en-GB" smtClean="0"/>
              <a:t>25</a:t>
            </a:fld>
            <a:endParaRPr lang="en-GB"/>
          </a:p>
        </p:txBody>
      </p:sp>
    </p:spTree>
    <p:extLst>
      <p:ext uri="{BB962C8B-B14F-4D97-AF65-F5344CB8AC3E}">
        <p14:creationId xmlns:p14="http://schemas.microsoft.com/office/powerpoint/2010/main" val="234463747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dirty="0"/>
              <a:t>CD </a:t>
            </a:r>
            <a:r>
              <a:rPr lang="en-GB" dirty="0" err="1"/>
              <a:t>Projekt</a:t>
            </a:r>
            <a:r>
              <a:rPr lang="en-GB" dirty="0"/>
              <a:t> Red’s </a:t>
            </a:r>
            <a:r>
              <a:rPr lang="en-GB" i="1" dirty="0"/>
              <a:t>The Witcher 3, open world game released in 2016,  one of the game designers Damien </a:t>
            </a:r>
            <a:r>
              <a:rPr lang="en-GB" i="1" dirty="0" err="1"/>
              <a:t>Monnier</a:t>
            </a:r>
            <a:r>
              <a:rPr lang="en-GB" i="1" dirty="0"/>
              <a:t> spoke about the virtual ecosystem: </a:t>
            </a:r>
            <a:br>
              <a:rPr lang="en-GB" i="1" dirty="0"/>
            </a:br>
            <a:br>
              <a:rPr lang="en-GB" i="1" dirty="0"/>
            </a:br>
            <a:r>
              <a:rPr lang="en-GB" i="1" dirty="0"/>
              <a:t>…</a:t>
            </a:r>
            <a:r>
              <a:rPr lang="en-GB" sz="1200" b="0" i="1" kern="1200" dirty="0">
                <a:solidFill>
                  <a:schemeClr val="tx1"/>
                </a:solidFill>
                <a:effectLst/>
                <a:latin typeface="+mn-lt"/>
                <a:ea typeface="+mn-ea"/>
                <a:cs typeface="+mn-cs"/>
              </a:rPr>
              <a:t>if you decide to interfere with that ecosystem, there will be consequences. Kill all the deer in the area, and the wolves will leave, to find other places with more food. Kill all the wolves, and the deer population will start to grow. Presumably, making changes to the food chain on the plant level (such as deforesting a whole area) would have consequences as well</a:t>
            </a:r>
            <a:r>
              <a:rPr lang="en-GB" sz="1200" b="0" i="0" kern="1200" dirty="0">
                <a:solidFill>
                  <a:schemeClr val="tx1"/>
                </a:solidFill>
                <a:effectLst/>
                <a:latin typeface="+mn-lt"/>
                <a:ea typeface="+mn-ea"/>
                <a:cs typeface="+mn-cs"/>
              </a:rPr>
              <a:t>.</a:t>
            </a:r>
          </a:p>
          <a:p>
            <a:pPr marL="0" indent="0">
              <a:buNone/>
            </a:pPr>
            <a:endParaRPr lang="en-GB" dirty="0"/>
          </a:p>
          <a:p>
            <a:pPr marL="0" indent="0">
              <a:buNone/>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https://gameranx.com/updates/id/24708/article/the-witcher-3-wild-hunt-ecosystems-operate-on-their-own-can-be-interrupted-by-geralt/</a:t>
            </a:r>
          </a:p>
          <a:p>
            <a:pPr marL="0" indent="0">
              <a:buNone/>
            </a:pPr>
            <a:endParaRPr lang="en-GB" dirty="0"/>
          </a:p>
          <a:p>
            <a:endParaRPr lang="en-GB" dirty="0"/>
          </a:p>
        </p:txBody>
      </p:sp>
      <p:sp>
        <p:nvSpPr>
          <p:cNvPr id="4" name="Slide Number Placeholder 3"/>
          <p:cNvSpPr>
            <a:spLocks noGrp="1"/>
          </p:cNvSpPr>
          <p:nvPr>
            <p:ph type="sldNum" sz="quarter" idx="10"/>
          </p:nvPr>
        </p:nvSpPr>
        <p:spPr/>
        <p:txBody>
          <a:bodyPr/>
          <a:lstStyle/>
          <a:p>
            <a:fld id="{DBD0911D-F1F7-41C6-8F5F-BDE4B51ACC86}" type="slidenum">
              <a:rPr lang="en-GB" smtClean="0"/>
              <a:t>26</a:t>
            </a:fld>
            <a:endParaRPr lang="en-GB"/>
          </a:p>
        </p:txBody>
      </p:sp>
    </p:spTree>
    <p:extLst>
      <p:ext uri="{BB962C8B-B14F-4D97-AF65-F5344CB8AC3E}">
        <p14:creationId xmlns:p14="http://schemas.microsoft.com/office/powerpoint/2010/main" val="330821894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sz="1200" b="0" i="0" kern="1200" dirty="0">
                <a:solidFill>
                  <a:schemeClr val="tx1"/>
                </a:solidFill>
                <a:effectLst/>
                <a:latin typeface="+mn-lt"/>
                <a:ea typeface="+mn-ea"/>
                <a:cs typeface="+mn-cs"/>
              </a:rPr>
              <a:t>Interesting questions/interest/discussion online about the virtual ecology How do the monsters interact with the wildlife?</a:t>
            </a:r>
          </a:p>
          <a:p>
            <a:pPr marL="0" indent="0">
              <a:buNone/>
            </a:pPr>
            <a:r>
              <a:rPr lang="en-GB" sz="1200" b="0" i="0" kern="1200" dirty="0">
                <a:solidFill>
                  <a:schemeClr val="tx1"/>
                </a:solidFill>
                <a:effectLst/>
                <a:latin typeface="+mn-lt"/>
                <a:ea typeface="+mn-ea"/>
                <a:cs typeface="+mn-cs"/>
              </a:rPr>
              <a:t>What effect does changing the population of one creature/animal have on the world </a:t>
            </a:r>
            <a:r>
              <a:rPr lang="en-GB" sz="1200" b="0" i="0" kern="1200" dirty="0" err="1">
                <a:solidFill>
                  <a:schemeClr val="tx1"/>
                </a:solidFill>
                <a:effectLst/>
                <a:latin typeface="+mn-lt"/>
                <a:ea typeface="+mn-ea"/>
                <a:cs typeface="+mn-cs"/>
              </a:rPr>
              <a:t>inc</a:t>
            </a:r>
            <a:r>
              <a:rPr lang="en-GB" sz="1200" b="0" i="0" kern="1200" dirty="0">
                <a:solidFill>
                  <a:schemeClr val="tx1"/>
                </a:solidFill>
                <a:effectLst/>
                <a:latin typeface="+mn-lt"/>
                <a:ea typeface="+mn-ea"/>
                <a:cs typeface="+mn-cs"/>
              </a:rPr>
              <a:t> narrative/gameplay?</a:t>
            </a:r>
          </a:p>
          <a:p>
            <a:pPr marL="0" indent="0">
              <a:buNone/>
            </a:pPr>
            <a:endParaRPr lang="en-GB" dirty="0"/>
          </a:p>
          <a:p>
            <a:pPr marL="0" indent="0">
              <a:buNone/>
            </a:pPr>
            <a:r>
              <a:rPr lang="en-GB" dirty="0"/>
              <a:t>Contemporary video games such as Nintendo’s</a:t>
            </a:r>
            <a:r>
              <a:rPr lang="en-GB" i="1" dirty="0"/>
              <a:t> Breath of the Wild, </a:t>
            </a:r>
            <a:r>
              <a:rPr lang="en-GB" dirty="0"/>
              <a:t>or the CD </a:t>
            </a:r>
            <a:r>
              <a:rPr lang="en-GB" dirty="0" err="1"/>
              <a:t>Projekt</a:t>
            </a:r>
            <a:r>
              <a:rPr lang="en-GB" dirty="0"/>
              <a:t> Red’s </a:t>
            </a:r>
            <a:r>
              <a:rPr lang="en-GB" i="1" dirty="0"/>
              <a:t>The Witcher 3, </a:t>
            </a:r>
            <a:r>
              <a:rPr lang="en-GB" dirty="0"/>
              <a:t>illustrate the vast immersive virtual natural environments complete with virtual ecosystems and complex virtual habitats are now possible and illustrate the potential of modern games technology and the potential for the medium in traditional ecosystem planning &amp; design as a virtual habitat/ecosystem simulator.</a:t>
            </a:r>
          </a:p>
          <a:p>
            <a:pPr marL="0" indent="0">
              <a:buNone/>
            </a:pPr>
            <a:r>
              <a:rPr lang="en-GB" dirty="0"/>
              <a:t>This goes beyond the aesthetic; video games are increasingly embedding complex systems to replicate and simulate the natural environments including 'ecosystems'; with a variety of dynamic flora and fauna in ‘living’ virtual environments. </a:t>
            </a:r>
          </a:p>
          <a:p>
            <a:endParaRPr lang="en-GB" dirty="0"/>
          </a:p>
        </p:txBody>
      </p:sp>
      <p:sp>
        <p:nvSpPr>
          <p:cNvPr id="4" name="Slide Number Placeholder 3"/>
          <p:cNvSpPr>
            <a:spLocks noGrp="1"/>
          </p:cNvSpPr>
          <p:nvPr>
            <p:ph type="sldNum" sz="quarter" idx="10"/>
          </p:nvPr>
        </p:nvSpPr>
        <p:spPr/>
        <p:txBody>
          <a:bodyPr/>
          <a:lstStyle/>
          <a:p>
            <a:fld id="{DBD0911D-F1F7-41C6-8F5F-BDE4B51ACC86}" type="slidenum">
              <a:rPr lang="en-GB" smtClean="0"/>
              <a:t>27</a:t>
            </a:fld>
            <a:endParaRPr lang="en-GB"/>
          </a:p>
        </p:txBody>
      </p:sp>
    </p:spTree>
    <p:extLst>
      <p:ext uri="{BB962C8B-B14F-4D97-AF65-F5344CB8AC3E}">
        <p14:creationId xmlns:p14="http://schemas.microsoft.com/office/powerpoint/2010/main" val="428190980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Nintendo’s critically acclaimed open world game, </a:t>
            </a:r>
            <a:r>
              <a:rPr lang="en-GB" sz="1200" i="1" kern="1200" dirty="0">
                <a:solidFill>
                  <a:schemeClr val="tx1"/>
                </a:solidFill>
                <a:effectLst/>
                <a:latin typeface="+mn-lt"/>
                <a:ea typeface="+mn-ea"/>
                <a:cs typeface="+mn-cs"/>
              </a:rPr>
              <a:t>Zelda: Breath of The Wild (BOTW) </a:t>
            </a:r>
            <a:r>
              <a:rPr lang="en-GB" sz="1200" kern="1200" dirty="0">
                <a:solidFill>
                  <a:schemeClr val="tx1"/>
                </a:solidFill>
                <a:effectLst/>
                <a:latin typeface="+mn-lt"/>
                <a:ea typeface="+mn-ea"/>
                <a:cs typeface="+mn-cs"/>
              </a:rPr>
              <a:t>illustrates how games can combine traditional concepts of gameplay with ecology and the natural environment into an award-winning game. Zelda BOTW features a massive open world game (~80sq km), from the sandy and arid </a:t>
            </a:r>
            <a:r>
              <a:rPr lang="en-GB" sz="1200" i="1" kern="1200" dirty="0" err="1">
                <a:solidFill>
                  <a:schemeClr val="tx1"/>
                </a:solidFill>
                <a:effectLst/>
                <a:latin typeface="+mn-lt"/>
                <a:ea typeface="+mn-ea"/>
                <a:cs typeface="+mn-cs"/>
              </a:rPr>
              <a:t>Gerduo</a:t>
            </a:r>
            <a:r>
              <a:rPr lang="en-GB" sz="1200" i="1" kern="1200" dirty="0">
                <a:solidFill>
                  <a:schemeClr val="tx1"/>
                </a:solidFill>
                <a:effectLst/>
                <a:latin typeface="+mn-lt"/>
                <a:ea typeface="+mn-ea"/>
                <a:cs typeface="+mn-cs"/>
              </a:rPr>
              <a:t> desert, </a:t>
            </a:r>
            <a:r>
              <a:rPr lang="en-GB" sz="1200" kern="1200" dirty="0">
                <a:solidFill>
                  <a:schemeClr val="tx1"/>
                </a:solidFill>
                <a:effectLst/>
                <a:latin typeface="+mn-lt"/>
                <a:ea typeface="+mn-ea"/>
                <a:cs typeface="+mn-cs"/>
              </a:rPr>
              <a:t>to the cold and snowy </a:t>
            </a:r>
            <a:r>
              <a:rPr lang="en-GB" sz="1200" i="1" kern="1200" dirty="0" err="1">
                <a:solidFill>
                  <a:schemeClr val="tx1"/>
                </a:solidFill>
                <a:effectLst/>
                <a:latin typeface="+mn-lt"/>
                <a:ea typeface="+mn-ea"/>
                <a:cs typeface="+mn-cs"/>
              </a:rPr>
              <a:t>Hebra</a:t>
            </a:r>
            <a:r>
              <a:rPr lang="en-GB" sz="1200" i="1" kern="1200" dirty="0">
                <a:solidFill>
                  <a:schemeClr val="tx1"/>
                </a:solidFill>
                <a:effectLst/>
                <a:latin typeface="+mn-lt"/>
                <a:ea typeface="+mn-ea"/>
                <a:cs typeface="+mn-cs"/>
              </a:rPr>
              <a:t> mountains</a:t>
            </a:r>
            <a:r>
              <a:rPr lang="en-GB" sz="1200" kern="1200" dirty="0">
                <a:solidFill>
                  <a:schemeClr val="tx1"/>
                </a:solidFill>
                <a:effectLst/>
                <a:latin typeface="+mn-lt"/>
                <a:ea typeface="+mn-ea"/>
                <a:cs typeface="+mn-cs"/>
              </a:rPr>
              <a:t> to the beautiful and lush </a:t>
            </a:r>
            <a:r>
              <a:rPr lang="en-GB" sz="1200" i="1" kern="1200" dirty="0" err="1">
                <a:solidFill>
                  <a:schemeClr val="tx1"/>
                </a:solidFill>
                <a:effectLst/>
                <a:latin typeface="+mn-lt"/>
                <a:ea typeface="+mn-ea"/>
                <a:cs typeface="+mn-cs"/>
              </a:rPr>
              <a:t>Faron</a:t>
            </a:r>
            <a:r>
              <a:rPr lang="en-GB" sz="1200" i="1" kern="1200" dirty="0">
                <a:solidFill>
                  <a:schemeClr val="tx1"/>
                </a:solidFill>
                <a:effectLst/>
                <a:latin typeface="+mn-lt"/>
                <a:ea typeface="+mn-ea"/>
                <a:cs typeface="+mn-cs"/>
              </a:rPr>
              <a:t> grasslands</a:t>
            </a:r>
            <a:r>
              <a:rPr lang="en-GB" sz="1200" kern="1200" dirty="0">
                <a:solidFill>
                  <a:schemeClr val="tx1"/>
                </a:solidFill>
                <a:effectLst/>
                <a:latin typeface="+mn-lt"/>
                <a:ea typeface="+mn-ea"/>
                <a:cs typeface="+mn-cs"/>
              </a:rPr>
              <a:t> the land of </a:t>
            </a:r>
            <a:r>
              <a:rPr lang="en-GB" sz="1200" kern="1200" dirty="0" err="1">
                <a:solidFill>
                  <a:schemeClr val="tx1"/>
                </a:solidFill>
                <a:effectLst/>
                <a:latin typeface="+mn-lt"/>
                <a:ea typeface="+mn-ea"/>
                <a:cs typeface="+mn-cs"/>
              </a:rPr>
              <a:t>Hyrule</a:t>
            </a:r>
            <a:r>
              <a:rPr lang="en-GB" sz="1200" kern="1200" dirty="0">
                <a:solidFill>
                  <a:schemeClr val="tx1"/>
                </a:solidFill>
                <a:effectLst/>
                <a:latin typeface="+mn-lt"/>
                <a:ea typeface="+mn-ea"/>
                <a:cs typeface="+mn-cs"/>
              </a:rPr>
              <a:t> is presented in a variety of rich and diverse habitats; complete with local character and local wildlife.</a:t>
            </a:r>
            <a:br>
              <a:rPr lang="en-GB" sz="1200" kern="1200" dirty="0">
                <a:solidFill>
                  <a:schemeClr val="tx1"/>
                </a:solidFill>
                <a:effectLst/>
                <a:latin typeface="+mn-lt"/>
                <a:ea typeface="+mn-ea"/>
                <a:cs typeface="+mn-cs"/>
              </a:rPr>
            </a:b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The virtual ecosystem isn’t a mere afterthought but an embedded and integral part of the gameplay; players are able to traverse the huge open world of </a:t>
            </a:r>
            <a:r>
              <a:rPr lang="en-GB" sz="1200" kern="1200" dirty="0" err="1">
                <a:solidFill>
                  <a:schemeClr val="tx1"/>
                </a:solidFill>
                <a:effectLst/>
                <a:latin typeface="+mn-lt"/>
                <a:ea typeface="+mn-ea"/>
                <a:cs typeface="+mn-cs"/>
              </a:rPr>
              <a:t>Hyrule</a:t>
            </a:r>
            <a:r>
              <a:rPr lang="en-GB" sz="1200" kern="1200" dirty="0">
                <a:solidFill>
                  <a:schemeClr val="tx1"/>
                </a:solidFill>
                <a:effectLst/>
                <a:latin typeface="+mn-lt"/>
                <a:ea typeface="+mn-ea"/>
                <a:cs typeface="+mn-cs"/>
              </a:rPr>
              <a:t> and not only encounter but interact with the huge variety flora &amp; fauna in a dynamic ecosystem (~140 plants &amp; animals). The games also utilises </a:t>
            </a:r>
            <a:r>
              <a:rPr lang="en-GB" sz="1200" i="1" kern="1200" dirty="0">
                <a:solidFill>
                  <a:schemeClr val="tx1"/>
                </a:solidFill>
                <a:effectLst/>
                <a:latin typeface="+mn-lt"/>
                <a:ea typeface="+mn-ea"/>
                <a:cs typeface="+mn-cs"/>
              </a:rPr>
              <a:t>Virtual foraging</a:t>
            </a:r>
            <a:r>
              <a:rPr lang="en-GB" sz="1200" kern="1200" dirty="0">
                <a:solidFill>
                  <a:schemeClr val="tx1"/>
                </a:solidFill>
                <a:effectLst/>
                <a:latin typeface="+mn-lt"/>
                <a:ea typeface="+mn-ea"/>
                <a:cs typeface="+mn-cs"/>
              </a:rPr>
              <a:t> which is required to progress &amp; ‘level up’ throughout the game. Players need to forage for local ‘ingredients’ in order to concoct strange new potions and elixirs through cooking; apples, can be shook from trees, fish hiding in streams and rivers can be caught, and wild mushrooms growing in shaded woodland can be picked. However just like the real world, players also need to be careful as flora and fauna can be easily over-foraged leading to literally waiting for stocks to replenish, in order to make a particularly useful and needed potion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DBD0911D-F1F7-41C6-8F5F-BDE4B51ACC86}" type="slidenum">
              <a:rPr lang="en-GB" smtClean="0"/>
              <a:t>28</a:t>
            </a:fld>
            <a:endParaRPr lang="en-GB"/>
          </a:p>
        </p:txBody>
      </p:sp>
    </p:spTree>
    <p:extLst>
      <p:ext uri="{BB962C8B-B14F-4D97-AF65-F5344CB8AC3E}">
        <p14:creationId xmlns:p14="http://schemas.microsoft.com/office/powerpoint/2010/main" val="114919407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Certain flora are only found in specific regions, </a:t>
            </a:r>
            <a:r>
              <a:rPr lang="en-GB" sz="1200" i="1" kern="1200" dirty="0" err="1">
                <a:solidFill>
                  <a:schemeClr val="tx1"/>
                </a:solidFill>
                <a:effectLst/>
                <a:latin typeface="+mn-lt"/>
                <a:ea typeface="+mn-ea"/>
                <a:cs typeface="+mn-cs"/>
              </a:rPr>
              <a:t>zapshrooms</a:t>
            </a:r>
            <a:r>
              <a:rPr lang="en-GB" sz="1200" i="1" kern="1200" dirty="0">
                <a:solidFill>
                  <a:schemeClr val="tx1"/>
                </a:solidFill>
                <a:effectLst/>
                <a:latin typeface="+mn-lt"/>
                <a:ea typeface="+mn-ea"/>
                <a:cs typeface="+mn-cs"/>
              </a:rPr>
              <a:t>, a </a:t>
            </a:r>
            <a:r>
              <a:rPr lang="en-GB" sz="1200" kern="1200" dirty="0">
                <a:solidFill>
                  <a:schemeClr val="tx1"/>
                </a:solidFill>
                <a:effectLst/>
                <a:latin typeface="+mn-lt"/>
                <a:ea typeface="+mn-ea"/>
                <a:cs typeface="+mn-cs"/>
              </a:rPr>
              <a:t>fungi in is found in a region where thunderstorms, and lightning (hence the name) are frequent, illustrating the intricate design of the virtual ecosystem. </a:t>
            </a:r>
          </a:p>
          <a:p>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How many children have read RHS </a:t>
            </a:r>
            <a:r>
              <a:rPr lang="en-GB" sz="1200" kern="1200" dirty="0" err="1">
                <a:solidFill>
                  <a:schemeClr val="tx1"/>
                </a:solidFill>
                <a:effectLst/>
                <a:latin typeface="+mn-lt"/>
                <a:ea typeface="+mn-ea"/>
                <a:cs typeface="+mn-cs"/>
              </a:rPr>
              <a:t>encloypedia</a:t>
            </a:r>
            <a:r>
              <a:rPr lang="en-GB" sz="1200" kern="1200" dirty="0">
                <a:solidFill>
                  <a:schemeClr val="tx1"/>
                </a:solidFill>
                <a:effectLst/>
                <a:latin typeface="+mn-lt"/>
                <a:ea typeface="+mn-ea"/>
                <a:cs typeface="+mn-cs"/>
              </a:rPr>
              <a:t> of plants vs flowers? Vs 12 million(3-4million) discussions online of children discussing ~60 plants, fruit names, locations, uses? Botany in action!</a:t>
            </a:r>
          </a:p>
          <a:p>
            <a:endParaRPr lang="en-GB" sz="1200" kern="1200" dirty="0">
              <a:solidFill>
                <a:schemeClr val="tx1"/>
              </a:solidFill>
              <a:effectLst/>
              <a:latin typeface="+mn-lt"/>
              <a:ea typeface="+mn-ea"/>
              <a:cs typeface="+mn-cs"/>
            </a:endParaRPr>
          </a:p>
          <a:p>
            <a:endParaRPr lang="en-GB" dirty="0"/>
          </a:p>
          <a:p>
            <a:endParaRPr lang="en-GB" dirty="0"/>
          </a:p>
        </p:txBody>
      </p:sp>
      <p:sp>
        <p:nvSpPr>
          <p:cNvPr id="4" name="Slide Number Placeholder 3"/>
          <p:cNvSpPr>
            <a:spLocks noGrp="1"/>
          </p:cNvSpPr>
          <p:nvPr>
            <p:ph type="sldNum" sz="quarter" idx="10"/>
          </p:nvPr>
        </p:nvSpPr>
        <p:spPr/>
        <p:txBody>
          <a:bodyPr/>
          <a:lstStyle/>
          <a:p>
            <a:fld id="{DBD0911D-F1F7-41C6-8F5F-BDE4B51ACC86}" type="slidenum">
              <a:rPr lang="en-GB" smtClean="0"/>
              <a:t>29</a:t>
            </a:fld>
            <a:endParaRPr lang="en-GB"/>
          </a:p>
        </p:txBody>
      </p:sp>
    </p:spTree>
    <p:extLst>
      <p:ext uri="{BB962C8B-B14F-4D97-AF65-F5344CB8AC3E}">
        <p14:creationId xmlns:p14="http://schemas.microsoft.com/office/powerpoint/2010/main" val="286295467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So the living and dynamic ecosystems in games such as Zelda BOTW illustrate that not only does ecology have a firm place in modern games but can also be used to promote traditional ecology and  as </a:t>
            </a:r>
            <a:r>
              <a:rPr lang="en-GB" sz="1200" u="sng" kern="1200" dirty="0" err="1">
                <a:solidFill>
                  <a:schemeClr val="tx1"/>
                </a:solidFill>
                <a:effectLst/>
                <a:latin typeface="+mn-lt"/>
                <a:ea typeface="+mn-ea"/>
                <a:cs typeface="+mn-cs"/>
                <a:hlinkClick r:id="rId3"/>
              </a:rPr>
              <a:t>Dr.</a:t>
            </a:r>
            <a:r>
              <a:rPr lang="en-GB" sz="1200" u="sng" kern="1200" dirty="0">
                <a:solidFill>
                  <a:schemeClr val="tx1"/>
                </a:solidFill>
                <a:effectLst/>
                <a:latin typeface="+mn-lt"/>
                <a:ea typeface="+mn-ea"/>
                <a:cs typeface="+mn-cs"/>
                <a:hlinkClick r:id="rId3"/>
              </a:rPr>
              <a:t> Anna Groves</a:t>
            </a:r>
            <a:r>
              <a:rPr lang="en-GB" sz="1200" u="sng" kern="120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an American ecologist and gamer succinctly put it: </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a:t>
            </a:r>
            <a:r>
              <a:rPr lang="en-GB" sz="1200" i="1" kern="1200" dirty="0">
                <a:solidFill>
                  <a:schemeClr val="tx1"/>
                </a:solidFill>
                <a:effectLst/>
                <a:latin typeface="+mn-lt"/>
                <a:ea typeface="+mn-ea"/>
                <a:cs typeface="+mn-cs"/>
              </a:rPr>
              <a:t>A kid who loves lighting the </a:t>
            </a:r>
            <a:r>
              <a:rPr lang="en-GB" sz="1200" i="1" kern="1200" dirty="0" err="1">
                <a:solidFill>
                  <a:schemeClr val="tx1"/>
                </a:solidFill>
                <a:effectLst/>
                <a:latin typeface="+mn-lt"/>
                <a:ea typeface="+mn-ea"/>
                <a:cs typeface="+mn-cs"/>
              </a:rPr>
              <a:t>Hyrulian</a:t>
            </a:r>
            <a:r>
              <a:rPr lang="en-GB" sz="1200" i="1" kern="1200" dirty="0">
                <a:solidFill>
                  <a:schemeClr val="tx1"/>
                </a:solidFill>
                <a:effectLst/>
                <a:latin typeface="+mn-lt"/>
                <a:ea typeface="+mn-ea"/>
                <a:cs typeface="+mn-cs"/>
              </a:rPr>
              <a:t> grassland on fire just might get excited about grassland restoration ecology when they find out it involves lighting real-life grasslands on fire.”</a:t>
            </a:r>
            <a:r>
              <a:rPr lang="en-GB" sz="1200" kern="1200" dirty="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DBD0911D-F1F7-41C6-8F5F-BDE4B51ACC86}" type="slidenum">
              <a:rPr lang="en-GB" smtClean="0"/>
              <a:t>30</a:t>
            </a:fld>
            <a:endParaRPr lang="en-GB"/>
          </a:p>
        </p:txBody>
      </p:sp>
    </p:spTree>
    <p:extLst>
      <p:ext uri="{BB962C8B-B14F-4D97-AF65-F5344CB8AC3E}">
        <p14:creationId xmlns:p14="http://schemas.microsoft.com/office/powerpoint/2010/main" val="266161419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After an analysis, what resulted from this contextual survey was data indicating landscape design in games was centred around a few core elements, however there was no real major design paradigm driving the design, and in fact it was fragmented, ad-hoc and largely </a:t>
            </a:r>
            <a:r>
              <a:rPr lang="en-GB" dirty="0" err="1"/>
              <a:t>asethic</a:t>
            </a:r>
            <a:r>
              <a:rPr lang="en-GB" dirty="0"/>
              <a:t> driven. During a  lit review pass, I stumbled across landscape character assessments which largely capture the elements of virtual landscape design, and which I adapted with the contextual survey data to produce an initial design landscape design framework.</a:t>
            </a:r>
          </a:p>
        </p:txBody>
      </p:sp>
      <p:sp>
        <p:nvSpPr>
          <p:cNvPr id="4" name="Slide Number Placeholder 3"/>
          <p:cNvSpPr>
            <a:spLocks noGrp="1"/>
          </p:cNvSpPr>
          <p:nvPr>
            <p:ph type="sldNum" sz="quarter" idx="10"/>
          </p:nvPr>
        </p:nvSpPr>
        <p:spPr/>
        <p:txBody>
          <a:bodyPr/>
          <a:lstStyle/>
          <a:p>
            <a:fld id="{DBD0911D-F1F7-41C6-8F5F-BDE4B51ACC86}" type="slidenum">
              <a:rPr lang="en-GB" smtClean="0"/>
              <a:t>31</a:t>
            </a:fld>
            <a:endParaRPr lang="en-GB"/>
          </a:p>
        </p:txBody>
      </p:sp>
    </p:spTree>
    <p:extLst>
      <p:ext uri="{BB962C8B-B14F-4D97-AF65-F5344CB8AC3E}">
        <p14:creationId xmlns:p14="http://schemas.microsoft.com/office/powerpoint/2010/main" val="275337482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outerShdw blurRad="38100" dist="38100" dir="2700000" algn="tl">
                    <a:srgbClr val="000000">
                      <a:alpha val="43137"/>
                    </a:srgbClr>
                  </a:outerShdw>
                </a:effectLst>
              </a:rPr>
              <a:t>So given the first study had led to an initial framework, the second step was the to examine if it was able to meet the demands of a production environment,  </a:t>
            </a:r>
            <a:r>
              <a:rPr lang="en-US" dirty="0" err="1">
                <a:effectLst>
                  <a:outerShdw blurRad="38100" dist="38100" dir="2700000" algn="tl">
                    <a:srgbClr val="000000">
                      <a:alpha val="43137"/>
                    </a:srgbClr>
                  </a:outerShdw>
                </a:effectLst>
              </a:rPr>
              <a:t>ShadowMoss</a:t>
            </a:r>
            <a:r>
              <a:rPr lang="en-US" dirty="0">
                <a:effectLst>
                  <a:outerShdw blurRad="38100" dist="38100" dir="2700000" algn="tl">
                    <a:srgbClr val="000000">
                      <a:alpha val="43137"/>
                    </a:srgbClr>
                  </a:outerShdw>
                </a:effectLst>
              </a:rPr>
              <a:t> Island was born, and was a practice-based exploration of how VNE design could incorporate elements from disciplines such as Environmental Psychology and Geology, as well as reflections and observational analysis based on a field trip.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ffectLst>
                <a:outerShdw blurRad="38100" dist="38100" dir="2700000" algn="tl">
                  <a:srgbClr val="000000">
                    <a:alpha val="43137"/>
                  </a:srgbClr>
                </a:outerShdw>
              </a:effectLst>
            </a:endParaRPr>
          </a:p>
          <a:p>
            <a:pPr marL="45720" indent="0">
              <a:buNone/>
            </a:pPr>
            <a:r>
              <a:rPr lang="en-GB" sz="1200" b="1" u="sng" dirty="0">
                <a:latin typeface="Arial" pitchFamily="34" charset="0"/>
                <a:cs typeface="Arial" pitchFamily="34" charset="0"/>
              </a:rPr>
              <a:t>Photography </a:t>
            </a:r>
            <a:endParaRPr lang="en-GB" sz="1200" u="sng" dirty="0">
              <a:latin typeface="Arial" pitchFamily="34" charset="0"/>
              <a:cs typeface="Arial" pitchFamily="34" charset="0"/>
            </a:endParaRPr>
          </a:p>
          <a:p>
            <a:pPr marL="45720" indent="0">
              <a:buNone/>
            </a:pPr>
            <a:endParaRPr lang="en-GB" sz="1200" dirty="0">
              <a:latin typeface="Arial" pitchFamily="34" charset="0"/>
              <a:cs typeface="Arial" pitchFamily="34" charset="0"/>
            </a:endParaRPr>
          </a:p>
          <a:p>
            <a:pPr marL="45720" indent="0">
              <a:buNone/>
            </a:pPr>
            <a:r>
              <a:rPr lang="en-GB" sz="1200" dirty="0">
                <a:latin typeface="Arial" pitchFamily="34" charset="0"/>
                <a:cs typeface="Arial" pitchFamily="34" charset="0"/>
              </a:rPr>
              <a:t>This method was chosen since it allows instant access to a place (virtual or physical space) in order provide a visual context to an otherwise difficult concept to describe) as a form of non-verbal communication, one that acts as entry point, to aid reflection and analysis, and as a method that allow the research to be transformed into more accessible (one that does not require lengthy time to absorb and digest) and appealing outcome; one that is more readily evolved into exhibit, ready to elicit response and incite critical discussion </a:t>
            </a:r>
          </a:p>
          <a:p>
            <a:endParaRPr lang="en-GB" sz="1200" i="1" dirty="0">
              <a:latin typeface="Arial" pitchFamily="34" charset="0"/>
              <a:cs typeface="Arial" pitchFamily="34" charset="0"/>
            </a:endParaRPr>
          </a:p>
          <a:p>
            <a:endParaRPr lang="en-GB" sz="1200" dirty="0">
              <a:latin typeface="Arial" pitchFamily="34" charset="0"/>
              <a:cs typeface="Arial" pitchFamily="34" charset="0"/>
            </a:endParaRPr>
          </a:p>
          <a:p>
            <a:pPr marL="45720" indent="0">
              <a:buNone/>
            </a:pPr>
            <a:r>
              <a:rPr lang="en-GB" sz="1200" b="1" u="sng" dirty="0">
                <a:latin typeface="Arial" pitchFamily="34" charset="0"/>
                <a:cs typeface="Arial" pitchFamily="34" charset="0"/>
              </a:rPr>
              <a:t>Field Trip (Virtual &amp; Physical) </a:t>
            </a:r>
          </a:p>
          <a:p>
            <a:pPr marL="45720" indent="0">
              <a:buNone/>
            </a:pPr>
            <a:endParaRPr lang="en-GB" sz="1200" b="1" dirty="0">
              <a:latin typeface="Arial" pitchFamily="34" charset="0"/>
              <a:cs typeface="Arial" pitchFamily="34" charset="0"/>
            </a:endParaRPr>
          </a:p>
          <a:p>
            <a:pPr marL="45720" indent="0">
              <a:buNone/>
            </a:pPr>
            <a:r>
              <a:rPr lang="en-GB" sz="1200" dirty="0">
                <a:latin typeface="Arial" pitchFamily="34" charset="0"/>
                <a:cs typeface="Arial" pitchFamily="34" charset="0"/>
              </a:rPr>
              <a:t>This includes the standard definition of the term field trip (an observational method employed to gather data in a 'live' physical setting) but within this study I am including the virtual domain within this term (visiting a virtual space to observe and collect data for later analysis and reflection).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effectLst>
                <a:outerShdw blurRad="38100" dist="38100" dir="2700000" algn="tl">
                  <a:srgbClr val="000000">
                    <a:alpha val="43137"/>
                  </a:srgbClr>
                </a:outerShdw>
              </a:effectLst>
            </a:endParaRPr>
          </a:p>
          <a:p>
            <a:endParaRPr lang="en-GB" dirty="0"/>
          </a:p>
        </p:txBody>
      </p:sp>
      <p:sp>
        <p:nvSpPr>
          <p:cNvPr id="4" name="Slide Number Placeholder 3"/>
          <p:cNvSpPr>
            <a:spLocks noGrp="1"/>
          </p:cNvSpPr>
          <p:nvPr>
            <p:ph type="sldNum" sz="quarter" idx="10"/>
          </p:nvPr>
        </p:nvSpPr>
        <p:spPr/>
        <p:txBody>
          <a:bodyPr/>
          <a:lstStyle/>
          <a:p>
            <a:fld id="{DBD0911D-F1F7-41C6-8F5F-BDE4B51ACC86}" type="slidenum">
              <a:rPr lang="en-GB" smtClean="0"/>
              <a:t>32</a:t>
            </a:fld>
            <a:endParaRPr lang="en-GB"/>
          </a:p>
        </p:txBody>
      </p:sp>
    </p:spTree>
    <p:extLst>
      <p:ext uri="{BB962C8B-B14F-4D97-AF65-F5344CB8AC3E}">
        <p14:creationId xmlns:p14="http://schemas.microsoft.com/office/powerpoint/2010/main" val="338057541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dirty="0"/>
              <a:t>During a second major literature review pass, whilst exploring the relationship between art, landscape and geology I came across the works of John Ruskin, the noted art critic, writer and philanthropist.  one particular dictum resonated very strongly with a core belief driving the research, and grounding subsequent work in Ruskin’s manifesto. He stated:  </a:t>
            </a:r>
          </a:p>
          <a:p>
            <a:pPr marL="0" indent="0">
              <a:buNone/>
            </a:pPr>
            <a:endParaRPr lang="en-GB" dirty="0"/>
          </a:p>
          <a:p>
            <a:r>
              <a:rPr lang="en-GB" i="1" dirty="0"/>
              <a:t>“Go to Nature in all singleness of heart, and walk with her laboriously and trustingly, having no other thoughts but how best to penetrate her meaning, and remember her instructions; rejecting nothing, selecting nothing, and scorning nothing; believing all things to be right and good, and rejoicing always in the truth.’</a:t>
            </a:r>
            <a:r>
              <a:rPr lang="en-GB" b="1" i="1" dirty="0"/>
              <a:t> </a:t>
            </a:r>
            <a:r>
              <a:rPr lang="en-GB" dirty="0"/>
              <a:t>John Ruskin</a:t>
            </a:r>
          </a:p>
          <a:p>
            <a:pPr marL="45720" indent="0">
              <a:buNone/>
            </a:pPr>
            <a:endParaRPr lang="en-GB" dirty="0"/>
          </a:p>
          <a:p>
            <a:endParaRPr lang="en-GB" dirty="0"/>
          </a:p>
        </p:txBody>
      </p:sp>
      <p:sp>
        <p:nvSpPr>
          <p:cNvPr id="4" name="Slide Number Placeholder 3"/>
          <p:cNvSpPr>
            <a:spLocks noGrp="1"/>
          </p:cNvSpPr>
          <p:nvPr>
            <p:ph type="sldNum" sz="quarter" idx="10"/>
          </p:nvPr>
        </p:nvSpPr>
        <p:spPr/>
        <p:txBody>
          <a:bodyPr/>
          <a:lstStyle/>
          <a:p>
            <a:fld id="{DBD0911D-F1F7-41C6-8F5F-BDE4B51ACC86}" type="slidenum">
              <a:rPr lang="en-GB" smtClean="0"/>
              <a:t>33</a:t>
            </a:fld>
            <a:endParaRPr lang="en-GB"/>
          </a:p>
        </p:txBody>
      </p:sp>
    </p:spTree>
    <p:extLst>
      <p:ext uri="{BB962C8B-B14F-4D97-AF65-F5344CB8AC3E}">
        <p14:creationId xmlns:p14="http://schemas.microsoft.com/office/powerpoint/2010/main" val="18770807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br>
              <a:rPr lang="en-GB" sz="1200" dirty="0">
                <a:latin typeface="Arial" pitchFamily="34" charset="0"/>
                <a:cs typeface="Arial" pitchFamily="34" charset="0"/>
              </a:rPr>
            </a:br>
            <a:r>
              <a:rPr lang="en-GB" sz="1200" kern="1200" dirty="0">
                <a:solidFill>
                  <a:schemeClr val="tx1"/>
                </a:solidFill>
                <a:effectLst/>
                <a:latin typeface="+mn-lt"/>
                <a:ea typeface="+mn-ea"/>
                <a:cs typeface="+mn-cs"/>
              </a:rPr>
              <a:t>The above quote may sound like Canadian Mountie’s report on the Canadian wilderness, but it’s in fact how Rockstar recently promoted Red Dead Redemption 2; their new critically acclaimed sequel to Red Dead Redemption (released in 2010).</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What was surprising is that the </a:t>
            </a:r>
            <a:r>
              <a:rPr lang="en-GB" sz="1200" u="sng" kern="1200" dirty="0">
                <a:solidFill>
                  <a:schemeClr val="tx1"/>
                </a:solidFill>
                <a:effectLst/>
                <a:latin typeface="+mn-lt"/>
                <a:ea typeface="+mn-ea"/>
                <a:cs typeface="+mn-cs"/>
              </a:rPr>
              <a:t>tweet</a:t>
            </a:r>
            <a:r>
              <a:rPr lang="en-GB" sz="1200" kern="1200" dirty="0">
                <a:solidFill>
                  <a:schemeClr val="tx1"/>
                </a:solidFill>
                <a:effectLst/>
                <a:latin typeface="+mn-lt"/>
                <a:ea typeface="+mn-ea"/>
                <a:cs typeface="+mn-cs"/>
              </a:rPr>
              <a:t> did not mention what nearly everyone expected; there was no mention of the games characters or weapons or indeed plot, but in fact the virtual ecology in the game. Rockstar’s tweet in fact highlighted two things; one, video games were growing in scale and complexity to the point where complex virtual ecosystems were now technically possible and secondly there was a growing appetite and demand for games to more authentically reflect aspects of the real natural world.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latin typeface="Arial" pitchFamily="34" charset="0"/>
              <a:cs typeface="Arial" pitchFamily="34" charset="0"/>
            </a:endParaRPr>
          </a:p>
          <a:p>
            <a:br>
              <a:rPr lang="en-GB" sz="1200" dirty="0">
                <a:latin typeface="Arial" pitchFamily="34" charset="0"/>
                <a:cs typeface="Arial" pitchFamily="34" charset="0"/>
              </a:rPr>
            </a:br>
            <a:endParaRPr lang="en-GB" sz="1200" dirty="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fld id="{DBD0911D-F1F7-41C6-8F5F-BDE4B51ACC86}" type="slidenum">
              <a:rPr lang="en-GB" smtClean="0"/>
              <a:t>7</a:t>
            </a:fld>
            <a:endParaRPr lang="en-GB"/>
          </a:p>
        </p:txBody>
      </p:sp>
    </p:spTree>
    <p:extLst>
      <p:ext uri="{BB962C8B-B14F-4D97-AF65-F5344CB8AC3E}">
        <p14:creationId xmlns:p14="http://schemas.microsoft.com/office/powerpoint/2010/main" val="384473242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So inspired by his works such of his study of nice rock in Glen Finglas, I was particularly drawn to the idea of exploring a ‘Ruskin experience’, his belief that an understanding and deep appreciation of sciences such as geology for instance was critical in achieving authentic works of art, particularly in reference to the natural environment,  So I began to examine how I could use this idea to enhance and drive a virtual environment design process.</a:t>
            </a:r>
          </a:p>
          <a:p>
            <a:endParaRPr lang="en-GB" dirty="0"/>
          </a:p>
        </p:txBody>
      </p:sp>
      <p:sp>
        <p:nvSpPr>
          <p:cNvPr id="4" name="Slide Number Placeholder 3"/>
          <p:cNvSpPr>
            <a:spLocks noGrp="1"/>
          </p:cNvSpPr>
          <p:nvPr>
            <p:ph type="sldNum" sz="quarter" idx="10"/>
          </p:nvPr>
        </p:nvSpPr>
        <p:spPr/>
        <p:txBody>
          <a:bodyPr/>
          <a:lstStyle/>
          <a:p>
            <a:fld id="{DBD0911D-F1F7-41C6-8F5F-BDE4B51ACC86}" type="slidenum">
              <a:rPr lang="en-GB" smtClean="0"/>
              <a:t>34</a:t>
            </a:fld>
            <a:endParaRPr lang="en-GB"/>
          </a:p>
        </p:txBody>
      </p:sp>
    </p:spTree>
    <p:extLst>
      <p:ext uri="{BB962C8B-B14F-4D97-AF65-F5344CB8AC3E}">
        <p14:creationId xmlns:p14="http://schemas.microsoft.com/office/powerpoint/2010/main" val="48608858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Exploring the meaning of place in order to inform virtual spatial design.</a:t>
            </a:r>
          </a:p>
        </p:txBody>
      </p:sp>
      <p:sp>
        <p:nvSpPr>
          <p:cNvPr id="4" name="Slide Number Placeholder 3"/>
          <p:cNvSpPr>
            <a:spLocks noGrp="1"/>
          </p:cNvSpPr>
          <p:nvPr>
            <p:ph type="sldNum" sz="quarter" idx="10"/>
          </p:nvPr>
        </p:nvSpPr>
        <p:spPr/>
        <p:txBody>
          <a:bodyPr/>
          <a:lstStyle/>
          <a:p>
            <a:fld id="{DBD0911D-F1F7-41C6-8F5F-BDE4B51ACC86}" type="slidenum">
              <a:rPr lang="en-GB" smtClean="0"/>
              <a:t>35</a:t>
            </a:fld>
            <a:endParaRPr lang="en-GB"/>
          </a:p>
        </p:txBody>
      </p:sp>
    </p:spTree>
    <p:extLst>
      <p:ext uri="{BB962C8B-B14F-4D97-AF65-F5344CB8AC3E}">
        <p14:creationId xmlns:p14="http://schemas.microsoft.com/office/powerpoint/2010/main" val="140959677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After the field trip, I then started a process of reflecting and trying to embed my experiences into a virtual natural environment, I ended up  selecting CryEngine 5, a very extensive games engine as the tool to build the digital game, given its very impressive technical capability.</a:t>
            </a:r>
          </a:p>
        </p:txBody>
      </p:sp>
      <p:sp>
        <p:nvSpPr>
          <p:cNvPr id="4" name="Slide Number Placeholder 3"/>
          <p:cNvSpPr>
            <a:spLocks noGrp="1"/>
          </p:cNvSpPr>
          <p:nvPr>
            <p:ph type="sldNum" sz="quarter" idx="10"/>
          </p:nvPr>
        </p:nvSpPr>
        <p:spPr/>
        <p:txBody>
          <a:bodyPr/>
          <a:lstStyle/>
          <a:p>
            <a:fld id="{DBD0911D-F1F7-41C6-8F5F-BDE4B51ACC86}" type="slidenum">
              <a:rPr lang="en-GB" smtClean="0"/>
              <a:t>36</a:t>
            </a:fld>
            <a:endParaRPr lang="en-GB"/>
          </a:p>
        </p:txBody>
      </p:sp>
    </p:spTree>
    <p:extLst>
      <p:ext uri="{BB962C8B-B14F-4D97-AF65-F5344CB8AC3E}">
        <p14:creationId xmlns:p14="http://schemas.microsoft.com/office/powerpoint/2010/main" val="218288202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As research often does, Ruskin’s work led to an exploration of concepts of space and architecture, ideas of space, place and </a:t>
            </a:r>
            <a:r>
              <a:rPr lang="en-GB" dirty="0" err="1"/>
              <a:t>placelessness</a:t>
            </a:r>
            <a:r>
              <a:rPr lang="en-GB" dirty="0"/>
              <a:t> began to emerge, and one in particular Edward’s </a:t>
            </a:r>
            <a:r>
              <a:rPr lang="en-GB" dirty="0" err="1"/>
              <a:t>Relph’s</a:t>
            </a:r>
            <a:r>
              <a:rPr lang="en-GB" dirty="0"/>
              <a:t> ideas strangely began to resonate with elements of game design.</a:t>
            </a:r>
          </a:p>
        </p:txBody>
      </p:sp>
      <p:sp>
        <p:nvSpPr>
          <p:cNvPr id="4" name="Slide Number Placeholder 3"/>
          <p:cNvSpPr>
            <a:spLocks noGrp="1"/>
          </p:cNvSpPr>
          <p:nvPr>
            <p:ph type="sldNum" sz="quarter" idx="10"/>
          </p:nvPr>
        </p:nvSpPr>
        <p:spPr/>
        <p:txBody>
          <a:bodyPr/>
          <a:lstStyle/>
          <a:p>
            <a:fld id="{DBD0911D-F1F7-41C6-8F5F-BDE4B51ACC86}" type="slidenum">
              <a:rPr lang="en-GB" smtClean="0"/>
              <a:t>40</a:t>
            </a:fld>
            <a:endParaRPr lang="en-GB"/>
          </a:p>
        </p:txBody>
      </p:sp>
    </p:spTree>
    <p:extLst>
      <p:ext uri="{BB962C8B-B14F-4D97-AF65-F5344CB8AC3E}">
        <p14:creationId xmlns:p14="http://schemas.microsoft.com/office/powerpoint/2010/main" val="408990645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 was particularly drawn to </a:t>
            </a:r>
            <a:r>
              <a:rPr lang="en-GB" dirty="0" err="1"/>
              <a:t>Relph’s</a:t>
            </a:r>
            <a:r>
              <a:rPr lang="en-GB" dirty="0"/>
              <a:t> idea of </a:t>
            </a:r>
            <a:r>
              <a:rPr lang="en-GB" i="1" dirty="0"/>
              <a:t>Existential </a:t>
            </a:r>
            <a:r>
              <a:rPr lang="en-GB" i="1" dirty="0" err="1"/>
              <a:t>Insideness</a:t>
            </a:r>
            <a:r>
              <a:rPr lang="en-GB" i="1" dirty="0"/>
              <a:t> which he described as “….a situation of deep, unself-conscious immersion in place and the experience most people know when they are at home in their own community and region”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i="0" dirty="0"/>
              <a:t>This for me encapsulated the true goal of me as a virtual landscape designer, so I was interested in how, if at all I could achieve this feeling of Existential Insideless in a virtual environment,.  This leads me to technologies that literally put you inside the virtual domain.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i="1" dirty="0"/>
          </a:p>
          <a:p>
            <a:endParaRPr lang="en-GB" dirty="0"/>
          </a:p>
        </p:txBody>
      </p:sp>
      <p:sp>
        <p:nvSpPr>
          <p:cNvPr id="4" name="Slide Number Placeholder 3"/>
          <p:cNvSpPr>
            <a:spLocks noGrp="1"/>
          </p:cNvSpPr>
          <p:nvPr>
            <p:ph type="sldNum" sz="quarter" idx="10"/>
          </p:nvPr>
        </p:nvSpPr>
        <p:spPr/>
        <p:txBody>
          <a:bodyPr/>
          <a:lstStyle/>
          <a:p>
            <a:fld id="{DBD0911D-F1F7-41C6-8F5F-BDE4B51ACC86}" type="slidenum">
              <a:rPr lang="en-GB" smtClean="0"/>
              <a:t>41</a:t>
            </a:fld>
            <a:endParaRPr lang="en-GB"/>
          </a:p>
        </p:txBody>
      </p:sp>
    </p:spTree>
    <p:extLst>
      <p:ext uri="{BB962C8B-B14F-4D97-AF65-F5344CB8AC3E}">
        <p14:creationId xmlns:p14="http://schemas.microsoft.com/office/powerpoint/2010/main" val="389296248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GB" dirty="0"/>
          </a:p>
          <a:p>
            <a:pPr marL="0" indent="0">
              <a:buNone/>
            </a:pPr>
            <a:r>
              <a:rPr lang="en-GB" dirty="0"/>
              <a:t>Relationship between space &amp; place is evolving in games design: changing realisation in both development &amp; perception of video games: </a:t>
            </a:r>
            <a:r>
              <a:rPr lang="en-GB" i="1" dirty="0"/>
              <a:t>Designed as spaces; experienced as places</a:t>
            </a:r>
          </a:p>
          <a:p>
            <a:pPr marL="0" indent="0">
              <a:buNone/>
            </a:pPr>
            <a:endParaRPr lang="en-GB" dirty="0"/>
          </a:p>
          <a:p>
            <a:r>
              <a:rPr lang="en-GB" dirty="0"/>
              <a:t>The technology: The 2D Screen is dead, as ecologists / engineers / architects/environmental managers you deal in space and place; the problem with the 2D screen is space, misses the nuances of site visits, feeling of ‘place’ vs space.</a:t>
            </a:r>
          </a:p>
          <a:p>
            <a:pPr marL="0" indent="0">
              <a:buNone/>
            </a:pPr>
            <a:endParaRPr lang="en-GB" dirty="0"/>
          </a:p>
          <a:p>
            <a:r>
              <a:rPr lang="en-GB" dirty="0"/>
              <a:t>New technologies such in VR i.e. </a:t>
            </a:r>
            <a:r>
              <a:rPr lang="en-GB" dirty="0" err="1"/>
              <a:t>Ocuclus</a:t>
            </a:r>
            <a:r>
              <a:rPr lang="en-GB" dirty="0"/>
              <a:t> Rift, </a:t>
            </a:r>
            <a:r>
              <a:rPr lang="en-GB" dirty="0" err="1"/>
              <a:t>Vive</a:t>
            </a:r>
            <a:r>
              <a:rPr lang="en-GB" dirty="0"/>
              <a:t>, Sony PSVR, have disrupted games industry; still not ‘there’ yet……but games are pushing of the potential of V.R.</a:t>
            </a:r>
          </a:p>
          <a:p>
            <a:r>
              <a:rPr lang="en-GB" dirty="0"/>
              <a:t>V.R &amp; A.R offer </a:t>
            </a:r>
            <a:r>
              <a:rPr lang="en-GB" u="sng" dirty="0"/>
              <a:t>spatially orientated technologies</a:t>
            </a:r>
            <a:r>
              <a:rPr lang="en-GB" dirty="0"/>
              <a:t>; spatiality is a key attribute of games, so VR and A.R in essence highlight, celebrate and expand upon the </a:t>
            </a:r>
            <a:r>
              <a:rPr lang="en-GB" i="1" dirty="0"/>
              <a:t>raison </a:t>
            </a:r>
            <a:r>
              <a:rPr lang="en-GB" i="1" dirty="0" err="1"/>
              <a:t>d'etre</a:t>
            </a:r>
            <a:r>
              <a:rPr lang="en-GB" i="1" dirty="0"/>
              <a:t> </a:t>
            </a:r>
            <a:r>
              <a:rPr lang="en-GB" dirty="0"/>
              <a:t>of video games</a:t>
            </a:r>
          </a:p>
          <a:p>
            <a:endParaRPr lang="en-GB" dirty="0"/>
          </a:p>
          <a:p>
            <a:pPr marL="0" indent="0">
              <a:buNone/>
            </a:pPr>
            <a:endParaRPr lang="en-GB" dirty="0"/>
          </a:p>
          <a:p>
            <a:pPr marL="0" indent="0">
              <a:buNone/>
            </a:pPr>
            <a:endParaRPr lang="en-GB" dirty="0"/>
          </a:p>
          <a:p>
            <a:endParaRPr lang="en-GB" dirty="0"/>
          </a:p>
          <a:p>
            <a:endParaRPr lang="en-GB" dirty="0"/>
          </a:p>
        </p:txBody>
      </p:sp>
      <p:sp>
        <p:nvSpPr>
          <p:cNvPr id="4" name="Slide Number Placeholder 3"/>
          <p:cNvSpPr>
            <a:spLocks noGrp="1"/>
          </p:cNvSpPr>
          <p:nvPr>
            <p:ph type="sldNum" sz="quarter" idx="10"/>
          </p:nvPr>
        </p:nvSpPr>
        <p:spPr/>
        <p:txBody>
          <a:bodyPr/>
          <a:lstStyle/>
          <a:p>
            <a:fld id="{DBD0911D-F1F7-41C6-8F5F-BDE4B51ACC86}" type="slidenum">
              <a:rPr lang="en-GB" smtClean="0"/>
              <a:t>42</a:t>
            </a:fld>
            <a:endParaRPr lang="en-GB"/>
          </a:p>
        </p:txBody>
      </p:sp>
    </p:spTree>
    <p:extLst>
      <p:ext uri="{BB962C8B-B14F-4D97-AF65-F5344CB8AC3E}">
        <p14:creationId xmlns:p14="http://schemas.microsoft.com/office/powerpoint/2010/main" val="227210609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dirty="0"/>
              <a:t>How can they be useful?</a:t>
            </a:r>
          </a:p>
          <a:p>
            <a:pPr marL="0" indent="0">
              <a:buNone/>
            </a:pPr>
            <a:endParaRPr lang="en-GB" dirty="0"/>
          </a:p>
          <a:p>
            <a:r>
              <a:rPr lang="en-GB" dirty="0"/>
              <a:t>Greater shareholder &amp; Client engagement: paper plans vs ‘in situ’; on-site visits</a:t>
            </a:r>
          </a:p>
          <a:p>
            <a:endParaRPr lang="en-GB" dirty="0"/>
          </a:p>
          <a:p>
            <a:r>
              <a:rPr lang="en-GB" dirty="0"/>
              <a:t>Going beyond renders &amp; visualisation: immersive &amp; meaningful interaction (agency)</a:t>
            </a:r>
          </a:p>
          <a:p>
            <a:endParaRPr lang="en-GB" dirty="0"/>
          </a:p>
          <a:p>
            <a:r>
              <a:rPr lang="en-GB" dirty="0"/>
              <a:t>Games, </a:t>
            </a:r>
            <a:r>
              <a:rPr lang="en-GB" dirty="0" err="1"/>
              <a:t>esp</a:t>
            </a:r>
            <a:r>
              <a:rPr lang="en-GB" dirty="0"/>
              <a:t> VR/A.R offer the real potential to turn ‘space’ into place: Lighting, height, distance: time, real-time, weather, climate….interactions can be experienced rather than calculated/imagined </a:t>
            </a:r>
          </a:p>
          <a:p>
            <a:endParaRPr lang="en-GB" dirty="0"/>
          </a:p>
          <a:p>
            <a:r>
              <a:rPr lang="en-GB" dirty="0"/>
              <a:t>VR is still new </a:t>
            </a:r>
            <a:r>
              <a:rPr lang="en-GB" dirty="0" err="1"/>
              <a:t>inc</a:t>
            </a:r>
            <a:r>
              <a:rPr lang="en-GB" dirty="0"/>
              <a:t> A.R, Google Glass, Microsoft </a:t>
            </a:r>
            <a:r>
              <a:rPr lang="en-GB" dirty="0" err="1"/>
              <a:t>Hololens</a:t>
            </a:r>
            <a:r>
              <a:rPr lang="en-GB" dirty="0"/>
              <a:t> could enhance onsite visits combing virtual/physical environments/systems as one: integrated planning?</a:t>
            </a:r>
          </a:p>
          <a:p>
            <a:endParaRPr lang="en-GB" dirty="0"/>
          </a:p>
          <a:p>
            <a:endParaRPr lang="en-GB" dirty="0"/>
          </a:p>
        </p:txBody>
      </p:sp>
      <p:sp>
        <p:nvSpPr>
          <p:cNvPr id="4" name="Slide Number Placeholder 3"/>
          <p:cNvSpPr>
            <a:spLocks noGrp="1"/>
          </p:cNvSpPr>
          <p:nvPr>
            <p:ph type="sldNum" sz="quarter" idx="10"/>
          </p:nvPr>
        </p:nvSpPr>
        <p:spPr/>
        <p:txBody>
          <a:bodyPr/>
          <a:lstStyle/>
          <a:p>
            <a:fld id="{DBD0911D-F1F7-41C6-8F5F-BDE4B51ACC86}" type="slidenum">
              <a:rPr lang="en-GB" smtClean="0"/>
              <a:t>43</a:t>
            </a:fld>
            <a:endParaRPr lang="en-GB"/>
          </a:p>
        </p:txBody>
      </p:sp>
    </p:spTree>
    <p:extLst>
      <p:ext uri="{BB962C8B-B14F-4D97-AF65-F5344CB8AC3E}">
        <p14:creationId xmlns:p14="http://schemas.microsoft.com/office/powerpoint/2010/main" val="97285212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The research supports the notion of Spatiality as Raison </a:t>
            </a:r>
            <a:r>
              <a:rPr lang="en-GB" b="1" dirty="0" err="1"/>
              <a:t>D’etre</a:t>
            </a:r>
            <a:r>
              <a:rPr lang="en-GB" b="1" dirty="0"/>
              <a:t> within digital games, :</a:t>
            </a:r>
            <a:r>
              <a:rPr lang="en-GB" dirty="0"/>
              <a:t> </a:t>
            </a:r>
            <a:r>
              <a:rPr lang="en-GB" dirty="0" err="1"/>
              <a:t>Scenism</a:t>
            </a:r>
            <a:r>
              <a:rPr lang="en-GB" dirty="0"/>
              <a:t> embraces and develops the perspective of spatiality as one of the defining attributes of digital games and as such should be core focus of implementing a ‘</a:t>
            </a:r>
            <a:r>
              <a:rPr lang="en-GB" dirty="0" err="1"/>
              <a:t>scenistic</a:t>
            </a:r>
            <a:r>
              <a:rPr lang="en-GB" dirty="0"/>
              <a:t>’ approach. The framework offers not only game designers an opportunity to develop engaging spatial experiences using an array of game technologies that may not use ‘traditional’ elements of gameplay, but instead focus on emergent spatial-play elements such as exploration &amp; discovery, prospect and refuge. </a:t>
            </a:r>
          </a:p>
          <a:p>
            <a:endParaRPr lang="en-GB" dirty="0"/>
          </a:p>
        </p:txBody>
      </p:sp>
      <p:sp>
        <p:nvSpPr>
          <p:cNvPr id="4" name="Slide Number Placeholder 3"/>
          <p:cNvSpPr>
            <a:spLocks noGrp="1"/>
          </p:cNvSpPr>
          <p:nvPr>
            <p:ph type="sldNum" sz="quarter" idx="10"/>
          </p:nvPr>
        </p:nvSpPr>
        <p:spPr/>
        <p:txBody>
          <a:bodyPr/>
          <a:lstStyle/>
          <a:p>
            <a:fld id="{DBD0911D-F1F7-41C6-8F5F-BDE4B51ACC86}" type="slidenum">
              <a:rPr lang="en-GB" smtClean="0"/>
              <a:t>44</a:t>
            </a:fld>
            <a:endParaRPr lang="en-GB"/>
          </a:p>
        </p:txBody>
      </p:sp>
    </p:spTree>
    <p:extLst>
      <p:ext uri="{BB962C8B-B14F-4D97-AF65-F5344CB8AC3E}">
        <p14:creationId xmlns:p14="http://schemas.microsoft.com/office/powerpoint/2010/main" val="327198793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The study argues that gamespaces, in particular environments and corresponding landscapes have a significant impact on gameplay, as such the research suggest as  new game design &amp; production processes framework with an aim in developing richer and deeper virtual landscapes.</a:t>
            </a:r>
          </a:p>
        </p:txBody>
      </p:sp>
      <p:sp>
        <p:nvSpPr>
          <p:cNvPr id="4" name="Slide Number Placeholder 3"/>
          <p:cNvSpPr>
            <a:spLocks noGrp="1"/>
          </p:cNvSpPr>
          <p:nvPr>
            <p:ph type="sldNum" sz="quarter" idx="10"/>
          </p:nvPr>
        </p:nvSpPr>
        <p:spPr/>
        <p:txBody>
          <a:bodyPr/>
          <a:lstStyle/>
          <a:p>
            <a:fld id="{DBD0911D-F1F7-41C6-8F5F-BDE4B51ACC86}" type="slidenum">
              <a:rPr lang="en-GB" smtClean="0"/>
              <a:t>45</a:t>
            </a:fld>
            <a:endParaRPr lang="en-GB"/>
          </a:p>
        </p:txBody>
      </p:sp>
    </p:spTree>
    <p:extLst>
      <p:ext uri="{BB962C8B-B14F-4D97-AF65-F5344CB8AC3E}">
        <p14:creationId xmlns:p14="http://schemas.microsoft.com/office/powerpoint/2010/main" val="154462507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study proposes </a:t>
            </a:r>
            <a:r>
              <a:rPr lang="en-GB" i="1" dirty="0" err="1"/>
              <a:t>gameplace</a:t>
            </a:r>
            <a:r>
              <a:rPr lang="en-GB" i="1" dirty="0"/>
              <a:t> </a:t>
            </a:r>
            <a:r>
              <a:rPr lang="en-GB" dirty="0"/>
              <a:t>as a complimentary term to sit alongside </a:t>
            </a:r>
            <a:r>
              <a:rPr lang="en-GB" i="1" dirty="0" err="1"/>
              <a:t>gamespace</a:t>
            </a:r>
            <a:r>
              <a:rPr lang="en-GB" dirty="0"/>
              <a:t>; </a:t>
            </a:r>
            <a:r>
              <a:rPr lang="en-GB" dirty="0" err="1"/>
              <a:t>gamespace</a:t>
            </a:r>
            <a:r>
              <a:rPr lang="en-GB" dirty="0"/>
              <a:t> may refer to the particularly arrangement/configuration of the virtual space/environment in a game, whereas </a:t>
            </a:r>
            <a:r>
              <a:rPr lang="en-GB" i="1" dirty="0" err="1"/>
              <a:t>gameplace</a:t>
            </a:r>
            <a:r>
              <a:rPr lang="en-GB" i="1" dirty="0"/>
              <a:t> </a:t>
            </a:r>
            <a:r>
              <a:rPr lang="en-GB" dirty="0"/>
              <a:t>refers to a particular and specific location within a </a:t>
            </a:r>
            <a:r>
              <a:rPr lang="en-GB" dirty="0" err="1"/>
              <a:t>gamespace</a:t>
            </a:r>
            <a:r>
              <a:rPr lang="en-GB" dirty="0"/>
              <a:t> that evokes a meaning, whether that is to an individual or a group or a personal, cultural or otherwise level. </a:t>
            </a:r>
          </a:p>
          <a:p>
            <a:endParaRPr lang="en-GB" dirty="0"/>
          </a:p>
          <a:p>
            <a:endParaRPr lang="en-GB" dirty="0"/>
          </a:p>
        </p:txBody>
      </p:sp>
      <p:sp>
        <p:nvSpPr>
          <p:cNvPr id="4" name="Slide Number Placeholder 3"/>
          <p:cNvSpPr>
            <a:spLocks noGrp="1"/>
          </p:cNvSpPr>
          <p:nvPr>
            <p:ph type="sldNum" sz="quarter" idx="10"/>
          </p:nvPr>
        </p:nvSpPr>
        <p:spPr/>
        <p:txBody>
          <a:bodyPr/>
          <a:lstStyle/>
          <a:p>
            <a:fld id="{DBD0911D-F1F7-41C6-8F5F-BDE4B51ACC86}" type="slidenum">
              <a:rPr lang="en-GB" smtClean="0"/>
              <a:t>46</a:t>
            </a:fld>
            <a:endParaRPr lang="en-GB"/>
          </a:p>
        </p:txBody>
      </p:sp>
    </p:spTree>
    <p:extLst>
      <p:ext uri="{BB962C8B-B14F-4D97-AF65-F5344CB8AC3E}">
        <p14:creationId xmlns:p14="http://schemas.microsoft.com/office/powerpoint/2010/main" val="27851369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dirty="0">
                <a:latin typeface="+mn-lt"/>
                <a:cs typeface="Arial" pitchFamily="34" charset="0"/>
              </a:rPr>
              <a:t>Over the last few decades, Video games have gone from a niche pastime to one of the most popular entertainment industries surpassing TV, film and the music industries. From a bedroom industry to a multibillion pound industry , contemporary video games development can involve hundreds of specialists working across several years on budgets in excess of £2-300 million, </a:t>
            </a:r>
          </a:p>
          <a:p>
            <a:endParaRPr lang="en-GB" sz="1800" kern="1200" dirty="0">
              <a:solidFill>
                <a:schemeClr val="tx1"/>
              </a:solidFill>
              <a:effectLst/>
              <a:latin typeface="+mn-lt"/>
              <a:ea typeface="+mn-ea"/>
              <a:cs typeface="Arial" pitchFamily="34" charset="0"/>
            </a:endParaRPr>
          </a:p>
          <a:p>
            <a:r>
              <a:rPr lang="en-GB" sz="1800" kern="1200" dirty="0">
                <a:solidFill>
                  <a:schemeClr val="tx1"/>
                </a:solidFill>
                <a:effectLst/>
                <a:latin typeface="+mn-lt"/>
                <a:ea typeface="+mn-ea"/>
                <a:cs typeface="+mn-cs"/>
              </a:rPr>
              <a:t>Globally the business and design of contemporary games is surpassing even the biggest Hollywood productions. As of 2018, the worldwide games industry is estimated to worth around £100 billion; to put that into perspective that’s 1.5 times bigger than the global movie industry and a whopping 5 times bigger than the global music industry, with 1 in three people on the planet being a gamer, not bad for an industry that is only around 40 years old. </a:t>
            </a:r>
          </a:p>
          <a:p>
            <a:r>
              <a:rPr lang="en-GB" sz="1800" kern="1200" dirty="0">
                <a:solidFill>
                  <a:schemeClr val="tx1"/>
                </a:solidFill>
                <a:effectLst/>
                <a:latin typeface="+mn-lt"/>
                <a:ea typeface="+mn-ea"/>
                <a:cs typeface="+mn-cs"/>
              </a:rPr>
              <a:t>. </a:t>
            </a:r>
          </a:p>
          <a:p>
            <a:endParaRPr lang="en-GB" sz="16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BD0911D-F1F7-41C6-8F5F-BDE4B51ACC86}" type="slidenum">
              <a:rPr lang="en-GB" smtClean="0"/>
              <a:t>8</a:t>
            </a:fld>
            <a:endParaRPr lang="en-GB"/>
          </a:p>
        </p:txBody>
      </p:sp>
    </p:spTree>
    <p:extLst>
      <p:ext uri="{BB962C8B-B14F-4D97-AF65-F5344CB8AC3E}">
        <p14:creationId xmlns:p14="http://schemas.microsoft.com/office/powerpoint/2010/main" val="188869387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What ultimately emerged after this piece of practice was not only a practical artefact of the initial VNED design framework; a game to explore, but also a much more deeper and richer framework began to emerge, particularly the perceptual and phycological impact and meaning of landscape had developed,  one that attempted to unite game design, </a:t>
            </a:r>
            <a:r>
              <a:rPr lang="en-GB" dirty="0" err="1"/>
              <a:t>Relph’s</a:t>
            </a:r>
            <a:r>
              <a:rPr lang="en-GB" dirty="0"/>
              <a:t> </a:t>
            </a:r>
            <a:r>
              <a:rPr lang="en-GB" dirty="0" err="1"/>
              <a:t>placeness</a:t>
            </a:r>
            <a:r>
              <a:rPr lang="en-GB" dirty="0"/>
              <a:t> and Ruskin’s go to nature dictum.</a:t>
            </a:r>
          </a:p>
        </p:txBody>
      </p:sp>
      <p:sp>
        <p:nvSpPr>
          <p:cNvPr id="4" name="Slide Number Placeholder 3"/>
          <p:cNvSpPr>
            <a:spLocks noGrp="1"/>
          </p:cNvSpPr>
          <p:nvPr>
            <p:ph type="sldNum" sz="quarter" idx="10"/>
          </p:nvPr>
        </p:nvSpPr>
        <p:spPr/>
        <p:txBody>
          <a:bodyPr/>
          <a:lstStyle/>
          <a:p>
            <a:fld id="{DBD0911D-F1F7-41C6-8F5F-BDE4B51ACC86}" type="slidenum">
              <a:rPr lang="en-GB" smtClean="0"/>
              <a:t>47</a:t>
            </a:fld>
            <a:endParaRPr lang="en-GB"/>
          </a:p>
        </p:txBody>
      </p:sp>
    </p:spTree>
    <p:extLst>
      <p:ext uri="{BB962C8B-B14F-4D97-AF65-F5344CB8AC3E}">
        <p14:creationId xmlns:p14="http://schemas.microsoft.com/office/powerpoint/2010/main" val="10143826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GB" dirty="0"/>
          </a:p>
          <a:p>
            <a:r>
              <a:rPr lang="en-GB" dirty="0"/>
              <a:t>A range of tools, processes, artefacts and extensive recommendations were developed in the course of the research, resulting in the creation of historical VNE visual archive in a range of digital and physical ‘artefacts’ forms. ‘</a:t>
            </a:r>
            <a:r>
              <a:rPr lang="en-GB" i="1" dirty="0" err="1"/>
              <a:t>Scenism</a:t>
            </a:r>
            <a:r>
              <a:rPr lang="en-GB" dirty="0"/>
              <a:t>’ was the final resulting framework that arose  as the embodiment of the proposed VNE/VNL design framework</a:t>
            </a:r>
          </a:p>
          <a:p>
            <a:pPr marL="0" indent="0">
              <a:buNone/>
            </a:pPr>
            <a:endParaRPr lang="en-GB" dirty="0"/>
          </a:p>
          <a:p>
            <a:endParaRPr lang="en-GB" dirty="0"/>
          </a:p>
        </p:txBody>
      </p:sp>
      <p:sp>
        <p:nvSpPr>
          <p:cNvPr id="4" name="Slide Number Placeholder 3"/>
          <p:cNvSpPr>
            <a:spLocks noGrp="1"/>
          </p:cNvSpPr>
          <p:nvPr>
            <p:ph type="sldNum" sz="quarter" idx="10"/>
          </p:nvPr>
        </p:nvSpPr>
        <p:spPr/>
        <p:txBody>
          <a:bodyPr/>
          <a:lstStyle/>
          <a:p>
            <a:fld id="{DBD0911D-F1F7-41C6-8F5F-BDE4B51ACC86}" type="slidenum">
              <a:rPr lang="en-GB" smtClean="0"/>
              <a:t>48</a:t>
            </a:fld>
            <a:endParaRPr lang="en-GB"/>
          </a:p>
        </p:txBody>
      </p:sp>
    </p:spTree>
    <p:extLst>
      <p:ext uri="{BB962C8B-B14F-4D97-AF65-F5344CB8AC3E}">
        <p14:creationId xmlns:p14="http://schemas.microsoft.com/office/powerpoint/2010/main" val="4223416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just">
              <a:buNone/>
            </a:pPr>
            <a:r>
              <a:rPr lang="en-GB" dirty="0"/>
              <a:t>Finally I believe that future digital games designers will move from being architects of space to </a:t>
            </a:r>
            <a:r>
              <a:rPr lang="en-GB" i="1" dirty="0"/>
              <a:t>Architects of Place, </a:t>
            </a:r>
            <a:r>
              <a:rPr lang="en-GB" dirty="0"/>
              <a:t>and will increasingly be educated in 'traditional' elements of landscape planning including ecology and architecture. This also represents a future opportunity for those in fields such as geology, ecology or landscape architecture to become collaborators in shaping future digital games, radically reshaping the professions for both future demands and challenges. </a:t>
            </a:r>
          </a:p>
          <a:p>
            <a:pPr marL="0" indent="0" algn="just">
              <a:buNone/>
            </a:pPr>
            <a:endParaRPr lang="en-GB" dirty="0"/>
          </a:p>
          <a:p>
            <a:pPr marL="0" indent="0" algn="just">
              <a:buNone/>
            </a:pPr>
            <a:r>
              <a:rPr lang="en-GB" dirty="0"/>
              <a:t>Meaning and ideas of nature,. Ecology, landscape, in function and in perceptions in digital games are yet to be fully explored and realised. </a:t>
            </a:r>
          </a:p>
        </p:txBody>
      </p:sp>
      <p:sp>
        <p:nvSpPr>
          <p:cNvPr id="4" name="Slide Number Placeholder 3"/>
          <p:cNvSpPr>
            <a:spLocks noGrp="1"/>
          </p:cNvSpPr>
          <p:nvPr>
            <p:ph type="sldNum" sz="quarter" idx="10"/>
          </p:nvPr>
        </p:nvSpPr>
        <p:spPr/>
        <p:txBody>
          <a:bodyPr/>
          <a:lstStyle/>
          <a:p>
            <a:fld id="{DBD0911D-F1F7-41C6-8F5F-BDE4B51ACC86}" type="slidenum">
              <a:rPr lang="en-GB" smtClean="0"/>
              <a:t>49</a:t>
            </a:fld>
            <a:endParaRPr lang="en-GB"/>
          </a:p>
        </p:txBody>
      </p:sp>
    </p:spTree>
    <p:extLst>
      <p:ext uri="{BB962C8B-B14F-4D97-AF65-F5344CB8AC3E}">
        <p14:creationId xmlns:p14="http://schemas.microsoft.com/office/powerpoint/2010/main" val="22323330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This research supports the assertion that video games have the power to forge the future of ludic space-time (</a:t>
            </a:r>
            <a:r>
              <a:rPr lang="en-GB" i="1" dirty="0" err="1"/>
              <a:t>Brouchoud</a:t>
            </a:r>
            <a:r>
              <a:rPr lang="en-GB" i="1" dirty="0"/>
              <a:t> 2013; </a:t>
            </a:r>
            <a:r>
              <a:rPr lang="en-GB" i="1" dirty="0" err="1"/>
              <a:t>Walz</a:t>
            </a:r>
            <a:r>
              <a:rPr lang="en-GB" i="1" dirty="0"/>
              <a:t> 2010) </a:t>
            </a:r>
            <a:r>
              <a:rPr lang="en-GB" dirty="0"/>
              <a:t>and that landscape architecture,  geology and ecology will increasingly blend with game design to create a new type of design and will herald new thinking crossing the boundaries between disciplines .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What you see here is work, in collaboration with Mark Jackson (landscape architect) and Eddy Fox, lead academic on the Masters in landscape architecture programme, by a </a:t>
            </a:r>
            <a:r>
              <a:rPr lang="en-GB" dirty="0" err="1"/>
              <a:t>Manc</a:t>
            </a:r>
            <a:r>
              <a:rPr lang="en-GB" dirty="0"/>
              <a:t> Metro Uni student </a:t>
            </a:r>
            <a:r>
              <a:rPr lang="en-GB" sz="1200" dirty="0"/>
              <a:t>who for the first time used games technology, namely CryEngine 5 to explore and design landscapes. This is set to be explored further at other Universities. Current work at UoS Rewilding an area near the river </a:t>
            </a:r>
            <a:r>
              <a:rPr lang="en-GB" sz="1200" dirty="0" err="1"/>
              <a:t>mersey</a:t>
            </a:r>
            <a:endParaRPr lang="en-GB" dirty="0"/>
          </a:p>
        </p:txBody>
      </p:sp>
      <p:sp>
        <p:nvSpPr>
          <p:cNvPr id="4" name="Slide Number Placeholder 3"/>
          <p:cNvSpPr>
            <a:spLocks noGrp="1"/>
          </p:cNvSpPr>
          <p:nvPr>
            <p:ph type="sldNum" sz="quarter" idx="10"/>
          </p:nvPr>
        </p:nvSpPr>
        <p:spPr/>
        <p:txBody>
          <a:bodyPr/>
          <a:lstStyle/>
          <a:p>
            <a:fld id="{DBD0911D-F1F7-41C6-8F5F-BDE4B51ACC86}" type="slidenum">
              <a:rPr lang="en-GB" smtClean="0"/>
              <a:t>50</a:t>
            </a:fld>
            <a:endParaRPr lang="en-GB"/>
          </a:p>
        </p:txBody>
      </p:sp>
    </p:spTree>
    <p:extLst>
      <p:ext uri="{BB962C8B-B14F-4D97-AF65-F5344CB8AC3E}">
        <p14:creationId xmlns:p14="http://schemas.microsoft.com/office/powerpoint/2010/main" val="147424317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Video games will increasingly will function as ‘conduits’ to other disciplines; as games increasingly use ecology as a core gameplay feature; it’s value and relevance as a subject field will inevitably increase; exposing children to what is sometimes a quite an academic subject, in a fun, accessible and enjoyable manner, illustrating that video games can be powerful teaching tool.</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On the flip side, future games designers will increasingly be educated in 'traditional' elements of landscape design including ecology and architecture.  In addition, there will be future opportunities for those in fields such as ecology or landscape architecture to become collaborators in shaping future video games, radically reshaping both professions for both future demands and challenges.</a:t>
            </a:r>
          </a:p>
          <a:p>
            <a:endParaRPr lang="en-GB" dirty="0"/>
          </a:p>
        </p:txBody>
      </p:sp>
      <p:sp>
        <p:nvSpPr>
          <p:cNvPr id="4" name="Slide Number Placeholder 3"/>
          <p:cNvSpPr>
            <a:spLocks noGrp="1"/>
          </p:cNvSpPr>
          <p:nvPr>
            <p:ph type="sldNum" sz="quarter" idx="10"/>
          </p:nvPr>
        </p:nvSpPr>
        <p:spPr/>
        <p:txBody>
          <a:bodyPr/>
          <a:lstStyle/>
          <a:p>
            <a:fld id="{DBD0911D-F1F7-41C6-8F5F-BDE4B51ACC86}" type="slidenum">
              <a:rPr lang="en-GB" smtClean="0"/>
              <a:t>51</a:t>
            </a:fld>
            <a:endParaRPr lang="en-GB"/>
          </a:p>
        </p:txBody>
      </p:sp>
    </p:spTree>
    <p:extLst>
      <p:ext uri="{BB962C8B-B14F-4D97-AF65-F5344CB8AC3E}">
        <p14:creationId xmlns:p14="http://schemas.microsoft.com/office/powerpoint/2010/main" val="373372149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If you would like know more or have a question, please feel free to contact me on any of the above. </a:t>
            </a:r>
          </a:p>
        </p:txBody>
      </p:sp>
      <p:sp>
        <p:nvSpPr>
          <p:cNvPr id="4" name="Slide Number Placeholder 3"/>
          <p:cNvSpPr>
            <a:spLocks noGrp="1"/>
          </p:cNvSpPr>
          <p:nvPr>
            <p:ph type="sldNum" sz="quarter" idx="10"/>
          </p:nvPr>
        </p:nvSpPr>
        <p:spPr/>
        <p:txBody>
          <a:bodyPr/>
          <a:lstStyle/>
          <a:p>
            <a:fld id="{DBD0911D-F1F7-41C6-8F5F-BDE4B51ACC86}" type="slidenum">
              <a:rPr lang="en-GB" smtClean="0"/>
              <a:t>52</a:t>
            </a:fld>
            <a:endParaRPr lang="en-GB"/>
          </a:p>
        </p:txBody>
      </p:sp>
    </p:spTree>
    <p:extLst>
      <p:ext uri="{BB962C8B-B14F-4D97-AF65-F5344CB8AC3E}">
        <p14:creationId xmlns:p14="http://schemas.microsoft.com/office/powerpoint/2010/main" val="194765832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DBD0911D-F1F7-41C6-8F5F-BDE4B51ACC86}" type="slidenum">
              <a:rPr lang="en-GB" smtClean="0"/>
              <a:t>53</a:t>
            </a:fld>
            <a:endParaRPr lang="en-GB"/>
          </a:p>
        </p:txBody>
      </p:sp>
    </p:spTree>
    <p:extLst>
      <p:ext uri="{BB962C8B-B14F-4D97-AF65-F5344CB8AC3E}">
        <p14:creationId xmlns:p14="http://schemas.microsoft.com/office/powerpoint/2010/main" val="266957064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DBD0911D-F1F7-41C6-8F5F-BDE4B51ACC86}" type="slidenum">
              <a:rPr lang="en-GB" smtClean="0"/>
              <a:t>54</a:t>
            </a:fld>
            <a:endParaRPr lang="en-GB"/>
          </a:p>
        </p:txBody>
      </p:sp>
    </p:spTree>
    <p:extLst>
      <p:ext uri="{BB962C8B-B14F-4D97-AF65-F5344CB8AC3E}">
        <p14:creationId xmlns:p14="http://schemas.microsoft.com/office/powerpoint/2010/main" val="10753075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Grand Theft Auto 5 has generated more than £1 billion in less than a week, and securing its place as the most successful media entertainment product of all time. Revenue for even single titles, such as Blizzards’ World of </a:t>
            </a:r>
            <a:r>
              <a:rPr lang="en-GB" sz="1200" kern="1200" dirty="0" err="1">
                <a:solidFill>
                  <a:schemeClr val="tx1"/>
                </a:solidFill>
                <a:effectLst/>
                <a:latin typeface="+mn-lt"/>
                <a:ea typeface="+mn-ea"/>
                <a:cs typeface="+mn-cs"/>
              </a:rPr>
              <a:t>WarCraft</a:t>
            </a:r>
            <a:r>
              <a:rPr lang="en-GB" sz="1200" kern="1200" dirty="0">
                <a:solidFill>
                  <a:schemeClr val="tx1"/>
                </a:solidFill>
                <a:effectLst/>
                <a:latin typeface="+mn-lt"/>
                <a:ea typeface="+mn-ea"/>
                <a:cs typeface="+mn-cs"/>
              </a:rPr>
              <a:t> illustrate the phenomenal financial success of modern games with the game generating more in revenue than the entire 2018 GDP of Barbados and the Maldives combined</a:t>
            </a:r>
          </a:p>
          <a:p>
            <a:endParaRPr lang="en-GB" sz="1200" kern="1200" dirty="0">
              <a:solidFill>
                <a:schemeClr val="tx1"/>
              </a:solidFill>
              <a:effectLst/>
              <a:latin typeface="+mn-lt"/>
              <a:ea typeface="+mn-ea"/>
              <a:cs typeface="+mn-cs"/>
            </a:endParaRPr>
          </a:p>
          <a:p>
            <a:r>
              <a:rPr lang="en-GB" dirty="0">
                <a:latin typeface="+mn-lt"/>
                <a:cs typeface="Arial" pitchFamily="34" charset="0"/>
              </a:rPr>
              <a:t>The growth of sub-areas such as V.R for instance illustrate it’s a thriving and every growing industry.</a:t>
            </a:r>
          </a:p>
          <a:p>
            <a:endParaRPr lang="en-GB" dirty="0"/>
          </a:p>
          <a:p>
            <a:endParaRPr lang="en-GB" dirty="0"/>
          </a:p>
          <a:p>
            <a:endParaRPr lang="en-GB" dirty="0"/>
          </a:p>
        </p:txBody>
      </p:sp>
      <p:sp>
        <p:nvSpPr>
          <p:cNvPr id="4" name="Slide Number Placeholder 3"/>
          <p:cNvSpPr>
            <a:spLocks noGrp="1"/>
          </p:cNvSpPr>
          <p:nvPr>
            <p:ph type="sldNum" sz="quarter" idx="10"/>
          </p:nvPr>
        </p:nvSpPr>
        <p:spPr/>
        <p:txBody>
          <a:bodyPr/>
          <a:lstStyle/>
          <a:p>
            <a:fld id="{DBD0911D-F1F7-41C6-8F5F-BDE4B51ACC86}" type="slidenum">
              <a:rPr lang="en-GB" smtClean="0"/>
              <a:t>9</a:t>
            </a:fld>
            <a:endParaRPr lang="en-GB"/>
          </a:p>
        </p:txBody>
      </p:sp>
    </p:spTree>
    <p:extLst>
      <p:ext uri="{BB962C8B-B14F-4D97-AF65-F5344CB8AC3E}">
        <p14:creationId xmlns:p14="http://schemas.microsoft.com/office/powerpoint/2010/main" val="42733984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It’s something that still takes many by surprise; but video games have gone from simple mono-block representations of the natural landscape to massive virtual environments with complex landscapes replete with dynamic and interactive ecosystems, plants that can be foraged (specific to certain in-game regions) with a variety of wildlife that not only demonstrate complex A.I driven behaviours that can interact with the player, but with each other. This is even more impressive when we consider that all this has been achieved in a single generation; video games one could argue are in the ‘silent, black and white era’ but modern games clearly illustrate their huge potential as a medium. </a:t>
            </a:r>
          </a:p>
          <a:p>
            <a:endParaRPr lang="en-GB" dirty="0"/>
          </a:p>
          <a:p>
            <a:endParaRPr lang="en-GB" dirty="0"/>
          </a:p>
        </p:txBody>
      </p:sp>
      <p:sp>
        <p:nvSpPr>
          <p:cNvPr id="4" name="Slide Number Placeholder 3"/>
          <p:cNvSpPr>
            <a:spLocks noGrp="1"/>
          </p:cNvSpPr>
          <p:nvPr>
            <p:ph type="sldNum" sz="quarter" idx="10"/>
          </p:nvPr>
        </p:nvSpPr>
        <p:spPr/>
        <p:txBody>
          <a:bodyPr/>
          <a:lstStyle/>
          <a:p>
            <a:fld id="{DBD0911D-F1F7-41C6-8F5F-BDE4B51ACC86}" type="slidenum">
              <a:rPr lang="en-GB" smtClean="0"/>
              <a:t>10</a:t>
            </a:fld>
            <a:endParaRPr lang="en-GB"/>
          </a:p>
        </p:txBody>
      </p:sp>
    </p:spTree>
    <p:extLst>
      <p:ext uri="{BB962C8B-B14F-4D97-AF65-F5344CB8AC3E}">
        <p14:creationId xmlns:p14="http://schemas.microsoft.com/office/powerpoint/2010/main" val="36236814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t>Alongside the financial success; gamespaces (the spatial configuration of a game) has evolved significantly over the last 30 years from simple limited 2D fixed size space to massive 3D spaces to completely immersive virtual reality spaces </a:t>
            </a:r>
          </a:p>
          <a:p>
            <a:endParaRPr lang="en-GB" sz="1200" dirty="0"/>
          </a:p>
          <a:p>
            <a:r>
              <a:rPr lang="en-GB" sz="1200" dirty="0"/>
              <a:t>Digital Games have increasingly becoming </a:t>
            </a:r>
            <a:r>
              <a:rPr lang="en-GB" sz="1200" dirty="0" err="1"/>
              <a:t>openworld</a:t>
            </a:r>
            <a:r>
              <a:rPr lang="en-GB" sz="1200" dirty="0"/>
              <a:t>, massive and complex; this is set to change further with the advent of VR and AR technologies, what has powered this phenomenal technological evolution  is the ‘game engine’</a:t>
            </a:r>
          </a:p>
          <a:p>
            <a:endParaRPr lang="en-GB" sz="1200" dirty="0"/>
          </a:p>
          <a:p>
            <a:endParaRPr lang="en-GB" sz="1200" dirty="0"/>
          </a:p>
        </p:txBody>
      </p:sp>
      <p:sp>
        <p:nvSpPr>
          <p:cNvPr id="4" name="Slide Number Placeholder 3"/>
          <p:cNvSpPr>
            <a:spLocks noGrp="1"/>
          </p:cNvSpPr>
          <p:nvPr>
            <p:ph type="sldNum" sz="quarter" idx="10"/>
          </p:nvPr>
        </p:nvSpPr>
        <p:spPr/>
        <p:txBody>
          <a:bodyPr/>
          <a:lstStyle/>
          <a:p>
            <a:fld id="{DBD0911D-F1F7-41C6-8F5F-BDE4B51ACC86}" type="slidenum">
              <a:rPr lang="en-GB" smtClean="0"/>
              <a:t>11</a:t>
            </a:fld>
            <a:endParaRPr lang="en-GB"/>
          </a:p>
        </p:txBody>
      </p:sp>
    </p:spTree>
    <p:extLst>
      <p:ext uri="{BB962C8B-B14F-4D97-AF65-F5344CB8AC3E}">
        <p14:creationId xmlns:p14="http://schemas.microsoft.com/office/powerpoint/2010/main" val="42223648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 what is a game engine: simply put:  A game engine is the software that provides game creators with the necessary set of features to build games quickly and efficiently. </a:t>
            </a:r>
            <a:br>
              <a:rPr lang="en-GB" dirty="0"/>
            </a:br>
            <a:br>
              <a:rPr lang="en-GB" dirty="0"/>
            </a:br>
            <a:r>
              <a:rPr lang="en-GB" i="1" dirty="0"/>
              <a:t>A game engine is a framework for game development that supports and brings together several core areas. You can import art and assets, 2D and 3D, from other software, such as Maya or 3s Max or Photoshop; assemble those assets into scenes and environments; add lighting, audio, special effects, physics and animation, interactivity, and gameplay logic; and edit, debug and optimize the content for your target platforms….more accurate to call them </a:t>
            </a:r>
            <a:r>
              <a:rPr lang="en-GB" i="0" dirty="0"/>
              <a:t>virtual environment engines </a:t>
            </a:r>
            <a:r>
              <a:rPr lang="en-GB" i="1" dirty="0"/>
              <a:t>as you don’t have to create a game as  the final output.</a:t>
            </a:r>
          </a:p>
          <a:p>
            <a:endParaRPr lang="en-GB" dirty="0"/>
          </a:p>
        </p:txBody>
      </p:sp>
      <p:sp>
        <p:nvSpPr>
          <p:cNvPr id="4" name="Slide Number Placeholder 3"/>
          <p:cNvSpPr>
            <a:spLocks noGrp="1"/>
          </p:cNvSpPr>
          <p:nvPr>
            <p:ph type="sldNum" sz="quarter" idx="10"/>
          </p:nvPr>
        </p:nvSpPr>
        <p:spPr/>
        <p:txBody>
          <a:bodyPr/>
          <a:lstStyle/>
          <a:p>
            <a:fld id="{DBD0911D-F1F7-41C6-8F5F-BDE4B51ACC86}" type="slidenum">
              <a:rPr lang="en-GB" smtClean="0"/>
              <a:t>12</a:t>
            </a:fld>
            <a:endParaRPr lang="en-GB"/>
          </a:p>
        </p:txBody>
      </p:sp>
    </p:spTree>
    <p:extLst>
      <p:ext uri="{BB962C8B-B14F-4D97-AF65-F5344CB8AC3E}">
        <p14:creationId xmlns:p14="http://schemas.microsoft.com/office/powerpoint/2010/main" val="13089960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GB" sz="1400" i="1" dirty="0">
              <a:latin typeface="+mn-lt"/>
            </a:endParaRPr>
          </a:p>
          <a:p>
            <a:pPr marL="0" indent="0">
              <a:buNone/>
            </a:pPr>
            <a:r>
              <a:rPr lang="en-GB" sz="1400" i="1" dirty="0">
                <a:latin typeface="+mn-lt"/>
                <a:cs typeface="Arial" pitchFamily="34" charset="0"/>
              </a:rPr>
              <a:t>What has changed?</a:t>
            </a:r>
          </a:p>
          <a:p>
            <a:pPr marL="0" indent="0">
              <a:buNone/>
            </a:pPr>
            <a:endParaRPr lang="en-GB" sz="1400" i="1" dirty="0">
              <a:latin typeface="+mn-lt"/>
              <a:cs typeface="Arial" pitchFamily="34" charset="0"/>
            </a:endParaRPr>
          </a:p>
          <a:p>
            <a:r>
              <a:rPr lang="en-GB" sz="1400" i="1" dirty="0">
                <a:latin typeface="+mn-lt"/>
                <a:cs typeface="Arial" pitchFamily="34" charset="0"/>
              </a:rPr>
              <a:t>Diversification: Over 200 modern games engines in use today (2018) from only ~5 in 1998.</a:t>
            </a:r>
            <a:br>
              <a:rPr lang="en-GB" sz="1400" i="1" dirty="0">
                <a:latin typeface="+mn-lt"/>
                <a:cs typeface="Arial" pitchFamily="34" charset="0"/>
              </a:rPr>
            </a:br>
            <a:endParaRPr lang="en-GB" sz="1400" i="1" dirty="0">
              <a:latin typeface="+mn-lt"/>
              <a:cs typeface="Arial" pitchFamily="34" charset="0"/>
            </a:endParaRPr>
          </a:p>
          <a:p>
            <a:r>
              <a:rPr lang="en-GB" sz="1400" i="1" dirty="0">
                <a:latin typeface="+mn-lt"/>
                <a:cs typeface="Arial" pitchFamily="34" charset="0"/>
              </a:rPr>
              <a:t>Functionality : From simple 2D engines to full 3D-VR engines capable or </a:t>
            </a:r>
            <a:r>
              <a:rPr lang="en-GB" sz="1400" i="1" dirty="0" err="1">
                <a:latin typeface="+mn-lt"/>
                <a:cs typeface="Arial" pitchFamily="34" charset="0"/>
              </a:rPr>
              <a:t>realtime</a:t>
            </a:r>
            <a:r>
              <a:rPr lang="en-GB" sz="1400" i="1" dirty="0">
                <a:latin typeface="+mn-lt"/>
                <a:cs typeface="Arial" pitchFamily="34" charset="0"/>
              </a:rPr>
              <a:t> rendering on par with film.</a:t>
            </a:r>
            <a:br>
              <a:rPr lang="en-GB" sz="1400" i="1" dirty="0">
                <a:latin typeface="+mn-lt"/>
                <a:cs typeface="Arial" pitchFamily="34" charset="0"/>
              </a:rPr>
            </a:br>
            <a:endParaRPr lang="en-GB" sz="1400" i="1" dirty="0">
              <a:latin typeface="+mn-lt"/>
              <a:cs typeface="Arial" pitchFamily="34" charset="0"/>
            </a:endParaRPr>
          </a:p>
          <a:p>
            <a:r>
              <a:rPr lang="en-GB" sz="1400" i="1" dirty="0">
                <a:latin typeface="+mn-lt"/>
                <a:cs typeface="Arial" pitchFamily="34" charset="0"/>
              </a:rPr>
              <a:t>Cost: Licensed development to open access, subscription model based development(2018) vs £500,000 dev licenses (2013)</a:t>
            </a:r>
            <a:br>
              <a:rPr lang="en-GB" sz="1400" i="1" dirty="0">
                <a:latin typeface="+mn-lt"/>
                <a:cs typeface="Arial" pitchFamily="34" charset="0"/>
              </a:rPr>
            </a:br>
            <a:endParaRPr lang="en-GB" sz="1400" i="1" dirty="0">
              <a:latin typeface="+mn-lt"/>
              <a:cs typeface="Arial" pitchFamily="34" charset="0"/>
            </a:endParaRPr>
          </a:p>
          <a:p>
            <a:r>
              <a:rPr lang="en-GB" sz="1400" i="1" dirty="0">
                <a:latin typeface="+mn-lt"/>
                <a:cs typeface="Arial" pitchFamily="34" charset="0"/>
              </a:rPr>
              <a:t>Availability of game development  software did not really exists 20 years ago: now CryEngine, Unity, Unreal are all essentially free for any developer (Royalty based model)</a:t>
            </a:r>
            <a:br>
              <a:rPr lang="en-GB" sz="1400" i="1" dirty="0">
                <a:latin typeface="+mn-lt"/>
                <a:cs typeface="Arial" pitchFamily="34" charset="0"/>
              </a:rPr>
            </a:br>
            <a:endParaRPr lang="en-GB" sz="1400" i="1" dirty="0">
              <a:latin typeface="+mn-lt"/>
              <a:cs typeface="Arial" pitchFamily="34" charset="0"/>
            </a:endParaRPr>
          </a:p>
          <a:p>
            <a:r>
              <a:rPr lang="en-GB" sz="1400" i="1" dirty="0">
                <a:latin typeface="+mn-lt"/>
                <a:cs typeface="Arial" pitchFamily="34" charset="0"/>
              </a:rPr>
              <a:t>Support: The odd hidden manual on IRC (1995) to full V.T.T and educational programmes(</a:t>
            </a:r>
            <a:r>
              <a:rPr lang="en-GB" sz="1400" i="1" dirty="0" err="1">
                <a:latin typeface="+mn-lt"/>
                <a:cs typeface="Arial" pitchFamily="34" charset="0"/>
              </a:rPr>
              <a:t>inc</a:t>
            </a:r>
            <a:r>
              <a:rPr lang="en-GB" sz="1400" i="1" dirty="0">
                <a:latin typeface="+mn-lt"/>
                <a:cs typeface="Arial" pitchFamily="34" charset="0"/>
              </a:rPr>
              <a:t> CPD/degree) offering training/guidance</a:t>
            </a:r>
            <a:br>
              <a:rPr lang="en-GB" sz="1400" i="1" dirty="0">
                <a:latin typeface="+mn-lt"/>
                <a:cs typeface="Arial" pitchFamily="34" charset="0"/>
              </a:rPr>
            </a:br>
            <a:endParaRPr lang="en-GB" sz="1400" i="1" dirty="0">
              <a:latin typeface="+mn-lt"/>
              <a:cs typeface="Arial" pitchFamily="34" charset="0"/>
            </a:endParaRPr>
          </a:p>
          <a:p>
            <a:r>
              <a:rPr lang="en-GB" sz="1400" i="1" dirty="0">
                <a:latin typeface="+mn-lt"/>
                <a:cs typeface="Arial" pitchFamily="34" charset="0"/>
              </a:rPr>
              <a:t>Diversification: From purely games industry, to film, TV, animation, business, military (i.e. serious games)…and now ecology!</a:t>
            </a:r>
            <a:br>
              <a:rPr lang="en-GB" sz="1400" i="1" dirty="0">
                <a:latin typeface="+mn-lt"/>
                <a:cs typeface="Arial" pitchFamily="34" charset="0"/>
              </a:rPr>
            </a:br>
            <a:endParaRPr lang="en-GB" sz="1400" i="1" dirty="0">
              <a:latin typeface="+mn-lt"/>
              <a:cs typeface="Arial" pitchFamily="34" charset="0"/>
            </a:endParaRPr>
          </a:p>
          <a:p>
            <a:r>
              <a:rPr lang="en-GB" sz="1400" dirty="0">
                <a:latin typeface="+mn-lt"/>
              </a:rPr>
              <a:t>Accessibility:  across any pc/phone even browser based(i.e. shareholders </a:t>
            </a:r>
            <a:r>
              <a:rPr lang="en-GB" sz="1400" dirty="0" err="1">
                <a:latin typeface="+mn-lt"/>
              </a:rPr>
              <a:t>inc</a:t>
            </a:r>
            <a:r>
              <a:rPr lang="en-GB" sz="1400" dirty="0">
                <a:latin typeface="+mn-lt"/>
              </a:rPr>
              <a:t> clients, government officials, schoolchildren)</a:t>
            </a:r>
          </a:p>
          <a:p>
            <a:endParaRPr lang="en-GB" sz="1400" dirty="0">
              <a:latin typeface="+mn-lt"/>
              <a:cs typeface="Arial" pitchFamily="34" charset="0"/>
            </a:endParaRPr>
          </a:p>
          <a:p>
            <a:endParaRPr lang="en-GB" sz="1400" dirty="0">
              <a:latin typeface="+mn-lt"/>
            </a:endParaRPr>
          </a:p>
        </p:txBody>
      </p:sp>
      <p:sp>
        <p:nvSpPr>
          <p:cNvPr id="4" name="Slide Number Placeholder 3"/>
          <p:cNvSpPr>
            <a:spLocks noGrp="1"/>
          </p:cNvSpPr>
          <p:nvPr>
            <p:ph type="sldNum" sz="quarter" idx="10"/>
          </p:nvPr>
        </p:nvSpPr>
        <p:spPr/>
        <p:txBody>
          <a:bodyPr/>
          <a:lstStyle/>
          <a:p>
            <a:fld id="{DBD0911D-F1F7-41C6-8F5F-BDE4B51ACC86}" type="slidenum">
              <a:rPr lang="en-GB" smtClean="0"/>
              <a:t>13</a:t>
            </a:fld>
            <a:endParaRPr lang="en-GB"/>
          </a:p>
        </p:txBody>
      </p:sp>
    </p:spTree>
    <p:extLst>
      <p:ext uri="{BB962C8B-B14F-4D97-AF65-F5344CB8AC3E}">
        <p14:creationId xmlns:p14="http://schemas.microsoft.com/office/powerpoint/2010/main" val="646218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66442" y="1447801"/>
            <a:ext cx="6620968" cy="3329581"/>
          </a:xfrm>
        </p:spPr>
        <p:txBody>
          <a:bodyPr anchor="b"/>
          <a:lstStyle>
            <a:lvl1pPr>
              <a:defRPr sz="7200"/>
            </a:lvl1pPr>
          </a:lstStyle>
          <a:p>
            <a:r>
              <a:rPr lang="en-US"/>
              <a:t>Click to edit Master title style</a:t>
            </a:r>
            <a:endParaRPr lang="en-US" dirty="0"/>
          </a:p>
        </p:txBody>
      </p:sp>
      <p:sp>
        <p:nvSpPr>
          <p:cNvPr id="3" name="Subtitle 2"/>
          <p:cNvSpPr>
            <a:spLocks noGrp="1"/>
          </p:cNvSpPr>
          <p:nvPr>
            <p:ph type="subTitle" idx="1"/>
          </p:nvPr>
        </p:nvSpPr>
        <p:spPr>
          <a:xfrm>
            <a:off x="866442" y="4777380"/>
            <a:ext cx="662096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11/19/2018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451175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6443" y="4800587"/>
            <a:ext cx="66209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866442" y="685800"/>
            <a:ext cx="662096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866443" y="5367325"/>
            <a:ext cx="662096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11/19/2018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86971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866442" y="1447800"/>
            <a:ext cx="6620968" cy="1981200"/>
          </a:xfrm>
        </p:spPr>
        <p:txBody>
          <a:bodyPr/>
          <a:lstStyle>
            <a:lvl1pPr>
              <a:defRPr sz="4800"/>
            </a:lvl1pPr>
          </a:lstStyle>
          <a:p>
            <a:r>
              <a:rPr lang="en-US"/>
              <a:t>Click to edit Master title style</a:t>
            </a:r>
            <a:endParaRPr lang="en-US" dirty="0"/>
          </a:p>
        </p:txBody>
      </p:sp>
      <p:sp>
        <p:nvSpPr>
          <p:cNvPr id="8" name="Text Placeholder 3"/>
          <p:cNvSpPr>
            <a:spLocks noGrp="1"/>
          </p:cNvSpPr>
          <p:nvPr>
            <p:ph type="body" sz="half" idx="2"/>
          </p:nvPr>
        </p:nvSpPr>
        <p:spPr>
          <a:xfrm>
            <a:off x="866442" y="3657600"/>
            <a:ext cx="6620968"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11/19/2018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291949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81409" y="1447800"/>
            <a:ext cx="6001049" cy="2323374"/>
          </a:xfrm>
        </p:spPr>
        <p:txBody>
          <a:bodyPr/>
          <a:lstStyle>
            <a:lvl1pPr>
              <a:defRPr sz="4800"/>
            </a:lvl1pPr>
          </a:lstStyle>
          <a:p>
            <a:r>
              <a:rPr lang="en-US"/>
              <a:t>Click to edit Master title style</a:t>
            </a:r>
            <a:endParaRPr lang="en-US" dirty="0"/>
          </a:p>
        </p:txBody>
      </p:sp>
      <p:sp>
        <p:nvSpPr>
          <p:cNvPr id="11" name="Text Placeholder 3"/>
          <p:cNvSpPr>
            <a:spLocks noGrp="1"/>
          </p:cNvSpPr>
          <p:nvPr>
            <p:ph type="body" sz="half" idx="14"/>
          </p:nvPr>
        </p:nvSpPr>
        <p:spPr>
          <a:xfrm>
            <a:off x="1448177" y="3771174"/>
            <a:ext cx="546115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n-US"/>
              <a:t>Edit Master text styles</a:t>
            </a:r>
          </a:p>
        </p:txBody>
      </p:sp>
      <p:sp>
        <p:nvSpPr>
          <p:cNvPr id="10" name="Text Placeholder 3"/>
          <p:cNvSpPr>
            <a:spLocks noGrp="1"/>
          </p:cNvSpPr>
          <p:nvPr>
            <p:ph type="body" sz="half" idx="2"/>
          </p:nvPr>
        </p:nvSpPr>
        <p:spPr>
          <a:xfrm>
            <a:off x="866442" y="4350657"/>
            <a:ext cx="6620968"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11/19/2018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
        <p:nvSpPr>
          <p:cNvPr id="12" name="TextBox 11"/>
          <p:cNvSpPr txBox="1"/>
          <p:nvPr/>
        </p:nvSpPr>
        <p:spPr>
          <a:xfrm>
            <a:off x="673897" y="971253"/>
            <a:ext cx="601591"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sz="12200" dirty="0"/>
              <a:t>“</a:t>
            </a:r>
          </a:p>
        </p:txBody>
      </p:sp>
      <p:sp>
        <p:nvSpPr>
          <p:cNvPr id="15" name="TextBox 14"/>
          <p:cNvSpPr txBox="1"/>
          <p:nvPr/>
        </p:nvSpPr>
        <p:spPr>
          <a:xfrm>
            <a:off x="6999690" y="2613787"/>
            <a:ext cx="601591"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sz="12200" dirty="0"/>
              <a:t>”</a:t>
            </a:r>
          </a:p>
        </p:txBody>
      </p:sp>
    </p:spTree>
    <p:extLst>
      <p:ext uri="{BB962C8B-B14F-4D97-AF65-F5344CB8AC3E}">
        <p14:creationId xmlns:p14="http://schemas.microsoft.com/office/powerpoint/2010/main" val="102954385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866441" y="3124201"/>
            <a:ext cx="6620969" cy="165318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866442" y="4777381"/>
            <a:ext cx="6620968"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11/19/2018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7808028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474834" y="1981200"/>
            <a:ext cx="22107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6" name="Text Placeholder 3"/>
          <p:cNvSpPr>
            <a:spLocks noGrp="1"/>
          </p:cNvSpPr>
          <p:nvPr>
            <p:ph type="body" sz="half" idx="15"/>
          </p:nvPr>
        </p:nvSpPr>
        <p:spPr>
          <a:xfrm>
            <a:off x="489475" y="2667000"/>
            <a:ext cx="219608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Text Placeholder 4"/>
          <p:cNvSpPr>
            <a:spLocks noGrp="1"/>
          </p:cNvSpPr>
          <p:nvPr>
            <p:ph type="body" sz="quarter" idx="3"/>
          </p:nvPr>
        </p:nvSpPr>
        <p:spPr>
          <a:xfrm>
            <a:off x="2913504" y="1981200"/>
            <a:ext cx="2202754"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9" name="Text Placeholder 3"/>
          <p:cNvSpPr>
            <a:spLocks noGrp="1"/>
          </p:cNvSpPr>
          <p:nvPr>
            <p:ph type="body" sz="half" idx="16"/>
          </p:nvPr>
        </p:nvSpPr>
        <p:spPr>
          <a:xfrm>
            <a:off x="2905586" y="2667000"/>
            <a:ext cx="2210671"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4" name="Text Placeholder 4"/>
          <p:cNvSpPr>
            <a:spLocks noGrp="1"/>
          </p:cNvSpPr>
          <p:nvPr>
            <p:ph type="body" sz="quarter" idx="13"/>
          </p:nvPr>
        </p:nvSpPr>
        <p:spPr>
          <a:xfrm>
            <a:off x="5344917" y="1981200"/>
            <a:ext cx="219965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Text Placeholder 3"/>
          <p:cNvSpPr>
            <a:spLocks noGrp="1"/>
          </p:cNvSpPr>
          <p:nvPr>
            <p:ph type="body" sz="half" idx="17"/>
          </p:nvPr>
        </p:nvSpPr>
        <p:spPr>
          <a:xfrm>
            <a:off x="5344917" y="2667000"/>
            <a:ext cx="2199658"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cxnSp>
        <p:nvCxnSpPr>
          <p:cNvPr id="17" name="Straight Connector 16"/>
          <p:cNvCxnSpPr/>
          <p:nvPr/>
        </p:nvCxnSpPr>
        <p:spPr>
          <a:xfrm>
            <a:off x="2795334"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5223030"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1D8BD707-D9CF-40AE-B4C6-C98DA3205C09}" type="datetimeFigureOut">
              <a:rPr lang="en-US" smtClean="0"/>
              <a:pPr/>
              <a:t>11/19/2018</a:t>
            </a:fld>
            <a:endParaRPr lang="en-US"/>
          </a:p>
        </p:txBody>
      </p:sp>
      <p:sp>
        <p:nvSpPr>
          <p:cNvPr id="4"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6925306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489475" y="4250949"/>
            <a:ext cx="2205612"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9" name="Picture Placeholder 2"/>
          <p:cNvSpPr>
            <a:spLocks noGrp="1" noChangeAspect="1"/>
          </p:cNvSpPr>
          <p:nvPr>
            <p:ph type="pic" idx="15"/>
          </p:nvPr>
        </p:nvSpPr>
        <p:spPr>
          <a:xfrm>
            <a:off x="489475" y="2209800"/>
            <a:ext cx="2205612"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489475" y="4827212"/>
            <a:ext cx="2205612"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Text Placeholder 4"/>
          <p:cNvSpPr>
            <a:spLocks noGrp="1"/>
          </p:cNvSpPr>
          <p:nvPr>
            <p:ph type="body" sz="quarter" idx="3"/>
          </p:nvPr>
        </p:nvSpPr>
        <p:spPr>
          <a:xfrm>
            <a:off x="2917792" y="4250949"/>
            <a:ext cx="21984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30" name="Picture Placeholder 2"/>
          <p:cNvSpPr>
            <a:spLocks noGrp="1" noChangeAspect="1"/>
          </p:cNvSpPr>
          <p:nvPr>
            <p:ph type="pic" idx="21"/>
          </p:nvPr>
        </p:nvSpPr>
        <p:spPr>
          <a:xfrm>
            <a:off x="2917791" y="2209800"/>
            <a:ext cx="2198466"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2916776" y="4827211"/>
            <a:ext cx="2201378"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4" name="Text Placeholder 4"/>
          <p:cNvSpPr>
            <a:spLocks noGrp="1"/>
          </p:cNvSpPr>
          <p:nvPr>
            <p:ph type="body" sz="quarter" idx="13"/>
          </p:nvPr>
        </p:nvSpPr>
        <p:spPr>
          <a:xfrm>
            <a:off x="5344917" y="4250949"/>
            <a:ext cx="219965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31" name="Picture Placeholder 2"/>
          <p:cNvSpPr>
            <a:spLocks noGrp="1" noChangeAspect="1"/>
          </p:cNvSpPr>
          <p:nvPr>
            <p:ph type="pic" idx="22"/>
          </p:nvPr>
        </p:nvSpPr>
        <p:spPr>
          <a:xfrm>
            <a:off x="5344916" y="2209800"/>
            <a:ext cx="2199658"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5344824" y="4827209"/>
            <a:ext cx="2202571"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cxnSp>
        <p:nvCxnSpPr>
          <p:cNvPr id="19" name="Straight Connector 18"/>
          <p:cNvCxnSpPr/>
          <p:nvPr/>
        </p:nvCxnSpPr>
        <p:spPr>
          <a:xfrm>
            <a:off x="2795334"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5223030"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1D8BD707-D9CF-40AE-B4C6-C98DA3205C09}" type="datetimeFigureOut">
              <a:rPr lang="en-US" smtClean="0"/>
              <a:pPr/>
              <a:t>11/19/2018</a:t>
            </a:fld>
            <a:endParaRPr lang="en-US"/>
          </a:p>
        </p:txBody>
      </p:sp>
      <p:sp>
        <p:nvSpPr>
          <p:cNvPr id="4"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686439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11/19/2018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1282402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229782" y="430214"/>
            <a:ext cx="1314793" cy="58261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489475" y="773205"/>
            <a:ext cx="5568812" cy="5483134"/>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11/19/2018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240323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p:txBody>
          <a:bodyPr/>
          <a:lstStyle/>
          <a:p>
            <a:fld id="{1D8BD707-D9CF-40AE-B4C6-C98DA3205C09}" type="datetimeFigureOut">
              <a:rPr lang="en-US" smtClean="0"/>
              <a:pPr/>
              <a:t>11/19/2018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809557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66443" y="2861734"/>
            <a:ext cx="6620967" cy="1915647"/>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866442" y="4777381"/>
            <a:ext cx="662096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11/19/2018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691675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27700" y="2060576"/>
            <a:ext cx="3298113"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241975" y="2056093"/>
            <a:ext cx="3298115"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D8BD707-D9CF-40AE-B4C6-C98DA3205C09}" type="datetimeFigureOut">
              <a:rPr lang="en-US" smtClean="0"/>
              <a:pPr/>
              <a:t>11/19/2018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12777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827700" y="1905000"/>
            <a:ext cx="3298112"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27700" y="2514600"/>
            <a:ext cx="3298113"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241976" y="1905000"/>
            <a:ext cx="3298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241976" y="2514600"/>
            <a:ext cx="3298113"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D8BD707-D9CF-40AE-B4C6-C98DA3205C09}" type="datetimeFigureOut">
              <a:rPr lang="en-US" smtClean="0"/>
              <a:pPr/>
              <a:t>11/19/2018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059980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Date Placeholder 2"/>
          <p:cNvSpPr>
            <a:spLocks noGrp="1"/>
          </p:cNvSpPr>
          <p:nvPr>
            <p:ph type="dt" sz="half" idx="10"/>
          </p:nvPr>
        </p:nvSpPr>
        <p:spPr/>
        <p:txBody>
          <a:bodyPr/>
          <a:lstStyle/>
          <a:p>
            <a:fld id="{1D8BD707-D9CF-40AE-B4C6-C98DA3205C09}" type="datetimeFigureOut">
              <a:rPr lang="en-US" smtClean="0"/>
              <a:pPr/>
              <a:t>11/19/2018</a:t>
            </a:fld>
            <a:endParaRPr lang="en-US"/>
          </a:p>
        </p:txBody>
      </p:sp>
      <p:sp>
        <p:nvSpPr>
          <p:cNvPr id="5" name="Footer Placeholder 3"/>
          <p:cNvSpPr>
            <a:spLocks noGrp="1"/>
          </p:cNvSpPr>
          <p:nvPr>
            <p:ph type="ftr" sz="quarter" idx="11"/>
          </p:nvPr>
        </p:nvSpPr>
        <p:spPr/>
        <p:txBody>
          <a:bodyPr/>
          <a:lstStyle/>
          <a:p>
            <a:endParaRPr lang="en-US"/>
          </a:p>
        </p:txBody>
      </p:sp>
      <p:sp>
        <p:nvSpPr>
          <p:cNvPr id="6"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15973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1D8BD707-D9CF-40AE-B4C6-C98DA3205C09}" type="datetimeFigureOut">
              <a:rPr lang="en-US" smtClean="0"/>
              <a:pPr/>
              <a:t>11/19/2018</a:t>
            </a:fld>
            <a:endParaRPr lang="en-US"/>
          </a:p>
        </p:txBody>
      </p:sp>
      <p:sp>
        <p:nvSpPr>
          <p:cNvPr id="5" name="Footer Placeholder 2"/>
          <p:cNvSpPr>
            <a:spLocks noGrp="1"/>
          </p:cNvSpPr>
          <p:nvPr>
            <p:ph type="ftr" sz="quarter" idx="11"/>
          </p:nvPr>
        </p:nvSpPr>
        <p:spPr/>
        <p:txBody>
          <a:bodyPr/>
          <a:lstStyle/>
          <a:p>
            <a:endParaRPr lang="en-US"/>
          </a:p>
        </p:txBody>
      </p:sp>
      <p:sp>
        <p:nvSpPr>
          <p:cNvPr id="6"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87816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6441" y="1447800"/>
            <a:ext cx="2551462" cy="14478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3589397" y="1447800"/>
            <a:ext cx="3898013"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66441" y="3129281"/>
            <a:ext cx="2551462"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7" name="Date Placeholder 4"/>
          <p:cNvSpPr>
            <a:spLocks noGrp="1"/>
          </p:cNvSpPr>
          <p:nvPr>
            <p:ph type="dt" sz="half" idx="10"/>
          </p:nvPr>
        </p:nvSpPr>
        <p:spPr/>
        <p:txBody>
          <a:bodyPr/>
          <a:lstStyle/>
          <a:p>
            <a:fld id="{1D8BD707-D9CF-40AE-B4C6-C98DA3205C09}" type="datetimeFigureOut">
              <a:rPr lang="en-US" smtClean="0"/>
              <a:pPr/>
              <a:t>11/19/2018</a:t>
            </a:fld>
            <a:endParaRPr lang="en-US"/>
          </a:p>
        </p:txBody>
      </p:sp>
      <p:sp>
        <p:nvSpPr>
          <p:cNvPr id="5" name="Footer Placeholder 5"/>
          <p:cNvSpPr>
            <a:spLocks noGrp="1"/>
          </p:cNvSpPr>
          <p:nvPr>
            <p:ph type="ftr" sz="quarter" idx="11"/>
          </p:nvPr>
        </p:nvSpPr>
        <p:spPr/>
        <p:txBody>
          <a:bodyPr/>
          <a:lstStyle/>
          <a:p>
            <a:endParaRPr lang="en-US"/>
          </a:p>
        </p:txBody>
      </p:sp>
      <p:sp>
        <p:nvSpPr>
          <p:cNvPr id="6"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055672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5656" y="1854192"/>
            <a:ext cx="3820674" cy="1574808"/>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5213517" y="1143000"/>
            <a:ext cx="2400925"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866441" y="3657600"/>
            <a:ext cx="3814728"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11/19/2018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313232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2" name="Oval 21"/>
          <p:cNvSpPr/>
          <p:nvPr/>
        </p:nvSpPr>
        <p:spPr>
          <a:xfrm>
            <a:off x="629943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5689832" y="-457200"/>
            <a:ext cx="1600200" cy="1600200"/>
          </a:xfrm>
          <a:prstGeom prst="ellipse">
            <a:avLst/>
          </a:prstGeom>
          <a:gradFill flip="none" rotWithShape="1">
            <a:gsLst>
              <a:gs pos="0">
                <a:schemeClr val="bg2">
                  <a:lumMod val="60000"/>
                  <a:lumOff val="40000"/>
                  <a:alpha val="14000"/>
                </a:schemeClr>
              </a:gs>
              <a:gs pos="73000">
                <a:schemeClr val="bg2">
                  <a:lumMod val="60000"/>
                  <a:lumOff val="40000"/>
                  <a:alpha val="0"/>
                </a:schemeClr>
              </a:gs>
              <a:gs pos="36000">
                <a:schemeClr val="bg2">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6299432" y="6096000"/>
            <a:ext cx="990600" cy="990600"/>
          </a:xfrm>
          <a:prstGeom prst="ellipse">
            <a:avLst/>
          </a:prstGeom>
          <a:gradFill flip="none" rotWithShape="1">
            <a:gsLst>
              <a:gs pos="0">
                <a:schemeClr val="bg2">
                  <a:lumMod val="60000"/>
                  <a:lumOff val="40000"/>
                  <a:alpha val="9000"/>
                </a:schemeClr>
              </a:gs>
              <a:gs pos="66000">
                <a:schemeClr val="bg2">
                  <a:lumMod val="60000"/>
                  <a:lumOff val="40000"/>
                  <a:alpha val="0"/>
                </a:schemeClr>
              </a:gs>
              <a:gs pos="36000">
                <a:schemeClr val="bg2">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153988" y="2667000"/>
            <a:ext cx="4191000" cy="4191000"/>
          </a:xfrm>
          <a:prstGeom prst="ellipse">
            <a:avLst/>
          </a:prstGeom>
          <a:gradFill flip="none" rotWithShape="1">
            <a:gsLst>
              <a:gs pos="0">
                <a:schemeClr val="bg2">
                  <a:lumMod val="60000"/>
                  <a:lumOff val="40000"/>
                  <a:alpha val="11000"/>
                </a:schemeClr>
              </a:gs>
              <a:gs pos="75000">
                <a:schemeClr val="bg2">
                  <a:lumMod val="60000"/>
                  <a:lumOff val="40000"/>
                  <a:alpha val="0"/>
                </a:schemeClr>
              </a:gs>
              <a:gs pos="36000">
                <a:schemeClr val="bg2">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39788" y="2895600"/>
            <a:ext cx="2362200" cy="2362200"/>
          </a:xfrm>
          <a:prstGeom prst="ellipse">
            <a:avLst/>
          </a:prstGeom>
          <a:gradFill flip="none" rotWithShape="1">
            <a:gsLst>
              <a:gs pos="0">
                <a:schemeClr val="bg2">
                  <a:lumMod val="60000"/>
                  <a:lumOff val="40000"/>
                  <a:alpha val="8000"/>
                </a:schemeClr>
              </a:gs>
              <a:gs pos="72000">
                <a:schemeClr val="bg2">
                  <a:lumMod val="60000"/>
                  <a:lumOff val="40000"/>
                  <a:alpha val="0"/>
                </a:schemeClr>
              </a:gs>
              <a:gs pos="36000">
                <a:schemeClr val="bg2">
                  <a:lumMod val="60000"/>
                  <a:lumOff val="4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Rectangle 18"/>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484710" y="452718"/>
            <a:ext cx="7055380" cy="1400530"/>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827700" y="2052925"/>
            <a:ext cx="6711654" cy="4195481"/>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5400000">
            <a:off x="7494989" y="1828771"/>
            <a:ext cx="990599" cy="22865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1D8BD707-D9CF-40AE-B4C6-C98DA3205C09}" type="datetimeFigureOut">
              <a:rPr lang="en-US" smtClean="0"/>
              <a:pPr/>
              <a:t>11/19/2018</a:t>
            </a:fld>
            <a:endParaRPr lang="en-US"/>
          </a:p>
        </p:txBody>
      </p:sp>
      <p:sp>
        <p:nvSpPr>
          <p:cNvPr id="5" name="Footer Placeholder 4"/>
          <p:cNvSpPr>
            <a:spLocks noGrp="1"/>
          </p:cNvSpPr>
          <p:nvPr>
            <p:ph type="ftr" sz="quarter" idx="3"/>
          </p:nvPr>
        </p:nvSpPr>
        <p:spPr>
          <a:xfrm rot="5400000">
            <a:off x="6233335" y="3263371"/>
            <a:ext cx="3859795" cy="228660"/>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a:p>
        </p:txBody>
      </p:sp>
      <p:sp>
        <p:nvSpPr>
          <p:cNvPr id="6" name="Slide Number Placeholder 5"/>
          <p:cNvSpPr>
            <a:spLocks noGrp="1"/>
          </p:cNvSpPr>
          <p:nvPr>
            <p:ph type="sldNum" sz="quarter" idx="4"/>
          </p:nvPr>
        </p:nvSpPr>
        <p:spPr bwMode="gray">
          <a:xfrm>
            <a:off x="7766431" y="295736"/>
            <a:ext cx="628813" cy="767687"/>
          </a:xfrm>
          <a:prstGeom prst="rect">
            <a:avLst/>
          </a:prstGeom>
        </p:spPr>
        <p:txBody>
          <a:bodyPr vert="horz" lIns="91440" tIns="45720" rIns="91440" bIns="45720" rtlCol="0" anchor="b"/>
          <a:lstStyle>
            <a:lvl1pPr algn="ctr">
              <a:defRPr sz="2801" b="0" i="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4078824167"/>
      </p:ext>
    </p:extLst>
  </p:cSld>
  <p:clrMap bg1="dk1" tx1="lt1" bg2="dk2" tx2="lt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 id="2147483732" r:id="rId12"/>
    <p:sldLayoutId id="2147483733" r:id="rId13"/>
    <p:sldLayoutId id="2147483734" r:id="rId14"/>
    <p:sldLayoutId id="2147483735" r:id="rId15"/>
    <p:sldLayoutId id="2147483736" r:id="rId16"/>
    <p:sldLayoutId id="2147483737" r:id="rId17"/>
  </p:sldLayoutIdLst>
  <p:txStyles>
    <p:titleStyle>
      <a:lvl1pPr algn="l" defTabSz="457207"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6" indent="-342906" algn="l" defTabSz="457207"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62" indent="-285755" algn="l" defTabSz="457207"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20"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27"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34"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14642"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49"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57"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64"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7" rtl="0" eaLnBrk="1" latinLnBrk="0" hangingPunct="1">
        <a:defRPr sz="1800" kern="1200">
          <a:solidFill>
            <a:schemeClr val="tx1"/>
          </a:solidFill>
          <a:latin typeface="+mn-lt"/>
          <a:ea typeface="+mn-ea"/>
          <a:cs typeface="+mn-cs"/>
        </a:defRPr>
      </a:lvl1pPr>
      <a:lvl2pPr marL="457207" algn="l" defTabSz="457207" rtl="0" eaLnBrk="1" latinLnBrk="0" hangingPunct="1">
        <a:defRPr sz="1800" kern="1200">
          <a:solidFill>
            <a:schemeClr val="tx1"/>
          </a:solidFill>
          <a:latin typeface="+mn-lt"/>
          <a:ea typeface="+mn-ea"/>
          <a:cs typeface="+mn-cs"/>
        </a:defRPr>
      </a:lvl2pPr>
      <a:lvl3pPr marL="914415" algn="l" defTabSz="457207" rtl="0" eaLnBrk="1" latinLnBrk="0" hangingPunct="1">
        <a:defRPr sz="1800" kern="1200">
          <a:solidFill>
            <a:schemeClr val="tx1"/>
          </a:solidFill>
          <a:latin typeface="+mn-lt"/>
          <a:ea typeface="+mn-ea"/>
          <a:cs typeface="+mn-cs"/>
        </a:defRPr>
      </a:lvl3pPr>
      <a:lvl4pPr marL="1371622" algn="l" defTabSz="457207" rtl="0" eaLnBrk="1" latinLnBrk="0" hangingPunct="1">
        <a:defRPr sz="1800" kern="1200">
          <a:solidFill>
            <a:schemeClr val="tx1"/>
          </a:solidFill>
          <a:latin typeface="+mn-lt"/>
          <a:ea typeface="+mn-ea"/>
          <a:cs typeface="+mn-cs"/>
        </a:defRPr>
      </a:lvl4pPr>
      <a:lvl5pPr marL="1828831" algn="l" defTabSz="457207" rtl="0" eaLnBrk="1" latinLnBrk="0" hangingPunct="1">
        <a:defRPr sz="1800" kern="1200">
          <a:solidFill>
            <a:schemeClr val="tx1"/>
          </a:solidFill>
          <a:latin typeface="+mn-lt"/>
          <a:ea typeface="+mn-ea"/>
          <a:cs typeface="+mn-cs"/>
        </a:defRPr>
      </a:lvl5pPr>
      <a:lvl6pPr marL="2286038" algn="l" defTabSz="457207" rtl="0" eaLnBrk="1" latinLnBrk="0" hangingPunct="1">
        <a:defRPr sz="1800" kern="1200">
          <a:solidFill>
            <a:schemeClr val="tx1"/>
          </a:solidFill>
          <a:latin typeface="+mn-lt"/>
          <a:ea typeface="+mn-ea"/>
          <a:cs typeface="+mn-cs"/>
        </a:defRPr>
      </a:lvl6pPr>
      <a:lvl7pPr marL="2743246" algn="l" defTabSz="457207" rtl="0" eaLnBrk="1" latinLnBrk="0" hangingPunct="1">
        <a:defRPr sz="1800" kern="1200">
          <a:solidFill>
            <a:schemeClr val="tx1"/>
          </a:solidFill>
          <a:latin typeface="+mn-lt"/>
          <a:ea typeface="+mn-ea"/>
          <a:cs typeface="+mn-cs"/>
        </a:defRPr>
      </a:lvl7pPr>
      <a:lvl8pPr marL="3200453" algn="l" defTabSz="457207" rtl="0" eaLnBrk="1" latinLnBrk="0" hangingPunct="1">
        <a:defRPr sz="1800" kern="1200">
          <a:solidFill>
            <a:schemeClr val="tx1"/>
          </a:solidFill>
          <a:latin typeface="+mn-lt"/>
          <a:ea typeface="+mn-ea"/>
          <a:cs typeface="+mn-cs"/>
        </a:defRPr>
      </a:lvl8pPr>
      <a:lvl9pPr marL="3657661" algn="l" defTabSz="45720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7.xml"/><Relationship Id="rId1" Type="http://schemas.openxmlformats.org/officeDocument/2006/relationships/tags" Target="../tags/tag2.xml"/><Relationship Id="rId5" Type="http://schemas.openxmlformats.org/officeDocument/2006/relationships/image" Target="../media/image17.jpeg"/><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3.xml"/><Relationship Id="rId5" Type="http://schemas.openxmlformats.org/officeDocument/2006/relationships/image" Target="../media/image19.jpeg"/><Relationship Id="rId4" Type="http://schemas.openxmlformats.org/officeDocument/2006/relationships/image" Target="../media/image18.jpeg"/></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oleObject" Target="../embeddings/oleObject3.bin"/><Relationship Id="rId3" Type="http://schemas.openxmlformats.org/officeDocument/2006/relationships/notesSlide" Target="../notesSlides/notesSlide10.xml"/><Relationship Id="rId7" Type="http://schemas.openxmlformats.org/officeDocument/2006/relationships/image" Target="../media/image23.wmf"/><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22.wmf"/><Relationship Id="rId4" Type="http://schemas.openxmlformats.org/officeDocument/2006/relationships/oleObject" Target="../embeddings/oleObject1.bin"/><Relationship Id="rId9" Type="http://schemas.openxmlformats.org/officeDocument/2006/relationships/image" Target="../media/image24.wmf"/></Relationships>
</file>

<file path=ppt/slides/_rels/slide1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hyperlink" Target="https://www.youtube.com/channel/UClg4riEG1qPzlGwy8Q4D_gw" TargetMode="External"/><Relationship Id="rId5" Type="http://schemas.openxmlformats.org/officeDocument/2006/relationships/image" Target="../media/image27.gif"/><Relationship Id="rId4" Type="http://schemas.openxmlformats.org/officeDocument/2006/relationships/image" Target="../media/image26.jpeg"/></Relationships>
</file>

<file path=ppt/slides/_rels/slide1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30.jpeg"/><Relationship Id="rId5" Type="http://schemas.openxmlformats.org/officeDocument/2006/relationships/image" Target="../media/image29.wmf"/><Relationship Id="rId4" Type="http://schemas.openxmlformats.org/officeDocument/2006/relationships/oleObject" Target="../embeddings/oleObject4.bin"/></Relationships>
</file>

<file path=ppt/slides/_rels/slide19.xml.rels><?xml version="1.0" encoding="UTF-8" standalone="yes"?>
<Relationships xmlns="http://schemas.openxmlformats.org/package/2006/relationships"><Relationship Id="rId3" Type="http://schemas.openxmlformats.org/officeDocument/2006/relationships/image" Target="../media/image31.gif"/><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2.gif"/><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3.gif"/><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image" Target="../media/image41.jpeg"/><Relationship Id="rId3" Type="http://schemas.openxmlformats.org/officeDocument/2006/relationships/image" Target="../media/image36.jpeg"/><Relationship Id="rId7" Type="http://schemas.openxmlformats.org/officeDocument/2006/relationships/image" Target="../media/image40.jpe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eg"/><Relationship Id="rId9" Type="http://schemas.openxmlformats.org/officeDocument/2006/relationships/image" Target="../media/image42.jpeg"/></Relationships>
</file>

<file path=ppt/slides/_rels/slide2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openxmlformats.org/officeDocument/2006/relationships/image" Target="../media/image46.png"/><Relationship Id="rId3" Type="http://schemas.microsoft.com/office/2007/relationships/media" Target="../media/media2.mp4"/><Relationship Id="rId7" Type="http://schemas.openxmlformats.org/officeDocument/2006/relationships/image" Target="../media/image45.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notesSlide" Target="../notesSlides/notesSlide23.xml"/><Relationship Id="rId5" Type="http://schemas.openxmlformats.org/officeDocument/2006/relationships/slideLayout" Target="../slideLayouts/slideLayout2.xml"/><Relationship Id="rId10" Type="http://schemas.openxmlformats.org/officeDocument/2006/relationships/image" Target="../media/image48.jpeg"/><Relationship Id="rId4" Type="http://schemas.openxmlformats.org/officeDocument/2006/relationships/video" Target="../media/media2.mp4"/><Relationship Id="rId9" Type="http://schemas.openxmlformats.org/officeDocument/2006/relationships/image" Target="../media/image47.jpeg"/></Relationships>
</file>

<file path=ppt/slides/_rels/slide2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51.png"/><Relationship Id="rId4" Type="http://schemas.openxmlformats.org/officeDocument/2006/relationships/image" Target="../media/image50.jpeg"/></Relationships>
</file>

<file path=ppt/slides/_rels/slide29.xml.rels><?xml version="1.0" encoding="UTF-8" standalone="yes"?>
<Relationships xmlns="http://schemas.openxmlformats.org/package/2006/relationships"><Relationship Id="rId3" Type="http://schemas.openxmlformats.org/officeDocument/2006/relationships/hyperlink" Target="https://imgur.com/user/thevortexmaster" TargetMode="External"/><Relationship Id="rId7" Type="http://schemas.openxmlformats.org/officeDocument/2006/relationships/image" Target="../media/image55.jpe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54.jpeg"/><Relationship Id="rId5" Type="http://schemas.openxmlformats.org/officeDocument/2006/relationships/image" Target="../media/image53.png"/><Relationship Id="rId4" Type="http://schemas.openxmlformats.org/officeDocument/2006/relationships/image" Target="../media/image52.jpeg"/></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https://twitter.com/annamgroves" TargetMode="External"/><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56.gif"/></Relationships>
</file>

<file path=ppt/slides/_rels/slide31.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2.xml"/><Relationship Id="rId1" Type="http://schemas.openxmlformats.org/officeDocument/2006/relationships/tags" Target="../tags/tag4.xml"/><Relationship Id="rId4" Type="http://schemas.openxmlformats.org/officeDocument/2006/relationships/image" Target="../media/image61.jpeg"/></Relationships>
</file>

<file path=ppt/slides/_rels/slide36.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40.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73.jpeg"/></Relationships>
</file>

<file path=ppt/slides/_rels/slide4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1.jpg"/><Relationship Id="rId5" Type="http://schemas.openxmlformats.org/officeDocument/2006/relationships/image" Target="../media/image10.jpg"/><Relationship Id="rId4" Type="http://schemas.openxmlformats.org/officeDocument/2006/relationships/image" Target="../media/image9.jpg"/></Relationships>
</file>

<file path=ppt/slides/_rels/slide50.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image" Target="../media/image79.jpeg"/><Relationship Id="rId5" Type="http://schemas.openxmlformats.org/officeDocument/2006/relationships/image" Target="../media/image78.jpeg"/><Relationship Id="rId4" Type="http://schemas.openxmlformats.org/officeDocument/2006/relationships/image" Target="../media/image77.jpeg"/></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hyperlink" Target="http://www.gdcvault.com/play/1022341/Transitioning-from-Linear-to-Open" TargetMode="External"/><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8" Type="http://schemas.openxmlformats.org/officeDocument/2006/relationships/hyperlink" Target="https://i.pinimg.com/originals/03/bb/fb/03bbfb95d3410a404583edfdc5415ace.gif" TargetMode="External"/><Relationship Id="rId3" Type="http://schemas.openxmlformats.org/officeDocument/2006/relationships/hyperlink" Target="https://www.plantpeopleblog.com/blog/breath-of-the-wild" TargetMode="External"/><Relationship Id="rId7" Type="http://schemas.openxmlformats.org/officeDocument/2006/relationships/hyperlink" Target="https://www.nhltv.net/playlist/unsw-built-environment/PLvW1evjftfvntp6R2ItJ6TuEBFYcpKFsy" TargetMode="External"/><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hyperlink" Target="https://gfycat.com/gifs/detail/jollyconfusedhuman" TargetMode="External"/><Relationship Id="rId5" Type="http://schemas.openxmlformats.org/officeDocument/2006/relationships/hyperlink" Target="https://gfycat.com/gifs/detail/disloyalplayfulelectriceel" TargetMode="External"/><Relationship Id="rId10" Type="http://schemas.openxmlformats.org/officeDocument/2006/relationships/hyperlink" Target="https://it.videogamer.com/2017/08/21/fine-della-produzione-per-hololens-nuova-conferma/" TargetMode="External"/><Relationship Id="rId4" Type="http://schemas.openxmlformats.org/officeDocument/2006/relationships/hyperlink" Target="https://www.game-debate.com/news/21593/zelda-breath-of-the-wilds-world-looks-gorgeous-to-explore-in-new-trailer" TargetMode="External"/><Relationship Id="rId9" Type="http://schemas.openxmlformats.org/officeDocument/2006/relationships/hyperlink" Target="https://80.lv/"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1.xml"/><Relationship Id="rId5" Type="http://schemas.openxmlformats.org/officeDocument/2006/relationships/image" Target="../media/image15.pn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2133600"/>
            <a:ext cx="7175351" cy="1981200"/>
          </a:xfrm>
        </p:spPr>
        <p:txBody>
          <a:bodyPr/>
          <a:lstStyle/>
          <a:p>
            <a:pPr algn="ctr"/>
            <a:r>
              <a:rPr lang="en-GB" sz="3200" dirty="0"/>
              <a:t>Virtual Ecosystems &amp; Video Games.</a:t>
            </a:r>
            <a:br>
              <a:rPr lang="en-GB" sz="3200" dirty="0">
                <a:effectLst/>
              </a:rPr>
            </a:br>
            <a:endParaRPr lang="en-GB" sz="3200" dirty="0"/>
          </a:p>
        </p:txBody>
      </p:sp>
      <p:sp>
        <p:nvSpPr>
          <p:cNvPr id="3" name="Subtitle 2"/>
          <p:cNvSpPr>
            <a:spLocks noGrp="1"/>
          </p:cNvSpPr>
          <p:nvPr>
            <p:ph type="subTitle" idx="1"/>
          </p:nvPr>
        </p:nvSpPr>
        <p:spPr>
          <a:xfrm>
            <a:off x="6527800" y="5207000"/>
            <a:ext cx="2590800" cy="1676400"/>
          </a:xfrm>
        </p:spPr>
        <p:txBody>
          <a:bodyPr>
            <a:normAutofit fontScale="77500" lnSpcReduction="20000"/>
          </a:bodyPr>
          <a:lstStyle/>
          <a:p>
            <a:pPr algn="r"/>
            <a:r>
              <a:rPr lang="en-GB" sz="1800" b="1" dirty="0"/>
              <a:t>Dr Umran Ali</a:t>
            </a:r>
            <a:endParaRPr lang="en-GB" sz="1800" dirty="0"/>
          </a:p>
          <a:p>
            <a:pPr algn="r"/>
            <a:r>
              <a:rPr lang="en-GB" sz="1800" dirty="0"/>
              <a:t>University of Salford</a:t>
            </a:r>
          </a:p>
          <a:p>
            <a:pPr algn="r"/>
            <a:r>
              <a:rPr lang="en-GB" sz="1800" dirty="0"/>
              <a:t>School of Arts &amp; Media</a:t>
            </a:r>
          </a:p>
          <a:p>
            <a:pPr algn="r"/>
            <a:r>
              <a:rPr lang="en-GB" sz="1800" dirty="0"/>
              <a:t>0161 295 6094</a:t>
            </a:r>
          </a:p>
          <a:p>
            <a:pPr algn="r"/>
            <a:r>
              <a:rPr lang="en-GB" sz="1800" dirty="0"/>
              <a:t>u.ali@salford.ac.uk</a:t>
            </a:r>
          </a:p>
          <a:p>
            <a:pPr algn="r"/>
            <a:endParaRPr lang="en-GB" sz="1800" dirty="0"/>
          </a:p>
        </p:txBody>
      </p:sp>
    </p:spTree>
    <p:extLst>
      <p:ext uri="{BB962C8B-B14F-4D97-AF65-F5344CB8AC3E}">
        <p14:creationId xmlns:p14="http://schemas.microsoft.com/office/powerpoint/2010/main" val="4058737718"/>
      </p:ext>
    </p:extLst>
  </p:cSld>
  <p:clrMapOvr>
    <a:masterClrMapping/>
  </p:clrMapOvr>
  <mc:AlternateContent xmlns:mc="http://schemas.openxmlformats.org/markup-compatibility/2006" xmlns:p14="http://schemas.microsoft.com/office/powerpoint/2010/main">
    <mc:Choice Requires="p14">
      <p:transition spd="slow" p14:dur="2000" advTm="12740"/>
    </mc:Choice>
    <mc:Fallback xmlns="">
      <p:transition spd="slow" advTm="12740"/>
    </mc:Fallback>
  </mc:AlternateContent>
</p:sld>
</file>

<file path=ppt/slides/slide1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4" name="Picture 2" descr="E:\Teaching V2\PhD V2\My Artefacts\New folder\beyond_the_forbidden_forest_02.gif">
            <a:extLst>
              <a:ext uri="{FF2B5EF4-FFF2-40B4-BE49-F238E27FC236}">
                <a16:creationId xmlns:a16="http://schemas.microsoft.com/office/drawing/2014/main" id="{91993904-6931-4A49-97DC-E2CE6AE4154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5720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299" name="Picture 3" descr="E:\Teaching V2\PhD V2\My Artefacts\New folder\ridge-small.jpg">
            <a:extLst>
              <a:ext uri="{FF2B5EF4-FFF2-40B4-BE49-F238E27FC236}">
                <a16:creationId xmlns:a16="http://schemas.microsoft.com/office/drawing/2014/main" id="{BCD82A49-28AF-4289-91D6-D433FAECA1D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445325"/>
            <a:ext cx="9144000" cy="579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009862373"/>
      </p:ext>
    </p:extLst>
  </p:cSld>
  <p:clrMapOvr>
    <a:masterClrMapping/>
  </p:clrMapOvr>
  <mc:AlternateContent xmlns:mc="http://schemas.openxmlformats.org/markup-compatibility/2006" xmlns:p14="http://schemas.microsoft.com/office/powerpoint/2010/main">
    <mc:Choice Requires="p14">
      <p:transition spd="slow" p14:dur="2000" advTm="44964"/>
    </mc:Choice>
    <mc:Fallback xmlns="">
      <p:transition spd="slow" advTm="4496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 presetClass="entr" presetSubtype="10" fill="hold" nodeType="clickEffect">
                                  <p:stCondLst>
                                    <p:cond delay="0"/>
                                  </p:stCondLst>
                                  <p:childTnLst>
                                    <p:set>
                                      <p:cBhvr>
                                        <p:cTn id="12" dur="1" fill="hold">
                                          <p:stCondLst>
                                            <p:cond delay="0"/>
                                          </p:stCondLst>
                                        </p:cTn>
                                        <p:tgtEl>
                                          <p:spTgt spid="55299"/>
                                        </p:tgtEl>
                                        <p:attrNameLst>
                                          <p:attrName>style.visibility</p:attrName>
                                        </p:attrNameLst>
                                      </p:cBhvr>
                                      <p:to>
                                        <p:strVal val="visible"/>
                                      </p:to>
                                    </p:set>
                                    <p:animEffect transition="in" filter="blinds(horizontal)">
                                      <p:cBhvr>
                                        <p:cTn id="13" dur="1000"/>
                                        <p:tgtEl>
                                          <p:spTgt spid="552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71F3866C-BA6B-4B0E-BDAA-0FC3FA8D044E}"/>
              </a:ext>
            </a:extLst>
          </p:cNvPr>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pic>
        <p:nvPicPr>
          <p:cNvPr id="4097" name="Picture 8" descr="SO_Lvo">
            <a:extLst>
              <a:ext uri="{FF2B5EF4-FFF2-40B4-BE49-F238E27FC236}">
                <a16:creationId xmlns:a16="http://schemas.microsoft.com/office/drawing/2014/main" id="{B132DFC9-0D9D-4482-9FF0-75B86699F44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6236" y="762000"/>
            <a:ext cx="8391525" cy="491774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a:extLst>
              <a:ext uri="{FF2B5EF4-FFF2-40B4-BE49-F238E27FC236}">
                <a16:creationId xmlns:a16="http://schemas.microsoft.com/office/drawing/2014/main" id="{69864F8C-CEBB-43C7-8ECF-5D8B42508801}"/>
              </a:ext>
            </a:extLst>
          </p:cNvPr>
          <p:cNvSpPr>
            <a:spLocks noChangeArrowheads="1"/>
          </p:cNvSpPr>
          <p:nvPr/>
        </p:nvSpPr>
        <p:spPr bwMode="auto">
          <a:xfrm>
            <a:off x="990600" y="5984545"/>
            <a:ext cx="74676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n-US" b="1" i="0" u="none" strike="noStrike" cap="none" normalizeH="0" baseline="0" dirty="0" bmk="_Toc456167030">
                <a:ln>
                  <a:noFill/>
                </a:ln>
                <a:solidFill>
                  <a:schemeClr val="tx1"/>
                </a:solidFill>
                <a:effectLst/>
                <a:latin typeface="Book Antiqua" panose="02040602050305030304" pitchFamily="18" charset="0"/>
                <a:ea typeface="Times" panose="02020603050405020304" pitchFamily="18" charset="0"/>
                <a:cs typeface="Times New Roman" panose="02020603050405020304" pitchFamily="18" charset="0"/>
              </a:rPr>
              <a:t>Linear Vs Open World (Source: GDC Presentation, England, 2015)</a:t>
            </a:r>
            <a:endParaRPr kumimoji="0" lang="en-GB" altLang="en-US" sz="4000" b="0" i="0" u="none" strike="noStrike" cap="none" normalizeH="0" baseline="0" dirty="0">
              <a:ln>
                <a:noFill/>
              </a:ln>
              <a:solidFill>
                <a:schemeClr val="tx1"/>
              </a:solidFill>
              <a:effectLst/>
              <a:latin typeface="Arial" panose="020B0604020202020204" pitchFamily="34" charset="0"/>
            </a:endParaRPr>
          </a:p>
        </p:txBody>
      </p:sp>
      <p:pic>
        <p:nvPicPr>
          <p:cNvPr id="1026" name="Picture 2" descr="https://static.giantbomb.com/uploads/original/3/30984/1366064-ubwcz.jpg">
            <a:extLst>
              <a:ext uri="{FF2B5EF4-FFF2-40B4-BE49-F238E27FC236}">
                <a16:creationId xmlns:a16="http://schemas.microsoft.com/office/drawing/2014/main" id="{15CEC7AD-CB25-41DD-9852-05321A3B135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76237" y="0"/>
            <a:ext cx="8391525" cy="68580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713064156"/>
      </p:ext>
    </p:extLst>
  </p:cSld>
  <p:clrMapOvr>
    <a:masterClrMapping/>
  </p:clrMapOvr>
  <mc:AlternateContent xmlns:mc="http://schemas.openxmlformats.org/markup-compatibility/2006" xmlns:p14="http://schemas.microsoft.com/office/powerpoint/2010/main">
    <mc:Choice Requires="p14">
      <p:transition spd="slow" p14:dur="2000" advTm="59343"/>
    </mc:Choice>
    <mc:Fallback xmlns="">
      <p:transition spd="slow" advTm="593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09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33400" y="228600"/>
            <a:ext cx="7772400" cy="838200"/>
          </a:xfrm>
        </p:spPr>
        <p:txBody>
          <a:bodyPr/>
          <a:lstStyle/>
          <a:p>
            <a:r>
              <a:rPr lang="en-GB" dirty="0">
                <a:latin typeface="Arial" pitchFamily="34" charset="0"/>
                <a:cs typeface="Arial" pitchFamily="34" charset="0"/>
              </a:rPr>
              <a:t>What is a Game Engine?</a:t>
            </a:r>
          </a:p>
        </p:txBody>
      </p:sp>
      <p:pic>
        <p:nvPicPr>
          <p:cNvPr id="5124" name="Picture 4" descr="Related image">
            <a:extLst>
              <a:ext uri="{FF2B5EF4-FFF2-40B4-BE49-F238E27FC236}">
                <a16:creationId xmlns:a16="http://schemas.microsoft.com/office/drawing/2014/main" id="{2AC36C6E-C955-43FD-A0E2-6D7BEA40DA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51" y="1143000"/>
            <a:ext cx="9127049" cy="513463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AA77D18E-80EC-4B8B-9258-79BB2280F14E}"/>
              </a:ext>
            </a:extLst>
          </p:cNvPr>
          <p:cNvSpPr txBox="1"/>
          <p:nvPr/>
        </p:nvSpPr>
        <p:spPr>
          <a:xfrm>
            <a:off x="5867400" y="6353832"/>
            <a:ext cx="3505200" cy="307777"/>
          </a:xfrm>
          <a:prstGeom prst="rect">
            <a:avLst/>
          </a:prstGeom>
          <a:noFill/>
        </p:spPr>
        <p:txBody>
          <a:bodyPr wrap="square" rtlCol="0">
            <a:spAutoFit/>
          </a:bodyPr>
          <a:lstStyle/>
          <a:p>
            <a:r>
              <a:rPr lang="en-GB" sz="1400" dirty="0"/>
              <a:t>Crytek’s CryEngine 5 Sandbox Editor</a:t>
            </a:r>
          </a:p>
        </p:txBody>
      </p:sp>
    </p:spTree>
    <p:extLst>
      <p:ext uri="{BB962C8B-B14F-4D97-AF65-F5344CB8AC3E}">
        <p14:creationId xmlns:p14="http://schemas.microsoft.com/office/powerpoint/2010/main" val="1734987077"/>
      </p:ext>
    </p:extLst>
  </p:cSld>
  <p:clrMapOvr>
    <a:masterClrMapping/>
  </p:clrMapOvr>
  <mc:AlternateContent xmlns:mc="http://schemas.openxmlformats.org/markup-compatibility/2006" xmlns:p14="http://schemas.microsoft.com/office/powerpoint/2010/main">
    <mc:Choice Requires="p14">
      <p:transition spd="slow" p14:dur="2000" advTm="13807"/>
    </mc:Choice>
    <mc:Fallback xmlns="">
      <p:transition spd="slow" advTm="13807"/>
    </mc:Fallback>
  </mc:AlternateContent>
</p:sld>
</file>

<file path=ppt/slides/slide1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33400" y="228600"/>
            <a:ext cx="8153400" cy="838200"/>
          </a:xfrm>
        </p:spPr>
        <p:txBody>
          <a:bodyPr/>
          <a:lstStyle/>
          <a:p>
            <a:r>
              <a:rPr lang="en-GB" dirty="0">
                <a:latin typeface="Arial" pitchFamily="34" charset="0"/>
                <a:cs typeface="Arial" pitchFamily="34" charset="0"/>
              </a:rPr>
              <a:t>Game Engine Evolution</a:t>
            </a:r>
          </a:p>
        </p:txBody>
      </p:sp>
      <p:pic>
        <p:nvPicPr>
          <p:cNvPr id="6" name="Picture 2" descr="Image result for game engines">
            <a:extLst>
              <a:ext uri="{FF2B5EF4-FFF2-40B4-BE49-F238E27FC236}">
                <a16:creationId xmlns:a16="http://schemas.microsoft.com/office/drawing/2014/main" id="{9B26A0FA-7FFF-4A63-AF8F-3CC84B9F639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45" y="1295400"/>
            <a:ext cx="9161045" cy="4724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7419410"/>
      </p:ext>
    </p:extLst>
  </p:cSld>
  <p:clrMapOvr>
    <a:masterClrMapping/>
  </p:clrMapOvr>
  <mc:AlternateContent xmlns:mc="http://schemas.openxmlformats.org/markup-compatibility/2006" xmlns:p14="http://schemas.microsoft.com/office/powerpoint/2010/main">
    <mc:Choice Requires="p14">
      <p:transition spd="slow" p14:dur="2000" advTm="13807"/>
    </mc:Choice>
    <mc:Fallback xmlns="">
      <p:transition spd="slow" advTm="13807"/>
    </mc:Fallback>
  </mc:AlternateContent>
</p:sld>
</file>

<file path=ppt/slides/slide1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aphicFrame>
        <p:nvGraphicFramePr>
          <p:cNvPr id="11" name="Object 10">
            <a:extLst>
              <a:ext uri="{FF2B5EF4-FFF2-40B4-BE49-F238E27FC236}">
                <a16:creationId xmlns:a16="http://schemas.microsoft.com/office/drawing/2014/main" id="{55519851-5867-41B7-AC8D-684118B07C3E}"/>
              </a:ext>
            </a:extLst>
          </p:cNvPr>
          <p:cNvGraphicFramePr>
            <a:graphicFrameLocks noChangeAspect="1"/>
          </p:cNvGraphicFramePr>
          <p:nvPr>
            <p:extLst/>
          </p:nvPr>
        </p:nvGraphicFramePr>
        <p:xfrm>
          <a:off x="152400" y="-1"/>
          <a:ext cx="7315200" cy="6912851"/>
        </p:xfrm>
        <a:graphic>
          <a:graphicData uri="http://schemas.openxmlformats.org/presentationml/2006/ole">
            <mc:AlternateContent xmlns:mc="http://schemas.openxmlformats.org/markup-compatibility/2006">
              <mc:Choice xmlns:v="urn:schemas-microsoft-com:vml" Requires="v">
                <p:oleObj spid="_x0000_s4236" name="Image" r:id="rId4" imgW="10742760" imgH="10133280" progId="Photoshop.Image.13">
                  <p:embed/>
                </p:oleObj>
              </mc:Choice>
              <mc:Fallback>
                <p:oleObj name="Image" r:id="rId4" imgW="10742760" imgH="10133280" progId="Photoshop.Image.13">
                  <p:embed/>
                  <p:pic>
                    <p:nvPicPr>
                      <p:cNvPr id="11" name="Object 10">
                        <a:extLst>
                          <a:ext uri="{FF2B5EF4-FFF2-40B4-BE49-F238E27FC236}">
                            <a16:creationId xmlns:a16="http://schemas.microsoft.com/office/drawing/2014/main" id="{55519851-5867-41B7-AC8D-684118B07C3E}"/>
                          </a:ext>
                        </a:extLst>
                      </p:cNvPr>
                      <p:cNvPicPr/>
                      <p:nvPr/>
                    </p:nvPicPr>
                    <p:blipFill>
                      <a:blip r:embed="rId5"/>
                      <a:stretch>
                        <a:fillRect/>
                      </a:stretch>
                    </p:blipFill>
                    <p:spPr>
                      <a:xfrm>
                        <a:off x="152400" y="-1"/>
                        <a:ext cx="7315200" cy="6912851"/>
                      </a:xfrm>
                      <a:prstGeom prst="rect">
                        <a:avLst/>
                      </a:prstGeom>
                    </p:spPr>
                  </p:pic>
                </p:oleObj>
              </mc:Fallback>
            </mc:AlternateContent>
          </a:graphicData>
        </a:graphic>
      </p:graphicFrame>
      <p:graphicFrame>
        <p:nvGraphicFramePr>
          <p:cNvPr id="12" name="Object 11">
            <a:extLst>
              <a:ext uri="{FF2B5EF4-FFF2-40B4-BE49-F238E27FC236}">
                <a16:creationId xmlns:a16="http://schemas.microsoft.com/office/drawing/2014/main" id="{51D1DAC5-32F9-4B9E-ACE8-95FC6CE9FB80}"/>
              </a:ext>
            </a:extLst>
          </p:cNvPr>
          <p:cNvGraphicFramePr>
            <a:graphicFrameLocks noChangeAspect="1"/>
          </p:cNvGraphicFramePr>
          <p:nvPr>
            <p:extLst/>
          </p:nvPr>
        </p:nvGraphicFramePr>
        <p:xfrm>
          <a:off x="533400" y="-24740"/>
          <a:ext cx="8215192" cy="6882740"/>
        </p:xfrm>
        <a:graphic>
          <a:graphicData uri="http://schemas.openxmlformats.org/presentationml/2006/ole">
            <mc:AlternateContent xmlns:mc="http://schemas.openxmlformats.org/markup-compatibility/2006">
              <mc:Choice xmlns:v="urn:schemas-microsoft-com:vml" Requires="v">
                <p:oleObj spid="_x0000_s4237" name="Image" r:id="rId6" imgW="10742760" imgH="8977680" progId="Photoshop.Image.13">
                  <p:embed/>
                </p:oleObj>
              </mc:Choice>
              <mc:Fallback>
                <p:oleObj name="Image" r:id="rId6" imgW="10742760" imgH="8977680" progId="Photoshop.Image.13">
                  <p:embed/>
                  <p:pic>
                    <p:nvPicPr>
                      <p:cNvPr id="12" name="Object 11">
                        <a:extLst>
                          <a:ext uri="{FF2B5EF4-FFF2-40B4-BE49-F238E27FC236}">
                            <a16:creationId xmlns:a16="http://schemas.microsoft.com/office/drawing/2014/main" id="{51D1DAC5-32F9-4B9E-ACE8-95FC6CE9FB80}"/>
                          </a:ext>
                        </a:extLst>
                      </p:cNvPr>
                      <p:cNvPicPr/>
                      <p:nvPr/>
                    </p:nvPicPr>
                    <p:blipFill>
                      <a:blip r:embed="rId7"/>
                      <a:stretch>
                        <a:fillRect/>
                      </a:stretch>
                    </p:blipFill>
                    <p:spPr>
                      <a:xfrm>
                        <a:off x="533400" y="-24740"/>
                        <a:ext cx="8215192" cy="6882740"/>
                      </a:xfrm>
                      <a:prstGeom prst="rect">
                        <a:avLst/>
                      </a:prstGeom>
                    </p:spPr>
                  </p:pic>
                </p:oleObj>
              </mc:Fallback>
            </mc:AlternateContent>
          </a:graphicData>
        </a:graphic>
      </p:graphicFrame>
      <p:graphicFrame>
        <p:nvGraphicFramePr>
          <p:cNvPr id="15" name="Object 14">
            <a:extLst>
              <a:ext uri="{FF2B5EF4-FFF2-40B4-BE49-F238E27FC236}">
                <a16:creationId xmlns:a16="http://schemas.microsoft.com/office/drawing/2014/main" id="{F2DC8B74-09B3-4CF8-8EF2-1D4587E6BD4C}"/>
              </a:ext>
            </a:extLst>
          </p:cNvPr>
          <p:cNvGraphicFramePr>
            <a:graphicFrameLocks noChangeAspect="1"/>
          </p:cNvGraphicFramePr>
          <p:nvPr>
            <p:extLst/>
          </p:nvPr>
        </p:nvGraphicFramePr>
        <p:xfrm>
          <a:off x="838200" y="54108"/>
          <a:ext cx="8162925" cy="6838950"/>
        </p:xfrm>
        <a:graphic>
          <a:graphicData uri="http://schemas.openxmlformats.org/presentationml/2006/ole">
            <mc:AlternateContent xmlns:mc="http://schemas.openxmlformats.org/markup-compatibility/2006">
              <mc:Choice xmlns:v="urn:schemas-microsoft-com:vml" Requires="v">
                <p:oleObj spid="_x0000_s4238" name="Image" r:id="rId8" imgW="10742760" imgH="8977680" progId="Photoshop.Image.13">
                  <p:embed/>
                </p:oleObj>
              </mc:Choice>
              <mc:Fallback>
                <p:oleObj name="Image" r:id="rId8" imgW="10742760" imgH="8977680" progId="Photoshop.Image.13">
                  <p:embed/>
                  <p:pic>
                    <p:nvPicPr>
                      <p:cNvPr id="15" name="Object 14">
                        <a:extLst>
                          <a:ext uri="{FF2B5EF4-FFF2-40B4-BE49-F238E27FC236}">
                            <a16:creationId xmlns:a16="http://schemas.microsoft.com/office/drawing/2014/main" id="{F2DC8B74-09B3-4CF8-8EF2-1D4587E6BD4C}"/>
                          </a:ext>
                        </a:extLst>
                      </p:cNvPr>
                      <p:cNvPicPr/>
                      <p:nvPr/>
                    </p:nvPicPr>
                    <p:blipFill>
                      <a:blip r:embed="rId9"/>
                      <a:stretch>
                        <a:fillRect/>
                      </a:stretch>
                    </p:blipFill>
                    <p:spPr>
                      <a:xfrm>
                        <a:off x="838200" y="54108"/>
                        <a:ext cx="8162925" cy="6838950"/>
                      </a:xfrm>
                      <a:prstGeom prst="rect">
                        <a:avLst/>
                      </a:prstGeom>
                    </p:spPr>
                  </p:pic>
                </p:oleObj>
              </mc:Fallback>
            </mc:AlternateContent>
          </a:graphicData>
        </a:graphic>
      </p:graphicFrame>
    </p:spTree>
    <p:extLst>
      <p:ext uri="{BB962C8B-B14F-4D97-AF65-F5344CB8AC3E}">
        <p14:creationId xmlns:p14="http://schemas.microsoft.com/office/powerpoint/2010/main" val="1449485326"/>
      </p:ext>
    </p:extLst>
  </p:cSld>
  <p:clrMapOvr>
    <a:masterClrMapping/>
  </p:clrMapOvr>
  <mc:AlternateContent xmlns:mc="http://schemas.openxmlformats.org/markup-compatibility/2006" xmlns:p14="http://schemas.microsoft.com/office/powerpoint/2010/main">
    <mc:Choice Requires="p14">
      <p:transition spd="slow" p14:dur="2000" advTm="13807"/>
    </mc:Choice>
    <mc:Fallback xmlns="">
      <p:transition spd="slow" advTm="1380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228600"/>
            <a:ext cx="8305800" cy="1219200"/>
          </a:xfrm>
        </p:spPr>
        <p:txBody>
          <a:bodyPr/>
          <a:lstStyle/>
          <a:p>
            <a:pPr algn="l"/>
            <a:r>
              <a:rPr lang="en-GB" sz="2400" dirty="0"/>
              <a:t>Video Games &amp; New Technologies Photogrammetry</a:t>
            </a:r>
          </a:p>
        </p:txBody>
      </p:sp>
      <p:pic>
        <p:nvPicPr>
          <p:cNvPr id="4098" name="Picture 2" descr="https://cdn.80.lv/80.lv/uploads/2017/07/fillIn1.jpg">
            <a:extLst>
              <a:ext uri="{FF2B5EF4-FFF2-40B4-BE49-F238E27FC236}">
                <a16:creationId xmlns:a16="http://schemas.microsoft.com/office/drawing/2014/main" id="{B2B9AF5F-B464-47DE-9519-6E94D4E9ED8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990600"/>
            <a:ext cx="7848600" cy="451567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852B3E4F-4ACA-4FCD-B2DA-B781BA5DA790}"/>
              </a:ext>
            </a:extLst>
          </p:cNvPr>
          <p:cNvSpPr/>
          <p:nvPr/>
        </p:nvSpPr>
        <p:spPr>
          <a:xfrm>
            <a:off x="5867400" y="5178812"/>
            <a:ext cx="2079415" cy="369332"/>
          </a:xfrm>
          <a:prstGeom prst="rect">
            <a:avLst/>
          </a:prstGeom>
        </p:spPr>
        <p:txBody>
          <a:bodyPr wrap="none">
            <a:spAutoFit/>
          </a:bodyPr>
          <a:lstStyle/>
          <a:p>
            <a:r>
              <a:rPr lang="en-GB" dirty="0"/>
              <a:t>© Paul Dickinson </a:t>
            </a:r>
          </a:p>
        </p:txBody>
      </p:sp>
      <p:pic>
        <p:nvPicPr>
          <p:cNvPr id="4100" name="Picture 4" descr="https://cdn.80.lv/80.lv/uploads/2017/07/fillIn9.jpg">
            <a:extLst>
              <a:ext uri="{FF2B5EF4-FFF2-40B4-BE49-F238E27FC236}">
                <a16:creationId xmlns:a16="http://schemas.microsoft.com/office/drawing/2014/main" id="{4561AB06-46B5-4732-B9D5-6B3E833F7B8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217" y="990600"/>
            <a:ext cx="7848600" cy="451567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F916D03B-3AB9-4362-834A-B42C57BBE510}"/>
              </a:ext>
            </a:extLst>
          </p:cNvPr>
          <p:cNvSpPr/>
          <p:nvPr/>
        </p:nvSpPr>
        <p:spPr>
          <a:xfrm>
            <a:off x="-19297" y="5178812"/>
            <a:ext cx="2079415" cy="369332"/>
          </a:xfrm>
          <a:prstGeom prst="rect">
            <a:avLst/>
          </a:prstGeom>
        </p:spPr>
        <p:txBody>
          <a:bodyPr wrap="none">
            <a:spAutoFit/>
          </a:bodyPr>
          <a:lstStyle/>
          <a:p>
            <a:r>
              <a:rPr lang="en-GB" dirty="0">
                <a:solidFill>
                  <a:schemeClr val="bg1"/>
                </a:solidFill>
              </a:rPr>
              <a:t>© Paul Dickinson </a:t>
            </a:r>
          </a:p>
        </p:txBody>
      </p:sp>
      <p:sp>
        <p:nvSpPr>
          <p:cNvPr id="7" name="TextBox 6">
            <a:extLst>
              <a:ext uri="{FF2B5EF4-FFF2-40B4-BE49-F238E27FC236}">
                <a16:creationId xmlns:a16="http://schemas.microsoft.com/office/drawing/2014/main" id="{D8806D66-46E0-4668-B80A-6768C799F7B5}"/>
              </a:ext>
            </a:extLst>
          </p:cNvPr>
          <p:cNvSpPr txBox="1"/>
          <p:nvPr/>
        </p:nvSpPr>
        <p:spPr>
          <a:xfrm>
            <a:off x="152400" y="5704582"/>
            <a:ext cx="8839200" cy="1077218"/>
          </a:xfrm>
          <a:prstGeom prst="rect">
            <a:avLst/>
          </a:prstGeom>
          <a:noFill/>
        </p:spPr>
        <p:txBody>
          <a:bodyPr wrap="square" rtlCol="0">
            <a:spAutoFit/>
          </a:bodyPr>
          <a:lstStyle/>
          <a:p>
            <a:pPr marL="285750" indent="-285750">
              <a:buFont typeface="Arial" panose="020B0604020202020204" pitchFamily="34" charset="0"/>
              <a:buChar char="•"/>
            </a:pPr>
            <a:r>
              <a:rPr lang="en-GB" sz="1600" dirty="0"/>
              <a:t>Photogrammetry(measure/3D model building from photographic/</a:t>
            </a:r>
            <a:r>
              <a:rPr lang="en-GB" sz="1600" dirty="0" err="1"/>
              <a:t>LIDar</a:t>
            </a:r>
            <a:r>
              <a:rPr lang="en-GB" sz="1600" dirty="0"/>
              <a:t> data)</a:t>
            </a:r>
          </a:p>
          <a:p>
            <a:pPr marL="285750" indent="-285750">
              <a:buFont typeface="Arial" panose="020B0604020202020204" pitchFamily="34" charset="0"/>
              <a:buChar char="•"/>
            </a:pPr>
            <a:r>
              <a:rPr lang="en-GB" sz="1600" dirty="0"/>
              <a:t>Drones/High spec cheap camera’s as well as software(</a:t>
            </a:r>
            <a:r>
              <a:rPr lang="en-GB" sz="1600" dirty="0" err="1"/>
              <a:t>Agisoft</a:t>
            </a:r>
            <a:r>
              <a:rPr lang="en-GB" sz="1600" dirty="0"/>
              <a:t> </a:t>
            </a:r>
            <a:r>
              <a:rPr lang="en-GB" sz="1600" dirty="0" err="1"/>
              <a:t>Photoscan</a:t>
            </a:r>
            <a:r>
              <a:rPr lang="en-GB" sz="1600" dirty="0"/>
              <a:t>, Reality Capture) now make the process affordable and easy</a:t>
            </a:r>
          </a:p>
          <a:p>
            <a:pPr marL="285750" indent="-285750">
              <a:buFont typeface="Arial" panose="020B0604020202020204" pitchFamily="34" charset="0"/>
              <a:buChar char="•"/>
            </a:pPr>
            <a:r>
              <a:rPr lang="en-GB" sz="1600" dirty="0"/>
              <a:t>Photogrammetry model-&gt;Game Engine workflow; ‘play’ space with relative ease.</a:t>
            </a:r>
          </a:p>
        </p:txBody>
      </p:sp>
      <p:pic>
        <p:nvPicPr>
          <p:cNvPr id="4" name="Picture 3">
            <a:extLst>
              <a:ext uri="{FF2B5EF4-FFF2-40B4-BE49-F238E27FC236}">
                <a16:creationId xmlns:a16="http://schemas.microsoft.com/office/drawing/2014/main" id="{48120DD8-0F5F-4BC8-B818-EB0825EBC5D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217" y="886019"/>
            <a:ext cx="8382000" cy="4854575"/>
          </a:xfrm>
          <a:prstGeom prst="rect">
            <a:avLst/>
          </a:prstGeom>
        </p:spPr>
      </p:pic>
      <p:sp>
        <p:nvSpPr>
          <p:cNvPr id="5" name="Rectangle 4">
            <a:extLst>
              <a:ext uri="{FF2B5EF4-FFF2-40B4-BE49-F238E27FC236}">
                <a16:creationId xmlns:a16="http://schemas.microsoft.com/office/drawing/2014/main" id="{B25A665E-B3A1-4622-9512-2744FA509F60}"/>
              </a:ext>
            </a:extLst>
          </p:cNvPr>
          <p:cNvSpPr/>
          <p:nvPr/>
        </p:nvSpPr>
        <p:spPr>
          <a:xfrm>
            <a:off x="2242666" y="886019"/>
            <a:ext cx="6477000" cy="646331"/>
          </a:xfrm>
          <a:prstGeom prst="rect">
            <a:avLst/>
          </a:prstGeom>
        </p:spPr>
        <p:txBody>
          <a:bodyPr wrap="square">
            <a:spAutoFit/>
          </a:bodyPr>
          <a:lstStyle/>
          <a:p>
            <a:r>
              <a:rPr lang="en-GB" dirty="0">
                <a:hlinkClick r:id="rId6"/>
              </a:rPr>
              <a:t>Henning </a:t>
            </a:r>
            <a:r>
              <a:rPr lang="en-GB" dirty="0" err="1">
                <a:hlinkClick r:id="rId6"/>
              </a:rPr>
              <a:t>Birkeland</a:t>
            </a:r>
            <a:r>
              <a:rPr lang="en-GB" dirty="0"/>
              <a:t> 55 images taken with </a:t>
            </a:r>
            <a:r>
              <a:rPr lang="en-GB" dirty="0" err="1"/>
              <a:t>mobilephone</a:t>
            </a:r>
            <a:r>
              <a:rPr lang="en-GB" dirty="0"/>
              <a:t> (</a:t>
            </a:r>
            <a:r>
              <a:rPr lang="en-GB" dirty="0" err="1"/>
              <a:t>AgiSoft</a:t>
            </a:r>
            <a:r>
              <a:rPr lang="en-GB" dirty="0"/>
              <a:t> </a:t>
            </a:r>
            <a:r>
              <a:rPr lang="en-GB" dirty="0" err="1"/>
              <a:t>PhotoScan</a:t>
            </a:r>
            <a:r>
              <a:rPr lang="en-GB" dirty="0"/>
              <a:t>)</a:t>
            </a:r>
          </a:p>
        </p:txBody>
      </p:sp>
    </p:spTree>
    <p:extLst>
      <p:ext uri="{BB962C8B-B14F-4D97-AF65-F5344CB8AC3E}">
        <p14:creationId xmlns:p14="http://schemas.microsoft.com/office/powerpoint/2010/main" val="2290866434"/>
      </p:ext>
    </p:extLst>
  </p:cSld>
  <p:clrMapOvr>
    <a:masterClrMapping/>
  </p:clrMapOvr>
  <mc:AlternateContent xmlns:mc="http://schemas.openxmlformats.org/markup-compatibility/2006" xmlns:p14="http://schemas.microsoft.com/office/powerpoint/2010/main">
    <mc:Choice Requires="p14">
      <p:transition spd="slow" p14:dur="2000" advTm="13807"/>
    </mc:Choice>
    <mc:Fallback xmlns="">
      <p:transition spd="slow" advTm="1380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10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7">
                                            <p:txEl>
                                              <p:pRg st="0" end="0"/>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7">
                                            <p:txEl>
                                              <p:pRg st="1" end="1"/>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6" grpId="0"/>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772391" y="304800"/>
            <a:ext cx="7772400" cy="838200"/>
          </a:xfrm>
        </p:spPr>
        <p:txBody>
          <a:bodyPr/>
          <a:lstStyle/>
          <a:p>
            <a:pPr algn="l"/>
            <a:r>
              <a:rPr lang="en-GB" sz="3600" dirty="0"/>
              <a:t>My research: Games Design</a:t>
            </a:r>
          </a:p>
        </p:txBody>
      </p:sp>
      <p:sp>
        <p:nvSpPr>
          <p:cNvPr id="3" name="Rectangle 2">
            <a:extLst>
              <a:ext uri="{FF2B5EF4-FFF2-40B4-BE49-F238E27FC236}">
                <a16:creationId xmlns:a16="http://schemas.microsoft.com/office/drawing/2014/main" id="{5D05426C-059F-4B6A-B02A-97DF9CF5CCE3}"/>
              </a:ext>
            </a:extLst>
          </p:cNvPr>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pic>
        <p:nvPicPr>
          <p:cNvPr id="3073" name="Picture 11" descr="GDC_Kojima6">
            <a:extLst>
              <a:ext uri="{FF2B5EF4-FFF2-40B4-BE49-F238E27FC236}">
                <a16:creationId xmlns:a16="http://schemas.microsoft.com/office/drawing/2014/main" id="{9550B9E0-4965-4561-B5DE-81A5BCFC8BB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1219200"/>
            <a:ext cx="7391400" cy="447648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62BD2F5B-7045-446A-BB3E-C6405508D914}"/>
              </a:ext>
            </a:extLst>
          </p:cNvPr>
          <p:cNvSpPr>
            <a:spLocks noChangeArrowheads="1"/>
          </p:cNvSpPr>
          <p:nvPr/>
        </p:nvSpPr>
        <p:spPr bwMode="auto">
          <a:xfrm>
            <a:off x="1007918" y="5848082"/>
            <a:ext cx="6823364"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n-US" sz="1400" b="1" i="0" u="none" strike="noStrike" cap="none" normalizeH="0" baseline="0" dirty="0" bmk="_Toc456167028">
                <a:ln>
                  <a:noFill/>
                </a:ln>
                <a:solidFill>
                  <a:schemeClr val="tx1"/>
                </a:solidFill>
                <a:effectLst/>
                <a:latin typeface="Book Antiqua" panose="02040602050305030304" pitchFamily="18" charset="0"/>
                <a:ea typeface="Times" panose="02020603050405020304" pitchFamily="18" charset="0"/>
                <a:cs typeface="Times New Roman" panose="02020603050405020304" pitchFamily="18" charset="0"/>
              </a:rPr>
              <a:t>Kojima’s Hierarchy of Technology &amp; Games Design (Source: GDC 2009)</a:t>
            </a:r>
            <a:endParaRPr kumimoji="0" lang="en-GB" altLang="en-US" sz="32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78390178"/>
      </p:ext>
    </p:extLst>
  </p:cSld>
  <p:clrMapOvr>
    <a:masterClrMapping/>
  </p:clrMapOvr>
  <mc:AlternateContent xmlns:mc="http://schemas.openxmlformats.org/markup-compatibility/2006" xmlns:p14="http://schemas.microsoft.com/office/powerpoint/2010/main">
    <mc:Choice Requires="p14">
      <p:transition spd="slow" p14:dur="2000" advTm="13807"/>
    </mc:Choice>
    <mc:Fallback xmlns="">
      <p:transition spd="slow" advTm="13807"/>
    </mc:Fallback>
  </mc:AlternateContent>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813845" y="304800"/>
            <a:ext cx="7772400" cy="838200"/>
          </a:xfrm>
        </p:spPr>
        <p:txBody>
          <a:bodyPr/>
          <a:lstStyle/>
          <a:p>
            <a:pPr algn="l"/>
            <a:r>
              <a:rPr lang="en-GB" dirty="0"/>
              <a:t>Games Design principles</a:t>
            </a:r>
          </a:p>
        </p:txBody>
      </p:sp>
      <p:sp>
        <p:nvSpPr>
          <p:cNvPr id="5" name="Content Placeholder 4">
            <a:extLst>
              <a:ext uri="{FF2B5EF4-FFF2-40B4-BE49-F238E27FC236}">
                <a16:creationId xmlns:a16="http://schemas.microsoft.com/office/drawing/2014/main" id="{786B4D6C-BDC6-4F9B-9AC9-075256C10EF0}"/>
              </a:ext>
            </a:extLst>
          </p:cNvPr>
          <p:cNvSpPr>
            <a:spLocks noGrp="1"/>
          </p:cNvSpPr>
          <p:nvPr>
            <p:ph idx="1"/>
          </p:nvPr>
        </p:nvSpPr>
        <p:spPr>
          <a:xfrm>
            <a:off x="457200" y="1447800"/>
            <a:ext cx="8153400" cy="5181599"/>
          </a:xfrm>
        </p:spPr>
        <p:txBody>
          <a:bodyPr>
            <a:normAutofit lnSpcReduction="10000"/>
          </a:bodyPr>
          <a:lstStyle/>
          <a:p>
            <a:pPr marL="0" indent="0">
              <a:buNone/>
            </a:pPr>
            <a:endParaRPr lang="en-GB" u="sng" dirty="0"/>
          </a:p>
          <a:p>
            <a:pPr marL="0" indent="0">
              <a:buNone/>
            </a:pPr>
            <a:r>
              <a:rPr lang="en-GB" u="sng" dirty="0"/>
              <a:t>Definition of Games Design: </a:t>
            </a:r>
          </a:p>
          <a:p>
            <a:endParaRPr lang="en-GB" i="1" dirty="0"/>
          </a:p>
          <a:p>
            <a:pPr marL="0" indent="0">
              <a:buNone/>
            </a:pPr>
            <a:r>
              <a:rPr lang="en-GB" i="1" dirty="0"/>
              <a:t>A</a:t>
            </a:r>
            <a:r>
              <a:rPr lang="en-GB" dirty="0"/>
              <a:t> </a:t>
            </a:r>
            <a:r>
              <a:rPr lang="en-GB" i="1" dirty="0"/>
              <a:t>technical and artistic process in which systems and rules are designed in order to serve the function of gameplay. (Ali, U, 2016)</a:t>
            </a:r>
          </a:p>
          <a:p>
            <a:pPr marL="0" indent="0">
              <a:buNone/>
            </a:pPr>
            <a:endParaRPr lang="en-GB" dirty="0"/>
          </a:p>
          <a:p>
            <a:r>
              <a:rPr lang="en-GB" sz="2400" dirty="0"/>
              <a:t>It’s all about ‘gameplay’</a:t>
            </a:r>
          </a:p>
          <a:p>
            <a:r>
              <a:rPr lang="en-GB" sz="2400" dirty="0"/>
              <a:t>To create more </a:t>
            </a:r>
            <a:r>
              <a:rPr lang="en-GB" sz="2400" dirty="0">
                <a:solidFill>
                  <a:srgbClr val="00B0F0"/>
                </a:solidFill>
              </a:rPr>
              <a:t>meaningful and evocative spaces (places?)</a:t>
            </a:r>
            <a:r>
              <a:rPr lang="en-GB" sz="2400" dirty="0">
                <a:solidFill>
                  <a:srgbClr val="FF0000"/>
                </a:solidFill>
              </a:rPr>
              <a:t>, </a:t>
            </a:r>
            <a:r>
              <a:rPr lang="en-GB" sz="2400" dirty="0"/>
              <a:t>in order to deepen immersion and hence better gameplay</a:t>
            </a:r>
          </a:p>
          <a:p>
            <a:r>
              <a:rPr lang="en-GB" sz="2400" dirty="0"/>
              <a:t>Structured design processes (i.e. </a:t>
            </a:r>
            <a:r>
              <a:rPr lang="en-GB" sz="2400" u="sng" dirty="0"/>
              <a:t>level and environment design</a:t>
            </a:r>
            <a:r>
              <a:rPr lang="en-GB" sz="2400" dirty="0"/>
              <a:t> as a sub-set in games design)</a:t>
            </a:r>
          </a:p>
          <a:p>
            <a:pPr marL="0" indent="0">
              <a:buNone/>
            </a:pPr>
            <a:endParaRPr lang="en-GB" dirty="0"/>
          </a:p>
        </p:txBody>
      </p:sp>
    </p:spTree>
    <p:extLst>
      <p:ext uri="{BB962C8B-B14F-4D97-AF65-F5344CB8AC3E}">
        <p14:creationId xmlns:p14="http://schemas.microsoft.com/office/powerpoint/2010/main" val="2175225134"/>
      </p:ext>
    </p:extLst>
  </p:cSld>
  <p:clrMapOvr>
    <a:masterClrMapping/>
  </p:clrMapOvr>
  <mc:AlternateContent xmlns:mc="http://schemas.openxmlformats.org/markup-compatibility/2006" xmlns:p14="http://schemas.microsoft.com/office/powerpoint/2010/main">
    <mc:Choice Requires="p14">
      <p:transition spd="slow" p14:dur="2000" advTm="13807"/>
    </mc:Choice>
    <mc:Fallback xmlns="">
      <p:transition spd="slow" advTm="1380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10" name="Object 9">
            <a:extLst>
              <a:ext uri="{FF2B5EF4-FFF2-40B4-BE49-F238E27FC236}">
                <a16:creationId xmlns:a16="http://schemas.microsoft.com/office/drawing/2014/main" id="{F5C5ADFE-CF22-48C6-B881-6C490CDCEBE3}"/>
              </a:ext>
            </a:extLst>
          </p:cNvPr>
          <p:cNvGraphicFramePr>
            <a:graphicFrameLocks noChangeAspect="1"/>
          </p:cNvGraphicFramePr>
          <p:nvPr>
            <p:extLst>
              <p:ext uri="{D42A27DB-BD31-4B8C-83A1-F6EECF244321}">
                <p14:modId xmlns:p14="http://schemas.microsoft.com/office/powerpoint/2010/main" val="3266946397"/>
              </p:ext>
            </p:extLst>
          </p:nvPr>
        </p:nvGraphicFramePr>
        <p:xfrm>
          <a:off x="2286000" y="1066800"/>
          <a:ext cx="4520804" cy="5508452"/>
        </p:xfrm>
        <a:graphic>
          <a:graphicData uri="http://schemas.openxmlformats.org/presentationml/2006/ole">
            <mc:AlternateContent xmlns:mc="http://schemas.openxmlformats.org/markup-compatibility/2006">
              <mc:Choice xmlns:v="urn:schemas-microsoft-com:vml" Requires="v">
                <p:oleObj spid="_x0000_s5138" name="Image" r:id="rId4" imgW="8025120" imgH="9765000" progId="Photoshop.Image.13">
                  <p:embed/>
                </p:oleObj>
              </mc:Choice>
              <mc:Fallback>
                <p:oleObj name="Image" r:id="rId4" imgW="8025120" imgH="9765000" progId="Photoshop.Image.13">
                  <p:embed/>
                  <p:pic>
                    <p:nvPicPr>
                      <p:cNvPr id="4" name="Object 3">
                        <a:extLst>
                          <a:ext uri="{FF2B5EF4-FFF2-40B4-BE49-F238E27FC236}">
                            <a16:creationId xmlns:a16="http://schemas.microsoft.com/office/drawing/2014/main" id="{C928608C-8CE7-4C2A-B588-7625EF91A722}"/>
                          </a:ext>
                        </a:extLst>
                      </p:cNvPr>
                      <p:cNvPicPr/>
                      <p:nvPr/>
                    </p:nvPicPr>
                    <p:blipFill>
                      <a:blip r:embed="rId5"/>
                      <a:stretch>
                        <a:fillRect/>
                      </a:stretch>
                    </p:blipFill>
                    <p:spPr>
                      <a:xfrm>
                        <a:off x="2286000" y="1066800"/>
                        <a:ext cx="4520804" cy="5508452"/>
                      </a:xfrm>
                      <a:prstGeom prst="rect">
                        <a:avLst/>
                      </a:prstGeom>
                    </p:spPr>
                  </p:pic>
                </p:oleObj>
              </mc:Fallback>
            </mc:AlternateContent>
          </a:graphicData>
        </a:graphic>
      </p:graphicFrame>
      <p:sp>
        <p:nvSpPr>
          <p:cNvPr id="2" name="Title 1"/>
          <p:cNvSpPr>
            <a:spLocks noGrp="1"/>
          </p:cNvSpPr>
          <p:nvPr>
            <p:ph type="title"/>
          </p:nvPr>
        </p:nvSpPr>
        <p:spPr>
          <a:xfrm>
            <a:off x="533400" y="228600"/>
            <a:ext cx="7772400" cy="838200"/>
          </a:xfrm>
        </p:spPr>
        <p:txBody>
          <a:bodyPr/>
          <a:lstStyle/>
          <a:p>
            <a:r>
              <a:rPr lang="en-GB" dirty="0"/>
              <a:t>Games Design Diversification</a:t>
            </a:r>
          </a:p>
        </p:txBody>
      </p:sp>
      <p:pic>
        <p:nvPicPr>
          <p:cNvPr id="5121" name="Picture 6" descr="282467-full">
            <a:extLst>
              <a:ext uri="{FF2B5EF4-FFF2-40B4-BE49-F238E27FC236}">
                <a16:creationId xmlns:a16="http://schemas.microsoft.com/office/drawing/2014/main" id="{935647AC-D61E-4AB4-A69F-D53E75BE3D1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5800" y="1143000"/>
            <a:ext cx="7086600" cy="4756321"/>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3">
            <a:extLst>
              <a:ext uri="{FF2B5EF4-FFF2-40B4-BE49-F238E27FC236}">
                <a16:creationId xmlns:a16="http://schemas.microsoft.com/office/drawing/2014/main" id="{D46168DA-62D9-43CC-953E-883794EB106C}"/>
              </a:ext>
            </a:extLst>
          </p:cNvPr>
          <p:cNvSpPr>
            <a:spLocks noChangeArrowheads="1"/>
          </p:cNvSpPr>
          <p:nvPr/>
        </p:nvSpPr>
        <p:spPr bwMode="auto">
          <a:xfrm>
            <a:off x="609600" y="5899321"/>
            <a:ext cx="7239000" cy="6539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n-US" b="1" i="0" u="none" strike="noStrike" cap="none" normalizeH="0" baseline="0" dirty="0" bmk="_Toc456167035">
                <a:ln>
                  <a:noFill/>
                </a:ln>
                <a:solidFill>
                  <a:schemeClr val="tx1"/>
                </a:solidFill>
                <a:effectLst/>
                <a:latin typeface="Book Antiqua" panose="02040602050305030304" pitchFamily="18" charset="0"/>
                <a:ea typeface="Times" panose="02020603050405020304" pitchFamily="18" charset="0"/>
                <a:cs typeface="Times New Roman" panose="02020603050405020304" pitchFamily="18" charset="0"/>
              </a:rPr>
              <a:t>The Witness (2016) Island biome design (Source Gamasutra.com 2016)</a:t>
            </a:r>
            <a:endParaRPr kumimoji="0" lang="en-GB" altLang="en-US" sz="40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444907873"/>
      </p:ext>
    </p:extLst>
  </p:cSld>
  <p:clrMapOvr>
    <a:masterClrMapping/>
  </p:clrMapOvr>
  <mc:AlternateContent xmlns:mc="http://schemas.openxmlformats.org/markup-compatibility/2006" xmlns:p14="http://schemas.microsoft.com/office/powerpoint/2010/main">
    <mc:Choice Requires="p14">
      <p:transition spd="slow" p14:dur="2000" advTm="13807"/>
    </mc:Choice>
    <mc:Fallback xmlns="">
      <p:transition spd="slow" advTm="1380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0"/>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1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05B6A9A0-454B-465F-A9BA-AA75E610CC8A}"/>
              </a:ext>
            </a:extLst>
          </p:cNvPr>
          <p:cNvSpPr>
            <a:spLocks noGrp="1"/>
          </p:cNvSpPr>
          <p:nvPr>
            <p:ph type="title"/>
          </p:nvPr>
        </p:nvSpPr>
        <p:spPr>
          <a:xfrm>
            <a:off x="304800" y="381000"/>
            <a:ext cx="8229600" cy="1066800"/>
          </a:xfrm>
        </p:spPr>
        <p:txBody>
          <a:bodyPr/>
          <a:lstStyle/>
          <a:p>
            <a:pPr algn="l"/>
            <a:r>
              <a:rPr lang="en-GB" sz="2800" dirty="0"/>
              <a:t>Video Games as… Spatial Art?</a:t>
            </a:r>
          </a:p>
        </p:txBody>
      </p:sp>
      <p:pic>
        <p:nvPicPr>
          <p:cNvPr id="11" name="Picture 2" descr="Related image">
            <a:extLst>
              <a:ext uri="{FF2B5EF4-FFF2-40B4-BE49-F238E27FC236}">
                <a16:creationId xmlns:a16="http://schemas.microsoft.com/office/drawing/2014/main" id="{72782460-4D51-4898-83B9-84910B746A4F}"/>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0" y="1302712"/>
            <a:ext cx="9144000" cy="5151120"/>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31395B50-4983-43C4-82D7-A0AB862DFA39}"/>
              </a:ext>
            </a:extLst>
          </p:cNvPr>
          <p:cNvSpPr txBox="1"/>
          <p:nvPr/>
        </p:nvSpPr>
        <p:spPr>
          <a:xfrm>
            <a:off x="152400" y="1447800"/>
            <a:ext cx="8153400" cy="1200329"/>
          </a:xfrm>
          <a:prstGeom prst="rect">
            <a:avLst/>
          </a:prstGeom>
          <a:noFill/>
        </p:spPr>
        <p:txBody>
          <a:bodyPr wrap="square" rtlCol="0">
            <a:spAutoFit/>
          </a:bodyPr>
          <a:lstStyle/>
          <a:p>
            <a:pPr marL="342900" indent="-342900">
              <a:buFont typeface="Arial" panose="020B0604020202020204" pitchFamily="34" charset="0"/>
              <a:buChar char="•"/>
            </a:pPr>
            <a:r>
              <a:rPr lang="en-GB" dirty="0" err="1">
                <a:solidFill>
                  <a:schemeClr val="bg1"/>
                </a:solidFill>
                <a:effectLst>
                  <a:outerShdw blurRad="38100" dist="38100" dir="2700000" algn="tl">
                    <a:srgbClr val="000000">
                      <a:alpha val="43137"/>
                    </a:srgbClr>
                  </a:outerShdw>
                </a:effectLst>
              </a:rPr>
              <a:t>Salen</a:t>
            </a:r>
            <a:r>
              <a:rPr lang="en-GB" dirty="0">
                <a:solidFill>
                  <a:schemeClr val="bg1"/>
                </a:solidFill>
                <a:effectLst>
                  <a:outerShdw blurRad="38100" dist="38100" dir="2700000" algn="tl">
                    <a:srgbClr val="000000">
                      <a:alpha val="43137"/>
                    </a:srgbClr>
                  </a:outerShdw>
                </a:effectLst>
              </a:rPr>
              <a:t> &amp; Zimmerman (2004): Games design not ‘crystalized’ into a stable field of inquiry</a:t>
            </a:r>
          </a:p>
          <a:p>
            <a:pPr marL="342900" indent="-342900">
              <a:buFont typeface="Arial" panose="020B0604020202020204" pitchFamily="34" charset="0"/>
              <a:buChar char="•"/>
            </a:pPr>
            <a:r>
              <a:rPr lang="en-GB" dirty="0" err="1">
                <a:solidFill>
                  <a:schemeClr val="bg1"/>
                </a:solidFill>
                <a:effectLst>
                  <a:outerShdw blurRad="38100" dist="38100" dir="2700000" algn="tl">
                    <a:srgbClr val="000000">
                      <a:alpha val="43137"/>
                    </a:srgbClr>
                  </a:outerShdw>
                </a:effectLst>
              </a:rPr>
              <a:t>Aarseth’s</a:t>
            </a:r>
            <a:r>
              <a:rPr lang="en-GB" dirty="0">
                <a:solidFill>
                  <a:schemeClr val="bg1"/>
                </a:solidFill>
                <a:effectLst>
                  <a:outerShdw blurRad="38100" dist="38100" dir="2700000" algn="tl">
                    <a:srgbClr val="000000">
                      <a:alpha val="43137"/>
                    </a:srgbClr>
                  </a:outerShdw>
                </a:effectLst>
              </a:rPr>
              <a:t> (2007): Spatiality as the </a:t>
            </a:r>
            <a:r>
              <a:rPr lang="en-GB" i="1" dirty="0">
                <a:solidFill>
                  <a:schemeClr val="bg1"/>
                </a:solidFill>
                <a:effectLst>
                  <a:outerShdw blurRad="38100" dist="38100" dir="2700000" algn="tl">
                    <a:srgbClr val="000000">
                      <a:alpha val="43137"/>
                    </a:srgbClr>
                  </a:outerShdw>
                </a:effectLst>
              </a:rPr>
              <a:t>raison d’être’ of games</a:t>
            </a:r>
          </a:p>
          <a:p>
            <a:pPr marL="342900" indent="-342900">
              <a:buFont typeface="Arial" panose="020B0604020202020204" pitchFamily="34" charset="0"/>
              <a:buChar char="•"/>
            </a:pPr>
            <a:r>
              <a:rPr lang="en-GB" dirty="0">
                <a:solidFill>
                  <a:schemeClr val="bg1"/>
                </a:solidFill>
                <a:effectLst>
                  <a:outerShdw blurRad="38100" dist="38100" dir="2700000" algn="tl">
                    <a:srgbClr val="000000">
                      <a:alpha val="43137"/>
                    </a:srgbClr>
                  </a:outerShdw>
                </a:effectLst>
              </a:rPr>
              <a:t>Jenkins &amp; Squire’s (2002) : Games as ‘</a:t>
            </a:r>
            <a:r>
              <a:rPr lang="en-GB" i="1" dirty="0">
                <a:solidFill>
                  <a:schemeClr val="bg1"/>
                </a:solidFill>
                <a:effectLst>
                  <a:outerShdw blurRad="38100" dist="38100" dir="2700000" algn="tl">
                    <a:srgbClr val="000000">
                      <a:alpha val="43137"/>
                    </a:srgbClr>
                  </a:outerShdw>
                </a:effectLst>
              </a:rPr>
              <a:t>spatial art’ </a:t>
            </a:r>
            <a:r>
              <a:rPr lang="en-GB" dirty="0">
                <a:solidFill>
                  <a:schemeClr val="bg1"/>
                </a:solidFill>
                <a:effectLst>
                  <a:outerShdw blurRad="38100" dist="38100" dir="2700000" algn="tl">
                    <a:srgbClr val="000000">
                      <a:alpha val="43137"/>
                    </a:srgbClr>
                  </a:outerShdw>
                </a:effectLst>
              </a:rPr>
              <a:t> </a:t>
            </a:r>
          </a:p>
        </p:txBody>
      </p:sp>
    </p:spTree>
    <p:extLst>
      <p:ext uri="{BB962C8B-B14F-4D97-AF65-F5344CB8AC3E}">
        <p14:creationId xmlns:p14="http://schemas.microsoft.com/office/powerpoint/2010/main" val="3187900607"/>
      </p:ext>
    </p:extLst>
  </p:cSld>
  <p:clrMapOvr>
    <a:masterClrMapping/>
  </p:clrMapOvr>
  <mc:AlternateContent xmlns:mc="http://schemas.openxmlformats.org/markup-compatibility/2006" xmlns:p14="http://schemas.microsoft.com/office/powerpoint/2010/main">
    <mc:Choice Requires="p14">
      <p:transition spd="slow" p14:dur="2000" advTm="34791"/>
    </mc:Choice>
    <mc:Fallback xmlns="">
      <p:transition spd="slow" advTm="34791"/>
    </mc:Fallback>
  </mc:AlternateContent>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228600"/>
            <a:ext cx="7772400" cy="838200"/>
          </a:xfrm>
        </p:spPr>
        <p:txBody>
          <a:bodyPr/>
          <a:lstStyle/>
          <a:p>
            <a:pPr algn="l"/>
            <a:r>
              <a:rPr lang="en-GB" dirty="0"/>
              <a:t>Session Outline</a:t>
            </a:r>
          </a:p>
        </p:txBody>
      </p:sp>
      <p:sp>
        <p:nvSpPr>
          <p:cNvPr id="3" name="Content Placeholder 2"/>
          <p:cNvSpPr>
            <a:spLocks noGrp="1"/>
          </p:cNvSpPr>
          <p:nvPr>
            <p:ph idx="1"/>
          </p:nvPr>
        </p:nvSpPr>
        <p:spPr>
          <a:xfrm>
            <a:off x="381000" y="1752600"/>
            <a:ext cx="8153400" cy="4343400"/>
          </a:xfrm>
        </p:spPr>
        <p:txBody>
          <a:bodyPr>
            <a:normAutofit/>
          </a:bodyPr>
          <a:lstStyle/>
          <a:p>
            <a:r>
              <a:rPr lang="en-GB" dirty="0">
                <a:latin typeface="+mn-lt"/>
              </a:rPr>
              <a:t>About Me</a:t>
            </a:r>
          </a:p>
          <a:p>
            <a:r>
              <a:rPr lang="en-GB" dirty="0">
                <a:latin typeface="+mn-lt"/>
                <a:cs typeface="Arial" pitchFamily="34" charset="0"/>
              </a:rPr>
              <a:t>The Games Industry</a:t>
            </a:r>
          </a:p>
          <a:p>
            <a:r>
              <a:rPr lang="en-GB" dirty="0">
                <a:latin typeface="+mn-lt"/>
                <a:cs typeface="Arial" pitchFamily="34" charset="0"/>
              </a:rPr>
              <a:t>My Research</a:t>
            </a:r>
          </a:p>
          <a:p>
            <a:r>
              <a:rPr lang="en-GB" dirty="0">
                <a:latin typeface="+mn-lt"/>
                <a:cs typeface="Arial" pitchFamily="34" charset="0"/>
              </a:rPr>
              <a:t>Virtual Landscapes</a:t>
            </a:r>
          </a:p>
          <a:p>
            <a:r>
              <a:rPr lang="en-GB" dirty="0">
                <a:latin typeface="+mn-lt"/>
                <a:cs typeface="Arial" pitchFamily="34" charset="0"/>
              </a:rPr>
              <a:t>Case Studies: Virtual Ecosystems</a:t>
            </a:r>
          </a:p>
          <a:p>
            <a:r>
              <a:rPr lang="en-GB" dirty="0">
                <a:latin typeface="+mn-lt"/>
                <a:cs typeface="Arial" pitchFamily="34" charset="0"/>
              </a:rPr>
              <a:t>Gamification </a:t>
            </a:r>
          </a:p>
        </p:txBody>
      </p:sp>
    </p:spTree>
    <p:extLst>
      <p:ext uri="{BB962C8B-B14F-4D97-AF65-F5344CB8AC3E}">
        <p14:creationId xmlns:p14="http://schemas.microsoft.com/office/powerpoint/2010/main" val="1304687291"/>
      </p:ext>
    </p:extLst>
  </p:cSld>
  <p:clrMapOvr>
    <a:masterClrMapping/>
  </p:clrMapOvr>
  <mc:AlternateContent xmlns:mc="http://schemas.openxmlformats.org/markup-compatibility/2006" xmlns:p14="http://schemas.microsoft.com/office/powerpoint/2010/main">
    <mc:Choice Requires="p14">
      <p:transition spd="slow" p14:dur="2000" advTm="13807"/>
    </mc:Choice>
    <mc:Fallback xmlns="">
      <p:transition spd="slow" advTm="13807"/>
    </mc:Fallback>
  </mc:AlternateContent>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52796"/>
            <a:ext cx="8382000" cy="1295400"/>
          </a:xfrm>
        </p:spPr>
        <p:txBody>
          <a:bodyPr/>
          <a:lstStyle/>
          <a:p>
            <a:r>
              <a:rPr lang="en-GB" sz="2800" dirty="0"/>
              <a:t>Video Games as Spatial Art</a:t>
            </a:r>
          </a:p>
        </p:txBody>
      </p:sp>
      <p:pic>
        <p:nvPicPr>
          <p:cNvPr id="5" name="Picture 4">
            <a:extLst>
              <a:ext uri="{FF2B5EF4-FFF2-40B4-BE49-F238E27FC236}">
                <a16:creationId xmlns:a16="http://schemas.microsoft.com/office/drawing/2014/main" id="{57165665-F5F9-44FF-B456-4DFC4DECC1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782" y="1143000"/>
            <a:ext cx="9123218" cy="4552230"/>
          </a:xfrm>
          <a:prstGeom prst="rect">
            <a:avLst/>
          </a:prstGeom>
        </p:spPr>
      </p:pic>
      <p:sp>
        <p:nvSpPr>
          <p:cNvPr id="3" name="Content Placeholder 2"/>
          <p:cNvSpPr>
            <a:spLocks noGrp="1"/>
          </p:cNvSpPr>
          <p:nvPr>
            <p:ph idx="1"/>
          </p:nvPr>
        </p:nvSpPr>
        <p:spPr>
          <a:xfrm>
            <a:off x="1524000" y="5837734"/>
            <a:ext cx="7467600" cy="1295400"/>
          </a:xfrm>
        </p:spPr>
        <p:txBody>
          <a:bodyPr>
            <a:normAutofit/>
          </a:bodyPr>
          <a:lstStyle/>
          <a:p>
            <a:pPr marL="0" indent="0" algn="r">
              <a:buNone/>
            </a:pPr>
            <a:r>
              <a:rPr lang="en-GB" sz="1600" i="1" dirty="0"/>
              <a:t>“…as game designers dig deeper into these artistic traditions, they may develop more emotionally evocative and meaningful spaces” </a:t>
            </a:r>
          </a:p>
          <a:p>
            <a:pPr marL="0" indent="0" algn="r">
              <a:buNone/>
            </a:pPr>
            <a:r>
              <a:rPr lang="en-GB" sz="1600" i="1" dirty="0"/>
              <a:t>(Jenkins &amp; Squire, 2002)</a:t>
            </a:r>
          </a:p>
          <a:p>
            <a:pPr marL="0" indent="0" algn="r">
              <a:buNone/>
            </a:pPr>
            <a:endParaRPr lang="en-GB" sz="1600" dirty="0"/>
          </a:p>
        </p:txBody>
      </p:sp>
      <p:sp>
        <p:nvSpPr>
          <p:cNvPr id="7" name="Rectangle 6">
            <a:extLst>
              <a:ext uri="{FF2B5EF4-FFF2-40B4-BE49-F238E27FC236}">
                <a16:creationId xmlns:a16="http://schemas.microsoft.com/office/drawing/2014/main" id="{C25F4825-8940-4DB2-B8F0-8A42203AD609}"/>
              </a:ext>
            </a:extLst>
          </p:cNvPr>
          <p:cNvSpPr/>
          <p:nvPr/>
        </p:nvSpPr>
        <p:spPr>
          <a:xfrm>
            <a:off x="228600" y="4191000"/>
            <a:ext cx="5029200" cy="1169551"/>
          </a:xfrm>
          <a:prstGeom prst="rect">
            <a:avLst/>
          </a:prstGeom>
        </p:spPr>
        <p:txBody>
          <a:bodyPr wrap="square">
            <a:spAutoFit/>
          </a:bodyPr>
          <a:lstStyle/>
          <a:p>
            <a:r>
              <a:rPr lang="en-GB" sz="1400" b="1" dirty="0">
                <a:effectLst>
                  <a:outerShdw blurRad="38100" dist="38100" dir="2700000" algn="tl">
                    <a:srgbClr val="000000">
                      <a:alpha val="43137"/>
                    </a:srgbClr>
                  </a:outerShdw>
                </a:effectLst>
              </a:rPr>
              <a:t>“</a:t>
            </a:r>
            <a:r>
              <a:rPr lang="en-GB" sz="1400" b="1" i="1" dirty="0">
                <a:effectLst>
                  <a:outerShdw blurRad="38100" dist="38100" dir="2700000" algn="tl">
                    <a:srgbClr val="000000">
                      <a:alpha val="43137"/>
                    </a:srgbClr>
                  </a:outerShdw>
                </a:effectLst>
              </a:rPr>
              <a:t>Games celebrate and explore spatial representation as a central motif </a:t>
            </a:r>
            <a:r>
              <a:rPr lang="en-GB" sz="1400" b="1" dirty="0">
                <a:effectLst>
                  <a:outerShdw blurRad="38100" dist="38100" dir="2700000" algn="tl">
                    <a:srgbClr val="000000">
                      <a:alpha val="43137"/>
                    </a:srgbClr>
                  </a:outerShdw>
                </a:effectLst>
              </a:rPr>
              <a:t>.”(</a:t>
            </a:r>
            <a:r>
              <a:rPr lang="en-GB" sz="1400" b="1" dirty="0" err="1">
                <a:effectLst>
                  <a:outerShdw blurRad="38100" dist="38100" dir="2700000" algn="tl">
                    <a:srgbClr val="000000">
                      <a:alpha val="43137"/>
                    </a:srgbClr>
                  </a:outerShdw>
                </a:effectLst>
              </a:rPr>
              <a:t>Aarseth</a:t>
            </a:r>
            <a:r>
              <a:rPr lang="en-GB" sz="1400" b="1" dirty="0">
                <a:effectLst>
                  <a:outerShdw blurRad="38100" dist="38100" dir="2700000" algn="tl">
                    <a:srgbClr val="000000">
                      <a:alpha val="43137"/>
                    </a:srgbClr>
                  </a:outerShdw>
                </a:effectLst>
              </a:rPr>
              <a:t>, 2007)</a:t>
            </a:r>
          </a:p>
          <a:p>
            <a:endParaRPr lang="en-GB" sz="1400" b="1" dirty="0">
              <a:effectLst>
                <a:outerShdw blurRad="38100" dist="38100" dir="2700000" algn="tl">
                  <a:srgbClr val="000000">
                    <a:alpha val="43137"/>
                  </a:srgbClr>
                </a:outerShdw>
              </a:effectLst>
            </a:endParaRPr>
          </a:p>
          <a:p>
            <a:r>
              <a:rPr lang="en-GB" sz="1400" b="1" dirty="0">
                <a:effectLst>
                  <a:outerShdw blurRad="38100" dist="38100" dir="2700000" algn="tl">
                    <a:srgbClr val="000000">
                      <a:alpha val="43137"/>
                    </a:srgbClr>
                  </a:outerShdw>
                </a:effectLst>
              </a:rPr>
              <a:t>“I</a:t>
            </a:r>
            <a:r>
              <a:rPr lang="en-GB" sz="1400" b="1" i="1" dirty="0">
                <a:effectLst>
                  <a:outerShdw blurRad="38100" dist="38100" dir="2700000" algn="tl">
                    <a:srgbClr val="000000">
                      <a:alpha val="43137"/>
                    </a:srgbClr>
                  </a:outerShdw>
                </a:effectLst>
              </a:rPr>
              <a:t>f games tell stories, they do so by organizing spatial features” (</a:t>
            </a:r>
            <a:r>
              <a:rPr lang="en-GB" sz="1400" b="1" dirty="0">
                <a:effectLst>
                  <a:outerShdw blurRad="38100" dist="38100" dir="2700000" algn="tl">
                    <a:srgbClr val="000000">
                      <a:alpha val="43137"/>
                    </a:srgbClr>
                  </a:outerShdw>
                </a:effectLst>
              </a:rPr>
              <a:t>Jenkins &amp; Squire’s , 2002)</a:t>
            </a:r>
          </a:p>
        </p:txBody>
      </p:sp>
    </p:spTree>
    <p:extLst>
      <p:ext uri="{BB962C8B-B14F-4D97-AF65-F5344CB8AC3E}">
        <p14:creationId xmlns:p14="http://schemas.microsoft.com/office/powerpoint/2010/main" val="3219738691"/>
      </p:ext>
    </p:extLst>
  </p:cSld>
  <p:clrMapOvr>
    <a:masterClrMapping/>
  </p:clrMapOvr>
  <mc:AlternateContent xmlns:mc="http://schemas.openxmlformats.org/markup-compatibility/2006" xmlns:p14="http://schemas.microsoft.com/office/powerpoint/2010/main">
    <mc:Choice Requires="p14">
      <p:transition spd="slow" p14:dur="2000" advTm="34791"/>
    </mc:Choice>
    <mc:Fallback xmlns="">
      <p:transition spd="slow" advTm="34791"/>
    </mc:Fallback>
  </mc:AlternateContent>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352838"/>
            <a:ext cx="7772400" cy="838200"/>
          </a:xfrm>
        </p:spPr>
        <p:txBody>
          <a:bodyPr/>
          <a:lstStyle/>
          <a:p>
            <a:pPr algn="l"/>
            <a:r>
              <a:rPr lang="en-GB" sz="2000" dirty="0"/>
              <a:t>Research Problem</a:t>
            </a:r>
          </a:p>
        </p:txBody>
      </p:sp>
      <p:pic>
        <p:nvPicPr>
          <p:cNvPr id="1026" name="Picture 2" descr="https://80.lv/wp-content/uploads/2015/03/ue4_gdc15_openworld_03_hilltop_gif_900px.gif">
            <a:extLst>
              <a:ext uri="{FF2B5EF4-FFF2-40B4-BE49-F238E27FC236}">
                <a16:creationId xmlns:a16="http://schemas.microsoft.com/office/drawing/2014/main" id="{02538574-C24A-4FB1-A139-C851C5868CCF}"/>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1771" y="1064326"/>
            <a:ext cx="9165771" cy="51532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BEA07C10-9BB0-4D72-8A14-1A4F22BBC464}"/>
              </a:ext>
            </a:extLst>
          </p:cNvPr>
          <p:cNvSpPr/>
          <p:nvPr/>
        </p:nvSpPr>
        <p:spPr>
          <a:xfrm>
            <a:off x="1905000" y="1317750"/>
            <a:ext cx="6858000" cy="1169551"/>
          </a:xfrm>
          <a:prstGeom prst="rect">
            <a:avLst/>
          </a:prstGeom>
        </p:spPr>
        <p:txBody>
          <a:bodyPr wrap="square">
            <a:spAutoFit/>
          </a:bodyPr>
          <a:lstStyle/>
          <a:p>
            <a:pPr algn="just"/>
            <a:r>
              <a:rPr lang="en-GB" sz="1400" b="1" i="1" dirty="0">
                <a:solidFill>
                  <a:schemeClr val="bg1"/>
                </a:solidFill>
                <a:effectLst>
                  <a:outerShdw blurRad="38100" dist="38100" dir="2700000" algn="tl">
                    <a:srgbClr val="000000">
                      <a:alpha val="43137"/>
                    </a:srgbClr>
                  </a:outerShdw>
                </a:effectLst>
              </a:rPr>
              <a:t>Given the rapid and every increasingly complex nature of natural environment and landscapes in digital games, how will these spaces be designed and what if any is the dominant or emerging paradigms in the current design thinking, and what can and will inform the design and planning of these interactive and immersive future spaces?</a:t>
            </a:r>
          </a:p>
        </p:txBody>
      </p:sp>
    </p:spTree>
    <p:extLst>
      <p:ext uri="{BB962C8B-B14F-4D97-AF65-F5344CB8AC3E}">
        <p14:creationId xmlns:p14="http://schemas.microsoft.com/office/powerpoint/2010/main" val="882358654"/>
      </p:ext>
    </p:extLst>
  </p:cSld>
  <p:clrMapOvr>
    <a:masterClrMapping/>
  </p:clrMapOvr>
  <mc:AlternateContent xmlns:mc="http://schemas.openxmlformats.org/markup-compatibility/2006" xmlns:p14="http://schemas.microsoft.com/office/powerpoint/2010/main">
    <mc:Choice Requires="p14">
      <p:transition spd="slow" p14:dur="2000" advTm="24195"/>
    </mc:Choice>
    <mc:Fallback xmlns="">
      <p:transition spd="slow" advTm="24195"/>
    </mc:Fallback>
  </mc:AlternateContent>
</p:sld>
</file>

<file path=ppt/slides/slide2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1266" name="Picture 2" descr="https://pbs.twimg.com/media/DMmc211WsAALbiu.jpg">
            <a:extLst>
              <a:ext uri="{FF2B5EF4-FFF2-40B4-BE49-F238E27FC236}">
                <a16:creationId xmlns:a16="http://schemas.microsoft.com/office/drawing/2014/main" id="{B88DFFA8-B868-4D0B-8FF3-BB7B66C815A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43000"/>
            <a:ext cx="9125528"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7531295"/>
      </p:ext>
    </p:extLst>
  </p:cSld>
  <p:clrMapOvr>
    <a:masterClrMapping/>
  </p:clrMapOvr>
  <mc:AlternateContent xmlns:mc="http://schemas.openxmlformats.org/markup-compatibility/2006" xmlns:p14="http://schemas.microsoft.com/office/powerpoint/2010/main">
    <mc:Choice Requires="p14">
      <p:transition spd="slow" p14:dur="2000" advTm="25762"/>
    </mc:Choice>
    <mc:Fallback xmlns="">
      <p:transition spd="slow" advTm="25762"/>
    </mc:Fallback>
  </mc:AlternateContent>
</p:sld>
</file>

<file path=ppt/slides/slide2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026" name="Picture 2" descr="Image result for heart of the andes">
            <a:extLst>
              <a:ext uri="{FF2B5EF4-FFF2-40B4-BE49-F238E27FC236}">
                <a16:creationId xmlns:a16="http://schemas.microsoft.com/office/drawing/2014/main" id="{113AF6DB-CFC6-4C69-9510-863FD744004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381000"/>
            <a:ext cx="9144000" cy="5024284"/>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8B4E9424-EBE5-4704-B400-137ED5A0847D}"/>
              </a:ext>
            </a:extLst>
          </p:cNvPr>
          <p:cNvSpPr/>
          <p:nvPr/>
        </p:nvSpPr>
        <p:spPr>
          <a:xfrm>
            <a:off x="2353294" y="5486400"/>
            <a:ext cx="6781800" cy="1354217"/>
          </a:xfrm>
          <a:prstGeom prst="rect">
            <a:avLst/>
          </a:prstGeom>
        </p:spPr>
        <p:txBody>
          <a:bodyPr wrap="square">
            <a:spAutoFit/>
          </a:bodyPr>
          <a:lstStyle/>
          <a:p>
            <a:pPr algn="r"/>
            <a:r>
              <a:rPr lang="en-GB" sz="1600" i="1" dirty="0"/>
              <a:t>"Landscape is not synonymous with environment, it is the environment perceived, especially visually perceived”. </a:t>
            </a:r>
          </a:p>
          <a:p>
            <a:pPr algn="r"/>
            <a:endParaRPr lang="en-GB" sz="1600" i="1" dirty="0"/>
          </a:p>
          <a:p>
            <a:pPr algn="r"/>
            <a:r>
              <a:rPr lang="en-GB" sz="1600" i="1" dirty="0"/>
              <a:t>Appleton, </a:t>
            </a:r>
          </a:p>
          <a:p>
            <a:pPr algn="r"/>
            <a:r>
              <a:rPr lang="en-GB" sz="1600" i="1" dirty="0"/>
              <a:t>The Experience of Landscape, 1975</a:t>
            </a:r>
            <a:endParaRPr lang="en-GB" sz="1600" dirty="0"/>
          </a:p>
        </p:txBody>
      </p:sp>
    </p:spTree>
    <p:extLst>
      <p:ext uri="{BB962C8B-B14F-4D97-AF65-F5344CB8AC3E}">
        <p14:creationId xmlns:p14="http://schemas.microsoft.com/office/powerpoint/2010/main" val="2415277148"/>
      </p:ext>
    </p:extLst>
  </p:cSld>
  <p:clrMapOvr>
    <a:masterClrMapping/>
  </p:clrMapOvr>
  <mc:AlternateContent xmlns:mc="http://schemas.openxmlformats.org/markup-compatibility/2006" xmlns:p14="http://schemas.microsoft.com/office/powerpoint/2010/main">
    <mc:Choice Requires="p14">
      <p:transition spd="slow" p14:dur="2000" advTm="45529"/>
    </mc:Choice>
    <mc:Fallback xmlns="">
      <p:transition spd="slow" advTm="45529"/>
    </mc:Fallback>
  </mc:AlternateContent>
</p:sld>
</file>

<file path=ppt/slides/slide24.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12290" name="Picture 2" descr="H:\vl3 screens\VirtualLandscapesTheModernEra20002012_Page_044.jpg">
            <a:extLst>
              <a:ext uri="{FF2B5EF4-FFF2-40B4-BE49-F238E27FC236}">
                <a16:creationId xmlns:a16="http://schemas.microsoft.com/office/drawing/2014/main" id="{AA3E7D69-0A27-4992-AACB-D8140820318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95638" y="4489450"/>
            <a:ext cx="2628900" cy="223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1" name="Picture 5" descr="morrowind-3.jpg">
            <a:extLst>
              <a:ext uri="{FF2B5EF4-FFF2-40B4-BE49-F238E27FC236}">
                <a16:creationId xmlns:a16="http://schemas.microsoft.com/office/drawing/2014/main" id="{B8BBF9F5-95A3-4EC9-AB23-7DD56940F27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52400" y="146050"/>
            <a:ext cx="2776538" cy="208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2" name="Picture 2" descr="C:\Users\Umran\Desktop\St\Morrowind\MW Pano (2).jpg">
            <a:extLst>
              <a:ext uri="{FF2B5EF4-FFF2-40B4-BE49-F238E27FC236}">
                <a16:creationId xmlns:a16="http://schemas.microsoft.com/office/drawing/2014/main" id="{F45AAD93-8462-494F-B59E-35C5B51BBFD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86100" y="146050"/>
            <a:ext cx="5846763"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3" name="Picture 6" descr="Star-Fox-Adventures-Fox-Confused.jpg">
            <a:extLst>
              <a:ext uri="{FF2B5EF4-FFF2-40B4-BE49-F238E27FC236}">
                <a16:creationId xmlns:a16="http://schemas.microsoft.com/office/drawing/2014/main" id="{21C436BE-2B85-46F9-8BEB-19F382A9708F}"/>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52400" y="2406650"/>
            <a:ext cx="2776538" cy="208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4" name="Picture 3" descr="C:\Users\Umran\Desktop\St\StarFox\StarFox Adventures Panorama_ (6).jpg">
            <a:extLst>
              <a:ext uri="{FF2B5EF4-FFF2-40B4-BE49-F238E27FC236}">
                <a16:creationId xmlns:a16="http://schemas.microsoft.com/office/drawing/2014/main" id="{ED9135DA-C192-4F5A-94CD-D1695D4ABB7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86100" y="2406650"/>
            <a:ext cx="5791200" cy="212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5" name="Picture 3" descr="H:\vl3 screens\VirtualLandscapesTheModernEra20002012_Page_063.jpg">
            <a:extLst>
              <a:ext uri="{FF2B5EF4-FFF2-40B4-BE49-F238E27FC236}">
                <a16:creationId xmlns:a16="http://schemas.microsoft.com/office/drawing/2014/main" id="{F370DEF4-F063-4A87-8B45-C99F6F60F99A}"/>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71450" y="4622800"/>
            <a:ext cx="2628900" cy="223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6" name="Picture 4" descr="H:\vl3 screens\VirtualLandscapesTheModernEra20002012_Page_057.jpg">
            <a:extLst>
              <a:ext uri="{FF2B5EF4-FFF2-40B4-BE49-F238E27FC236}">
                <a16:creationId xmlns:a16="http://schemas.microsoft.com/office/drawing/2014/main" id="{4569C416-E38A-4DEC-ABD2-D2B505A1D7CC}"/>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237288" y="4622800"/>
            <a:ext cx="2628900" cy="223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41822309"/>
      </p:ext>
    </p:extLst>
  </p:cSld>
  <p:clrMapOvr>
    <a:masterClrMapping/>
  </p:clrMapOvr>
  <mc:AlternateContent xmlns:mc="http://schemas.openxmlformats.org/markup-compatibility/2006" xmlns:p14="http://schemas.microsoft.com/office/powerpoint/2010/main">
    <mc:Choice Requires="p14">
      <p:transition spd="slow" p14:dur="2000" advTm="6775"/>
    </mc:Choice>
    <mc:Fallback xmlns="">
      <p:transition spd="slow" advTm="6775"/>
    </mc:Fallback>
  </mc:AlternateContent>
</p:sld>
</file>

<file path=ppt/slides/slide2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8194" name="Picture 2" descr="https://pbs.twimg.com/media/DMqWxVyW4AY1A-i.jpg">
            <a:extLst>
              <a:ext uri="{FF2B5EF4-FFF2-40B4-BE49-F238E27FC236}">
                <a16:creationId xmlns:a16="http://schemas.microsoft.com/office/drawing/2014/main" id="{E07FAA3C-D580-4860-92F4-B7FA6070B9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43840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9A9A5057-0730-4F4A-8C08-7B6F1980CE2A}"/>
              </a:ext>
            </a:extLst>
          </p:cNvPr>
          <p:cNvSpPr/>
          <p:nvPr/>
        </p:nvSpPr>
        <p:spPr>
          <a:xfrm>
            <a:off x="228600" y="3810000"/>
            <a:ext cx="8534400" cy="2862322"/>
          </a:xfrm>
          <a:prstGeom prst="rect">
            <a:avLst/>
          </a:prstGeom>
        </p:spPr>
        <p:txBody>
          <a:bodyPr wrap="square">
            <a:spAutoFit/>
          </a:bodyPr>
          <a:lstStyle/>
          <a:p>
            <a:pPr marL="342900" indent="-342900">
              <a:buFont typeface="Arial" panose="020B0604020202020204" pitchFamily="34" charset="0"/>
              <a:buChar char="•"/>
            </a:pPr>
            <a:r>
              <a:rPr lang="en-GB" sz="2000" dirty="0">
                <a:latin typeface="Arial" pitchFamily="34" charset="0"/>
                <a:cs typeface="Arial" pitchFamily="34" charset="0"/>
              </a:rPr>
              <a:t>3-4 years of work</a:t>
            </a:r>
          </a:p>
          <a:p>
            <a:pPr marL="342900" indent="-342900">
              <a:buFont typeface="Arial" panose="020B0604020202020204" pitchFamily="34" charset="0"/>
              <a:buChar char="•"/>
            </a:pPr>
            <a:r>
              <a:rPr lang="en-GB" sz="2000" dirty="0">
                <a:latin typeface="Arial" pitchFamily="34" charset="0"/>
                <a:cs typeface="Arial" pitchFamily="34" charset="0"/>
              </a:rPr>
              <a:t>70 different Computer &amp; Video Games covered over 30 years period</a:t>
            </a:r>
          </a:p>
          <a:p>
            <a:pPr marL="342900" indent="-342900">
              <a:buFont typeface="Arial" panose="020B0604020202020204" pitchFamily="34" charset="0"/>
              <a:buChar char="•"/>
            </a:pPr>
            <a:r>
              <a:rPr lang="en-GB" sz="2000" dirty="0">
                <a:latin typeface="Arial" pitchFamily="34" charset="0"/>
                <a:cs typeface="Arial" pitchFamily="34" charset="0"/>
              </a:rPr>
              <a:t>~12 Different platforms</a:t>
            </a:r>
          </a:p>
          <a:p>
            <a:pPr marL="342900" indent="-342900">
              <a:buFont typeface="Arial" panose="020B0604020202020204" pitchFamily="34" charset="0"/>
              <a:buChar char="•"/>
            </a:pPr>
            <a:r>
              <a:rPr lang="en-GB" sz="2000" dirty="0">
                <a:latin typeface="Arial" pitchFamily="34" charset="0"/>
                <a:cs typeface="Arial" pitchFamily="34" charset="0"/>
              </a:rPr>
              <a:t>~350 Unique </a:t>
            </a:r>
            <a:r>
              <a:rPr lang="en-GB" sz="2000" dirty="0" err="1">
                <a:latin typeface="Arial" pitchFamily="34" charset="0"/>
                <a:cs typeface="Arial" pitchFamily="34" charset="0"/>
              </a:rPr>
              <a:t>UltraHD</a:t>
            </a:r>
            <a:r>
              <a:rPr lang="en-GB" sz="2000" dirty="0">
                <a:latin typeface="Arial" pitchFamily="34" charset="0"/>
                <a:cs typeface="Arial" pitchFamily="34" charset="0"/>
              </a:rPr>
              <a:t> Virtual Landscape Panoramas</a:t>
            </a:r>
          </a:p>
          <a:p>
            <a:pPr marL="342900" indent="-342900">
              <a:buFont typeface="Arial" panose="020B0604020202020204" pitchFamily="34" charset="0"/>
              <a:buChar char="•"/>
            </a:pPr>
            <a:r>
              <a:rPr lang="en-GB" sz="2000" dirty="0">
                <a:latin typeface="Arial" pitchFamily="34" charset="0"/>
                <a:cs typeface="Arial" pitchFamily="34" charset="0"/>
              </a:rPr>
              <a:t>~300 High Definition ‘extracted’ Virtual Landscapes</a:t>
            </a:r>
          </a:p>
          <a:p>
            <a:pPr marL="342900" indent="-342900">
              <a:buFont typeface="Arial" panose="020B0604020202020204" pitchFamily="34" charset="0"/>
              <a:buChar char="•"/>
            </a:pPr>
            <a:r>
              <a:rPr lang="en-GB" sz="2000" dirty="0">
                <a:latin typeface="Arial" pitchFamily="34" charset="0"/>
                <a:cs typeface="Arial" pitchFamily="34" charset="0"/>
              </a:rPr>
              <a:t>~150 Digitally Enhanced HD Virtual Landscapes</a:t>
            </a:r>
          </a:p>
          <a:p>
            <a:endParaRPr lang="en-GB" sz="2000" dirty="0">
              <a:latin typeface="Arial" pitchFamily="34" charset="0"/>
              <a:cs typeface="Arial" pitchFamily="34" charset="0"/>
            </a:endParaRPr>
          </a:p>
          <a:p>
            <a:r>
              <a:rPr lang="en-GB" sz="2000" dirty="0">
                <a:latin typeface="Arial" pitchFamily="34" charset="0"/>
                <a:cs typeface="Arial" pitchFamily="34" charset="0"/>
              </a:rPr>
              <a:t>Spread over three volumes, available in print, digital(</a:t>
            </a:r>
            <a:r>
              <a:rPr lang="en-GB" sz="2000" dirty="0" err="1">
                <a:latin typeface="Arial" pitchFamily="34" charset="0"/>
                <a:cs typeface="Arial" pitchFamily="34" charset="0"/>
              </a:rPr>
              <a:t>ebook</a:t>
            </a:r>
            <a:r>
              <a:rPr lang="en-GB" sz="2000" dirty="0">
                <a:latin typeface="Arial" pitchFamily="34" charset="0"/>
                <a:cs typeface="Arial" pitchFamily="34" charset="0"/>
              </a:rPr>
              <a:t>, PDF &amp; </a:t>
            </a:r>
            <a:r>
              <a:rPr lang="en-GB" sz="2000" dirty="0" err="1">
                <a:latin typeface="Arial" pitchFamily="34" charset="0"/>
                <a:cs typeface="Arial" pitchFamily="34" charset="0"/>
              </a:rPr>
              <a:t>itunes</a:t>
            </a:r>
            <a:r>
              <a:rPr lang="en-GB" sz="2000" dirty="0">
                <a:latin typeface="Arial" pitchFamily="34" charset="0"/>
                <a:cs typeface="Arial" pitchFamily="34" charset="0"/>
              </a:rPr>
              <a:t>) and interactive formats</a:t>
            </a:r>
          </a:p>
        </p:txBody>
      </p:sp>
    </p:spTree>
    <p:extLst>
      <p:ext uri="{BB962C8B-B14F-4D97-AF65-F5344CB8AC3E}">
        <p14:creationId xmlns:p14="http://schemas.microsoft.com/office/powerpoint/2010/main" val="4064471110"/>
      </p:ext>
    </p:extLst>
  </p:cSld>
  <p:clrMapOvr>
    <a:masterClrMapping/>
  </p:clrMapOvr>
  <mc:AlternateContent xmlns:mc="http://schemas.openxmlformats.org/markup-compatibility/2006" xmlns:p14="http://schemas.microsoft.com/office/powerpoint/2010/main">
    <mc:Choice Requires="p14">
      <p:transition spd="slow" p14:dur="2000" advTm="23904"/>
    </mc:Choice>
    <mc:Fallback xmlns="">
      <p:transition spd="slow" advTm="23904"/>
    </mc:Fallback>
  </mc:AlternateContent>
</p:sld>
</file>

<file path=ppt/slides/slide2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33400" y="228600"/>
            <a:ext cx="8382000" cy="838200"/>
          </a:xfrm>
        </p:spPr>
        <p:txBody>
          <a:bodyPr/>
          <a:lstStyle/>
          <a:p>
            <a:r>
              <a:rPr lang="en-GB" sz="2800" dirty="0"/>
              <a:t>Virtual Ecosystems: </a:t>
            </a:r>
            <a:r>
              <a:rPr lang="en-GB" sz="2800" i="1" dirty="0"/>
              <a:t>The Witcher 3; The Wild Hunt</a:t>
            </a:r>
          </a:p>
        </p:txBody>
      </p:sp>
      <p:pic>
        <p:nvPicPr>
          <p:cNvPr id="2086" name="Picture 38" descr="Related image">
            <a:extLst>
              <a:ext uri="{FF2B5EF4-FFF2-40B4-BE49-F238E27FC236}">
                <a16:creationId xmlns:a16="http://schemas.microsoft.com/office/drawing/2014/main" id="{04054280-A2F1-4067-AD9D-F0801C0DDF1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862" y="1066800"/>
            <a:ext cx="9173862" cy="51590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8462773"/>
      </p:ext>
    </p:extLst>
  </p:cSld>
  <p:clrMapOvr>
    <a:masterClrMapping/>
  </p:clrMapOvr>
  <mc:AlternateContent xmlns:mc="http://schemas.openxmlformats.org/markup-compatibility/2006" xmlns:p14="http://schemas.microsoft.com/office/powerpoint/2010/main">
    <mc:Choice Requires="p14">
      <p:transition spd="slow" p14:dur="2000" advTm="13807"/>
    </mc:Choice>
    <mc:Fallback xmlns="">
      <p:transition spd="slow" advTm="13807"/>
    </mc:Fallback>
  </mc:AlternateContent>
</p:sld>
</file>

<file path=ppt/slides/slide2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33400" y="228600"/>
            <a:ext cx="7772400" cy="838200"/>
          </a:xfrm>
        </p:spPr>
        <p:txBody>
          <a:bodyPr/>
          <a:lstStyle/>
          <a:p>
            <a:r>
              <a:rPr lang="en-GB" sz="3600" dirty="0"/>
              <a:t>Virtual Ecosystems: </a:t>
            </a:r>
            <a:r>
              <a:rPr lang="en-GB" sz="3600" i="1" dirty="0"/>
              <a:t>The Witcher 3</a:t>
            </a:r>
          </a:p>
        </p:txBody>
      </p:sp>
      <p:pic>
        <p:nvPicPr>
          <p:cNvPr id="3" name="JollyConfusedHuman-mobile">
            <a:hlinkClick r:id="" action="ppaction://media"/>
            <a:extLst>
              <a:ext uri="{FF2B5EF4-FFF2-40B4-BE49-F238E27FC236}">
                <a16:creationId xmlns:a16="http://schemas.microsoft.com/office/drawing/2014/main" id="{C8D2DCA4-FA55-484F-9BF8-80C75D87A945}"/>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4452089" y="976745"/>
            <a:ext cx="4691911" cy="2639200"/>
          </a:xfrm>
          <a:prstGeom prst="rect">
            <a:avLst/>
          </a:prstGeom>
        </p:spPr>
      </p:pic>
      <p:pic>
        <p:nvPicPr>
          <p:cNvPr id="4" name="DisloyalPlayfulElectriceel-mobile">
            <a:hlinkClick r:id="" action="ppaction://media"/>
            <a:extLst>
              <a:ext uri="{FF2B5EF4-FFF2-40B4-BE49-F238E27FC236}">
                <a16:creationId xmlns:a16="http://schemas.microsoft.com/office/drawing/2014/main" id="{AC5F89F2-7DA3-434D-9BB8-CEC951A46484}"/>
              </a:ext>
            </a:extLst>
          </p:cNvPr>
          <p:cNvPicPr>
            <a:picLocks noChangeAspect="1"/>
          </p:cNvPicPr>
          <p:nvPr>
            <a:videoFile r:link="rId4"/>
            <p:extLst>
              <p:ext uri="{DAA4B4D4-6D71-4841-9C94-3DE7FCFB9230}">
                <p14:media xmlns:p14="http://schemas.microsoft.com/office/powerpoint/2010/main" r:embed="rId3"/>
              </p:ext>
            </p:extLst>
          </p:nvPr>
        </p:nvPicPr>
        <p:blipFill>
          <a:blip r:embed="rId8"/>
          <a:stretch>
            <a:fillRect/>
          </a:stretch>
        </p:blipFill>
        <p:spPr>
          <a:xfrm>
            <a:off x="0" y="3505200"/>
            <a:ext cx="4528457" cy="2603863"/>
          </a:xfrm>
          <a:prstGeom prst="rect">
            <a:avLst/>
          </a:prstGeom>
        </p:spPr>
      </p:pic>
      <p:pic>
        <p:nvPicPr>
          <p:cNvPr id="7" name="Picture 38" descr="Related image">
            <a:extLst>
              <a:ext uri="{FF2B5EF4-FFF2-40B4-BE49-F238E27FC236}">
                <a16:creationId xmlns:a16="http://schemas.microsoft.com/office/drawing/2014/main" id="{72E3B5D7-E5D6-4ED2-AAD3-92D82EAB72FD}"/>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0" y="1036413"/>
            <a:ext cx="4586931" cy="257953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Image result for the witcher 3 horticulture">
            <a:extLst>
              <a:ext uri="{FF2B5EF4-FFF2-40B4-BE49-F238E27FC236}">
                <a16:creationId xmlns:a16="http://schemas.microsoft.com/office/drawing/2014/main" id="{389F08ED-C848-454D-B3FA-E0005C5135EA}"/>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528457" y="3584657"/>
            <a:ext cx="4590807" cy="25817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7433195"/>
      </p:ext>
    </p:extLst>
  </p:cSld>
  <p:clrMapOvr>
    <a:masterClrMapping/>
  </p:clrMapOvr>
  <mc:AlternateContent xmlns:mc="http://schemas.openxmlformats.org/markup-compatibility/2006" xmlns:p14="http://schemas.microsoft.com/office/powerpoint/2010/main">
    <mc:Choice Requires="p14">
      <p:transition spd="slow" p14:dur="2000" advTm="13807"/>
    </mc:Choice>
    <mc:Fallback xmlns="">
      <p:transition spd="slow" advTm="138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1267" fill="hold"/>
                                        <p:tgtEl>
                                          <p:spTgt spid="3"/>
                                        </p:tgtEl>
                                      </p:cBhvr>
                                    </p:cmd>
                                  </p:childTnLst>
                                </p:cTn>
                              </p:par>
                              <p:par>
                                <p:cTn id="7" presetID="1" presetClass="mediacall" presetSubtype="0" fill="hold" nodeType="withEffect">
                                  <p:stCondLst>
                                    <p:cond delay="0"/>
                                  </p:stCondLst>
                                  <p:childTnLst>
                                    <p:cmd type="call" cmd="playFrom(0.0)">
                                      <p:cBhvr>
                                        <p:cTn id="8" dur="30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repeatCount="indefinite" fill="hold" display="0">
                  <p:stCondLst>
                    <p:cond delay="indefinite"/>
                  </p:stCondLst>
                </p:cTn>
                <p:tgtEl>
                  <p:spTgt spid="3"/>
                </p:tgtEl>
              </p:cMediaNode>
            </p:video>
            <p:video>
              <p:cMediaNode vol="80000">
                <p:cTn id="10" repeatCount="indefinite" fill="hold" display="0">
                  <p:stCondLst>
                    <p:cond delay="indefinite"/>
                  </p:stCondLst>
                </p:cTn>
                <p:tgtEl>
                  <p:spTgt spid="4"/>
                </p:tgtEl>
              </p:cMediaNode>
            </p:video>
            <p:seq concurrent="1" nextAc="seek">
              <p:cTn id="11" restart="whenNotActive" fill="hold" evtFilter="cancelBubble" nodeType="interactiveSeq">
                <p:stCondLst>
                  <p:cond evt="onClick" delay="0">
                    <p:tgtEl>
                      <p:spTgt spid="4"/>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withEffect">
                                  <p:stCondLst>
                                    <p:cond delay="0"/>
                                  </p:stCondLst>
                                  <p:childTnLst>
                                    <p:cmd type="call" cmd="togglePause">
                                      <p:cBhvr>
                                        <p:cTn id="15"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3E853B7-6376-4AC9-9E50-9B2393FA681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2989" y="970552"/>
            <a:ext cx="7600252" cy="3990132"/>
          </a:xfrm>
          <a:prstGeom prst="rect">
            <a:avLst/>
          </a:prstGeom>
        </p:spPr>
      </p:pic>
      <p:sp>
        <p:nvSpPr>
          <p:cNvPr id="2" name="Title 1"/>
          <p:cNvSpPr>
            <a:spLocks noGrp="1"/>
          </p:cNvSpPr>
          <p:nvPr>
            <p:ph type="title"/>
          </p:nvPr>
        </p:nvSpPr>
        <p:spPr>
          <a:xfrm>
            <a:off x="533400" y="228600"/>
            <a:ext cx="8001000" cy="838200"/>
          </a:xfrm>
        </p:spPr>
        <p:txBody>
          <a:bodyPr/>
          <a:lstStyle/>
          <a:p>
            <a:r>
              <a:rPr lang="en-GB" sz="2000" dirty="0"/>
              <a:t>Virtual </a:t>
            </a:r>
            <a:r>
              <a:rPr lang="en-GB" sz="2000" dirty="0" err="1"/>
              <a:t>EcoSystems</a:t>
            </a:r>
            <a:r>
              <a:rPr lang="en-GB" sz="2000" dirty="0"/>
              <a:t>: </a:t>
            </a:r>
            <a:r>
              <a:rPr lang="en-GB" sz="2000" i="1" dirty="0"/>
              <a:t>Zelda Breath of the Wild </a:t>
            </a:r>
            <a:br>
              <a:rPr lang="en-GB" sz="2000" dirty="0"/>
            </a:br>
            <a:endParaRPr lang="en-GB" sz="2000" dirty="0"/>
          </a:p>
        </p:txBody>
      </p:sp>
      <p:sp>
        <p:nvSpPr>
          <p:cNvPr id="4" name="TextBox 3">
            <a:extLst>
              <a:ext uri="{FF2B5EF4-FFF2-40B4-BE49-F238E27FC236}">
                <a16:creationId xmlns:a16="http://schemas.microsoft.com/office/drawing/2014/main" id="{5A8430ED-10E2-4244-B38A-4121D2454A34}"/>
              </a:ext>
            </a:extLst>
          </p:cNvPr>
          <p:cNvSpPr txBox="1"/>
          <p:nvPr/>
        </p:nvSpPr>
        <p:spPr>
          <a:xfrm>
            <a:off x="533400" y="5029200"/>
            <a:ext cx="8458200" cy="2862322"/>
          </a:xfrm>
          <a:prstGeom prst="rect">
            <a:avLst/>
          </a:prstGeom>
          <a:noFill/>
        </p:spPr>
        <p:txBody>
          <a:bodyPr wrap="square" rtlCol="0">
            <a:spAutoFit/>
          </a:bodyPr>
          <a:lstStyle/>
          <a:p>
            <a:pPr marL="285750" indent="-285750">
              <a:buFont typeface="Arial" panose="020B0604020202020204" pitchFamily="34" charset="0"/>
              <a:buChar char="•"/>
            </a:pPr>
            <a:r>
              <a:rPr lang="en-GB" dirty="0"/>
              <a:t>Massive Open world game; variety of complex habitats; complete with local character, </a:t>
            </a:r>
          </a:p>
          <a:p>
            <a:pPr marL="285750" indent="-285750">
              <a:buFont typeface="Arial" panose="020B0604020202020204" pitchFamily="34" charset="0"/>
              <a:buChar char="•"/>
            </a:pPr>
            <a:r>
              <a:rPr lang="en-GB" dirty="0"/>
              <a:t>Huge variety flora &amp; fauna in a dynamic ecosystem (~140)</a:t>
            </a:r>
          </a:p>
          <a:p>
            <a:pPr marL="285750" indent="-285750">
              <a:buFont typeface="Arial" panose="020B0604020202020204" pitchFamily="34" charset="0"/>
              <a:buChar char="•"/>
            </a:pPr>
            <a:r>
              <a:rPr lang="en-GB" dirty="0"/>
              <a:t>Virtual ecosystem is a Integral part of Zelda: BOTW gameplay(cooking)</a:t>
            </a:r>
          </a:p>
          <a:p>
            <a:pPr marL="285750" indent="-285750">
              <a:buFont typeface="Arial" panose="020B0604020202020204" pitchFamily="34" charset="0"/>
              <a:buChar char="•"/>
            </a:pPr>
            <a:r>
              <a:rPr lang="en-GB" dirty="0"/>
              <a:t>Virtual foraging is required to progress &amp; ‘level up’ throughout the game</a:t>
            </a:r>
          </a:p>
          <a:p>
            <a:pPr marL="285750" indent="-285750">
              <a:buFont typeface="Arial" panose="020B0604020202020204" pitchFamily="34" charset="0"/>
              <a:buChar char="•"/>
            </a:pPr>
            <a:r>
              <a:rPr lang="en-GB" dirty="0"/>
              <a:t>Flora can be over-foraged/is region specific (habitats)</a:t>
            </a:r>
          </a:p>
          <a:p>
            <a:endParaRPr lang="en-GB" dirty="0"/>
          </a:p>
          <a:p>
            <a:endParaRPr lang="en-GB" dirty="0"/>
          </a:p>
          <a:p>
            <a:endParaRPr lang="en-GB" dirty="0"/>
          </a:p>
          <a:p>
            <a:endParaRPr lang="en-GB" dirty="0"/>
          </a:p>
        </p:txBody>
      </p:sp>
      <p:pic>
        <p:nvPicPr>
          <p:cNvPr id="6146" name="Picture 2" descr="Image result for breath of the wild map names">
            <a:extLst>
              <a:ext uri="{FF2B5EF4-FFF2-40B4-BE49-F238E27FC236}">
                <a16:creationId xmlns:a16="http://schemas.microsoft.com/office/drawing/2014/main" id="{D0E5FA35-1201-45D8-AB6B-5BCB9702087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6271" y="956905"/>
            <a:ext cx="7626970" cy="400378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Image result for breath of the wild mushrooms">
            <a:extLst>
              <a:ext uri="{FF2B5EF4-FFF2-40B4-BE49-F238E27FC236}">
                <a16:creationId xmlns:a16="http://schemas.microsoft.com/office/drawing/2014/main" id="{C50C4C1D-A033-4FD0-8EE2-59CEA24872A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526" t="4718" r="5170" b="10378"/>
          <a:stretch/>
        </p:blipFill>
        <p:spPr bwMode="auto">
          <a:xfrm>
            <a:off x="710315" y="970552"/>
            <a:ext cx="7705600" cy="403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297244"/>
      </p:ext>
    </p:extLst>
  </p:cSld>
  <p:clrMapOvr>
    <a:masterClrMapping/>
  </p:clrMapOvr>
  <mc:AlternateContent xmlns:mc="http://schemas.openxmlformats.org/markup-compatibility/2006" xmlns:p14="http://schemas.microsoft.com/office/powerpoint/2010/main">
    <mc:Choice Requires="p14">
      <p:transition spd="slow" p14:dur="2000" advTm="13807"/>
    </mc:Choice>
    <mc:Fallback xmlns="">
      <p:transition spd="slow" advTm="1380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14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10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0" end="0"/>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
                                            <p:txEl>
                                              <p:pRg st="1" end="1"/>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
                                            <p:txEl>
                                              <p:pRg st="2" end="2"/>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228600"/>
            <a:ext cx="8305800" cy="838200"/>
          </a:xfrm>
        </p:spPr>
        <p:txBody>
          <a:bodyPr/>
          <a:lstStyle/>
          <a:p>
            <a:r>
              <a:rPr lang="en-GB" sz="2400" dirty="0"/>
              <a:t>Virtual Ecosystems: Nintendo’s Zelda Breath of the Wild </a:t>
            </a:r>
          </a:p>
        </p:txBody>
      </p:sp>
      <p:sp>
        <p:nvSpPr>
          <p:cNvPr id="4" name="Rectangle 3">
            <a:extLst>
              <a:ext uri="{FF2B5EF4-FFF2-40B4-BE49-F238E27FC236}">
                <a16:creationId xmlns:a16="http://schemas.microsoft.com/office/drawing/2014/main" id="{3084AA1E-331F-4102-97E2-7E6C3AD4457C}"/>
              </a:ext>
            </a:extLst>
          </p:cNvPr>
          <p:cNvSpPr/>
          <p:nvPr/>
        </p:nvSpPr>
        <p:spPr>
          <a:xfrm>
            <a:off x="4570220" y="5698685"/>
            <a:ext cx="4572000" cy="923330"/>
          </a:xfrm>
          <a:prstGeom prst="rect">
            <a:avLst/>
          </a:prstGeom>
        </p:spPr>
        <p:txBody>
          <a:bodyPr>
            <a:spAutoFit/>
          </a:bodyPr>
          <a:lstStyle/>
          <a:p>
            <a:r>
              <a:rPr lang="en-GB" i="1" dirty="0">
                <a:solidFill>
                  <a:srgbClr val="F2F2F2"/>
                </a:solidFill>
                <a:latin typeface="Open Sans"/>
              </a:rPr>
              <a:t>“Found while camping. And it actually </a:t>
            </a:r>
            <a:r>
              <a:rPr lang="en-GB" i="1" dirty="0" err="1">
                <a:solidFill>
                  <a:srgbClr val="F2F2F2"/>
                </a:solidFill>
                <a:latin typeface="Open Sans"/>
              </a:rPr>
              <a:t>thunderstormed</a:t>
            </a:r>
            <a:r>
              <a:rPr lang="en-GB" i="1" dirty="0">
                <a:solidFill>
                  <a:srgbClr val="F2F2F2"/>
                </a:solidFill>
                <a:latin typeface="Open Sans"/>
              </a:rPr>
              <a:t> the night before. Swear I almost picked them.” </a:t>
            </a:r>
            <a:r>
              <a:rPr lang="en-GB" b="1" dirty="0" err="1">
                <a:hlinkClick r:id="rId3" tooltip="thevortexmaster"/>
              </a:rPr>
              <a:t>thevortexmaster</a:t>
            </a:r>
            <a:r>
              <a:rPr lang="en-GB" dirty="0"/>
              <a:t> </a:t>
            </a:r>
            <a:endParaRPr lang="en-GB" i="1" dirty="0"/>
          </a:p>
        </p:txBody>
      </p:sp>
      <p:pic>
        <p:nvPicPr>
          <p:cNvPr id="8198" name="Picture 6" descr="Related image">
            <a:extLst>
              <a:ext uri="{FF2B5EF4-FFF2-40B4-BE49-F238E27FC236}">
                <a16:creationId xmlns:a16="http://schemas.microsoft.com/office/drawing/2014/main" id="{60C0D7F3-C78A-4F7C-A5D9-9C7C10CB855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752600"/>
            <a:ext cx="9142220" cy="3462202"/>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Related image">
            <a:extLst>
              <a:ext uri="{FF2B5EF4-FFF2-40B4-BE49-F238E27FC236}">
                <a16:creationId xmlns:a16="http://schemas.microsoft.com/office/drawing/2014/main" id="{D1FFEB26-CD0E-4447-A8A2-7B24983E737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69529" y="3962400"/>
            <a:ext cx="686610" cy="68661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5" name="Picture 6" descr="RHS Encyclopedia of Plants and Flowers">
            <a:extLst>
              <a:ext uri="{FF2B5EF4-FFF2-40B4-BE49-F238E27FC236}">
                <a16:creationId xmlns:a16="http://schemas.microsoft.com/office/drawing/2014/main" id="{CFA1F2D9-D199-496C-A0D6-9773C20A3ED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63390" y="1066800"/>
            <a:ext cx="3732020" cy="4495012"/>
          </a:xfrm>
          <a:prstGeom prst="rect">
            <a:avLst/>
          </a:prstGeom>
          <a:noFill/>
          <a:extLst>
            <a:ext uri="{909E8E84-426E-40DD-AFC4-6F175D3DCCD1}">
              <a14:hiddenFill xmlns:a14="http://schemas.microsoft.com/office/drawing/2010/main">
                <a:solidFill>
                  <a:srgbClr val="FFFFFF"/>
                </a:solidFill>
              </a14:hiddenFill>
            </a:ext>
          </a:extLst>
        </p:spPr>
      </p:pic>
      <p:pic>
        <p:nvPicPr>
          <p:cNvPr id="8194" name="Picture 2" descr="https://i.imgur.com/AApq28R.jpg">
            <a:extLst>
              <a:ext uri="{FF2B5EF4-FFF2-40B4-BE49-F238E27FC236}">
                <a16:creationId xmlns:a16="http://schemas.microsoft.com/office/drawing/2014/main" id="{22252179-9DAB-40CE-B10B-68461E2912BA}"/>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0" y="1066800"/>
            <a:ext cx="4038600" cy="5384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0829924"/>
      </p:ext>
    </p:extLst>
  </p:cSld>
  <p:clrMapOvr>
    <a:masterClrMapping/>
  </p:clrMapOvr>
  <mc:AlternateContent xmlns:mc="http://schemas.openxmlformats.org/markup-compatibility/2006" xmlns:p14="http://schemas.microsoft.com/office/powerpoint/2010/main">
    <mc:Choice Requires="p14">
      <p:transition spd="slow" p14:dur="2000" advTm="13807"/>
    </mc:Choice>
    <mc:Fallback xmlns="">
      <p:transition spd="slow" advTm="1380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19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194"/>
                                        </p:tgtEl>
                                        <p:attrNameLst>
                                          <p:attrName>style.visibility</p:attrName>
                                        </p:attrNameLst>
                                      </p:cBhvr>
                                      <p:to>
                                        <p:strVal val="visible"/>
                                      </p:to>
                                    </p:set>
                                  </p:childTnLst>
                                </p:cTn>
                              </p:par>
                              <p:par>
                                <p:cTn id="11" presetID="1" presetClass="exit" presetSubtype="0" fill="hold" nodeType="withEffect">
                                  <p:stCondLst>
                                    <p:cond delay="0"/>
                                  </p:stCondLst>
                                  <p:childTnLst>
                                    <p:set>
                                      <p:cBhvr>
                                        <p:cTn id="12" dur="1" fill="hold">
                                          <p:stCondLst>
                                            <p:cond delay="0"/>
                                          </p:stCondLst>
                                        </p:cTn>
                                        <p:tgtEl>
                                          <p:spTgt spid="8198"/>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228600"/>
            <a:ext cx="7772400" cy="838200"/>
          </a:xfrm>
        </p:spPr>
        <p:txBody>
          <a:bodyPr/>
          <a:lstStyle/>
          <a:p>
            <a:pPr algn="l"/>
            <a:r>
              <a:rPr lang="en-GB" dirty="0"/>
              <a:t>About Me</a:t>
            </a:r>
          </a:p>
        </p:txBody>
      </p:sp>
      <p:sp>
        <p:nvSpPr>
          <p:cNvPr id="3" name="Content Placeholder 2"/>
          <p:cNvSpPr>
            <a:spLocks noGrp="1"/>
          </p:cNvSpPr>
          <p:nvPr>
            <p:ph idx="1"/>
          </p:nvPr>
        </p:nvSpPr>
        <p:spPr>
          <a:xfrm>
            <a:off x="4724400" y="1752600"/>
            <a:ext cx="3810000" cy="4343400"/>
          </a:xfrm>
        </p:spPr>
        <p:txBody>
          <a:bodyPr>
            <a:normAutofit/>
          </a:bodyPr>
          <a:lstStyle/>
          <a:p>
            <a:r>
              <a:rPr lang="en-GB" dirty="0">
                <a:latin typeface="Arial" pitchFamily="34" charset="0"/>
                <a:cs typeface="Arial" pitchFamily="34" charset="0"/>
              </a:rPr>
              <a:t>Senior Lecturer at University of Salford</a:t>
            </a:r>
          </a:p>
          <a:p>
            <a:pPr marL="457207" lvl="1" indent="0">
              <a:buNone/>
            </a:pPr>
            <a:r>
              <a:rPr lang="en-GB" dirty="0">
                <a:latin typeface="Arial" pitchFamily="34" charset="0"/>
                <a:cs typeface="Arial" pitchFamily="34" charset="0"/>
              </a:rPr>
              <a:t>Past: </a:t>
            </a:r>
          </a:p>
          <a:p>
            <a:pPr lvl="1"/>
            <a:r>
              <a:rPr lang="en-GB" dirty="0">
                <a:latin typeface="Arial" pitchFamily="34" charset="0"/>
                <a:cs typeface="Arial" pitchFamily="34" charset="0"/>
              </a:rPr>
              <a:t>Programme leader for BSc Computer &amp; Video Games</a:t>
            </a:r>
          </a:p>
          <a:p>
            <a:pPr lvl="1"/>
            <a:r>
              <a:rPr lang="en-GB" dirty="0">
                <a:latin typeface="Arial" pitchFamily="34" charset="0"/>
                <a:cs typeface="Arial" pitchFamily="34" charset="0"/>
              </a:rPr>
              <a:t>Director of Creative Media.</a:t>
            </a:r>
          </a:p>
          <a:p>
            <a:pPr lvl="1"/>
            <a:r>
              <a:rPr lang="en-GB" dirty="0">
                <a:latin typeface="Arial" pitchFamily="34" charset="0"/>
                <a:cs typeface="Arial" pitchFamily="34" charset="0"/>
              </a:rPr>
              <a:t>Taught D&amp;P for CVG since 2005.</a:t>
            </a:r>
          </a:p>
          <a:p>
            <a:pPr lvl="1"/>
            <a:r>
              <a:rPr lang="en-GB" dirty="0">
                <a:latin typeface="Arial" pitchFamily="34" charset="0"/>
                <a:cs typeface="Arial" pitchFamily="34" charset="0"/>
              </a:rPr>
              <a:t>3D Artist &amp; Game Designer</a:t>
            </a:r>
          </a:p>
          <a:p>
            <a:pPr lvl="1"/>
            <a:r>
              <a:rPr lang="en-GB" dirty="0">
                <a:latin typeface="Arial" pitchFamily="34" charset="0"/>
                <a:cs typeface="Arial" pitchFamily="34" charset="0"/>
              </a:rPr>
              <a:t>BSc, M.A &amp; </a:t>
            </a:r>
            <a:r>
              <a:rPr lang="en-GB" dirty="0" err="1">
                <a:latin typeface="Arial" pitchFamily="34" charset="0"/>
                <a:cs typeface="Arial" pitchFamily="34" charset="0"/>
              </a:rPr>
              <a:t>Ph.D</a:t>
            </a:r>
            <a:r>
              <a:rPr lang="en-GB" dirty="0">
                <a:latin typeface="Arial" pitchFamily="34" charset="0"/>
                <a:cs typeface="Arial" pitchFamily="34" charset="0"/>
              </a:rPr>
              <a:t>…all around games/technology…</a:t>
            </a:r>
          </a:p>
          <a:p>
            <a:pPr lvl="1"/>
            <a:endParaRPr lang="en-GB" dirty="0">
              <a:latin typeface="Arial" pitchFamily="34" charset="0"/>
              <a:cs typeface="Arial" pitchFamily="34" charset="0"/>
            </a:endParaRPr>
          </a:p>
        </p:txBody>
      </p:sp>
      <p:pic>
        <p:nvPicPr>
          <p:cNvPr id="5" name="Picture 4">
            <a:extLst>
              <a:ext uri="{FF2B5EF4-FFF2-40B4-BE49-F238E27FC236}">
                <a16:creationId xmlns:a16="http://schemas.microsoft.com/office/drawing/2014/main" id="{A2F24BC9-F168-4C65-8D58-19171746908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442" y="1219199"/>
            <a:ext cx="4173557" cy="5713533"/>
          </a:xfrm>
          <a:prstGeom prst="rect">
            <a:avLst/>
          </a:prstGeom>
        </p:spPr>
      </p:pic>
    </p:spTree>
    <p:extLst>
      <p:ext uri="{BB962C8B-B14F-4D97-AF65-F5344CB8AC3E}">
        <p14:creationId xmlns:p14="http://schemas.microsoft.com/office/powerpoint/2010/main" val="2085525850"/>
      </p:ext>
    </p:extLst>
  </p:cSld>
  <p:clrMapOvr>
    <a:masterClrMapping/>
  </p:clrMapOvr>
  <mc:AlternateContent xmlns:mc="http://schemas.openxmlformats.org/markup-compatibility/2006" xmlns:p14="http://schemas.microsoft.com/office/powerpoint/2010/main">
    <mc:Choice Requires="p14">
      <p:transition spd="slow" p14:dur="2000" advTm="13807"/>
    </mc:Choice>
    <mc:Fallback xmlns="">
      <p:transition spd="slow" advTm="13807"/>
    </mc:Fallback>
  </mc:AlternateContent>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228600"/>
            <a:ext cx="8305800" cy="838200"/>
          </a:xfrm>
        </p:spPr>
        <p:txBody>
          <a:bodyPr/>
          <a:lstStyle/>
          <a:p>
            <a:r>
              <a:rPr lang="en-GB" sz="2400" dirty="0"/>
              <a:t>Virtual Ecosystems: Nintendo’s Zelda Breath of the Wild </a:t>
            </a:r>
          </a:p>
        </p:txBody>
      </p:sp>
      <p:sp>
        <p:nvSpPr>
          <p:cNvPr id="7" name="TextBox 6">
            <a:extLst>
              <a:ext uri="{FF2B5EF4-FFF2-40B4-BE49-F238E27FC236}">
                <a16:creationId xmlns:a16="http://schemas.microsoft.com/office/drawing/2014/main" id="{6F7E4C8D-E038-4630-9F1D-67E7EB23C4D9}"/>
              </a:ext>
            </a:extLst>
          </p:cNvPr>
          <p:cNvSpPr txBox="1"/>
          <p:nvPr/>
        </p:nvSpPr>
        <p:spPr>
          <a:xfrm>
            <a:off x="152399" y="4953000"/>
            <a:ext cx="8617915" cy="1754326"/>
          </a:xfrm>
          <a:prstGeom prst="rect">
            <a:avLst/>
          </a:prstGeom>
          <a:noFill/>
        </p:spPr>
        <p:txBody>
          <a:bodyPr wrap="square" rtlCol="0">
            <a:spAutoFit/>
          </a:bodyPr>
          <a:lstStyle/>
          <a:p>
            <a:pPr algn="r"/>
            <a:r>
              <a:rPr lang="en-GB" i="1" dirty="0"/>
              <a:t>“A kid who loves lighting the </a:t>
            </a:r>
            <a:r>
              <a:rPr lang="en-GB" i="1" dirty="0" err="1"/>
              <a:t>Hyrulian</a:t>
            </a:r>
            <a:r>
              <a:rPr lang="en-GB" i="1" dirty="0"/>
              <a:t> grassland on fire just might get excited about grassland restoration ecology when they find out it involves lighting real-life grasslands on fire.”</a:t>
            </a:r>
          </a:p>
          <a:p>
            <a:pPr algn="r"/>
            <a:r>
              <a:rPr lang="en-GB" b="1" u="sng" dirty="0" err="1">
                <a:hlinkClick r:id="rId3"/>
              </a:rPr>
              <a:t>Dr.</a:t>
            </a:r>
            <a:r>
              <a:rPr lang="en-GB" b="1" u="sng" dirty="0">
                <a:hlinkClick r:id="rId3"/>
              </a:rPr>
              <a:t> Anna Groves</a:t>
            </a:r>
            <a:endParaRPr lang="en-GB" b="1" u="sng" dirty="0"/>
          </a:p>
          <a:p>
            <a:pPr algn="r"/>
            <a:r>
              <a:rPr lang="en-GB" b="1" u="sng" dirty="0"/>
              <a:t>Ecologist , </a:t>
            </a:r>
            <a:r>
              <a:rPr lang="en-GB" b="1" u="sng" dirty="0" err="1"/>
              <a:t>PlantPeopleBlog</a:t>
            </a:r>
            <a:endParaRPr lang="en-GB" b="1" dirty="0"/>
          </a:p>
          <a:p>
            <a:pPr algn="r"/>
            <a:endParaRPr lang="en-GB" i="1" dirty="0"/>
          </a:p>
        </p:txBody>
      </p:sp>
      <p:pic>
        <p:nvPicPr>
          <p:cNvPr id="10" name="Picture 9">
            <a:extLst>
              <a:ext uri="{FF2B5EF4-FFF2-40B4-BE49-F238E27FC236}">
                <a16:creationId xmlns:a16="http://schemas.microsoft.com/office/drawing/2014/main" id="{250EC69C-DAE2-40AF-8977-829FED1051F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4657" y="1219200"/>
            <a:ext cx="8153400" cy="3465195"/>
          </a:xfrm>
          <a:prstGeom prst="rect">
            <a:avLst/>
          </a:prstGeom>
        </p:spPr>
      </p:pic>
      <p:sp>
        <p:nvSpPr>
          <p:cNvPr id="9" name="TextBox 8">
            <a:extLst>
              <a:ext uri="{FF2B5EF4-FFF2-40B4-BE49-F238E27FC236}">
                <a16:creationId xmlns:a16="http://schemas.microsoft.com/office/drawing/2014/main" id="{C99F484C-6933-4252-ADD9-75BA866A9474}"/>
              </a:ext>
            </a:extLst>
          </p:cNvPr>
          <p:cNvSpPr txBox="1"/>
          <p:nvPr/>
        </p:nvSpPr>
        <p:spPr>
          <a:xfrm>
            <a:off x="5334000" y="4656951"/>
            <a:ext cx="5105400" cy="276999"/>
          </a:xfrm>
          <a:prstGeom prst="rect">
            <a:avLst/>
          </a:prstGeom>
          <a:noFill/>
        </p:spPr>
        <p:txBody>
          <a:bodyPr wrap="square" rtlCol="0">
            <a:spAutoFit/>
          </a:bodyPr>
          <a:lstStyle/>
          <a:p>
            <a:r>
              <a:rPr lang="en-GB" sz="1200" dirty="0" err="1"/>
              <a:t>FarCry</a:t>
            </a:r>
            <a:r>
              <a:rPr lang="en-GB" sz="1200" dirty="0"/>
              <a:t> 5 Dynamic Fire &amp; Grass Interaction</a:t>
            </a:r>
          </a:p>
        </p:txBody>
      </p:sp>
    </p:spTree>
    <p:extLst>
      <p:ext uri="{BB962C8B-B14F-4D97-AF65-F5344CB8AC3E}">
        <p14:creationId xmlns:p14="http://schemas.microsoft.com/office/powerpoint/2010/main" val="3860318828"/>
      </p:ext>
    </p:extLst>
  </p:cSld>
  <p:clrMapOvr>
    <a:masterClrMapping/>
  </p:clrMapOvr>
  <mc:AlternateContent xmlns:mc="http://schemas.openxmlformats.org/markup-compatibility/2006" xmlns:p14="http://schemas.microsoft.com/office/powerpoint/2010/main">
    <mc:Choice Requires="p14">
      <p:transition spd="slow" p14:dur="2000" advTm="13807"/>
    </mc:Choice>
    <mc:Fallback xmlns="">
      <p:transition spd="slow" advTm="13807"/>
    </mc:Fallback>
  </mc:AlternateContent>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505276"/>
            <a:ext cx="8686800" cy="838200"/>
          </a:xfrm>
        </p:spPr>
        <p:txBody>
          <a:bodyPr/>
          <a:lstStyle/>
          <a:p>
            <a:pPr algn="l"/>
            <a:r>
              <a:rPr lang="en-GB" sz="4000" dirty="0">
                <a:latin typeface="Arial" pitchFamily="34" charset="0"/>
                <a:cs typeface="Arial" pitchFamily="34" charset="0"/>
              </a:rPr>
              <a:t>Components of the Virtual Landscape</a:t>
            </a:r>
            <a:endParaRPr lang="en-GB" sz="4000" dirty="0"/>
          </a:p>
        </p:txBody>
      </p:sp>
      <p:grpSp>
        <p:nvGrpSpPr>
          <p:cNvPr id="7" name="Group 6">
            <a:extLst>
              <a:ext uri="{FF2B5EF4-FFF2-40B4-BE49-F238E27FC236}">
                <a16:creationId xmlns:a16="http://schemas.microsoft.com/office/drawing/2014/main" id="{55B39F55-42FC-4D66-BAEA-7A0BAD7E485F}"/>
              </a:ext>
            </a:extLst>
          </p:cNvPr>
          <p:cNvGrpSpPr/>
          <p:nvPr/>
        </p:nvGrpSpPr>
        <p:grpSpPr>
          <a:xfrm>
            <a:off x="5486400" y="1828800"/>
            <a:ext cx="2209800" cy="1582572"/>
            <a:chOff x="1317510" y="0"/>
            <a:chExt cx="1459458" cy="972972"/>
          </a:xfrm>
        </p:grpSpPr>
        <p:sp>
          <p:nvSpPr>
            <p:cNvPr id="16" name="Rectangle: Rounded Corners 15">
              <a:extLst>
                <a:ext uri="{FF2B5EF4-FFF2-40B4-BE49-F238E27FC236}">
                  <a16:creationId xmlns:a16="http://schemas.microsoft.com/office/drawing/2014/main" id="{EBD2A716-C6AE-46D4-BF89-A6B8F91F19A6}"/>
                </a:ext>
              </a:extLst>
            </p:cNvPr>
            <p:cNvSpPr/>
            <p:nvPr/>
          </p:nvSpPr>
          <p:spPr>
            <a:xfrm>
              <a:off x="1317510" y="0"/>
              <a:ext cx="1459458" cy="972972"/>
            </a:xfrm>
            <a:prstGeom prst="roundRect">
              <a:avLst>
                <a:gd name="adj" fmla="val 10000"/>
              </a:avLst>
            </a:prstGeom>
            <a:solidFill>
              <a:srgbClr val="4F81BD">
                <a:hueOff val="0"/>
                <a:satOff val="0"/>
                <a:lumOff val="0"/>
                <a:alphaOff val="0"/>
              </a:srgbClr>
            </a:solidFill>
            <a:ln w="25400" cap="flat" cmpd="sng" algn="ctr">
              <a:solidFill>
                <a:sysClr val="window" lastClr="FFFFFF">
                  <a:hueOff val="0"/>
                  <a:satOff val="0"/>
                  <a:lumOff val="0"/>
                  <a:alphaOff val="0"/>
                </a:sysClr>
              </a:solidFill>
              <a:prstDash val="solid"/>
            </a:ln>
            <a:effectLst/>
          </p:spPr>
          <p:style>
            <a:lnRef idx="2">
              <a:scrgbClr r="0" g="0" b="0"/>
            </a:lnRef>
            <a:fillRef idx="1">
              <a:scrgbClr r="0" g="0" b="0"/>
            </a:fillRef>
            <a:effectRef idx="0">
              <a:scrgbClr r="0" g="0" b="0"/>
            </a:effectRef>
            <a:fontRef idx="minor">
              <a:schemeClr val="lt1"/>
            </a:fontRef>
          </p:style>
        </p:sp>
        <p:sp>
          <p:nvSpPr>
            <p:cNvPr id="17" name="Rectangle: Rounded Corners 4">
              <a:extLst>
                <a:ext uri="{FF2B5EF4-FFF2-40B4-BE49-F238E27FC236}">
                  <a16:creationId xmlns:a16="http://schemas.microsoft.com/office/drawing/2014/main" id="{E6595731-F4AA-4B70-B8B1-BB1BC4E0BFD1}"/>
                </a:ext>
              </a:extLst>
            </p:cNvPr>
            <p:cNvSpPr txBox="1"/>
            <p:nvPr/>
          </p:nvSpPr>
          <p:spPr>
            <a:xfrm>
              <a:off x="1346007" y="28497"/>
              <a:ext cx="1402464" cy="91597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b="1" kern="1200" dirty="0">
                  <a:solidFill>
                    <a:sysClr val="window" lastClr="FFFFFF"/>
                  </a:solidFill>
                  <a:latin typeface="Calibri" panose="020F0502020204030204" pitchFamily="34" charset="0"/>
                  <a:ea typeface="+mn-ea"/>
                  <a:cs typeface="+mn-cs"/>
                </a:rPr>
                <a:t>Landscape</a:t>
              </a:r>
            </a:p>
          </p:txBody>
        </p:sp>
      </p:grpSp>
      <p:sp>
        <p:nvSpPr>
          <p:cNvPr id="8" name="Straight Connector 5">
            <a:extLst>
              <a:ext uri="{FF2B5EF4-FFF2-40B4-BE49-F238E27FC236}">
                <a16:creationId xmlns:a16="http://schemas.microsoft.com/office/drawing/2014/main" id="{443AE050-8757-4F51-A460-652BDC827521}"/>
              </a:ext>
            </a:extLst>
          </p:cNvPr>
          <p:cNvSpPr/>
          <p:nvPr/>
        </p:nvSpPr>
        <p:spPr>
          <a:xfrm>
            <a:off x="5505507" y="3411372"/>
            <a:ext cx="1085793" cy="391490"/>
          </a:xfrm>
          <a:custGeom>
            <a:avLst/>
            <a:gdLst/>
            <a:ahLst/>
            <a:cxnLst/>
            <a:rect l="0" t="0" r="0" b="0"/>
            <a:pathLst>
              <a:path>
                <a:moveTo>
                  <a:pt x="948750" y="0"/>
                </a:moveTo>
                <a:lnTo>
                  <a:pt x="948750" y="194615"/>
                </a:lnTo>
                <a:lnTo>
                  <a:pt x="0" y="194615"/>
                </a:lnTo>
                <a:lnTo>
                  <a:pt x="0" y="389230"/>
                </a:lnTo>
              </a:path>
            </a:pathLst>
          </a:custGeom>
          <a:noFill/>
          <a:ln w="25400" cap="flat" cmpd="sng" algn="ctr">
            <a:solidFill>
              <a:schemeClr val="bg1"/>
            </a:solidFill>
            <a:prstDash val="solid"/>
          </a:ln>
          <a:effectLst/>
        </p:spPr>
        <p:style>
          <a:lnRef idx="2">
            <a:scrgbClr r="0" g="0" b="0"/>
          </a:lnRef>
          <a:fillRef idx="0">
            <a:scrgbClr r="0" g="0" b="0"/>
          </a:fillRef>
          <a:effectRef idx="0">
            <a:scrgbClr r="0" g="0" b="0"/>
          </a:effectRef>
          <a:fontRef idx="minor">
            <a:schemeClr val="tx1">
              <a:hueOff val="0"/>
              <a:satOff val="0"/>
              <a:lumOff val="0"/>
              <a:alphaOff val="0"/>
            </a:schemeClr>
          </a:fontRef>
        </p:style>
      </p:sp>
      <p:grpSp>
        <p:nvGrpSpPr>
          <p:cNvPr id="9" name="Group 8">
            <a:extLst>
              <a:ext uri="{FF2B5EF4-FFF2-40B4-BE49-F238E27FC236}">
                <a16:creationId xmlns:a16="http://schemas.microsoft.com/office/drawing/2014/main" id="{3E883EE9-7C57-43B3-B5DB-A2B3806D0B5C}"/>
              </a:ext>
            </a:extLst>
          </p:cNvPr>
          <p:cNvGrpSpPr/>
          <p:nvPr/>
        </p:nvGrpSpPr>
        <p:grpSpPr>
          <a:xfrm>
            <a:off x="4261371" y="3802862"/>
            <a:ext cx="1973865" cy="1454938"/>
            <a:chOff x="231717" y="1364462"/>
            <a:chExt cx="1459458" cy="972972"/>
          </a:xfrm>
        </p:grpSpPr>
        <p:sp>
          <p:nvSpPr>
            <p:cNvPr id="14" name="Rectangle: Rounded Corners 13">
              <a:extLst>
                <a:ext uri="{FF2B5EF4-FFF2-40B4-BE49-F238E27FC236}">
                  <a16:creationId xmlns:a16="http://schemas.microsoft.com/office/drawing/2014/main" id="{7C97ADFE-FBE4-407C-BFEE-4BB630ECA6A4}"/>
                </a:ext>
              </a:extLst>
            </p:cNvPr>
            <p:cNvSpPr/>
            <p:nvPr/>
          </p:nvSpPr>
          <p:spPr>
            <a:xfrm>
              <a:off x="231717" y="1364462"/>
              <a:ext cx="1459458" cy="972972"/>
            </a:xfrm>
            <a:prstGeom prst="roundRect">
              <a:avLst>
                <a:gd name="adj" fmla="val 10000"/>
              </a:avLst>
            </a:prstGeom>
            <a:solidFill>
              <a:srgbClr val="4F81BD">
                <a:hueOff val="0"/>
                <a:satOff val="0"/>
                <a:lumOff val="0"/>
                <a:alphaOff val="0"/>
              </a:srgbClr>
            </a:solidFill>
            <a:ln w="25400" cap="flat" cmpd="sng" algn="ctr">
              <a:solidFill>
                <a:sysClr val="window" lastClr="FFFFFF">
                  <a:hueOff val="0"/>
                  <a:satOff val="0"/>
                  <a:lumOff val="0"/>
                  <a:alphaOff val="0"/>
                </a:sysClr>
              </a:solidFill>
              <a:prstDash val="solid"/>
            </a:ln>
            <a:effectLst/>
          </p:spPr>
          <p:style>
            <a:lnRef idx="2">
              <a:scrgbClr r="0" g="0" b="0"/>
            </a:lnRef>
            <a:fillRef idx="1">
              <a:scrgbClr r="0" g="0" b="0"/>
            </a:fillRef>
            <a:effectRef idx="0">
              <a:scrgbClr r="0" g="0" b="0"/>
            </a:effectRef>
            <a:fontRef idx="minor">
              <a:schemeClr val="lt1"/>
            </a:fontRef>
          </p:style>
        </p:sp>
        <p:sp>
          <p:nvSpPr>
            <p:cNvPr id="15" name="Rectangle: Rounded Corners 7">
              <a:extLst>
                <a:ext uri="{FF2B5EF4-FFF2-40B4-BE49-F238E27FC236}">
                  <a16:creationId xmlns:a16="http://schemas.microsoft.com/office/drawing/2014/main" id="{F0CDF922-B8A0-45C4-AF30-4C6A957738D5}"/>
                </a:ext>
              </a:extLst>
            </p:cNvPr>
            <p:cNvSpPr txBox="1"/>
            <p:nvPr/>
          </p:nvSpPr>
          <p:spPr>
            <a:xfrm>
              <a:off x="260214" y="1392959"/>
              <a:ext cx="1402464" cy="91597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b="1" kern="1200" dirty="0">
                  <a:solidFill>
                    <a:sysClr val="window" lastClr="FFFFFF"/>
                  </a:solidFill>
                  <a:latin typeface="Calibri" panose="020F0502020204030204" pitchFamily="34" charset="0"/>
                  <a:ea typeface="+mn-ea"/>
                  <a:cs typeface="+mn-cs"/>
                </a:rPr>
                <a:t>Physical</a:t>
              </a:r>
            </a:p>
            <a:p>
              <a:pPr lvl="0" algn="ctr" defTabSz="800100">
                <a:lnSpc>
                  <a:spcPct val="90000"/>
                </a:lnSpc>
                <a:spcBef>
                  <a:spcPct val="0"/>
                </a:spcBef>
                <a:spcAft>
                  <a:spcPct val="35000"/>
                </a:spcAft>
              </a:pPr>
              <a:r>
                <a:rPr lang="en-GB" b="1" dirty="0">
                  <a:solidFill>
                    <a:sysClr val="window" lastClr="FFFFFF"/>
                  </a:solidFill>
                  <a:latin typeface="Calibri" panose="020F0502020204030204" pitchFamily="34" charset="0"/>
                </a:rPr>
                <a:t>(physiographic)</a:t>
              </a:r>
              <a:endParaRPr lang="en-GB" sz="1800" b="1" kern="1200" dirty="0">
                <a:solidFill>
                  <a:sysClr val="window" lastClr="FFFFFF"/>
                </a:solidFill>
                <a:latin typeface="Calibri" panose="020F0502020204030204" pitchFamily="34" charset="0"/>
                <a:ea typeface="+mn-ea"/>
                <a:cs typeface="+mn-cs"/>
              </a:endParaRPr>
            </a:p>
          </p:txBody>
        </p:sp>
      </p:grpSp>
      <p:sp>
        <p:nvSpPr>
          <p:cNvPr id="10" name="Straight Connector 8">
            <a:extLst>
              <a:ext uri="{FF2B5EF4-FFF2-40B4-BE49-F238E27FC236}">
                <a16:creationId xmlns:a16="http://schemas.microsoft.com/office/drawing/2014/main" id="{6D67CA38-8349-4E5F-9BD4-A16ADA64108C}"/>
              </a:ext>
            </a:extLst>
          </p:cNvPr>
          <p:cNvSpPr/>
          <p:nvPr/>
        </p:nvSpPr>
        <p:spPr>
          <a:xfrm>
            <a:off x="6591301" y="3411372"/>
            <a:ext cx="948647" cy="390339"/>
          </a:xfrm>
          <a:custGeom>
            <a:avLst/>
            <a:gdLst/>
            <a:ahLst/>
            <a:cxnLst/>
            <a:rect l="0" t="0" r="0" b="0"/>
            <a:pathLst>
              <a:path>
                <a:moveTo>
                  <a:pt x="0" y="0"/>
                </a:moveTo>
                <a:lnTo>
                  <a:pt x="0" y="194615"/>
                </a:lnTo>
                <a:lnTo>
                  <a:pt x="948750" y="194615"/>
                </a:lnTo>
                <a:lnTo>
                  <a:pt x="948750" y="389230"/>
                </a:lnTo>
              </a:path>
            </a:pathLst>
          </a:custGeom>
          <a:noFill/>
          <a:ln w="25400" cap="flat" cmpd="sng" algn="ctr">
            <a:solidFill>
              <a:schemeClr val="bg1"/>
            </a:solidFill>
            <a:prstDash val="solid"/>
          </a:ln>
          <a:effectLst/>
        </p:spPr>
        <p:style>
          <a:lnRef idx="2">
            <a:scrgbClr r="0" g="0" b="0"/>
          </a:lnRef>
          <a:fillRef idx="0">
            <a:scrgbClr r="0" g="0" b="0"/>
          </a:fillRef>
          <a:effectRef idx="0">
            <a:scrgbClr r="0" g="0" b="0"/>
          </a:effectRef>
          <a:fontRef idx="minor">
            <a:schemeClr val="tx1">
              <a:hueOff val="0"/>
              <a:satOff val="0"/>
              <a:lumOff val="0"/>
              <a:alphaOff val="0"/>
            </a:schemeClr>
          </a:fontRef>
        </p:style>
      </p:sp>
      <p:grpSp>
        <p:nvGrpSpPr>
          <p:cNvPr id="11" name="Group 10">
            <a:extLst>
              <a:ext uri="{FF2B5EF4-FFF2-40B4-BE49-F238E27FC236}">
                <a16:creationId xmlns:a16="http://schemas.microsoft.com/office/drawing/2014/main" id="{D8AB6052-A3EE-43DF-B983-5617CF9A1736}"/>
              </a:ext>
            </a:extLst>
          </p:cNvPr>
          <p:cNvGrpSpPr/>
          <p:nvPr/>
        </p:nvGrpSpPr>
        <p:grpSpPr>
          <a:xfrm>
            <a:off x="6810219" y="3801710"/>
            <a:ext cx="2099352" cy="1456089"/>
            <a:chOff x="2266158" y="1363311"/>
            <a:chExt cx="1459458" cy="972972"/>
          </a:xfrm>
        </p:grpSpPr>
        <p:sp>
          <p:nvSpPr>
            <p:cNvPr id="12" name="Rectangle: Rounded Corners 11">
              <a:extLst>
                <a:ext uri="{FF2B5EF4-FFF2-40B4-BE49-F238E27FC236}">
                  <a16:creationId xmlns:a16="http://schemas.microsoft.com/office/drawing/2014/main" id="{4D5CCE26-93E8-478D-BE09-FCD7F5158E2C}"/>
                </a:ext>
              </a:extLst>
            </p:cNvPr>
            <p:cNvSpPr/>
            <p:nvPr/>
          </p:nvSpPr>
          <p:spPr>
            <a:xfrm>
              <a:off x="2266158" y="1363311"/>
              <a:ext cx="1459458" cy="972972"/>
            </a:xfrm>
            <a:prstGeom prst="roundRect">
              <a:avLst>
                <a:gd name="adj" fmla="val 10000"/>
              </a:avLst>
            </a:prstGeom>
            <a:solidFill>
              <a:srgbClr val="4F81BD">
                <a:hueOff val="0"/>
                <a:satOff val="0"/>
                <a:lumOff val="0"/>
                <a:alphaOff val="0"/>
              </a:srgbClr>
            </a:solidFill>
            <a:ln w="25400" cap="flat" cmpd="sng" algn="ctr">
              <a:solidFill>
                <a:sysClr val="window" lastClr="FFFFFF">
                  <a:hueOff val="0"/>
                  <a:satOff val="0"/>
                  <a:lumOff val="0"/>
                  <a:alphaOff val="0"/>
                </a:sysClr>
              </a:solidFill>
              <a:prstDash val="solid"/>
            </a:ln>
            <a:effectLst/>
          </p:spPr>
          <p:style>
            <a:lnRef idx="2">
              <a:scrgbClr r="0" g="0" b="0"/>
            </a:lnRef>
            <a:fillRef idx="1">
              <a:scrgbClr r="0" g="0" b="0"/>
            </a:fillRef>
            <a:effectRef idx="0">
              <a:scrgbClr r="0" g="0" b="0"/>
            </a:effectRef>
            <a:fontRef idx="minor">
              <a:schemeClr val="lt1"/>
            </a:fontRef>
          </p:style>
        </p:sp>
        <p:sp>
          <p:nvSpPr>
            <p:cNvPr id="13" name="Rectangle: Rounded Corners 10">
              <a:extLst>
                <a:ext uri="{FF2B5EF4-FFF2-40B4-BE49-F238E27FC236}">
                  <a16:creationId xmlns:a16="http://schemas.microsoft.com/office/drawing/2014/main" id="{71CFBBFF-C74E-449E-98C3-C54978385557}"/>
                </a:ext>
              </a:extLst>
            </p:cNvPr>
            <p:cNvSpPr txBox="1"/>
            <p:nvPr/>
          </p:nvSpPr>
          <p:spPr>
            <a:xfrm>
              <a:off x="2294655" y="1391808"/>
              <a:ext cx="1402464" cy="91597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b="1" kern="1200" dirty="0">
                  <a:solidFill>
                    <a:sysClr val="window" lastClr="FFFFFF"/>
                  </a:solidFill>
                  <a:latin typeface="Calibri" panose="020F0502020204030204" pitchFamily="34" charset="0"/>
                  <a:ea typeface="+mn-ea"/>
                  <a:cs typeface="+mn-cs"/>
                </a:rPr>
                <a:t>Psychological</a:t>
              </a:r>
            </a:p>
          </p:txBody>
        </p:sp>
      </p:grpSp>
      <p:pic>
        <p:nvPicPr>
          <p:cNvPr id="18" name="Picture 60" descr="lca">
            <a:extLst>
              <a:ext uri="{FF2B5EF4-FFF2-40B4-BE49-F238E27FC236}">
                <a16:creationId xmlns:a16="http://schemas.microsoft.com/office/drawing/2014/main" id="{CB705F34-C52F-49C8-8D7F-DEEFD95A618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361" y="1676400"/>
            <a:ext cx="4035862" cy="398810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F83A08A2-728E-4BB2-9B96-235E0E4E3928}"/>
              </a:ext>
            </a:extLst>
          </p:cNvPr>
          <p:cNvSpPr/>
          <p:nvPr/>
        </p:nvSpPr>
        <p:spPr>
          <a:xfrm>
            <a:off x="762000" y="5796950"/>
            <a:ext cx="8229600" cy="646331"/>
          </a:xfrm>
          <a:prstGeom prst="rect">
            <a:avLst/>
          </a:prstGeom>
        </p:spPr>
        <p:txBody>
          <a:bodyPr wrap="square">
            <a:spAutoFit/>
          </a:bodyPr>
          <a:lstStyle/>
          <a:p>
            <a:pPr algn="ctr"/>
            <a:r>
              <a:rPr lang="en-GB" altLang="en-US" b="1" dirty="0">
                <a:latin typeface="Book Antiqua" panose="02040602050305030304" pitchFamily="18" charset="0"/>
                <a:ea typeface="Times" panose="02020603050405020304" pitchFamily="18" charset="0"/>
                <a:cs typeface="Times New Roman" panose="02020603050405020304" pitchFamily="18" charset="0"/>
              </a:rPr>
              <a:t>F</a:t>
            </a:r>
            <a:r>
              <a:rPr lang="en-GB" altLang="en-US" b="1" dirty="0" bmk="">
                <a:latin typeface="Book Antiqua" panose="02040602050305030304" pitchFamily="18" charset="0"/>
                <a:ea typeface="Times" panose="02020603050405020304" pitchFamily="18" charset="0"/>
                <a:cs typeface="Times New Roman" panose="02020603050405020304" pitchFamily="18" charset="0"/>
              </a:rPr>
              <a:t>igure</a:t>
            </a:r>
            <a:r>
              <a:rPr lang="en-GB" altLang="en-US" b="1" dirty="0" bmk="_Toc446940480">
                <a:latin typeface="Book Antiqua" panose="02040602050305030304" pitchFamily="18" charset="0"/>
                <a:ea typeface="Times" panose="02020603050405020304" pitchFamily="18" charset="0"/>
                <a:cs typeface="Times New Roman" panose="02020603050405020304" pitchFamily="18" charset="0"/>
              </a:rPr>
              <a:t>: The landscape wheel from ‘Landscape Character Assessment (adapted from Tudor, 2014)</a:t>
            </a:r>
            <a:endParaRPr lang="en-GB" dirty="0"/>
          </a:p>
        </p:txBody>
      </p:sp>
    </p:spTree>
    <p:extLst>
      <p:ext uri="{BB962C8B-B14F-4D97-AF65-F5344CB8AC3E}">
        <p14:creationId xmlns:p14="http://schemas.microsoft.com/office/powerpoint/2010/main" val="3372404249"/>
      </p:ext>
    </p:extLst>
  </p:cSld>
  <p:clrMapOvr>
    <a:masterClrMapping/>
  </p:clrMapOvr>
  <mc:AlternateContent xmlns:mc="http://schemas.openxmlformats.org/markup-compatibility/2006" xmlns:p14="http://schemas.microsoft.com/office/powerpoint/2010/main">
    <mc:Choice Requires="p14">
      <p:transition spd="slow" p14:dur="2000" advTm="31667"/>
    </mc:Choice>
    <mc:Fallback xmlns="">
      <p:transition spd="slow" advTm="31667"/>
    </mc:Fallback>
  </mc:AlternateContent>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381000"/>
            <a:ext cx="7772400" cy="838200"/>
          </a:xfrm>
        </p:spPr>
        <p:txBody>
          <a:bodyPr/>
          <a:lstStyle/>
          <a:p>
            <a:pPr algn="l"/>
            <a:r>
              <a:rPr lang="en-GB" sz="3600" dirty="0"/>
              <a:t>My Research : </a:t>
            </a:r>
            <a:r>
              <a:rPr lang="en-GB" sz="3600" dirty="0" err="1"/>
              <a:t>ShadowMoss</a:t>
            </a:r>
            <a:r>
              <a:rPr lang="en-GB" sz="3600" dirty="0"/>
              <a:t> Island</a:t>
            </a:r>
          </a:p>
        </p:txBody>
      </p:sp>
      <p:pic>
        <p:nvPicPr>
          <p:cNvPr id="8" name="Picture 7">
            <a:extLst>
              <a:ext uri="{FF2B5EF4-FFF2-40B4-BE49-F238E27FC236}">
                <a16:creationId xmlns:a16="http://schemas.microsoft.com/office/drawing/2014/main" id="{FD77E287-A2A1-41BD-8E9F-CE22BED4E1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0" y="1371600"/>
            <a:ext cx="9144000" cy="4597542"/>
          </a:xfrm>
          <a:prstGeom prst="rect">
            <a:avLst/>
          </a:prstGeom>
        </p:spPr>
      </p:pic>
    </p:spTree>
    <p:extLst>
      <p:ext uri="{BB962C8B-B14F-4D97-AF65-F5344CB8AC3E}">
        <p14:creationId xmlns:p14="http://schemas.microsoft.com/office/powerpoint/2010/main" val="2660189965"/>
      </p:ext>
    </p:extLst>
  </p:cSld>
  <p:clrMapOvr>
    <a:masterClrMapping/>
  </p:clrMapOvr>
  <mc:AlternateContent xmlns:mc="http://schemas.openxmlformats.org/markup-compatibility/2006" xmlns:p14="http://schemas.microsoft.com/office/powerpoint/2010/main">
    <mc:Choice Requires="p14">
      <p:transition spd="slow" p14:dur="2000" advTm="23927"/>
    </mc:Choice>
    <mc:Fallback xmlns="">
      <p:transition spd="slow" advTm="23927"/>
    </mc:Fallback>
  </mc:AlternateContent>
</p:sld>
</file>

<file path=ppt/slides/slide3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4339" name="Picture 5" descr="D:\cvg\CM Director\Projects\pechuKichiu\Ruskin_4.jpg">
            <a:extLst>
              <a:ext uri="{FF2B5EF4-FFF2-40B4-BE49-F238E27FC236}">
                <a16:creationId xmlns:a16="http://schemas.microsoft.com/office/drawing/2014/main" id="{5576948C-5CD2-4541-8700-F62C3FC46E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3276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0" name="TextBox 5">
            <a:extLst>
              <a:ext uri="{FF2B5EF4-FFF2-40B4-BE49-F238E27FC236}">
                <a16:creationId xmlns:a16="http://schemas.microsoft.com/office/drawing/2014/main" id="{4AA8F525-8FB3-4E11-87C5-8D317CF13D76}"/>
              </a:ext>
            </a:extLst>
          </p:cNvPr>
          <p:cNvSpPr txBox="1">
            <a:spLocks noChangeArrowheads="1"/>
          </p:cNvSpPr>
          <p:nvPr/>
        </p:nvSpPr>
        <p:spPr bwMode="auto">
          <a:xfrm>
            <a:off x="5648325" y="981075"/>
            <a:ext cx="3190875" cy="3354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r>
              <a:rPr lang="en-GB" altLang="en-US" sz="2800" i="1" dirty="0"/>
              <a:t>…go to nature in all singleness of heart... rejecting nothing, selecting nothing and scorning nothing</a:t>
            </a:r>
          </a:p>
          <a:p>
            <a:pPr algn="ctr" eaLnBrk="1" hangingPunct="1"/>
            <a:endParaRPr lang="en-GB" altLang="en-US" sz="2800" i="1" dirty="0"/>
          </a:p>
          <a:p>
            <a:pPr algn="ctr" eaLnBrk="1" hangingPunct="1"/>
            <a:r>
              <a:rPr lang="en-GB" altLang="en-US" sz="1600" i="1" dirty="0"/>
              <a:t>John Ruskin (1819 –1900)</a:t>
            </a:r>
          </a:p>
        </p:txBody>
      </p:sp>
    </p:spTree>
    <p:extLst>
      <p:ext uri="{BB962C8B-B14F-4D97-AF65-F5344CB8AC3E}">
        <p14:creationId xmlns:p14="http://schemas.microsoft.com/office/powerpoint/2010/main" val="4114668055"/>
      </p:ext>
    </p:extLst>
  </p:cSld>
  <p:clrMapOvr>
    <a:masterClrMapping/>
  </p:clrMapOvr>
  <mc:AlternateContent xmlns:mc="http://schemas.openxmlformats.org/markup-compatibility/2006" xmlns:p14="http://schemas.microsoft.com/office/powerpoint/2010/main">
    <mc:Choice Requires="p14">
      <p:transition spd="slow" p14:dur="2000" advTm="37791"/>
    </mc:Choice>
    <mc:Fallback xmlns="">
      <p:transition spd="slow" advTm="37791"/>
    </mc:Fallback>
  </mc:AlternateContent>
</p:sld>
</file>

<file path=ppt/slides/slide3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6627" name="TextBox 5">
            <a:extLst>
              <a:ext uri="{FF2B5EF4-FFF2-40B4-BE49-F238E27FC236}">
                <a16:creationId xmlns:a16="http://schemas.microsoft.com/office/drawing/2014/main" id="{36C95E6E-EDC5-4D2D-BCCC-DAE47C63150F}"/>
              </a:ext>
            </a:extLst>
          </p:cNvPr>
          <p:cNvSpPr txBox="1">
            <a:spLocks noChangeArrowheads="1"/>
          </p:cNvSpPr>
          <p:nvPr/>
        </p:nvSpPr>
        <p:spPr bwMode="auto">
          <a:xfrm>
            <a:off x="4279900" y="2832100"/>
            <a:ext cx="45466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r>
              <a:rPr lang="en-GB" altLang="en-US" i="1" dirty="0"/>
              <a:t>Gneiss Rock, </a:t>
            </a:r>
            <a:r>
              <a:rPr lang="en-GB" altLang="en-US" i="1" dirty="0" err="1"/>
              <a:t>Glenfinlas</a:t>
            </a:r>
            <a:r>
              <a:rPr lang="en-GB" altLang="en-US" i="1" dirty="0"/>
              <a:t> 1853 John Ruskin Ashmolean Museum, Oxford</a:t>
            </a:r>
          </a:p>
        </p:txBody>
      </p:sp>
      <p:pic>
        <p:nvPicPr>
          <p:cNvPr id="26628" name="Picture 2" descr="D:\PhD Appz\PhD V2\My papers\Internal Evaluation\Presentation 13th June\Study_of_Gneiss_Rock.jpg">
            <a:extLst>
              <a:ext uri="{FF2B5EF4-FFF2-40B4-BE49-F238E27FC236}">
                <a16:creationId xmlns:a16="http://schemas.microsoft.com/office/drawing/2014/main" id="{51DF92F3-76DA-471F-AE41-616DB9BC97F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3975100" cy="691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32868919"/>
      </p:ext>
    </p:extLst>
  </p:cSld>
  <p:clrMapOvr>
    <a:masterClrMapping/>
  </p:clrMapOvr>
  <mc:AlternateContent xmlns:mc="http://schemas.openxmlformats.org/markup-compatibility/2006" xmlns:p14="http://schemas.microsoft.com/office/powerpoint/2010/main">
    <mc:Choice Requires="p14">
      <p:transition spd="slow" p14:dur="2000" advTm="24553"/>
    </mc:Choice>
    <mc:Fallback xmlns="">
      <p:transition spd="slow" advTm="24553"/>
    </mc:Fallback>
  </mc:AlternateContent>
</p:sld>
</file>

<file path=ppt/slides/slide3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31747" name="Content Placeholder 2"/>
          <p:cNvSpPr>
            <a:spLocks noGrp="1"/>
          </p:cNvSpPr>
          <p:nvPr>
            <p:ph idx="1"/>
          </p:nvPr>
        </p:nvSpPr>
        <p:spPr/>
        <p:txBody>
          <a:bodyPr/>
          <a:lstStyle/>
          <a:p>
            <a:pPr eaLnBrk="1" hangingPunct="1"/>
            <a:endParaRPr lang="en-US">
              <a:ea typeface="ＭＳ Ｐゴシック" pitchFamily="34" charset="-128"/>
            </a:endParaRPr>
          </a:p>
        </p:txBody>
      </p:sp>
      <p:pic>
        <p:nvPicPr>
          <p:cNvPr id="5" name="Picture 6" descr="D:\PhD Appz\PhD V2\My papers\PhD Presentation 16th May 2012\Images\197213_160911033965907_100001410350602_353193_4127534_n.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50" name="TextBox 5"/>
          <p:cNvSpPr txBox="1">
            <a:spLocks noChangeArrowheads="1"/>
          </p:cNvSpPr>
          <p:nvPr/>
        </p:nvSpPr>
        <p:spPr bwMode="auto">
          <a:xfrm>
            <a:off x="4813465" y="386083"/>
            <a:ext cx="4343400"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eaLnBrk="1" hangingPunct="1"/>
            <a:r>
              <a:rPr lang="en-GB" sz="2000" i="1" dirty="0">
                <a:solidFill>
                  <a:schemeClr val="bg1"/>
                </a:solidFill>
                <a:effectLst>
                  <a:outerShdw blurRad="38100" dist="38100" dir="2700000" algn="tl">
                    <a:srgbClr val="000000">
                      <a:alpha val="43137"/>
                    </a:srgbClr>
                  </a:outerShdw>
                </a:effectLst>
              </a:rPr>
              <a:t>…go to nature in all singleness of heart... rejecting nothing, selecting nothing and scorning nothing.</a:t>
            </a:r>
          </a:p>
          <a:p>
            <a:pPr algn="ctr" eaLnBrk="1" hangingPunct="1"/>
            <a:endParaRPr lang="en-GB" sz="2000" i="1" dirty="0">
              <a:solidFill>
                <a:schemeClr val="bg1"/>
              </a:solidFill>
              <a:effectLst>
                <a:outerShdw blurRad="38100" dist="38100" dir="2700000" algn="tl">
                  <a:srgbClr val="000000">
                    <a:alpha val="43137"/>
                  </a:srgbClr>
                </a:outerShdw>
              </a:effectLst>
            </a:endParaRPr>
          </a:p>
          <a:p>
            <a:pPr algn="ctr" eaLnBrk="1" hangingPunct="1"/>
            <a:r>
              <a:rPr lang="en-GB" sz="2000" i="1" dirty="0">
                <a:solidFill>
                  <a:schemeClr val="bg1"/>
                </a:solidFill>
                <a:effectLst>
                  <a:outerShdw blurRad="38100" dist="38100" dir="2700000" algn="tl">
                    <a:srgbClr val="000000">
                      <a:alpha val="43137"/>
                    </a:srgbClr>
                  </a:outerShdw>
                </a:effectLst>
              </a:rPr>
              <a:t>John Ruskin (1819 –1900)</a:t>
            </a:r>
          </a:p>
        </p:txBody>
      </p:sp>
    </p:spTree>
    <p:custDataLst>
      <p:tags r:id="rId1"/>
    </p:custDataLst>
    <p:extLst>
      <p:ext uri="{BB962C8B-B14F-4D97-AF65-F5344CB8AC3E}">
        <p14:creationId xmlns:p14="http://schemas.microsoft.com/office/powerpoint/2010/main" val="317044623"/>
      </p:ext>
    </p:extLst>
  </p:cSld>
  <p:clrMapOvr>
    <a:masterClrMapping/>
  </p:clrMapOvr>
  <mc:AlternateContent xmlns:mc="http://schemas.openxmlformats.org/markup-compatibility/2006" xmlns:p14="http://schemas.microsoft.com/office/powerpoint/2010/main">
    <mc:Choice Requires="p14">
      <p:transition spd="slow" p14:dur="2000" advTm="9112"/>
    </mc:Choice>
    <mc:Fallback xmlns="">
      <p:transition spd="slow" advTm="9112"/>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ox(i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2773" name="Picture 4" descr="C:\Fraps\Screenshots\Editor.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834" y="838200"/>
            <a:ext cx="9110433"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32858131"/>
      </p:ext>
    </p:extLst>
  </p:cSld>
  <p:clrMapOvr>
    <a:masterClrMapping/>
  </p:clrMapOvr>
  <mc:AlternateContent xmlns:mc="http://schemas.openxmlformats.org/markup-compatibility/2006" xmlns:p14="http://schemas.microsoft.com/office/powerpoint/2010/main">
    <mc:Choice Requires="p14">
      <p:transition spd="slow" p14:dur="2000" advTm="9162"/>
    </mc:Choice>
    <mc:Fallback xmlns="">
      <p:transition spd="slow" advTm="9162"/>
    </mc:Fallback>
  </mc:AlternateContent>
</p:sld>
</file>

<file path=ppt/slides/slide3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2775" name="Picture 5" descr="D:\cvg\CM Director\Projects\pechuKichiu\jWUMz28dGKCMf.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97070"/>
            <a:ext cx="9144000" cy="4834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02060063"/>
      </p:ext>
    </p:extLst>
  </p:cSld>
  <p:clrMapOvr>
    <a:masterClrMapping/>
  </p:clrMapOvr>
  <mc:AlternateContent xmlns:mc="http://schemas.openxmlformats.org/markup-compatibility/2006" xmlns:p14="http://schemas.microsoft.com/office/powerpoint/2010/main">
    <mc:Choice Requires="p14">
      <p:transition spd="slow" p14:dur="2000" advTm="5537"/>
    </mc:Choice>
    <mc:Fallback xmlns="">
      <p:transition spd="slow" advTm="5537"/>
    </mc:Fallback>
  </mc:AlternateContent>
</p:sld>
</file>

<file path=ppt/slides/slide3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2770" name="Picture 6" descr="D:\cvg\CM Director\Projects\pechuKichiu\jFfePshPYBXh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792" y="685800"/>
            <a:ext cx="9131339"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46764485"/>
      </p:ext>
    </p:extLst>
  </p:cSld>
  <p:clrMapOvr>
    <a:masterClrMapping/>
  </p:clrMapOvr>
  <mc:AlternateContent xmlns:mc="http://schemas.openxmlformats.org/markup-compatibility/2006" xmlns:p14="http://schemas.microsoft.com/office/powerpoint/2010/main">
    <mc:Choice Requires="p14">
      <p:transition spd="slow" p14:dur="2000" advTm="638"/>
    </mc:Choice>
    <mc:Fallback xmlns="">
      <p:transition spd="slow" advTm="638"/>
    </mc:Fallback>
  </mc:AlternateContent>
</p:sld>
</file>

<file path=ppt/slides/slide3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2774" name="Picture 7" descr="D:\cvg\CM Director\Projects\pechuKichiu\j1ZNW5xx0ehH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934" y="914400"/>
            <a:ext cx="9123066"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19806796"/>
      </p:ext>
    </p:extLst>
  </p:cSld>
  <p:clrMapOvr>
    <a:masterClrMapping/>
  </p:clrMapOvr>
  <mc:AlternateContent xmlns:mc="http://schemas.openxmlformats.org/markup-compatibility/2006" xmlns:p14="http://schemas.microsoft.com/office/powerpoint/2010/main">
    <mc:Choice Requires="p14">
      <p:transition spd="slow" p14:dur="2000" advTm="974"/>
    </mc:Choice>
    <mc:Fallback xmlns="">
      <p:transition spd="slow" advTm="974"/>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0" name="Rectangle 4"/>
          <p:cNvSpPr>
            <a:spLocks noChangeArrowheads="1"/>
          </p:cNvSpPr>
          <p:nvPr/>
        </p:nvSpPr>
        <p:spPr bwMode="auto">
          <a:xfrm>
            <a:off x="228600" y="222250"/>
            <a:ext cx="6467475" cy="6369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81000" indent="-381000">
              <a:spcBef>
                <a:spcPct val="20000"/>
              </a:spcBef>
            </a:pPr>
            <a:r>
              <a:rPr lang="en-GB" u="sng" dirty="0"/>
              <a:t>Overview</a:t>
            </a:r>
          </a:p>
          <a:p>
            <a:pPr marL="381000" indent="-381000">
              <a:spcBef>
                <a:spcPct val="20000"/>
              </a:spcBef>
            </a:pPr>
            <a:endParaRPr lang="en-GB" u="sng" dirty="0"/>
          </a:p>
        </p:txBody>
      </p:sp>
      <p:pic>
        <p:nvPicPr>
          <p:cNvPr id="2050" name="Picture 2" descr="https://pbs.twimg.com/media/DE8cQIdXcAECOtb.jpg">
            <a:extLst>
              <a:ext uri="{FF2B5EF4-FFF2-40B4-BE49-F238E27FC236}">
                <a16:creationId xmlns:a16="http://schemas.microsoft.com/office/drawing/2014/main" id="{752B18FB-AB87-47C1-B05F-2D13403BB69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74" y="3674415"/>
            <a:ext cx="6774085" cy="318358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s://pbs.twimg.com/media/DE8dulKW0AAvtaL.jpg">
            <a:extLst>
              <a:ext uri="{FF2B5EF4-FFF2-40B4-BE49-F238E27FC236}">
                <a16:creationId xmlns:a16="http://schemas.microsoft.com/office/drawing/2014/main" id="{86931D6D-A3A5-4BFC-ACCF-66C557AF6C2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44451"/>
            <a:ext cx="4672119" cy="3674414"/>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s://pbs.twimg.com/media/DG89dk_W0AELoiI.jpg">
            <a:extLst>
              <a:ext uri="{FF2B5EF4-FFF2-40B4-BE49-F238E27FC236}">
                <a16:creationId xmlns:a16="http://schemas.microsoft.com/office/drawing/2014/main" id="{A73889E6-A62E-4915-B151-32AD1731BC4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782209" y="3637467"/>
            <a:ext cx="3361791" cy="3228037"/>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https://pbs.twimg.com/media/DJOZNZMWsAEJmaB.jpg">
            <a:extLst>
              <a:ext uri="{FF2B5EF4-FFF2-40B4-BE49-F238E27FC236}">
                <a16:creationId xmlns:a16="http://schemas.microsoft.com/office/drawing/2014/main" id="{C3CCEEFC-DEF4-4E8F-AA68-05DFBC0A42C3}"/>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304145" y="1"/>
            <a:ext cx="4838268" cy="3629962"/>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https://pbs.twimg.com/media/DDatoMZXcAAEfQl.jpg:large">
            <a:extLst>
              <a:ext uri="{FF2B5EF4-FFF2-40B4-BE49-F238E27FC236}">
                <a16:creationId xmlns:a16="http://schemas.microsoft.com/office/drawing/2014/main" id="{B6F333A9-7800-412C-B444-0793FF4E47FF}"/>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362036" y="3674415"/>
            <a:ext cx="2420173" cy="32268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3422253"/>
      </p:ext>
    </p:extLst>
  </p:cSld>
  <p:clrMapOvr>
    <a:masterClrMapping/>
  </p:clrMapOvr>
  <mc:AlternateContent xmlns:mc="http://schemas.openxmlformats.org/markup-compatibility/2006" xmlns:p14="http://schemas.microsoft.com/office/powerpoint/2010/main">
    <mc:Choice Requires="p14">
      <p:transition spd="slow" p14:dur="2000" advTm="15789"/>
    </mc:Choice>
    <mc:Fallback xmlns="">
      <p:transition spd="slow" advTm="15789"/>
    </mc:Fallback>
  </mc:AlternateContent>
</p:sld>
</file>

<file path=ppt/slides/slide4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7651" name="TextBox 5">
            <a:extLst>
              <a:ext uri="{FF2B5EF4-FFF2-40B4-BE49-F238E27FC236}">
                <a16:creationId xmlns:a16="http://schemas.microsoft.com/office/drawing/2014/main" id="{D2C6EEE1-787E-4909-999D-512C251ACF73}"/>
              </a:ext>
            </a:extLst>
          </p:cNvPr>
          <p:cNvSpPr txBox="1">
            <a:spLocks noChangeArrowheads="1"/>
          </p:cNvSpPr>
          <p:nvPr/>
        </p:nvSpPr>
        <p:spPr bwMode="auto">
          <a:xfrm>
            <a:off x="2697306" y="4628712"/>
            <a:ext cx="6232067"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r>
              <a:rPr lang="en-GB" altLang="en-US" sz="2800" i="1" dirty="0"/>
              <a:t>… '</a:t>
            </a:r>
            <a:r>
              <a:rPr lang="en-GB" altLang="en-US" sz="2800" i="1" dirty="0" err="1"/>
              <a:t>Placelessness</a:t>
            </a:r>
            <a:r>
              <a:rPr lang="en-GB" altLang="en-US" sz="2800" i="1" dirty="0"/>
              <a:t>' equals an inability of a setting to encourage the formation of vivid images.</a:t>
            </a:r>
          </a:p>
          <a:p>
            <a:pPr algn="ctr" eaLnBrk="1" hangingPunct="1"/>
            <a:endParaRPr lang="en-GB" altLang="en-US" sz="2800" i="1" dirty="0"/>
          </a:p>
          <a:p>
            <a:pPr algn="ctr" eaLnBrk="1" hangingPunct="1"/>
            <a:r>
              <a:rPr lang="en-GB" altLang="en-US" sz="1600" i="1" dirty="0"/>
              <a:t>Edward </a:t>
            </a:r>
            <a:r>
              <a:rPr lang="en-GB" altLang="en-US" sz="1600" i="1" dirty="0" err="1"/>
              <a:t>Relph</a:t>
            </a:r>
            <a:endParaRPr lang="en-GB" altLang="en-US" sz="1600" i="1" dirty="0"/>
          </a:p>
        </p:txBody>
      </p:sp>
      <p:pic>
        <p:nvPicPr>
          <p:cNvPr id="1026" name="Picture 2" descr="Image result for edward relph place and placelessness">
            <a:extLst>
              <a:ext uri="{FF2B5EF4-FFF2-40B4-BE49-F238E27FC236}">
                <a16:creationId xmlns:a16="http://schemas.microsoft.com/office/drawing/2014/main" id="{99088D2D-D24A-4E26-BF11-70A5E3B40F1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8001000" cy="44994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0781272"/>
      </p:ext>
    </p:extLst>
  </p:cSld>
  <p:clrMapOvr>
    <a:masterClrMapping/>
  </p:clrMapOvr>
  <mc:AlternateContent xmlns:mc="http://schemas.openxmlformats.org/markup-compatibility/2006" xmlns:p14="http://schemas.microsoft.com/office/powerpoint/2010/main">
    <mc:Choice Requires="p14">
      <p:transition spd="slow" p14:dur="2000" advTm="17660"/>
    </mc:Choice>
    <mc:Fallback xmlns="">
      <p:transition spd="slow" advTm="17660"/>
    </mc:Fallback>
  </mc:AlternateContent>
</p:sld>
</file>

<file path=ppt/slides/slide4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62000" y="609600"/>
            <a:ext cx="7772400" cy="838200"/>
          </a:xfrm>
        </p:spPr>
        <p:txBody>
          <a:bodyPr/>
          <a:lstStyle/>
          <a:p>
            <a:r>
              <a:rPr lang="en-GB" sz="4000" dirty="0"/>
              <a:t>Space &amp; Place</a:t>
            </a:r>
          </a:p>
        </p:txBody>
      </p:sp>
      <p:sp>
        <p:nvSpPr>
          <p:cNvPr id="10" name="Rectangle 5">
            <a:extLst>
              <a:ext uri="{FF2B5EF4-FFF2-40B4-BE49-F238E27FC236}">
                <a16:creationId xmlns:a16="http://schemas.microsoft.com/office/drawing/2014/main" id="{41ABE7CF-FEDB-4E6F-B808-71B62BCB1B2C}"/>
              </a:ext>
            </a:extLst>
          </p:cNvPr>
          <p:cNvSpPr>
            <a:spLocks noChangeArrowheads="1"/>
          </p:cNvSpPr>
          <p:nvPr/>
        </p:nvSpPr>
        <p:spPr bwMode="auto">
          <a:xfrm>
            <a:off x="381000" y="22098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pic>
        <p:nvPicPr>
          <p:cNvPr id="7172" name="Picture 19466" descr="PSU AOTi RM (2)">
            <a:extLst>
              <a:ext uri="{FF2B5EF4-FFF2-40B4-BE49-F238E27FC236}">
                <a16:creationId xmlns:a16="http://schemas.microsoft.com/office/drawing/2014/main" id="{BCBF7CA0-C5A4-480D-9DD4-B6A9EBEEF7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314450"/>
            <a:ext cx="9098982" cy="2876550"/>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6">
            <a:extLst>
              <a:ext uri="{FF2B5EF4-FFF2-40B4-BE49-F238E27FC236}">
                <a16:creationId xmlns:a16="http://schemas.microsoft.com/office/drawing/2014/main" id="{1563AF8F-F82B-4266-AF6B-153741320FD6}"/>
              </a:ext>
            </a:extLst>
          </p:cNvPr>
          <p:cNvSpPr>
            <a:spLocks noChangeArrowheads="1"/>
          </p:cNvSpPr>
          <p:nvPr/>
        </p:nvSpPr>
        <p:spPr bwMode="auto">
          <a:xfrm>
            <a:off x="12700" y="4835365"/>
            <a:ext cx="9086282" cy="1754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r>
              <a:rPr lang="en-GB" i="1" dirty="0" err="1"/>
              <a:t>Relph’s</a:t>
            </a:r>
            <a:r>
              <a:rPr lang="en-GB" i="1" dirty="0"/>
              <a:t> Existential </a:t>
            </a:r>
            <a:r>
              <a:rPr lang="en-GB" i="1" dirty="0" err="1"/>
              <a:t>Insideness</a:t>
            </a:r>
            <a:endParaRPr lang="en-GB" i="1" dirty="0"/>
          </a:p>
          <a:p>
            <a:endParaRPr lang="en-GB" dirty="0"/>
          </a:p>
          <a:p>
            <a:r>
              <a:rPr lang="en-GB" i="1" dirty="0"/>
              <a:t>“….a situation of deep, unself-conscious immersion in place and the experience most people know when they are at home in their own community and region” </a:t>
            </a:r>
            <a:r>
              <a:rPr lang="en-GB" dirty="0"/>
              <a:t>Seaman &amp; Sowers (2008) </a:t>
            </a: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GB" altLang="en-US" b="1" i="0" u="none" strike="noStrike" cap="none" normalizeH="0" baseline="0" dirty="0">
              <a:ln>
                <a:noFill/>
              </a:ln>
              <a:solidFill>
                <a:schemeClr val="tx1"/>
              </a:solidFill>
              <a:effectLst/>
              <a:latin typeface="Book Antiqua" panose="02040602050305030304" pitchFamily="18" charset="0"/>
              <a:ea typeface="Times"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EB1F9118-EB6B-46F4-8C61-BDDB57801325}"/>
              </a:ext>
            </a:extLst>
          </p:cNvPr>
          <p:cNvSpPr/>
          <p:nvPr/>
        </p:nvSpPr>
        <p:spPr>
          <a:xfrm>
            <a:off x="1006191" y="3928154"/>
            <a:ext cx="7284018" cy="738664"/>
          </a:xfrm>
          <a:prstGeom prst="rect">
            <a:avLst/>
          </a:prstGeom>
        </p:spPr>
        <p:txBody>
          <a:bodyPr wrap="square">
            <a:spAutoFit/>
          </a:bodyPr>
          <a:lstStyle/>
          <a:p>
            <a:pPr lvl="0" algn="ctr" defTabSz="914400" eaLnBrk="0" fontAlgn="base" hangingPunct="0">
              <a:spcBef>
                <a:spcPct val="0"/>
              </a:spcBef>
              <a:spcAft>
                <a:spcPct val="0"/>
              </a:spcAft>
            </a:pPr>
            <a:endParaRPr lang="en-GB" altLang="en-US" sz="1400" b="1" dirty="0">
              <a:latin typeface="Book Antiqua" panose="02040602050305030304" pitchFamily="18" charset="0"/>
              <a:ea typeface="Times" panose="02020603050405020304" pitchFamily="18" charset="0"/>
              <a:cs typeface="Times New Roman" panose="02020603050405020304" pitchFamily="18" charset="0"/>
            </a:endParaRPr>
          </a:p>
          <a:p>
            <a:pPr lvl="0" algn="ctr" defTabSz="914400" eaLnBrk="0" fontAlgn="base" hangingPunct="0">
              <a:spcBef>
                <a:spcPct val="0"/>
              </a:spcBef>
              <a:spcAft>
                <a:spcPct val="0"/>
              </a:spcAft>
            </a:pPr>
            <a:r>
              <a:rPr lang="en-GB" altLang="en-US" sz="1400" b="1" dirty="0" bmk="_Toc446940489">
                <a:latin typeface="Book Antiqua" panose="02040602050305030304" pitchFamily="18" charset="0"/>
                <a:ea typeface="Times" panose="02020603050405020304" pitchFamily="18" charset="0"/>
                <a:cs typeface="Times New Roman" panose="02020603050405020304" pitchFamily="18" charset="0"/>
              </a:rPr>
              <a:t>Phantasy Star Universe: AOTI’s Forest of Illusions exemplifying Golf Course Design (Ali, U 2016)</a:t>
            </a:r>
            <a:endParaRPr lang="en-GB" altLang="en-US" sz="3200" dirty="0">
              <a:latin typeface="Arial" panose="020B0604020202020204" pitchFamily="34" charset="0"/>
            </a:endParaRPr>
          </a:p>
        </p:txBody>
      </p:sp>
    </p:spTree>
    <p:extLst>
      <p:ext uri="{BB962C8B-B14F-4D97-AF65-F5344CB8AC3E}">
        <p14:creationId xmlns:p14="http://schemas.microsoft.com/office/powerpoint/2010/main" val="681081979"/>
      </p:ext>
    </p:extLst>
  </p:cSld>
  <p:clrMapOvr>
    <a:masterClrMapping/>
  </p:clrMapOvr>
  <mc:AlternateContent xmlns:mc="http://schemas.openxmlformats.org/markup-compatibility/2006" xmlns:p14="http://schemas.microsoft.com/office/powerpoint/2010/main">
    <mc:Choice Requires="p14">
      <p:transition spd="slow" p14:dur="2000" advTm="24982"/>
    </mc:Choice>
    <mc:Fallback xmlns="">
      <p:transition spd="slow" advTm="24982"/>
    </mc:Fallback>
  </mc:AlternateContent>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228600"/>
            <a:ext cx="7772400" cy="838200"/>
          </a:xfrm>
        </p:spPr>
        <p:txBody>
          <a:bodyPr/>
          <a:lstStyle/>
          <a:p>
            <a:pPr algn="l"/>
            <a:r>
              <a:rPr lang="en-GB" dirty="0"/>
              <a:t>Space &amp; Place: A.R &amp; V.R</a:t>
            </a:r>
          </a:p>
        </p:txBody>
      </p:sp>
      <p:pic>
        <p:nvPicPr>
          <p:cNvPr id="7170" name="Picture 2" descr="Related image">
            <a:extLst>
              <a:ext uri="{FF2B5EF4-FFF2-40B4-BE49-F238E27FC236}">
                <a16:creationId xmlns:a16="http://schemas.microsoft.com/office/drawing/2014/main" id="{39D53419-2355-43BE-9535-803FFC9CB97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400" y="1028700"/>
            <a:ext cx="9118600" cy="5313454"/>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5EEF4EF5-FCA7-4B6D-B467-C985484FFBBE}"/>
              </a:ext>
            </a:extLst>
          </p:cNvPr>
          <p:cNvSpPr txBox="1"/>
          <p:nvPr/>
        </p:nvSpPr>
        <p:spPr>
          <a:xfrm>
            <a:off x="6781800" y="6342154"/>
            <a:ext cx="2459328" cy="369332"/>
          </a:xfrm>
          <a:prstGeom prst="rect">
            <a:avLst/>
          </a:prstGeom>
          <a:noFill/>
        </p:spPr>
        <p:txBody>
          <a:bodyPr wrap="none" rtlCol="0">
            <a:spAutoFit/>
          </a:bodyPr>
          <a:lstStyle/>
          <a:p>
            <a:r>
              <a:rPr lang="en-GB" dirty="0"/>
              <a:t>Microsoft's HoloLens </a:t>
            </a:r>
          </a:p>
        </p:txBody>
      </p:sp>
    </p:spTree>
    <p:extLst>
      <p:ext uri="{BB962C8B-B14F-4D97-AF65-F5344CB8AC3E}">
        <p14:creationId xmlns:p14="http://schemas.microsoft.com/office/powerpoint/2010/main" val="715439273"/>
      </p:ext>
    </p:extLst>
  </p:cSld>
  <p:clrMapOvr>
    <a:masterClrMapping/>
  </p:clrMapOvr>
  <mc:AlternateContent xmlns:mc="http://schemas.openxmlformats.org/markup-compatibility/2006" xmlns:p14="http://schemas.microsoft.com/office/powerpoint/2010/main">
    <mc:Choice Requires="p14">
      <p:transition spd="slow" p14:dur="2000" advTm="13807"/>
    </mc:Choice>
    <mc:Fallback xmlns="">
      <p:transition spd="slow" advTm="13807"/>
    </mc:Fallback>
  </mc:AlternateContent>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228600"/>
            <a:ext cx="7772400" cy="838200"/>
          </a:xfrm>
        </p:spPr>
        <p:txBody>
          <a:bodyPr/>
          <a:lstStyle/>
          <a:p>
            <a:pPr algn="l"/>
            <a:r>
              <a:rPr lang="en-GB" dirty="0"/>
              <a:t>Space &amp; Place: A.R &amp; V.R</a:t>
            </a:r>
          </a:p>
        </p:txBody>
      </p:sp>
      <p:pic>
        <p:nvPicPr>
          <p:cNvPr id="7" name="Picture 2" descr="Related image">
            <a:extLst>
              <a:ext uri="{FF2B5EF4-FFF2-40B4-BE49-F238E27FC236}">
                <a16:creationId xmlns:a16="http://schemas.microsoft.com/office/drawing/2014/main" id="{4EE3BF1A-67C3-495A-8A6D-3EC271CD187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864" y="1143000"/>
            <a:ext cx="9131135" cy="5135036"/>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3BEB370E-E6C9-4550-A9BF-6F5EFCA84B94}"/>
              </a:ext>
            </a:extLst>
          </p:cNvPr>
          <p:cNvSpPr txBox="1"/>
          <p:nvPr/>
        </p:nvSpPr>
        <p:spPr>
          <a:xfrm>
            <a:off x="6781800" y="6294972"/>
            <a:ext cx="2459328" cy="369332"/>
          </a:xfrm>
          <a:prstGeom prst="rect">
            <a:avLst/>
          </a:prstGeom>
          <a:noFill/>
        </p:spPr>
        <p:txBody>
          <a:bodyPr wrap="none" rtlCol="0">
            <a:spAutoFit/>
          </a:bodyPr>
          <a:lstStyle/>
          <a:p>
            <a:r>
              <a:rPr lang="en-GB" dirty="0"/>
              <a:t>Microsoft's HoloLens </a:t>
            </a:r>
          </a:p>
        </p:txBody>
      </p:sp>
    </p:spTree>
    <p:extLst>
      <p:ext uri="{BB962C8B-B14F-4D97-AF65-F5344CB8AC3E}">
        <p14:creationId xmlns:p14="http://schemas.microsoft.com/office/powerpoint/2010/main" val="330759842"/>
      </p:ext>
    </p:extLst>
  </p:cSld>
  <p:clrMapOvr>
    <a:masterClrMapping/>
  </p:clrMapOvr>
  <mc:AlternateContent xmlns:mc="http://schemas.openxmlformats.org/markup-compatibility/2006" xmlns:p14="http://schemas.microsoft.com/office/powerpoint/2010/main">
    <mc:Choice Requires="p14">
      <p:transition spd="slow" p14:dur="2000" advTm="13807"/>
    </mc:Choice>
    <mc:Fallback xmlns="">
      <p:transition spd="slow" advTm="13807"/>
    </mc:Fallback>
  </mc:AlternateContent>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609600"/>
            <a:ext cx="7772400" cy="838200"/>
          </a:xfrm>
        </p:spPr>
        <p:txBody>
          <a:bodyPr/>
          <a:lstStyle/>
          <a:p>
            <a:r>
              <a:rPr lang="en-GB" sz="4000" dirty="0"/>
              <a:t>Research Outcomes: Spatiality</a:t>
            </a:r>
          </a:p>
        </p:txBody>
      </p:sp>
      <p:sp>
        <p:nvSpPr>
          <p:cNvPr id="3" name="Content Placeholder 2"/>
          <p:cNvSpPr>
            <a:spLocks noGrp="1"/>
          </p:cNvSpPr>
          <p:nvPr>
            <p:ph idx="1"/>
          </p:nvPr>
        </p:nvSpPr>
        <p:spPr>
          <a:xfrm>
            <a:off x="609600" y="5410200"/>
            <a:ext cx="8305800" cy="1219200"/>
          </a:xfrm>
        </p:spPr>
        <p:txBody>
          <a:bodyPr>
            <a:normAutofit/>
          </a:bodyPr>
          <a:lstStyle/>
          <a:p>
            <a:pPr marL="0" indent="0" algn="r">
              <a:buNone/>
            </a:pPr>
            <a:r>
              <a:rPr lang="en-GB" i="1" dirty="0"/>
              <a:t>The simulacrum is never that which conceals the truth--it is the truth which conceals that there is none…..The simulacrum is true</a:t>
            </a:r>
            <a:r>
              <a:rPr lang="en-GB" dirty="0"/>
              <a:t>.” (Poster &amp; </a:t>
            </a:r>
            <a:r>
              <a:rPr lang="en-GB" dirty="0" err="1"/>
              <a:t>Mourrain</a:t>
            </a:r>
            <a:r>
              <a:rPr lang="en-GB" dirty="0"/>
              <a:t>, 2002, pp.166-184) </a:t>
            </a:r>
            <a:endParaRPr lang="en-GB" b="1" dirty="0"/>
          </a:p>
          <a:p>
            <a:pPr algn="just"/>
            <a:endParaRPr lang="en-GB" b="1" dirty="0"/>
          </a:p>
          <a:p>
            <a:pPr algn="just"/>
            <a:endParaRPr lang="en-GB" b="1" dirty="0"/>
          </a:p>
          <a:p>
            <a:pPr algn="just"/>
            <a:endParaRPr lang="en-GB" dirty="0"/>
          </a:p>
        </p:txBody>
      </p:sp>
      <p:pic>
        <p:nvPicPr>
          <p:cNvPr id="5" name="Picture 4">
            <a:extLst>
              <a:ext uri="{FF2B5EF4-FFF2-40B4-BE49-F238E27FC236}">
                <a16:creationId xmlns:a16="http://schemas.microsoft.com/office/drawing/2014/main" id="{F1FA8C22-4745-4151-A027-8F98E67E2D8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5615" t="687" r="20607" b="-687"/>
          <a:stretch/>
        </p:blipFill>
        <p:spPr>
          <a:xfrm>
            <a:off x="0" y="1476000"/>
            <a:ext cx="9144000" cy="3707748"/>
          </a:xfrm>
          <a:prstGeom prst="rect">
            <a:avLst/>
          </a:prstGeom>
        </p:spPr>
      </p:pic>
    </p:spTree>
    <p:extLst>
      <p:ext uri="{BB962C8B-B14F-4D97-AF65-F5344CB8AC3E}">
        <p14:creationId xmlns:p14="http://schemas.microsoft.com/office/powerpoint/2010/main" val="3949281381"/>
      </p:ext>
    </p:extLst>
  </p:cSld>
  <p:clrMapOvr>
    <a:masterClrMapping/>
  </p:clrMapOvr>
  <mc:AlternateContent xmlns:mc="http://schemas.openxmlformats.org/markup-compatibility/2006" xmlns:p14="http://schemas.microsoft.com/office/powerpoint/2010/main">
    <mc:Choice Requires="p14">
      <p:transition spd="slow" p14:dur="2000" advTm="32043"/>
    </mc:Choice>
    <mc:Fallback xmlns="">
      <p:transition spd="slow" advTm="32043"/>
    </mc:Fallback>
  </mc:AlternateContent>
</p:sld>
</file>

<file path=ppt/slides/slide4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2400" y="304800"/>
            <a:ext cx="7772400" cy="838200"/>
          </a:xfrm>
        </p:spPr>
        <p:txBody>
          <a:bodyPr/>
          <a:lstStyle/>
          <a:p>
            <a:r>
              <a:rPr lang="en-GB" sz="3200" dirty="0"/>
              <a:t>Research Outcomes: Gamespaces</a:t>
            </a:r>
          </a:p>
        </p:txBody>
      </p:sp>
      <p:pic>
        <p:nvPicPr>
          <p:cNvPr id="5" name="Picture 4">
            <a:extLst>
              <a:ext uri="{FF2B5EF4-FFF2-40B4-BE49-F238E27FC236}">
                <a16:creationId xmlns:a16="http://schemas.microsoft.com/office/drawing/2014/main" id="{945AA854-2B16-4F37-A8DD-F4B4C1EF809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295400"/>
            <a:ext cx="9144000" cy="4637176"/>
          </a:xfrm>
          <a:prstGeom prst="rect">
            <a:avLst/>
          </a:prstGeom>
        </p:spPr>
      </p:pic>
    </p:spTree>
    <p:extLst>
      <p:ext uri="{BB962C8B-B14F-4D97-AF65-F5344CB8AC3E}">
        <p14:creationId xmlns:p14="http://schemas.microsoft.com/office/powerpoint/2010/main" val="2427422680"/>
      </p:ext>
    </p:extLst>
  </p:cSld>
  <p:clrMapOvr>
    <a:masterClrMapping/>
  </p:clrMapOvr>
  <mc:AlternateContent xmlns:mc="http://schemas.openxmlformats.org/markup-compatibility/2006" xmlns:p14="http://schemas.microsoft.com/office/powerpoint/2010/main">
    <mc:Choice Requires="p14">
      <p:transition spd="slow" p14:dur="2000" advTm="15830"/>
    </mc:Choice>
    <mc:Fallback xmlns="">
      <p:transition spd="slow" advTm="15830"/>
    </mc:Fallback>
  </mc:AlternateContent>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E7CE1CD-6693-4711-AB8F-9125D000071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660243"/>
            <a:ext cx="9144000" cy="2786264"/>
          </a:xfrm>
          <a:prstGeom prst="rect">
            <a:avLst/>
          </a:prstGeom>
        </p:spPr>
      </p:pic>
      <p:sp>
        <p:nvSpPr>
          <p:cNvPr id="2" name="Title 1"/>
          <p:cNvSpPr>
            <a:spLocks noGrp="1"/>
          </p:cNvSpPr>
          <p:nvPr>
            <p:ph type="title"/>
          </p:nvPr>
        </p:nvSpPr>
        <p:spPr>
          <a:xfrm>
            <a:off x="762000" y="609600"/>
            <a:ext cx="7772400" cy="838200"/>
          </a:xfrm>
        </p:spPr>
        <p:txBody>
          <a:bodyPr/>
          <a:lstStyle/>
          <a:p>
            <a:r>
              <a:rPr lang="en-GB" sz="3600" dirty="0"/>
              <a:t>Research Outcomes: </a:t>
            </a:r>
            <a:r>
              <a:rPr lang="en-GB" sz="3600" i="1" dirty="0" err="1"/>
              <a:t>Gameplace</a:t>
            </a:r>
            <a:endParaRPr lang="en-GB" sz="3600" i="1" dirty="0"/>
          </a:p>
        </p:txBody>
      </p:sp>
      <p:pic>
        <p:nvPicPr>
          <p:cNvPr id="5" name="Picture 4">
            <a:extLst>
              <a:ext uri="{FF2B5EF4-FFF2-40B4-BE49-F238E27FC236}">
                <a16:creationId xmlns:a16="http://schemas.microsoft.com/office/drawing/2014/main" id="{ADAB8D8F-19CD-4A0C-9947-2ED11E93585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100" y="1295400"/>
            <a:ext cx="9144000" cy="2131279"/>
          </a:xfrm>
          <a:prstGeom prst="rect">
            <a:avLst/>
          </a:prstGeom>
        </p:spPr>
      </p:pic>
    </p:spTree>
    <p:extLst>
      <p:ext uri="{BB962C8B-B14F-4D97-AF65-F5344CB8AC3E}">
        <p14:creationId xmlns:p14="http://schemas.microsoft.com/office/powerpoint/2010/main" val="3941714421"/>
      </p:ext>
    </p:extLst>
  </p:cSld>
  <p:clrMapOvr>
    <a:masterClrMapping/>
  </p:clrMapOvr>
  <mc:AlternateContent xmlns:mc="http://schemas.openxmlformats.org/markup-compatibility/2006" xmlns:p14="http://schemas.microsoft.com/office/powerpoint/2010/main">
    <mc:Choice Requires="p14">
      <p:transition spd="slow" p14:dur="2000" advTm="21866"/>
    </mc:Choice>
    <mc:Fallback xmlns="">
      <p:transition spd="slow" advTm="21866"/>
    </mc:Fallback>
  </mc:AlternateContent>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95300" y="609600"/>
            <a:ext cx="8229600" cy="838200"/>
          </a:xfrm>
        </p:spPr>
        <p:txBody>
          <a:bodyPr/>
          <a:lstStyle/>
          <a:p>
            <a:pPr algn="ctr"/>
            <a:r>
              <a:rPr lang="en-GB" dirty="0">
                <a:latin typeface="Arial" pitchFamily="34" charset="0"/>
                <a:cs typeface="Arial" pitchFamily="34" charset="0"/>
              </a:rPr>
              <a:t>Virtual Natural Landscapes Component Framework </a:t>
            </a:r>
            <a:endParaRPr lang="en-GB" dirty="0"/>
          </a:p>
        </p:txBody>
      </p:sp>
      <p:graphicFrame>
        <p:nvGraphicFramePr>
          <p:cNvPr id="4" name="Diagram 3">
            <a:extLst>
              <a:ext uri="{FF2B5EF4-FFF2-40B4-BE49-F238E27FC236}">
                <a16:creationId xmlns:a16="http://schemas.microsoft.com/office/drawing/2014/main" id="{AA837F60-D233-4172-9838-2715B7F8A93C}"/>
              </a:ext>
            </a:extLst>
          </p:cNvPr>
          <p:cNvGraphicFramePr/>
          <p:nvPr>
            <p:extLst>
              <p:ext uri="{D42A27DB-BD31-4B8C-83A1-F6EECF244321}">
                <p14:modId xmlns:p14="http://schemas.microsoft.com/office/powerpoint/2010/main" val="1063939005"/>
              </p:ext>
            </p:extLst>
          </p:nvPr>
        </p:nvGraphicFramePr>
        <p:xfrm>
          <a:off x="381000" y="1981200"/>
          <a:ext cx="8458200" cy="431673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753552912"/>
      </p:ext>
    </p:extLst>
  </p:cSld>
  <p:clrMapOvr>
    <a:masterClrMapping/>
  </p:clrMapOvr>
  <mc:AlternateContent xmlns:mc="http://schemas.openxmlformats.org/markup-compatibility/2006" xmlns:p14="http://schemas.microsoft.com/office/powerpoint/2010/main">
    <mc:Choice Requires="p14">
      <p:transition spd="slow" p14:dur="2000" advTm="21842"/>
    </mc:Choice>
    <mc:Fallback xmlns="">
      <p:transition spd="slow" advTm="21842"/>
    </mc:Fallback>
  </mc:AlternateContent>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609600"/>
            <a:ext cx="8001000" cy="838200"/>
          </a:xfrm>
        </p:spPr>
        <p:txBody>
          <a:bodyPr/>
          <a:lstStyle/>
          <a:p>
            <a:pPr algn="l"/>
            <a:r>
              <a:rPr lang="en-GB" sz="2800" dirty="0"/>
              <a:t>Research Outcomes: </a:t>
            </a:r>
            <a:r>
              <a:rPr lang="en-GB" sz="2800" dirty="0" err="1"/>
              <a:t>Scenism</a:t>
            </a:r>
            <a:r>
              <a:rPr lang="en-GB" sz="2800" dirty="0"/>
              <a:t> Framework</a:t>
            </a: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7800" y="1295400"/>
            <a:ext cx="5880100" cy="52725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06934736"/>
      </p:ext>
    </p:extLst>
  </p:cSld>
  <p:clrMapOvr>
    <a:masterClrMapping/>
  </p:clrMapOvr>
  <mc:AlternateContent xmlns:mc="http://schemas.openxmlformats.org/markup-compatibility/2006" xmlns:p14="http://schemas.microsoft.com/office/powerpoint/2010/main">
    <mc:Choice Requires="p14">
      <p:transition spd="slow" p14:dur="2000" advTm="16151"/>
    </mc:Choice>
    <mc:Fallback xmlns="">
      <p:transition spd="slow" advTm="16151"/>
    </mc:Fallback>
  </mc:AlternateContent>
</p:sld>
</file>

<file path=ppt/slides/slide4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81000" y="437903"/>
            <a:ext cx="7772400" cy="838200"/>
          </a:xfrm>
        </p:spPr>
        <p:txBody>
          <a:bodyPr/>
          <a:lstStyle/>
          <a:p>
            <a:r>
              <a:rPr lang="en-GB" sz="2800" dirty="0"/>
              <a:t>Research Outcomes: Architects of Place</a:t>
            </a:r>
          </a:p>
        </p:txBody>
      </p:sp>
      <p:sp>
        <p:nvSpPr>
          <p:cNvPr id="3" name="Content Placeholder 2"/>
          <p:cNvSpPr>
            <a:spLocks noGrp="1"/>
          </p:cNvSpPr>
          <p:nvPr>
            <p:ph idx="1"/>
          </p:nvPr>
        </p:nvSpPr>
        <p:spPr>
          <a:xfrm>
            <a:off x="762000" y="1752600"/>
            <a:ext cx="7772400" cy="4343400"/>
          </a:xfrm>
        </p:spPr>
        <p:txBody>
          <a:bodyPr>
            <a:normAutofit/>
          </a:bodyPr>
          <a:lstStyle/>
          <a:p>
            <a:pPr marL="0" indent="0" algn="just">
              <a:buNone/>
            </a:pPr>
            <a:r>
              <a:rPr lang="en-GB" dirty="0"/>
              <a:t>.</a:t>
            </a:r>
          </a:p>
          <a:p>
            <a:pPr marL="0" indent="0" algn="just">
              <a:buNone/>
            </a:pPr>
            <a:endParaRPr lang="en-GB" dirty="0"/>
          </a:p>
          <a:p>
            <a:pPr algn="just"/>
            <a:endParaRPr lang="en-GB" dirty="0"/>
          </a:p>
        </p:txBody>
      </p:sp>
      <p:pic>
        <p:nvPicPr>
          <p:cNvPr id="1026" name="Picture 2" descr="Related image">
            <a:extLst>
              <a:ext uri="{FF2B5EF4-FFF2-40B4-BE49-F238E27FC236}">
                <a16:creationId xmlns:a16="http://schemas.microsoft.com/office/drawing/2014/main" id="{472FC748-B57E-4709-9BBE-807591A7A7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34935"/>
            <a:ext cx="9144000" cy="42800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3773293"/>
      </p:ext>
    </p:extLst>
  </p:cSld>
  <p:clrMapOvr>
    <a:masterClrMapping/>
  </p:clrMapOvr>
  <mc:AlternateContent xmlns:mc="http://schemas.openxmlformats.org/markup-compatibility/2006" xmlns:p14="http://schemas.microsoft.com/office/powerpoint/2010/main">
    <mc:Choice Requires="p14">
      <p:transition spd="slow" p14:dur="2000" advTm="38307"/>
    </mc:Choice>
    <mc:Fallback xmlns="">
      <p:transition spd="slow" advTm="38307"/>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4FE8348-28C1-4CF8-A141-07C852CF4C28}"/>
              </a:ext>
            </a:extLst>
          </p:cNvPr>
          <p:cNvPicPr>
            <a:picLocks noChangeAspect="1"/>
          </p:cNvPicPr>
          <p:nvPr/>
        </p:nvPicPr>
        <p:blipFill>
          <a:blip r:embed="rId3"/>
          <a:stretch>
            <a:fillRect/>
          </a:stretch>
        </p:blipFill>
        <p:spPr>
          <a:xfrm>
            <a:off x="0" y="3128089"/>
            <a:ext cx="4978400" cy="3733800"/>
          </a:xfrm>
          <a:prstGeom prst="rect">
            <a:avLst/>
          </a:prstGeom>
        </p:spPr>
      </p:pic>
      <p:pic>
        <p:nvPicPr>
          <p:cNvPr id="11" name="Picture 10">
            <a:extLst>
              <a:ext uri="{FF2B5EF4-FFF2-40B4-BE49-F238E27FC236}">
                <a16:creationId xmlns:a16="http://schemas.microsoft.com/office/drawing/2014/main" id="{FA99AF50-38CB-4800-AE7E-ED0C003E4EAD}"/>
              </a:ext>
            </a:extLst>
          </p:cNvPr>
          <p:cNvPicPr>
            <a:picLocks noChangeAspect="1"/>
          </p:cNvPicPr>
          <p:nvPr/>
        </p:nvPicPr>
        <p:blipFill>
          <a:blip r:embed="rId4"/>
          <a:stretch>
            <a:fillRect/>
          </a:stretch>
        </p:blipFill>
        <p:spPr>
          <a:xfrm>
            <a:off x="4159326" y="3128089"/>
            <a:ext cx="4978400" cy="3733800"/>
          </a:xfrm>
          <a:prstGeom prst="rect">
            <a:avLst/>
          </a:prstGeom>
        </p:spPr>
      </p:pic>
      <p:pic>
        <p:nvPicPr>
          <p:cNvPr id="9" name="Picture 8">
            <a:extLst>
              <a:ext uri="{FF2B5EF4-FFF2-40B4-BE49-F238E27FC236}">
                <a16:creationId xmlns:a16="http://schemas.microsoft.com/office/drawing/2014/main" id="{B38BFA1B-C121-4A18-816D-BF493231121E}"/>
              </a:ext>
            </a:extLst>
          </p:cNvPr>
          <p:cNvPicPr>
            <a:picLocks noChangeAspect="1"/>
          </p:cNvPicPr>
          <p:nvPr/>
        </p:nvPicPr>
        <p:blipFill>
          <a:blip r:embed="rId5"/>
          <a:stretch>
            <a:fillRect/>
          </a:stretch>
        </p:blipFill>
        <p:spPr>
          <a:xfrm>
            <a:off x="-31214" y="0"/>
            <a:ext cx="4983434" cy="3127895"/>
          </a:xfrm>
          <a:prstGeom prst="rect">
            <a:avLst/>
          </a:prstGeom>
        </p:spPr>
      </p:pic>
      <p:pic>
        <p:nvPicPr>
          <p:cNvPr id="5" name="Picture 4">
            <a:extLst>
              <a:ext uri="{FF2B5EF4-FFF2-40B4-BE49-F238E27FC236}">
                <a16:creationId xmlns:a16="http://schemas.microsoft.com/office/drawing/2014/main" id="{2E49455D-CEA9-49A9-A7FF-9AED1EAA8275}"/>
              </a:ext>
            </a:extLst>
          </p:cNvPr>
          <p:cNvPicPr>
            <a:picLocks noChangeAspect="1"/>
          </p:cNvPicPr>
          <p:nvPr/>
        </p:nvPicPr>
        <p:blipFill>
          <a:blip r:embed="rId6"/>
          <a:stretch>
            <a:fillRect/>
          </a:stretch>
        </p:blipFill>
        <p:spPr>
          <a:xfrm>
            <a:off x="4972800" y="0"/>
            <a:ext cx="4170526" cy="3127895"/>
          </a:xfrm>
          <a:prstGeom prst="rect">
            <a:avLst/>
          </a:prstGeom>
        </p:spPr>
      </p:pic>
    </p:spTree>
    <p:extLst>
      <p:ext uri="{BB962C8B-B14F-4D97-AF65-F5344CB8AC3E}">
        <p14:creationId xmlns:p14="http://schemas.microsoft.com/office/powerpoint/2010/main" val="700327056"/>
      </p:ext>
    </p:extLst>
  </p:cSld>
  <p:clrMapOvr>
    <a:masterClrMapping/>
  </p:clrMapOvr>
  <mc:AlternateContent xmlns:mc="http://schemas.openxmlformats.org/markup-compatibility/2006" xmlns:p14="http://schemas.microsoft.com/office/powerpoint/2010/main">
    <mc:Choice Requires="p14">
      <p:transition spd="slow" p14:dur="2000" advTm="18511"/>
    </mc:Choice>
    <mc:Fallback xmlns="">
      <p:transition spd="slow" advTm="18511"/>
    </mc:Fallback>
  </mc:AlternateContent>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478449"/>
            <a:ext cx="7772400" cy="838200"/>
          </a:xfrm>
        </p:spPr>
        <p:txBody>
          <a:bodyPr/>
          <a:lstStyle/>
          <a:p>
            <a:r>
              <a:rPr lang="en-GB" sz="3200" dirty="0"/>
              <a:t>Research Outcomes: World Architects</a:t>
            </a:r>
          </a:p>
        </p:txBody>
      </p:sp>
      <p:sp>
        <p:nvSpPr>
          <p:cNvPr id="3" name="Content Placeholder 2"/>
          <p:cNvSpPr>
            <a:spLocks noGrp="1"/>
          </p:cNvSpPr>
          <p:nvPr>
            <p:ph idx="1"/>
          </p:nvPr>
        </p:nvSpPr>
        <p:spPr>
          <a:xfrm>
            <a:off x="762000" y="1447800"/>
            <a:ext cx="7772400" cy="4343400"/>
          </a:xfrm>
        </p:spPr>
        <p:txBody>
          <a:bodyPr>
            <a:normAutofit/>
          </a:bodyPr>
          <a:lstStyle/>
          <a:p>
            <a:endParaRPr lang="en-GB" dirty="0"/>
          </a:p>
          <a:p>
            <a:endParaRPr lang="en-GB" dirty="0"/>
          </a:p>
        </p:txBody>
      </p:sp>
      <p:pic>
        <p:nvPicPr>
          <p:cNvPr id="7" name="Picture 6">
            <a:extLst>
              <a:ext uri="{FF2B5EF4-FFF2-40B4-BE49-F238E27FC236}">
                <a16:creationId xmlns:a16="http://schemas.microsoft.com/office/drawing/2014/main" id="{432ABD91-C625-43F9-BC2E-18F5A9110758}"/>
              </a:ext>
            </a:extLst>
          </p:cNvPr>
          <p:cNvPicPr>
            <a:picLocks noChangeAspect="1"/>
          </p:cNvPicPr>
          <p:nvPr/>
        </p:nvPicPr>
        <p:blipFill rotWithShape="1">
          <a:blip r:embed="rId3">
            <a:extLst>
              <a:ext uri="{28A0092B-C50C-407E-A947-70E740481C1C}">
                <a14:useLocalDpi xmlns:a14="http://schemas.microsoft.com/office/drawing/2010/main" val="0"/>
              </a:ext>
            </a:extLst>
          </a:blip>
          <a:srcRect b="11302"/>
          <a:stretch/>
        </p:blipFill>
        <p:spPr>
          <a:xfrm>
            <a:off x="4455652" y="4197579"/>
            <a:ext cx="4498524" cy="2590681"/>
          </a:xfrm>
          <a:prstGeom prst="rect">
            <a:avLst/>
          </a:prstGeom>
        </p:spPr>
      </p:pic>
      <p:sp>
        <p:nvSpPr>
          <p:cNvPr id="8" name="Rectangle 7">
            <a:extLst>
              <a:ext uri="{FF2B5EF4-FFF2-40B4-BE49-F238E27FC236}">
                <a16:creationId xmlns:a16="http://schemas.microsoft.com/office/drawing/2014/main" id="{A67486C7-B1FF-4650-B9CA-49A151AA7D65}"/>
              </a:ext>
            </a:extLst>
          </p:cNvPr>
          <p:cNvSpPr/>
          <p:nvPr/>
        </p:nvSpPr>
        <p:spPr>
          <a:xfrm>
            <a:off x="-564499" y="5410200"/>
            <a:ext cx="4942036" cy="1323439"/>
          </a:xfrm>
          <a:prstGeom prst="rect">
            <a:avLst/>
          </a:prstGeom>
        </p:spPr>
        <p:txBody>
          <a:bodyPr wrap="square">
            <a:spAutoFit/>
          </a:bodyPr>
          <a:lstStyle/>
          <a:p>
            <a:pPr algn="r"/>
            <a:r>
              <a:rPr lang="en-GB" sz="1600" dirty="0"/>
              <a:t>Landscape by </a:t>
            </a:r>
            <a:r>
              <a:rPr lang="en-GB" sz="1600" dirty="0" err="1"/>
              <a:t>Tuğçe</a:t>
            </a:r>
            <a:r>
              <a:rPr lang="en-GB" sz="1600" dirty="0"/>
              <a:t> </a:t>
            </a:r>
            <a:r>
              <a:rPr lang="en-GB" sz="1600" dirty="0" err="1"/>
              <a:t>Kurak</a:t>
            </a:r>
            <a:r>
              <a:rPr lang="en-GB" sz="1600" dirty="0"/>
              <a:t> ‎[tugce.kurak@hotmail.com]</a:t>
            </a:r>
          </a:p>
          <a:p>
            <a:pPr algn="r"/>
            <a:r>
              <a:rPr lang="en-GB" sz="1600" dirty="0"/>
              <a:t>CryEngine 5</a:t>
            </a:r>
          </a:p>
          <a:p>
            <a:pPr algn="r"/>
            <a:r>
              <a:rPr lang="en-GB" sz="1600" dirty="0"/>
              <a:t>Masters in Landscape Architecture </a:t>
            </a:r>
          </a:p>
          <a:p>
            <a:pPr algn="r"/>
            <a:r>
              <a:rPr lang="en-GB" sz="1600" dirty="0"/>
              <a:t>MMU University‎</a:t>
            </a:r>
          </a:p>
        </p:txBody>
      </p:sp>
      <p:pic>
        <p:nvPicPr>
          <p:cNvPr id="5" name="Picture 4">
            <a:extLst>
              <a:ext uri="{FF2B5EF4-FFF2-40B4-BE49-F238E27FC236}">
                <a16:creationId xmlns:a16="http://schemas.microsoft.com/office/drawing/2014/main" id="{C47387D4-25D2-44AB-AFA0-4DF5FA3C26E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400" y="2209800"/>
            <a:ext cx="4225137" cy="2984350"/>
          </a:xfrm>
          <a:prstGeom prst="rect">
            <a:avLst/>
          </a:prstGeom>
        </p:spPr>
      </p:pic>
      <p:pic>
        <p:nvPicPr>
          <p:cNvPr id="4098" name="Picture 2" descr="https://www.cryengine.com/files/features/screen40.JPG">
            <a:extLst>
              <a:ext uri="{FF2B5EF4-FFF2-40B4-BE49-F238E27FC236}">
                <a16:creationId xmlns:a16="http://schemas.microsoft.com/office/drawing/2014/main" id="{41CF76BC-E9A0-4A30-8EFE-F07B7C5FB2E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63569" y="1677224"/>
            <a:ext cx="4497534" cy="2290931"/>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CRYENGINE 5.2 is now available for download!">
            <a:extLst>
              <a:ext uri="{FF2B5EF4-FFF2-40B4-BE49-F238E27FC236}">
                <a16:creationId xmlns:a16="http://schemas.microsoft.com/office/drawing/2014/main" id="{37E859A1-3F08-4AFA-BB30-4A1ED97BE7BD}"/>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506259" y="5969910"/>
            <a:ext cx="1454844" cy="8183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2243662"/>
      </p:ext>
    </p:extLst>
  </p:cSld>
  <p:clrMapOvr>
    <a:masterClrMapping/>
  </p:clrMapOvr>
  <mc:AlternateContent xmlns:mc="http://schemas.openxmlformats.org/markup-compatibility/2006" xmlns:p14="http://schemas.microsoft.com/office/powerpoint/2010/main">
    <mc:Choice Requires="p14">
      <p:transition spd="slow" p14:dur="2000" advTm="41960"/>
    </mc:Choice>
    <mc:Fallback xmlns="">
      <p:transition spd="slow" advTm="41960"/>
    </mc:Fallback>
  </mc:AlternateContent>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228600"/>
            <a:ext cx="7772400" cy="838200"/>
          </a:xfrm>
        </p:spPr>
        <p:txBody>
          <a:bodyPr/>
          <a:lstStyle/>
          <a:p>
            <a:pPr algn="l"/>
            <a:r>
              <a:rPr lang="en-GB" dirty="0"/>
              <a:t>Conclusions &amp; Summary</a:t>
            </a:r>
          </a:p>
        </p:txBody>
      </p:sp>
      <p:sp>
        <p:nvSpPr>
          <p:cNvPr id="3" name="Content Placeholder 2"/>
          <p:cNvSpPr>
            <a:spLocks noGrp="1"/>
          </p:cNvSpPr>
          <p:nvPr>
            <p:ph idx="1"/>
          </p:nvPr>
        </p:nvSpPr>
        <p:spPr>
          <a:xfrm>
            <a:off x="381000" y="1066800"/>
            <a:ext cx="8382000" cy="5486400"/>
          </a:xfrm>
        </p:spPr>
        <p:txBody>
          <a:bodyPr>
            <a:normAutofit lnSpcReduction="10000"/>
          </a:bodyPr>
          <a:lstStyle/>
          <a:p>
            <a:endParaRPr lang="en-GB" sz="1600" dirty="0"/>
          </a:p>
          <a:p>
            <a:r>
              <a:rPr lang="en-GB" sz="1600" dirty="0"/>
              <a:t>Technology in particularly video games as a distraction; ‘competition’ to the natural environment: video games can be a powerful tool in conservation, ecology and environmental management. </a:t>
            </a:r>
          </a:p>
          <a:p>
            <a:r>
              <a:rPr lang="en-GB" sz="1600" dirty="0"/>
              <a:t>Video games can act as a Common Shared Framework, a shared platform for ecologists, managers, architects, engineers, public to all meet/work ‘in’</a:t>
            </a:r>
          </a:p>
          <a:p>
            <a:r>
              <a:rPr lang="en-GB" sz="1600" dirty="0"/>
              <a:t>2D plans/datasets/renders etc.. into visual interactive simulacra; no imagination needed.</a:t>
            </a:r>
          </a:p>
          <a:p>
            <a:pPr marL="0" indent="0">
              <a:buNone/>
            </a:pPr>
            <a:r>
              <a:rPr lang="en-GB" sz="1600" dirty="0"/>
              <a:t>The future £500m video game project…. </a:t>
            </a:r>
          </a:p>
          <a:p>
            <a:r>
              <a:rPr lang="en-GB" sz="1600" dirty="0"/>
              <a:t>Q Who will design(and manage) the virtual ecosystems or the virtual habitats? </a:t>
            </a:r>
          </a:p>
          <a:p>
            <a:r>
              <a:rPr lang="en-GB" sz="1600" dirty="0"/>
              <a:t>A: Ecologists as games design consultants (CIEEM/GDC)</a:t>
            </a:r>
          </a:p>
          <a:p>
            <a:r>
              <a:rPr lang="en-GB" sz="1600" dirty="0"/>
              <a:t>Video games will increasingly move beyond </a:t>
            </a:r>
            <a:r>
              <a:rPr lang="en-GB" sz="1600" i="1" dirty="0"/>
              <a:t>explicit ‘</a:t>
            </a:r>
            <a:r>
              <a:rPr lang="en-GB" sz="1600" dirty="0"/>
              <a:t>ecology games’ to</a:t>
            </a:r>
            <a:r>
              <a:rPr lang="en-GB" sz="1600" i="1" dirty="0"/>
              <a:t> embedded </a:t>
            </a:r>
            <a:r>
              <a:rPr lang="en-GB" sz="1600" dirty="0"/>
              <a:t>use of ecology.</a:t>
            </a:r>
          </a:p>
          <a:p>
            <a:r>
              <a:rPr lang="en-GB" sz="1600" dirty="0"/>
              <a:t>Ecologists, architects and environmental planners using game design, processes tools, engines alongside VR/AR to drive and share their work in more authentic, meaningful and collaborative manner.</a:t>
            </a:r>
          </a:p>
          <a:p>
            <a:r>
              <a:rPr lang="en-GB" sz="1600" dirty="0"/>
              <a:t>Video games should be recognised a valuable experiences for teaching, planning and design.</a:t>
            </a:r>
          </a:p>
        </p:txBody>
      </p:sp>
    </p:spTree>
    <p:extLst>
      <p:ext uri="{BB962C8B-B14F-4D97-AF65-F5344CB8AC3E}">
        <p14:creationId xmlns:p14="http://schemas.microsoft.com/office/powerpoint/2010/main" val="3884955133"/>
      </p:ext>
    </p:extLst>
  </p:cSld>
  <p:clrMapOvr>
    <a:masterClrMapping/>
  </p:clrMapOvr>
  <mc:AlternateContent xmlns:mc="http://schemas.openxmlformats.org/markup-compatibility/2006" xmlns:p14="http://schemas.microsoft.com/office/powerpoint/2010/main">
    <mc:Choice Requires="p14">
      <p:transition spd="slow" p14:dur="2000" advTm="13807"/>
    </mc:Choice>
    <mc:Fallback xmlns="">
      <p:transition spd="slow" advTm="1380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5" descr="D:\cvg\CM Director\Projects\pechuKichiu\wow_world_of_warcraft_2030_reality.jpg">
            <a:extLst>
              <a:ext uri="{FF2B5EF4-FFF2-40B4-BE49-F238E27FC236}">
                <a16:creationId xmlns:a16="http://schemas.microsoft.com/office/drawing/2014/main" id="{5EA8329B-853B-409C-B456-9AE9C22E79D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533400" y="533400"/>
            <a:ext cx="7772400" cy="838200"/>
          </a:xfrm>
        </p:spPr>
        <p:txBody>
          <a:bodyPr/>
          <a:lstStyle/>
          <a:p>
            <a:pPr algn="l"/>
            <a:r>
              <a:rPr lang="en-GB" dirty="0"/>
              <a:t>Contact</a:t>
            </a:r>
          </a:p>
        </p:txBody>
      </p:sp>
      <p:sp>
        <p:nvSpPr>
          <p:cNvPr id="3" name="Content Placeholder 2"/>
          <p:cNvSpPr>
            <a:spLocks noGrp="1"/>
          </p:cNvSpPr>
          <p:nvPr>
            <p:ph idx="1"/>
          </p:nvPr>
        </p:nvSpPr>
        <p:spPr>
          <a:xfrm>
            <a:off x="4419600" y="727238"/>
            <a:ext cx="4724400" cy="5680114"/>
          </a:xfrm>
        </p:spPr>
        <p:txBody>
          <a:bodyPr>
            <a:normAutofit/>
          </a:bodyPr>
          <a:lstStyle/>
          <a:p>
            <a:endParaRPr lang="en-GB" sz="1600" b="1" dirty="0"/>
          </a:p>
          <a:p>
            <a:r>
              <a:rPr lang="en-GB" sz="1600" b="1" dirty="0"/>
              <a:t>Email: </a:t>
            </a:r>
            <a:r>
              <a:rPr lang="en-GB" sz="2800" b="1" u="sng" dirty="0">
                <a:solidFill>
                  <a:srgbClr val="FFC000"/>
                </a:solidFill>
              </a:rPr>
              <a:t>u.ali@salford.ac.uk</a:t>
            </a:r>
          </a:p>
          <a:p>
            <a:endParaRPr lang="en-GB" sz="1600" b="1" dirty="0"/>
          </a:p>
          <a:p>
            <a:r>
              <a:rPr lang="en-GB" sz="1600" b="1" dirty="0"/>
              <a:t>Twitter:</a:t>
            </a:r>
            <a:r>
              <a:rPr lang="en-GB" sz="1600" dirty="0"/>
              <a:t> </a:t>
            </a:r>
            <a:r>
              <a:rPr lang="en-GB" sz="1600" b="1" dirty="0">
                <a:solidFill>
                  <a:srgbClr val="FFC000"/>
                </a:solidFill>
              </a:rPr>
              <a:t>https://twitter.com/Dr_UmranAli</a:t>
            </a:r>
          </a:p>
          <a:p>
            <a:pPr marL="0" indent="0">
              <a:buNone/>
            </a:pPr>
            <a:endParaRPr lang="en-GB" sz="1600" dirty="0"/>
          </a:p>
          <a:p>
            <a:r>
              <a:rPr lang="en-GB" sz="1600" b="1" dirty="0" err="1"/>
              <a:t>LinkedIN</a:t>
            </a:r>
            <a:r>
              <a:rPr lang="en-GB" sz="1600" b="1" dirty="0"/>
              <a:t>: </a:t>
            </a:r>
            <a:r>
              <a:rPr lang="en-GB" sz="1600" b="1" dirty="0">
                <a:solidFill>
                  <a:srgbClr val="FFC000"/>
                </a:solidFill>
              </a:rPr>
              <a:t>https://www.linkedin.com/in/dr-umran-ali/</a:t>
            </a:r>
          </a:p>
          <a:p>
            <a:br>
              <a:rPr lang="en-GB" sz="1600" dirty="0"/>
            </a:br>
            <a:r>
              <a:rPr lang="en-GB" sz="1600" b="1" dirty="0"/>
              <a:t>University Of Salford </a:t>
            </a:r>
          </a:p>
          <a:p>
            <a:r>
              <a:rPr lang="en-GB" sz="1600" b="1" dirty="0"/>
              <a:t>Profile: </a:t>
            </a:r>
            <a:r>
              <a:rPr lang="en-GB" sz="1600" b="1" dirty="0">
                <a:solidFill>
                  <a:srgbClr val="FFC000"/>
                </a:solidFill>
              </a:rPr>
              <a:t>https://www.salford.ac.uk/arts-media/our-staff/arts-media-academics/umran-ali</a:t>
            </a:r>
          </a:p>
          <a:p>
            <a:r>
              <a:rPr lang="en-GB" sz="1600" b="1" dirty="0"/>
              <a:t>SEEK Profile:</a:t>
            </a:r>
            <a:r>
              <a:rPr lang="en-GB" sz="1600" dirty="0"/>
              <a:t> </a:t>
            </a:r>
            <a:r>
              <a:rPr lang="en-GB" sz="1600" b="1" dirty="0">
                <a:solidFill>
                  <a:srgbClr val="FFC000"/>
                </a:solidFill>
              </a:rPr>
              <a:t>https://www.seek.salford.ac.uk/profiles/AUmran.jsp</a:t>
            </a:r>
          </a:p>
          <a:p>
            <a:endParaRPr lang="en-GB" sz="1600" dirty="0"/>
          </a:p>
        </p:txBody>
      </p:sp>
      <p:sp>
        <p:nvSpPr>
          <p:cNvPr id="5" name="Rectangle 4">
            <a:extLst>
              <a:ext uri="{FF2B5EF4-FFF2-40B4-BE49-F238E27FC236}">
                <a16:creationId xmlns:a16="http://schemas.microsoft.com/office/drawing/2014/main" id="{C4AC5BEC-C965-4E81-AAFB-402BAFDBFF05}"/>
              </a:ext>
            </a:extLst>
          </p:cNvPr>
          <p:cNvSpPr/>
          <p:nvPr/>
        </p:nvSpPr>
        <p:spPr>
          <a:xfrm>
            <a:off x="145473" y="6018882"/>
            <a:ext cx="4495800" cy="701731"/>
          </a:xfrm>
          <a:prstGeom prst="rect">
            <a:avLst/>
          </a:prstGeom>
        </p:spPr>
        <p:txBody>
          <a:bodyPr wrap="square">
            <a:spAutoFit/>
          </a:bodyPr>
          <a:lstStyle/>
          <a:p>
            <a:pPr lvl="0" algn="ctr">
              <a:lnSpc>
                <a:spcPct val="110000"/>
              </a:lnSpc>
            </a:pPr>
            <a:r>
              <a:rPr lang="en-GB" sz="3600" dirty="0"/>
              <a:t>Any questions?</a:t>
            </a:r>
          </a:p>
        </p:txBody>
      </p:sp>
    </p:spTree>
    <p:extLst>
      <p:ext uri="{BB962C8B-B14F-4D97-AF65-F5344CB8AC3E}">
        <p14:creationId xmlns:p14="http://schemas.microsoft.com/office/powerpoint/2010/main" val="3429308203"/>
      </p:ext>
    </p:extLst>
  </p:cSld>
  <p:clrMapOvr>
    <a:masterClrMapping/>
  </p:clrMapOvr>
  <mc:AlternateContent xmlns:mc="http://schemas.openxmlformats.org/markup-compatibility/2006" xmlns:p14="http://schemas.microsoft.com/office/powerpoint/2010/main">
    <mc:Choice Requires="p14">
      <p:transition spd="slow" p14:dur="2000" advTm="7248"/>
    </mc:Choice>
    <mc:Fallback xmlns="">
      <p:transition spd="slow" advTm="7248"/>
    </mc:Fallback>
  </mc:AlternateContent>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609600"/>
            <a:ext cx="7772400" cy="609600"/>
          </a:xfrm>
        </p:spPr>
        <p:txBody>
          <a:bodyPr/>
          <a:lstStyle/>
          <a:p>
            <a:pPr algn="l"/>
            <a:r>
              <a:rPr lang="en-GB" sz="3600" dirty="0"/>
              <a:t>Bibliography </a:t>
            </a:r>
          </a:p>
        </p:txBody>
      </p:sp>
      <p:sp>
        <p:nvSpPr>
          <p:cNvPr id="6" name="Content Placeholder 5">
            <a:extLst>
              <a:ext uri="{FF2B5EF4-FFF2-40B4-BE49-F238E27FC236}">
                <a16:creationId xmlns:a16="http://schemas.microsoft.com/office/drawing/2014/main" id="{E6812A65-60DF-40E2-932F-B904B3143E6E}"/>
              </a:ext>
            </a:extLst>
          </p:cNvPr>
          <p:cNvSpPr>
            <a:spLocks noGrp="1"/>
          </p:cNvSpPr>
          <p:nvPr>
            <p:ph idx="1"/>
          </p:nvPr>
        </p:nvSpPr>
        <p:spPr>
          <a:xfrm>
            <a:off x="457200" y="1447800"/>
            <a:ext cx="8458200" cy="5181600"/>
          </a:xfrm>
        </p:spPr>
        <p:txBody>
          <a:bodyPr>
            <a:noAutofit/>
          </a:bodyPr>
          <a:lstStyle/>
          <a:p>
            <a:pPr>
              <a:buFont typeface="+mj-lt"/>
              <a:buAutoNum type="arabicPeriod"/>
            </a:pPr>
            <a:r>
              <a:rPr lang="en-GB" sz="1050" dirty="0" err="1"/>
              <a:t>Aarseth</a:t>
            </a:r>
            <a:r>
              <a:rPr lang="en-GB" sz="1050" dirty="0"/>
              <a:t>, E.J. (2007). Allegories of space: The Question of Spatiality in Computer Games. In F. von Borries, S. P. </a:t>
            </a:r>
            <a:r>
              <a:rPr lang="en-GB" sz="1050" dirty="0" err="1"/>
              <a:t>Walz</a:t>
            </a:r>
            <a:r>
              <a:rPr lang="en-GB" sz="1050" dirty="0"/>
              <a:t> &amp; M. </a:t>
            </a:r>
            <a:r>
              <a:rPr lang="en-GB" sz="1050" dirty="0" err="1"/>
              <a:t>Böttger</a:t>
            </a:r>
            <a:r>
              <a:rPr lang="en-GB" sz="1050" dirty="0"/>
              <a:t> (eds.) Space time play: computer games, architecture and urbanism: the next level (pp. 44-47) Berlin: </a:t>
            </a:r>
            <a:r>
              <a:rPr lang="en-GB" sz="1050" dirty="0" err="1"/>
              <a:t>Birkhauser</a:t>
            </a:r>
            <a:r>
              <a:rPr lang="en-GB" sz="1050" dirty="0"/>
              <a:t> Verlag AG </a:t>
            </a:r>
          </a:p>
          <a:p>
            <a:pPr>
              <a:buFont typeface="+mj-lt"/>
              <a:buAutoNum type="arabicPeriod"/>
            </a:pPr>
            <a:r>
              <a:rPr lang="en-GB" sz="1050" dirty="0"/>
              <a:t>Appleton, J. (1975). The experience of landscape. Chichester: Wiley.</a:t>
            </a:r>
          </a:p>
          <a:p>
            <a:pPr>
              <a:buFont typeface="+mj-lt"/>
              <a:buAutoNum type="arabicPeriod"/>
            </a:pPr>
            <a:r>
              <a:rPr lang="en-GB" sz="1050" dirty="0" err="1"/>
              <a:t>Brouchoud</a:t>
            </a:r>
            <a:r>
              <a:rPr lang="en-GB" sz="1050" dirty="0"/>
              <a:t>, J. (2013, February 09). The Importance of Architecture in Video Games and Virtual Worlds. </a:t>
            </a:r>
            <a:r>
              <a:rPr lang="en-GB" sz="1050" dirty="0" err="1"/>
              <a:t>ArchVirtual</a:t>
            </a:r>
            <a:r>
              <a:rPr lang="en-GB" sz="1050" dirty="0"/>
              <a:t>. Retrieved January 15, 2016, from http://archvirtual.com/2013/02/09/the-importance-of-architecture-in-video-games-and-virtual-worlds/ </a:t>
            </a:r>
          </a:p>
          <a:p>
            <a:pPr>
              <a:buFont typeface="+mj-lt"/>
              <a:buAutoNum type="arabicPeriod"/>
            </a:pPr>
            <a:r>
              <a:rPr lang="en-GB" sz="1050" dirty="0"/>
              <a:t>Bunnell, K.  (1998). The Integration of New Technology into Ceramic Designer-Maker Practice. (Unpublished PhD thesis) Robert Gordon University, Aberdeen.</a:t>
            </a:r>
          </a:p>
          <a:p>
            <a:pPr>
              <a:buFont typeface="+mj-lt"/>
              <a:buAutoNum type="arabicPeriod"/>
            </a:pPr>
            <a:r>
              <a:rPr lang="en-GB" sz="1050" dirty="0"/>
              <a:t>England, L. (2015, March). Transitioning from Linear to Open World Design with Sunset Overdrive. Presented at GDC 2015 in San Francisco, California, USA. Retrieved from: </a:t>
            </a:r>
            <a:r>
              <a:rPr lang="en-GB" sz="1050" u="sng" dirty="0">
                <a:hlinkClick r:id="rId3"/>
              </a:rPr>
              <a:t>http://www.gdcvault.com/play/1022341/Transitioning-from-Linear-to-Open</a:t>
            </a:r>
            <a:r>
              <a:rPr lang="en-GB" sz="1050" dirty="0"/>
              <a:t>. </a:t>
            </a:r>
          </a:p>
          <a:p>
            <a:pPr>
              <a:buFont typeface="+mj-lt"/>
              <a:buAutoNum type="arabicPeriod"/>
            </a:pPr>
            <a:r>
              <a:rPr lang="en-GB" sz="1000" dirty="0"/>
              <a:t>Kojima, H. (2009, March). Solid Game Design: Making the Impossible Possible. Keynote at Game Developers Conference (GDC) 2009 presented at California, San Francisco, USA.</a:t>
            </a:r>
            <a:endParaRPr lang="en-GB" sz="1050" dirty="0"/>
          </a:p>
          <a:p>
            <a:pPr>
              <a:buFont typeface="+mj-lt"/>
              <a:buAutoNum type="arabicPeriod"/>
            </a:pPr>
            <a:r>
              <a:rPr lang="en-GB" sz="1050" dirty="0" err="1"/>
              <a:t>Konecki</a:t>
            </a:r>
            <a:r>
              <a:rPr lang="en-GB" sz="1050" dirty="0"/>
              <a:t>, K.T. (2011). Visual grounded theory: A methodological outline and examples from empirical work. </a:t>
            </a:r>
            <a:r>
              <a:rPr lang="en-GB" sz="1050" dirty="0" err="1"/>
              <a:t>Revija</a:t>
            </a:r>
            <a:r>
              <a:rPr lang="en-GB" sz="1050" dirty="0"/>
              <a:t> </a:t>
            </a:r>
            <a:r>
              <a:rPr lang="en-GB" sz="1050" dirty="0" err="1"/>
              <a:t>za</a:t>
            </a:r>
            <a:r>
              <a:rPr lang="en-GB" sz="1050" dirty="0"/>
              <a:t> </a:t>
            </a:r>
            <a:r>
              <a:rPr lang="en-GB" sz="1050" dirty="0" err="1"/>
              <a:t>sociologiju</a:t>
            </a:r>
            <a:r>
              <a:rPr lang="en-GB" sz="1050" dirty="0"/>
              <a:t>, 41(2), pp.131-160</a:t>
            </a:r>
          </a:p>
          <a:p>
            <a:pPr>
              <a:buFont typeface="+mj-lt"/>
              <a:buAutoNum type="arabicPeriod"/>
            </a:pPr>
            <a:r>
              <a:rPr lang="en-GB" sz="1050" dirty="0" err="1"/>
              <a:t>Malins</a:t>
            </a:r>
            <a:r>
              <a:rPr lang="en-GB" sz="1050" dirty="0"/>
              <a:t>, J. &amp; </a:t>
            </a:r>
            <a:r>
              <a:rPr lang="en-GB" sz="1050" dirty="0" err="1"/>
              <a:t>Gray</a:t>
            </a:r>
            <a:r>
              <a:rPr lang="en-GB" sz="1050" dirty="0"/>
              <a:t>, C. (1995). Appropriate Research Methodologies for Artists, Designers and </a:t>
            </a:r>
            <a:r>
              <a:rPr lang="en-GB" sz="1050" dirty="0" err="1"/>
              <a:t>Craftpersons</a:t>
            </a:r>
            <a:r>
              <a:rPr lang="en-GB" sz="1050" dirty="0"/>
              <a:t>: Research as a Learning Process. </a:t>
            </a:r>
            <a:r>
              <a:rPr lang="en-GB" sz="1050" dirty="0" err="1"/>
              <a:t>Gray's</a:t>
            </a:r>
            <a:r>
              <a:rPr lang="en-GB" sz="1050" dirty="0"/>
              <a:t> School of Art, Centre for Research in Art &amp; Design.</a:t>
            </a:r>
          </a:p>
          <a:p>
            <a:pPr>
              <a:buFont typeface="+mj-lt"/>
              <a:buAutoNum type="arabicPeriod"/>
            </a:pPr>
            <a:r>
              <a:rPr lang="en-GB" sz="1050" dirty="0" err="1"/>
              <a:t>Nassauer</a:t>
            </a:r>
            <a:r>
              <a:rPr lang="en-GB" sz="1050" dirty="0"/>
              <a:t>, J.I. (1983).  Framing the Landscape in Photographic Simulation. Journal of  Environmental Management. 16(4) pp.1-16</a:t>
            </a:r>
          </a:p>
          <a:p>
            <a:pPr>
              <a:buFont typeface="+mj-lt"/>
              <a:buAutoNum type="arabicPeriod"/>
            </a:pPr>
            <a:r>
              <a:rPr lang="en-GB" sz="1050" dirty="0" err="1"/>
              <a:t>Salen</a:t>
            </a:r>
            <a:r>
              <a:rPr lang="en-GB" sz="1050" dirty="0"/>
              <a:t>, K. &amp; Zimmerman, E. (2004). Rules of play: Game design fundamentals. MIT press.</a:t>
            </a:r>
          </a:p>
          <a:p>
            <a:pPr>
              <a:buFont typeface="+mj-lt"/>
              <a:buAutoNum type="arabicPeriod"/>
            </a:pPr>
            <a:r>
              <a:rPr lang="en-GB" sz="1050" dirty="0"/>
              <a:t>Smith, H. &amp; Dean, R. T. (2009). Practice-led research, research-led practice in the creative arts. Edinburgh University Press.</a:t>
            </a:r>
          </a:p>
          <a:p>
            <a:pPr>
              <a:buFont typeface="+mj-lt"/>
              <a:buAutoNum type="arabicPeriod"/>
            </a:pPr>
            <a:r>
              <a:rPr lang="en-GB" sz="1050" dirty="0"/>
              <a:t>Jenkins, H. &amp; Squire, K.D. (2002). The Art of Contested Spaces. In L. King (Ed.) Game On!. (pp.64-75). London: Barbican Press</a:t>
            </a:r>
          </a:p>
        </p:txBody>
      </p:sp>
    </p:spTree>
    <p:extLst>
      <p:ext uri="{BB962C8B-B14F-4D97-AF65-F5344CB8AC3E}">
        <p14:creationId xmlns:p14="http://schemas.microsoft.com/office/powerpoint/2010/main" val="3320332669"/>
      </p:ext>
    </p:extLst>
  </p:cSld>
  <p:clrMapOvr>
    <a:masterClrMapping/>
  </p:clrMapOvr>
  <mc:AlternateContent xmlns:mc="http://schemas.openxmlformats.org/markup-compatibility/2006" xmlns:p14="http://schemas.microsoft.com/office/powerpoint/2010/main">
    <mc:Choice Requires="p14">
      <p:transition spd="slow" p14:dur="2000" advTm="2207"/>
    </mc:Choice>
    <mc:Fallback xmlns="">
      <p:transition spd="slow" advTm="2207"/>
    </mc:Fallback>
  </mc:AlternateContent>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609600"/>
            <a:ext cx="7772400" cy="838200"/>
          </a:xfrm>
        </p:spPr>
        <p:txBody>
          <a:bodyPr/>
          <a:lstStyle/>
          <a:p>
            <a:pPr algn="l"/>
            <a:r>
              <a:rPr lang="en-GB" dirty="0"/>
              <a:t>List of Figures</a:t>
            </a:r>
          </a:p>
        </p:txBody>
      </p:sp>
      <p:sp>
        <p:nvSpPr>
          <p:cNvPr id="6" name="Content Placeholder 5">
            <a:extLst>
              <a:ext uri="{FF2B5EF4-FFF2-40B4-BE49-F238E27FC236}">
                <a16:creationId xmlns:a16="http://schemas.microsoft.com/office/drawing/2014/main" id="{E6812A65-60DF-40E2-932F-B904B3143E6E}"/>
              </a:ext>
            </a:extLst>
          </p:cNvPr>
          <p:cNvSpPr>
            <a:spLocks noGrp="1"/>
          </p:cNvSpPr>
          <p:nvPr>
            <p:ph idx="1"/>
          </p:nvPr>
        </p:nvSpPr>
        <p:spPr>
          <a:xfrm>
            <a:off x="434439" y="1600200"/>
            <a:ext cx="4038600" cy="5181599"/>
          </a:xfrm>
        </p:spPr>
        <p:txBody>
          <a:bodyPr>
            <a:normAutofit lnSpcReduction="10000"/>
          </a:bodyPr>
          <a:lstStyle/>
          <a:p>
            <a:pPr lvl="0">
              <a:lnSpc>
                <a:spcPct val="110000"/>
              </a:lnSpc>
              <a:buFont typeface="+mj-lt"/>
              <a:buAutoNum type="arabicPeriod"/>
            </a:pPr>
            <a:r>
              <a:rPr lang="en-GB" sz="900" dirty="0"/>
              <a:t>Comparison of Progression of </a:t>
            </a:r>
            <a:r>
              <a:rPr lang="en-GB" sz="900" dirty="0" err="1"/>
              <a:t>Openworld</a:t>
            </a:r>
            <a:r>
              <a:rPr lang="en-GB" sz="900" dirty="0"/>
              <a:t> games (Source Hexapolis.com 2014)</a:t>
            </a:r>
          </a:p>
          <a:p>
            <a:pPr lvl="0">
              <a:lnSpc>
                <a:spcPct val="110000"/>
              </a:lnSpc>
              <a:buFont typeface="+mj-lt"/>
              <a:buAutoNum type="arabicPeriod"/>
            </a:pPr>
            <a:r>
              <a:rPr lang="en-GB" sz="900" dirty="0"/>
              <a:t>CryEngine Feature Screenshots https://www.cryengine.com/</a:t>
            </a:r>
          </a:p>
          <a:p>
            <a:pPr lvl="0">
              <a:lnSpc>
                <a:spcPct val="110000"/>
              </a:lnSpc>
              <a:buFont typeface="+mj-lt"/>
              <a:buAutoNum type="arabicPeriod"/>
            </a:pPr>
            <a:r>
              <a:rPr lang="en-GB" sz="900" dirty="0"/>
              <a:t>Dear Esther </a:t>
            </a:r>
            <a:r>
              <a:rPr lang="en-GB" sz="900" dirty="0" err="1"/>
              <a:t>Panoroma</a:t>
            </a:r>
            <a:r>
              <a:rPr lang="en-GB" sz="900" dirty="0"/>
              <a:t>, Ali, U 2012 Virtual Landscapes</a:t>
            </a:r>
          </a:p>
          <a:p>
            <a:pPr lvl="0">
              <a:lnSpc>
                <a:spcPct val="110000"/>
              </a:lnSpc>
              <a:buFont typeface="+mj-lt"/>
              <a:buAutoNum type="arabicPeriod"/>
            </a:pPr>
            <a:r>
              <a:rPr lang="en-GB" sz="900" dirty="0"/>
              <a:t>BOTW Ecology taken from </a:t>
            </a:r>
            <a:r>
              <a:rPr lang="en-GB" sz="900" dirty="0" err="1"/>
              <a:t>PlantPeopleBlog</a:t>
            </a:r>
            <a:r>
              <a:rPr lang="en-GB" sz="900" dirty="0"/>
              <a:t> available at </a:t>
            </a:r>
            <a:r>
              <a:rPr lang="en-GB" sz="900" dirty="0">
                <a:hlinkClick r:id="rId3"/>
              </a:rPr>
              <a:t>https://www.plantpeopleblog.com/blog/breath-of-the-wild</a:t>
            </a:r>
            <a:endParaRPr lang="en-GB" sz="900" dirty="0"/>
          </a:p>
          <a:p>
            <a:pPr lvl="0">
              <a:lnSpc>
                <a:spcPct val="110000"/>
              </a:lnSpc>
              <a:buFont typeface="+mj-lt"/>
              <a:buAutoNum type="arabicPeriod"/>
            </a:pPr>
            <a:r>
              <a:rPr lang="en-GB" sz="900" dirty="0"/>
              <a:t>BOTW Background </a:t>
            </a:r>
            <a:r>
              <a:rPr lang="en-GB" sz="900" dirty="0" err="1"/>
              <a:t>Lanscape</a:t>
            </a:r>
            <a:r>
              <a:rPr lang="en-GB" sz="900" dirty="0"/>
              <a:t>, available at </a:t>
            </a:r>
            <a:r>
              <a:rPr lang="en-GB" sz="900" dirty="0">
                <a:hlinkClick r:id="rId4"/>
              </a:rPr>
              <a:t>https://www.game-debate.com/news/21593/zelda-breath-of-the-wilds-world-looks-gorgeous-to-explore-in-new-trailer</a:t>
            </a:r>
            <a:endParaRPr lang="en-GB" sz="900" dirty="0"/>
          </a:p>
          <a:p>
            <a:pPr lvl="0">
              <a:lnSpc>
                <a:spcPct val="110000"/>
              </a:lnSpc>
              <a:buFont typeface="+mj-lt"/>
              <a:buAutoNum type="arabicPeriod"/>
            </a:pPr>
            <a:r>
              <a:rPr lang="en-GB" sz="900" dirty="0"/>
              <a:t>The Witcher 3 landscape GIF available at </a:t>
            </a:r>
            <a:r>
              <a:rPr lang="en-GB" sz="900" dirty="0">
                <a:hlinkClick r:id="rId5"/>
              </a:rPr>
              <a:t>https://gfycat.com/gifs/detail/disloyalplayfulelectriceel</a:t>
            </a:r>
            <a:endParaRPr lang="en-GB" sz="900" dirty="0"/>
          </a:p>
          <a:p>
            <a:pPr>
              <a:lnSpc>
                <a:spcPct val="110000"/>
              </a:lnSpc>
              <a:buFont typeface="+mj-lt"/>
              <a:buAutoNum type="arabicPeriod"/>
            </a:pPr>
            <a:r>
              <a:rPr lang="en-GB" sz="900" dirty="0"/>
              <a:t>The Witcher 3 landscape GIF available at </a:t>
            </a:r>
            <a:r>
              <a:rPr lang="en-GB" sz="900" dirty="0">
                <a:hlinkClick r:id="rId6"/>
              </a:rPr>
              <a:t>https://gfycat.com/gifs/detail/jollyconfusedhuman</a:t>
            </a:r>
            <a:r>
              <a:rPr lang="en-GB" sz="900" dirty="0"/>
              <a:t> </a:t>
            </a:r>
          </a:p>
          <a:p>
            <a:pPr>
              <a:lnSpc>
                <a:spcPct val="110000"/>
              </a:lnSpc>
              <a:buFont typeface="+mj-lt"/>
              <a:buAutoNum type="arabicPeriod"/>
            </a:pPr>
            <a:r>
              <a:rPr lang="en-GB" sz="900" dirty="0"/>
              <a:t>Edward </a:t>
            </a:r>
            <a:r>
              <a:rPr lang="en-GB" sz="900" dirty="0" err="1"/>
              <a:t>Relph</a:t>
            </a:r>
            <a:r>
              <a:rPr lang="en-GB" sz="900" dirty="0"/>
              <a:t> available at: </a:t>
            </a:r>
            <a:r>
              <a:rPr lang="en-GB" sz="900" dirty="0">
                <a:hlinkClick r:id="rId7"/>
              </a:rPr>
              <a:t>https://www.nhltv.net/playlist/unsw-built-environment/PLvW1evjftfvntp6R2ItJ6TuEBFYcpKFsy</a:t>
            </a:r>
            <a:endParaRPr lang="en-GB" sz="900" dirty="0"/>
          </a:p>
          <a:p>
            <a:pPr lvl="0">
              <a:lnSpc>
                <a:spcPct val="110000"/>
              </a:lnSpc>
              <a:buFont typeface="+mj-lt"/>
              <a:buAutoNum type="arabicPeriod"/>
            </a:pPr>
            <a:r>
              <a:rPr lang="en-GB" sz="900" dirty="0"/>
              <a:t>Game Engine Logo Image: Available from: https://medium.com/@muhsinking/should-you-make-your-own-game-engine-f6b7e3f4b6f5</a:t>
            </a:r>
          </a:p>
          <a:p>
            <a:pPr lvl="0">
              <a:lnSpc>
                <a:spcPct val="110000"/>
              </a:lnSpc>
              <a:buFont typeface="+mj-lt"/>
              <a:buAutoNum type="arabicPeriod"/>
            </a:pPr>
            <a:r>
              <a:rPr lang="en-GB" sz="900" dirty="0"/>
              <a:t>Fable 3 Panorama, Ali, U 2012 Virtual Landscapes</a:t>
            </a:r>
          </a:p>
          <a:p>
            <a:pPr lvl="0">
              <a:lnSpc>
                <a:spcPct val="110000"/>
              </a:lnSpc>
              <a:buFont typeface="+mj-lt"/>
              <a:buAutoNum type="arabicPeriod"/>
            </a:pPr>
            <a:r>
              <a:rPr lang="en-GB" sz="900" dirty="0"/>
              <a:t>GDC UE4 Open World Demo GIF By @</a:t>
            </a:r>
            <a:r>
              <a:rPr lang="en-GB" sz="900" dirty="0" err="1"/>
              <a:t>moritzw</a:t>
            </a:r>
            <a:endParaRPr lang="en-GB" sz="900" dirty="0"/>
          </a:p>
          <a:p>
            <a:pPr lvl="0">
              <a:lnSpc>
                <a:spcPct val="110000"/>
              </a:lnSpc>
              <a:buFont typeface="+mj-lt"/>
              <a:buAutoNum type="arabicPeriod"/>
            </a:pPr>
            <a:r>
              <a:rPr lang="en-GB" sz="900" dirty="0"/>
              <a:t>Ghouls &amp; Ghosts Ali, U 2012 Virtual Landscapes</a:t>
            </a:r>
          </a:p>
          <a:p>
            <a:pPr lvl="0">
              <a:lnSpc>
                <a:spcPct val="110000"/>
              </a:lnSpc>
              <a:buFont typeface="+mj-lt"/>
              <a:buAutoNum type="arabicPeriod"/>
            </a:pPr>
            <a:r>
              <a:rPr lang="en-GB" sz="900" dirty="0"/>
              <a:t>Landscape Animation, available at: </a:t>
            </a:r>
            <a:r>
              <a:rPr lang="en-GB" sz="900" dirty="0">
                <a:hlinkClick r:id="rId8"/>
              </a:rPr>
              <a:t>https://i.pinimg.com/originals/03/bb/fb/03bbfb95d3410a404583edfdc5415ace.gif</a:t>
            </a:r>
            <a:r>
              <a:rPr lang="en-GB" sz="900" dirty="0"/>
              <a:t> </a:t>
            </a:r>
          </a:p>
        </p:txBody>
      </p:sp>
      <p:sp>
        <p:nvSpPr>
          <p:cNvPr id="4" name="Content Placeholder 5">
            <a:extLst>
              <a:ext uri="{FF2B5EF4-FFF2-40B4-BE49-F238E27FC236}">
                <a16:creationId xmlns:a16="http://schemas.microsoft.com/office/drawing/2014/main" id="{3FBB7111-D8DD-4D69-8D6D-5D6990B590CF}"/>
              </a:ext>
            </a:extLst>
          </p:cNvPr>
          <p:cNvSpPr txBox="1">
            <a:spLocks/>
          </p:cNvSpPr>
          <p:nvPr/>
        </p:nvSpPr>
        <p:spPr>
          <a:xfrm>
            <a:off x="4498769" y="1600200"/>
            <a:ext cx="4035631" cy="4953000"/>
          </a:xfrm>
          <a:prstGeom prst="rect">
            <a:avLst/>
          </a:prstGeom>
        </p:spPr>
        <p:txBody>
          <a:bodyPr vert="horz" lIns="91440" tIns="45720" rIns="91440" bIns="45720" rtlCol="0">
            <a:normAutofit fontScale="92500" lnSpcReduction="10000"/>
          </a:bodyPr>
          <a:lstStyle>
            <a:lvl1pPr marL="342906" indent="-342906" algn="l" defTabSz="457207"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62" indent="-285755" algn="l" defTabSz="457207"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20"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27"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34"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14642"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49"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57"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64"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a:lstStyle>
          <a:p>
            <a:pPr marL="228600" indent="-228600">
              <a:lnSpc>
                <a:spcPct val="110000"/>
              </a:lnSpc>
              <a:buFont typeface="+mj-lt"/>
              <a:buAutoNum type="arabicPeriod" startAt="14"/>
            </a:pPr>
            <a:r>
              <a:rPr lang="en-GB" sz="900" dirty="0"/>
              <a:t>Lone Cypress Tree Photograph, Ali, U 2016</a:t>
            </a:r>
          </a:p>
          <a:p>
            <a:pPr marL="228600" indent="-228600">
              <a:lnSpc>
                <a:spcPct val="110000"/>
              </a:lnSpc>
              <a:buFont typeface="+mj-lt"/>
              <a:buAutoNum type="arabicPeriod" startAt="14"/>
            </a:pPr>
            <a:r>
              <a:rPr lang="en-GB" sz="900" dirty="0"/>
              <a:t>Photogrammetry Images: available at </a:t>
            </a:r>
            <a:r>
              <a:rPr lang="en-GB" sz="900" dirty="0">
                <a:hlinkClick r:id="rId9"/>
              </a:rPr>
              <a:t>https://80.lv</a:t>
            </a:r>
            <a:r>
              <a:rPr lang="en-GB" sz="900" dirty="0"/>
              <a:t>, copyright Paul Dickinson (https://sketchfab.com/paul3uk)</a:t>
            </a:r>
          </a:p>
          <a:p>
            <a:pPr marL="228600" indent="-228600">
              <a:lnSpc>
                <a:spcPct val="110000"/>
              </a:lnSpc>
              <a:buFont typeface="+mj-lt"/>
              <a:buAutoNum type="arabicPeriod" startAt="14"/>
            </a:pPr>
            <a:r>
              <a:rPr lang="en-GB" sz="900" dirty="0" err="1"/>
              <a:t>Scencism</a:t>
            </a:r>
            <a:r>
              <a:rPr lang="en-GB" sz="900" dirty="0"/>
              <a:t> Framework, Ali U 2016</a:t>
            </a:r>
          </a:p>
          <a:p>
            <a:pPr marL="228600" indent="-228600">
              <a:lnSpc>
                <a:spcPct val="110000"/>
              </a:lnSpc>
              <a:buFont typeface="+mj-lt"/>
              <a:buAutoNum type="arabicPeriod" startAt="14"/>
            </a:pPr>
            <a:r>
              <a:rPr lang="en-GB" sz="900" dirty="0"/>
              <a:t>Microsoft </a:t>
            </a:r>
            <a:r>
              <a:rPr lang="en-GB" sz="900" dirty="0" err="1"/>
              <a:t>Hololens</a:t>
            </a:r>
            <a:r>
              <a:rPr lang="en-GB" sz="900" dirty="0"/>
              <a:t> Image 1 available at </a:t>
            </a:r>
            <a:r>
              <a:rPr lang="en-GB" sz="900" dirty="0">
                <a:hlinkClick r:id="rId10"/>
              </a:rPr>
              <a:t>https://it.videogamer.com/2017/08/21/fine-della-produzione-per-hololens-nuova-conferma/</a:t>
            </a:r>
            <a:endParaRPr lang="en-GB" sz="900" dirty="0"/>
          </a:p>
          <a:p>
            <a:pPr marL="228600" indent="-228600">
              <a:lnSpc>
                <a:spcPct val="110000"/>
              </a:lnSpc>
              <a:buFont typeface="+mj-lt"/>
              <a:buAutoNum type="arabicPeriod" startAt="14"/>
            </a:pPr>
            <a:r>
              <a:rPr lang="en-GB" sz="900" dirty="0"/>
              <a:t>Microsoft </a:t>
            </a:r>
            <a:r>
              <a:rPr lang="en-GB" sz="900" dirty="0" err="1"/>
              <a:t>Hololens</a:t>
            </a:r>
            <a:r>
              <a:rPr lang="en-GB" sz="900" dirty="0"/>
              <a:t> Image  2 available at http://fortune.com/2017/02/21/microsoft-hololens-update-delay/</a:t>
            </a:r>
          </a:p>
          <a:p>
            <a:pPr marL="228600" indent="-228600">
              <a:lnSpc>
                <a:spcPct val="110000"/>
              </a:lnSpc>
              <a:buFont typeface="+mj-lt"/>
              <a:buAutoNum type="arabicPeriod" startAt="14"/>
            </a:pPr>
            <a:r>
              <a:rPr lang="en-GB" sz="900" dirty="0" err="1"/>
              <a:t>ShadowMoss</a:t>
            </a:r>
            <a:r>
              <a:rPr lang="en-GB" sz="900" dirty="0"/>
              <a:t> Island, Ali U 2016</a:t>
            </a:r>
          </a:p>
          <a:p>
            <a:pPr marL="228600" indent="-228600">
              <a:lnSpc>
                <a:spcPct val="110000"/>
              </a:lnSpc>
              <a:buFont typeface="+mj-lt"/>
              <a:buAutoNum type="arabicPeriod" startAt="14"/>
            </a:pPr>
            <a:r>
              <a:rPr lang="en-GB" sz="900" dirty="0"/>
              <a:t>Skyrim Animated GIF,  available at:  https://media.giphy.com/media/TWVidqvGHHnnW/giphy.gif</a:t>
            </a:r>
          </a:p>
          <a:p>
            <a:pPr marL="228600" indent="-228600">
              <a:lnSpc>
                <a:spcPct val="110000"/>
              </a:lnSpc>
              <a:buFont typeface="+mj-lt"/>
              <a:buAutoNum type="arabicPeriod" startAt="14"/>
            </a:pPr>
            <a:r>
              <a:rPr lang="en-GB" sz="900" dirty="0"/>
              <a:t>Skyrim Panorama, Ali, U 2012 Virtual Landscapes</a:t>
            </a:r>
          </a:p>
          <a:p>
            <a:pPr marL="228600" indent="-228600">
              <a:lnSpc>
                <a:spcPct val="110000"/>
              </a:lnSpc>
              <a:buFont typeface="+mj-lt"/>
              <a:buAutoNum type="arabicPeriod" startAt="14"/>
            </a:pPr>
            <a:r>
              <a:rPr lang="en-GB" sz="900" dirty="0"/>
              <a:t>Skyrim Panorama, Ali, U 2012 Virtual Landscapes</a:t>
            </a:r>
          </a:p>
          <a:p>
            <a:pPr marL="228600" indent="-228600">
              <a:lnSpc>
                <a:spcPct val="110000"/>
              </a:lnSpc>
              <a:buFont typeface="+mj-lt"/>
              <a:buAutoNum type="arabicPeriod" startAt="14"/>
            </a:pPr>
            <a:r>
              <a:rPr lang="en-GB" sz="900" dirty="0" err="1"/>
              <a:t>StarFox</a:t>
            </a:r>
            <a:r>
              <a:rPr lang="en-GB" sz="900" dirty="0"/>
              <a:t> Adventures: Before &amp; After Comparison </a:t>
            </a:r>
          </a:p>
          <a:p>
            <a:pPr marL="228600" indent="-228600">
              <a:lnSpc>
                <a:spcPct val="110000"/>
              </a:lnSpc>
              <a:buFont typeface="+mj-lt"/>
              <a:buAutoNum type="arabicPeriod" startAt="14"/>
            </a:pPr>
            <a:r>
              <a:rPr lang="en-GB" sz="900" dirty="0"/>
              <a:t>Study of Gneiss Rock  available at: http://ruskin.ashmolean.org/collection/9006/9037/9358/all/per_page/25/offset/0/sort_by/seqn./object/14350</a:t>
            </a:r>
          </a:p>
          <a:p>
            <a:pPr marL="228600" indent="-228600">
              <a:lnSpc>
                <a:spcPct val="110000"/>
              </a:lnSpc>
              <a:buFont typeface="+mj-lt"/>
              <a:buAutoNum type="arabicPeriod" startAt="14"/>
            </a:pPr>
            <a:r>
              <a:rPr lang="en-GB" sz="900" dirty="0"/>
              <a:t>The Elder Scrolls 3: </a:t>
            </a:r>
            <a:r>
              <a:rPr lang="en-GB" sz="900" dirty="0" err="1"/>
              <a:t>Morrowind</a:t>
            </a:r>
            <a:r>
              <a:rPr lang="en-GB" sz="900" dirty="0"/>
              <a:t> – Before &amp; After Comparison </a:t>
            </a:r>
          </a:p>
          <a:p>
            <a:pPr marL="228600" indent="-228600">
              <a:lnSpc>
                <a:spcPct val="110000"/>
              </a:lnSpc>
              <a:buFont typeface="+mj-lt"/>
              <a:buAutoNum type="arabicPeriod" startAt="14"/>
            </a:pPr>
            <a:r>
              <a:rPr lang="en-GB" sz="900" dirty="0"/>
              <a:t>The Heart of the Andes Painting by Frederic Edwin Church, available at https://en.wikipedia.org/wiki/The_Heart_of_the_Andes#/media/File:Church_Heart_of_the_Andes.jpg</a:t>
            </a:r>
          </a:p>
          <a:p>
            <a:pPr marL="228600" indent="-228600">
              <a:lnSpc>
                <a:spcPct val="110000"/>
              </a:lnSpc>
              <a:buFont typeface="+mj-lt"/>
              <a:buAutoNum type="arabicPeriod" startAt="14"/>
            </a:pPr>
            <a:r>
              <a:rPr lang="en-GB" sz="900" dirty="0"/>
              <a:t>The landscape wheel from ‘Landscape Character Assessment (adapted from Tudor, 2014)</a:t>
            </a:r>
          </a:p>
        </p:txBody>
      </p:sp>
    </p:spTree>
    <p:extLst>
      <p:ext uri="{BB962C8B-B14F-4D97-AF65-F5344CB8AC3E}">
        <p14:creationId xmlns:p14="http://schemas.microsoft.com/office/powerpoint/2010/main" val="3859228958"/>
      </p:ext>
    </p:extLst>
  </p:cSld>
  <p:clrMapOvr>
    <a:masterClrMapping/>
  </p:clrMapOvr>
  <mc:AlternateContent xmlns:mc="http://schemas.openxmlformats.org/markup-compatibility/2006" xmlns:p14="http://schemas.microsoft.com/office/powerpoint/2010/main">
    <mc:Choice Requires="p14">
      <p:transition spd="slow" p14:dur="2000" advTm="6242"/>
    </mc:Choice>
    <mc:Fallback xmlns="">
      <p:transition spd="slow" advTm="6242"/>
    </mc:Fallback>
  </mc:AlternateContent>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228600"/>
            <a:ext cx="7772400" cy="838200"/>
          </a:xfrm>
        </p:spPr>
        <p:txBody>
          <a:bodyPr/>
          <a:lstStyle/>
          <a:p>
            <a:r>
              <a:rPr lang="en-GB" dirty="0"/>
              <a:t>Learning Objectives</a:t>
            </a:r>
          </a:p>
        </p:txBody>
      </p:sp>
      <p:sp>
        <p:nvSpPr>
          <p:cNvPr id="3" name="Content Placeholder 2"/>
          <p:cNvSpPr>
            <a:spLocks noGrp="1"/>
          </p:cNvSpPr>
          <p:nvPr>
            <p:ph idx="1"/>
          </p:nvPr>
        </p:nvSpPr>
        <p:spPr>
          <a:xfrm>
            <a:off x="381000" y="1752600"/>
            <a:ext cx="8153400" cy="4343400"/>
          </a:xfrm>
        </p:spPr>
        <p:txBody>
          <a:bodyPr>
            <a:normAutofit fontScale="92500" lnSpcReduction="20000"/>
          </a:bodyPr>
          <a:lstStyle/>
          <a:p>
            <a:pPr marL="457200" indent="-457200">
              <a:buFont typeface="+mj-lt"/>
              <a:buAutoNum type="arabicPeriod"/>
            </a:pPr>
            <a:r>
              <a:rPr lang="en-US" dirty="0" err="1"/>
              <a:t>Recognise</a:t>
            </a:r>
            <a:r>
              <a:rPr lang="en-US" dirty="0"/>
              <a:t> and assess the importance of changing video games production technologies on ecology and environment design planning. </a:t>
            </a:r>
            <a:endParaRPr lang="en-GB" dirty="0"/>
          </a:p>
          <a:p>
            <a:pPr marL="457200" indent="-457200">
              <a:buFont typeface="+mj-lt"/>
              <a:buAutoNum type="arabicPeriod"/>
            </a:pPr>
            <a:endParaRPr lang="en-GB" dirty="0"/>
          </a:p>
          <a:p>
            <a:pPr marL="457200" indent="-457200">
              <a:buFont typeface="+mj-lt"/>
              <a:buAutoNum type="arabicPeriod"/>
            </a:pPr>
            <a:r>
              <a:rPr lang="en-US" dirty="0"/>
              <a:t>Identify and discuss areas of convergence between video games design and virtual ecosystems.</a:t>
            </a:r>
            <a:endParaRPr lang="en-GB" dirty="0"/>
          </a:p>
          <a:p>
            <a:pPr marL="457200" indent="-457200">
              <a:buFont typeface="+mj-lt"/>
              <a:buAutoNum type="arabicPeriod"/>
            </a:pPr>
            <a:endParaRPr lang="en-GB" dirty="0"/>
          </a:p>
          <a:p>
            <a:pPr marL="457200" indent="-457200">
              <a:buFont typeface="+mj-lt"/>
              <a:buAutoNum type="arabicPeriod"/>
            </a:pPr>
            <a:r>
              <a:rPr lang="en-US" dirty="0"/>
              <a:t>Effectively Identify and apply key games design principles to various aspects of habitat planning &amp; design through 'gamification'.</a:t>
            </a:r>
            <a:endParaRPr lang="en-GB" dirty="0"/>
          </a:p>
          <a:p>
            <a:pPr marL="457200" indent="-457200">
              <a:buFont typeface="+mj-lt"/>
              <a:buAutoNum type="arabicPeriod"/>
            </a:pPr>
            <a:endParaRPr lang="en-GB" dirty="0"/>
          </a:p>
          <a:p>
            <a:pPr marL="457200" indent="-457200">
              <a:buFont typeface="+mj-lt"/>
              <a:buAutoNum type="arabicPeriod"/>
            </a:pPr>
            <a:r>
              <a:rPr lang="en-US" dirty="0"/>
              <a:t>Identify and appreciate the impact of key immersive technologies such as V.R on ecology, habitat planning &amp; design.</a:t>
            </a:r>
          </a:p>
        </p:txBody>
      </p:sp>
    </p:spTree>
    <p:extLst>
      <p:ext uri="{BB962C8B-B14F-4D97-AF65-F5344CB8AC3E}">
        <p14:creationId xmlns:p14="http://schemas.microsoft.com/office/powerpoint/2010/main" val="1553952777"/>
      </p:ext>
    </p:extLst>
  </p:cSld>
  <p:clrMapOvr>
    <a:masterClrMapping/>
  </p:clrMapOvr>
  <mc:AlternateContent xmlns:mc="http://schemas.openxmlformats.org/markup-compatibility/2006" xmlns:p14="http://schemas.microsoft.com/office/powerpoint/2010/main">
    <mc:Choice Requires="p14">
      <p:transition spd="slow" p14:dur="2000" advTm="13807"/>
    </mc:Choice>
    <mc:Fallback xmlns="">
      <p:transition spd="slow" advTm="1380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7772400" cy="838200"/>
          </a:xfrm>
        </p:spPr>
        <p:txBody>
          <a:bodyPr/>
          <a:lstStyle/>
          <a:p>
            <a:r>
              <a:rPr lang="en-GB" sz="4400" i="1" dirty="0">
                <a:latin typeface="Calibri" panose="020F0502020204030204" pitchFamily="34" charset="0"/>
                <a:ea typeface="Times New Roman" panose="02020603050405020304" pitchFamily="18" charset="0"/>
                <a:cs typeface="Tahoma" panose="020B0604030504040204" pitchFamily="34" charset="0"/>
              </a:rPr>
              <a:t>Deer, bison and pronghorns….</a:t>
            </a:r>
            <a:endParaRPr lang="en-GB" dirty="0"/>
          </a:p>
        </p:txBody>
      </p:sp>
      <p:sp>
        <p:nvSpPr>
          <p:cNvPr id="3" name="Rectangle 2">
            <a:extLst>
              <a:ext uri="{FF2B5EF4-FFF2-40B4-BE49-F238E27FC236}">
                <a16:creationId xmlns:a16="http://schemas.microsoft.com/office/drawing/2014/main" id="{CAC55CA9-93F2-4629-9231-DF6F9891FAD2}"/>
              </a:ext>
            </a:extLst>
          </p:cNvPr>
          <p:cNvSpPr/>
          <p:nvPr/>
        </p:nvSpPr>
        <p:spPr>
          <a:xfrm>
            <a:off x="-4948" y="1828800"/>
            <a:ext cx="4114800" cy="3785652"/>
          </a:xfrm>
          <a:prstGeom prst="rect">
            <a:avLst/>
          </a:prstGeom>
        </p:spPr>
        <p:txBody>
          <a:bodyPr wrap="square">
            <a:spAutoFit/>
          </a:bodyPr>
          <a:lstStyle/>
          <a:p>
            <a:pPr marL="457200" algn="just">
              <a:spcAft>
                <a:spcPts val="0"/>
              </a:spcAft>
            </a:pPr>
            <a:r>
              <a:rPr lang="en-GB" i="1" dirty="0">
                <a:latin typeface="Calibri" panose="020F0502020204030204" pitchFamily="34" charset="0"/>
                <a:ea typeface="Times New Roman" panose="02020603050405020304" pitchFamily="18" charset="0"/>
                <a:cs typeface="Tahoma" panose="020B0604030504040204" pitchFamily="34" charset="0"/>
              </a:rPr>
              <a:t>“</a:t>
            </a:r>
            <a:r>
              <a:rPr lang="en-GB" sz="2000" i="1" dirty="0">
                <a:latin typeface="Calibri" panose="020F0502020204030204" pitchFamily="34" charset="0"/>
                <a:ea typeface="Times New Roman" panose="02020603050405020304" pitchFamily="18" charset="0"/>
                <a:cs typeface="Tahoma" panose="020B0604030504040204" pitchFamily="34" charset="0"/>
              </a:rPr>
              <a:t>Deer, bison and pronghorn traverse the plains in large herds," it says, "scavengers quickly sniff out carrion, sockeye salmon leap upstream, wolves attack in packs surrounding their prey, geese fly in fixed formations, possums play dead, rodents scamper into tree hollows, grizzly bears bluff charge when threatened, and birds of prey soars on thermals.“</a:t>
            </a:r>
            <a:endParaRPr lang="en-GB" sz="2000" dirty="0">
              <a:effectLst/>
              <a:latin typeface="Times New Roman" panose="02020603050405020304" pitchFamily="18" charset="0"/>
              <a:ea typeface="MS Mincho" panose="02020609040205080304" pitchFamily="49" charset="-128"/>
            </a:endParaRPr>
          </a:p>
        </p:txBody>
      </p:sp>
      <p:pic>
        <p:nvPicPr>
          <p:cNvPr id="5" name="Picture 4">
            <a:extLst>
              <a:ext uri="{FF2B5EF4-FFF2-40B4-BE49-F238E27FC236}">
                <a16:creationId xmlns:a16="http://schemas.microsoft.com/office/drawing/2014/main" id="{8D9130F7-1381-4727-8B32-EC7335EA521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19600" y="1828800"/>
            <a:ext cx="5029200" cy="5029200"/>
          </a:xfrm>
          <a:prstGeom prst="rect">
            <a:avLst/>
          </a:prstGeom>
        </p:spPr>
      </p:pic>
    </p:spTree>
    <p:extLst>
      <p:ext uri="{BB962C8B-B14F-4D97-AF65-F5344CB8AC3E}">
        <p14:creationId xmlns:p14="http://schemas.microsoft.com/office/powerpoint/2010/main" val="4096400063"/>
      </p:ext>
    </p:extLst>
  </p:cSld>
  <p:clrMapOvr>
    <a:masterClrMapping/>
  </p:clrMapOvr>
  <mc:AlternateContent xmlns:mc="http://schemas.openxmlformats.org/markup-compatibility/2006" xmlns:p14="http://schemas.microsoft.com/office/powerpoint/2010/main">
    <mc:Choice Requires="p14">
      <p:transition spd="slow" p14:dur="2000" advTm="65860"/>
    </mc:Choice>
    <mc:Fallback xmlns="">
      <p:transition spd="slow" advTm="65860"/>
    </mc:Fallback>
  </mc:AlternateContent>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228600"/>
            <a:ext cx="7772400" cy="838200"/>
          </a:xfrm>
        </p:spPr>
        <p:txBody>
          <a:bodyPr/>
          <a:lstStyle/>
          <a:p>
            <a:r>
              <a:rPr lang="en-GB" dirty="0"/>
              <a:t>The Games Industry</a:t>
            </a:r>
          </a:p>
        </p:txBody>
      </p:sp>
      <p:pic>
        <p:nvPicPr>
          <p:cNvPr id="6146" name="Picture 2" descr="File:Super Mario Brothers - The Evolution of Mario.png">
            <a:extLst>
              <a:ext uri="{FF2B5EF4-FFF2-40B4-BE49-F238E27FC236}">
                <a16:creationId xmlns:a16="http://schemas.microsoft.com/office/drawing/2014/main" id="{7DA8298C-7728-42E6-AC51-142E21B1C20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1524000"/>
            <a:ext cx="9049732" cy="27432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60870357-D768-4CBC-96CE-3AB56D865244}"/>
              </a:ext>
            </a:extLst>
          </p:cNvPr>
          <p:cNvSpPr txBox="1"/>
          <p:nvPr/>
        </p:nvSpPr>
        <p:spPr>
          <a:xfrm>
            <a:off x="685800" y="4495800"/>
            <a:ext cx="7848600" cy="1754326"/>
          </a:xfrm>
          <a:prstGeom prst="rect">
            <a:avLst/>
          </a:prstGeom>
          <a:noFill/>
        </p:spPr>
        <p:txBody>
          <a:bodyPr wrap="square" rtlCol="0">
            <a:spAutoFit/>
          </a:bodyPr>
          <a:lstStyle/>
          <a:p>
            <a:pPr marL="285750" indent="-285750">
              <a:buFont typeface="Arial" panose="020B0604020202020204" pitchFamily="34" charset="0"/>
              <a:buChar char="•"/>
            </a:pPr>
            <a:r>
              <a:rPr lang="en-GB" dirty="0"/>
              <a:t>Rockstar’s GTA5 (£200M Dev, £4.5B Revenue, &gt;&gt;Gone with the Wind, Star Wars)</a:t>
            </a:r>
          </a:p>
          <a:p>
            <a:pPr marL="285750" indent="-285750">
              <a:buFont typeface="Arial" panose="020B0604020202020204" pitchFamily="34" charset="0"/>
              <a:buChar char="•"/>
            </a:pPr>
            <a:r>
              <a:rPr lang="en-GB" dirty="0"/>
              <a:t>World of Warcraft (£8B Revenue) &gt; GDP Maldives &amp; Barbados</a:t>
            </a:r>
          </a:p>
          <a:p>
            <a:pPr marL="285750" indent="-285750">
              <a:buFont typeface="Arial" panose="020B0604020202020204" pitchFamily="34" charset="0"/>
              <a:buChar char="•"/>
            </a:pPr>
            <a:r>
              <a:rPr lang="en-GB" dirty="0"/>
              <a:t>Global Games industry (2018) is 5 times larger than music industry, and 1.5 times larger than global movie industry (~£100 billion)</a:t>
            </a:r>
          </a:p>
          <a:p>
            <a:pPr marL="285750" indent="-285750">
              <a:buFont typeface="Arial" panose="020B0604020202020204" pitchFamily="34" charset="0"/>
              <a:buChar char="•"/>
            </a:pPr>
            <a:endParaRPr lang="en-GB" dirty="0"/>
          </a:p>
        </p:txBody>
      </p:sp>
    </p:spTree>
    <p:extLst>
      <p:ext uri="{BB962C8B-B14F-4D97-AF65-F5344CB8AC3E}">
        <p14:creationId xmlns:p14="http://schemas.microsoft.com/office/powerpoint/2010/main" val="795313268"/>
      </p:ext>
    </p:extLst>
  </p:cSld>
  <p:clrMapOvr>
    <a:masterClrMapping/>
  </p:clrMapOvr>
  <mc:AlternateContent xmlns:mc="http://schemas.openxmlformats.org/markup-compatibility/2006" xmlns:p14="http://schemas.microsoft.com/office/powerpoint/2010/main">
    <mc:Choice Requires="p14">
      <p:transition spd="slow" p14:dur="2000" advTm="13807"/>
    </mc:Choice>
    <mc:Fallback xmlns="">
      <p:transition spd="slow" advTm="13807"/>
    </mc:Fallback>
  </mc:AlternateContent>
</p:sld>
</file>

<file path=ppt/slides/slide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074" name="Picture 2" descr="Image result for games industry value history">
            <a:extLst>
              <a:ext uri="{FF2B5EF4-FFF2-40B4-BE49-F238E27FC236}">
                <a16:creationId xmlns:a16="http://schemas.microsoft.com/office/drawing/2014/main" id="{217F6FE6-E757-4012-9E0A-510426A92EC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90" y="914400"/>
            <a:ext cx="9144990" cy="5142828"/>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Image result for game industry 1990-2018">
            <a:extLst>
              <a:ext uri="{FF2B5EF4-FFF2-40B4-BE49-F238E27FC236}">
                <a16:creationId xmlns:a16="http://schemas.microsoft.com/office/drawing/2014/main" id="{F9BC8960-BDA4-4E26-87C9-9CDB45EB315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0" y="39584"/>
            <a:ext cx="9130268" cy="67818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429624046"/>
      </p:ext>
    </p:extLst>
  </p:cSld>
  <p:clrMapOvr>
    <a:masterClrMapping/>
  </p:clrMapOvr>
  <mc:AlternateContent xmlns:mc="http://schemas.openxmlformats.org/markup-compatibility/2006" xmlns:p14="http://schemas.microsoft.com/office/powerpoint/2010/main">
    <mc:Choice Requires="p14">
      <p:transition spd="slow" p14:dur="2000" advTm="59343"/>
    </mc:Choice>
    <mc:Fallback xmlns="">
      <p:transition spd="slow" advTm="5934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9|12.8|1.3|1.7|3.9|1"/>
</p:tagLst>
</file>

<file path=ppt/tags/tag2.xml><?xml version="1.0" encoding="utf-8"?>
<p:tagLst xmlns:a="http://schemas.openxmlformats.org/drawingml/2006/main" xmlns:r="http://schemas.openxmlformats.org/officeDocument/2006/relationships" xmlns:p="http://schemas.openxmlformats.org/presentationml/2006/main">
  <p:tag name="TIMING" val="|2.4|28.8|11.3"/>
</p:tagLst>
</file>

<file path=ppt/tags/tag3.xml><?xml version="1.0" encoding="utf-8"?>
<p:tagLst xmlns:a="http://schemas.openxmlformats.org/drawingml/2006/main" xmlns:r="http://schemas.openxmlformats.org/officeDocument/2006/relationships" xmlns:p="http://schemas.openxmlformats.org/presentationml/2006/main">
  <p:tag name="TIMING" val="|1.9|12.8|1.3|1.7|3.9|1"/>
</p:tagLst>
</file>

<file path=ppt/tags/tag4.xml><?xml version="1.0" encoding="utf-8"?>
<p:tagLst xmlns:a="http://schemas.openxmlformats.org/drawingml/2006/main" xmlns:r="http://schemas.openxmlformats.org/officeDocument/2006/relationships" xmlns:p="http://schemas.openxmlformats.org/presentationml/2006/main">
  <p:tag name="TIMING" val="|8.1"/>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F9C9D"/>
      </a:accent5>
      <a:accent6>
        <a:srgbClr val="9E5E9B"/>
      </a:accent6>
      <a:hlink>
        <a:srgbClr val="58C1BA"/>
      </a:hlink>
      <a:folHlink>
        <a:srgbClr val="9DD0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Ion</Template>
  <TotalTime>6002</TotalTime>
  <Words>5285</Words>
  <Application>Microsoft Office PowerPoint</Application>
  <PresentationFormat>On-screen Show (4:3)</PresentationFormat>
  <Paragraphs>407</Paragraphs>
  <Slides>54</Slides>
  <Notes>47</Notes>
  <HiddenSlides>0</HiddenSlides>
  <MMClips>2</MMClips>
  <ScaleCrop>false</ScaleCrop>
  <HeadingPairs>
    <vt:vector size="8" baseType="variant">
      <vt:variant>
        <vt:lpstr>Fonts Used</vt:lpstr>
      </vt:variant>
      <vt:variant>
        <vt:i4>11</vt:i4>
      </vt:variant>
      <vt:variant>
        <vt:lpstr>Theme</vt:lpstr>
      </vt:variant>
      <vt:variant>
        <vt:i4>1</vt:i4>
      </vt:variant>
      <vt:variant>
        <vt:lpstr>Embedded OLE Servers</vt:lpstr>
      </vt:variant>
      <vt:variant>
        <vt:i4>1</vt:i4>
      </vt:variant>
      <vt:variant>
        <vt:lpstr>Slide Titles</vt:lpstr>
      </vt:variant>
      <vt:variant>
        <vt:i4>54</vt:i4>
      </vt:variant>
    </vt:vector>
  </HeadingPairs>
  <TitlesOfParts>
    <vt:vector size="67" baseType="lpstr">
      <vt:lpstr>MS Mincho</vt:lpstr>
      <vt:lpstr>ＭＳ Ｐゴシック</vt:lpstr>
      <vt:lpstr>Arial</vt:lpstr>
      <vt:lpstr>Book Antiqua</vt:lpstr>
      <vt:lpstr>Calibri</vt:lpstr>
      <vt:lpstr>Century Gothic</vt:lpstr>
      <vt:lpstr>Open Sans</vt:lpstr>
      <vt:lpstr>Tahoma</vt:lpstr>
      <vt:lpstr>Times</vt:lpstr>
      <vt:lpstr>Times New Roman</vt:lpstr>
      <vt:lpstr>Wingdings 3</vt:lpstr>
      <vt:lpstr>Ion</vt:lpstr>
      <vt:lpstr>Image</vt:lpstr>
      <vt:lpstr>Virtual Ecosystems &amp; Video Games. </vt:lpstr>
      <vt:lpstr>Session Outline</vt:lpstr>
      <vt:lpstr>About Me</vt:lpstr>
      <vt:lpstr>PowerPoint Presentation</vt:lpstr>
      <vt:lpstr>PowerPoint Presentation</vt:lpstr>
      <vt:lpstr>Learning Objectives</vt:lpstr>
      <vt:lpstr>Deer, bison and pronghorns….</vt:lpstr>
      <vt:lpstr>The Games Industry</vt:lpstr>
      <vt:lpstr>PowerPoint Presentation</vt:lpstr>
      <vt:lpstr>PowerPoint Presentation</vt:lpstr>
      <vt:lpstr>PowerPoint Presentation</vt:lpstr>
      <vt:lpstr>What is a Game Engine?</vt:lpstr>
      <vt:lpstr>Game Engine Evolution</vt:lpstr>
      <vt:lpstr>PowerPoint Presentation</vt:lpstr>
      <vt:lpstr>Video Games &amp; New Technologies Photogrammetry</vt:lpstr>
      <vt:lpstr>My research: Games Design</vt:lpstr>
      <vt:lpstr>Games Design principles</vt:lpstr>
      <vt:lpstr>Games Design Diversification</vt:lpstr>
      <vt:lpstr>Video Games as… Spatial Art?</vt:lpstr>
      <vt:lpstr>Video Games as Spatial Art</vt:lpstr>
      <vt:lpstr>Research Problem</vt:lpstr>
      <vt:lpstr>PowerPoint Presentation</vt:lpstr>
      <vt:lpstr>PowerPoint Presentation</vt:lpstr>
      <vt:lpstr>PowerPoint Presentation</vt:lpstr>
      <vt:lpstr>PowerPoint Presentation</vt:lpstr>
      <vt:lpstr>Virtual Ecosystems: The Witcher 3; The Wild Hunt</vt:lpstr>
      <vt:lpstr>Virtual Ecosystems: The Witcher 3</vt:lpstr>
      <vt:lpstr>Virtual EcoSystems: Zelda Breath of the Wild  </vt:lpstr>
      <vt:lpstr>Virtual Ecosystems: Nintendo’s Zelda Breath of the Wild </vt:lpstr>
      <vt:lpstr>Virtual Ecosystems: Nintendo’s Zelda Breath of the Wild </vt:lpstr>
      <vt:lpstr>Components of the Virtual Landscape</vt:lpstr>
      <vt:lpstr>My Research : ShadowMoss Island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Space &amp; Place</vt:lpstr>
      <vt:lpstr>Space &amp; Place: A.R &amp; V.R</vt:lpstr>
      <vt:lpstr>Space &amp; Place: A.R &amp; V.R</vt:lpstr>
      <vt:lpstr>Research Outcomes: Spatiality</vt:lpstr>
      <vt:lpstr>Research Outcomes: Gamespaces</vt:lpstr>
      <vt:lpstr>Research Outcomes: Gameplace</vt:lpstr>
      <vt:lpstr>Virtual Natural Landscapes Component Framework </vt:lpstr>
      <vt:lpstr>Research Outcomes: Scenism Framework</vt:lpstr>
      <vt:lpstr>Research Outcomes: Architects of Place</vt:lpstr>
      <vt:lpstr>Research Outcomes: World Architects</vt:lpstr>
      <vt:lpstr>Conclusions &amp; Summary</vt:lpstr>
      <vt:lpstr>Contact</vt:lpstr>
      <vt:lpstr>Bibliography </vt:lpstr>
      <vt:lpstr>List of Figures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Virtual Landscapes: A Practice-Based Exploration of Natural Environment Design</dc:title>
  <dc:creator>Ali Umran</dc:creator>
  <cp:lastModifiedBy>Umran</cp:lastModifiedBy>
  <cp:revision>262</cp:revision>
  <dcterms:created xsi:type="dcterms:W3CDTF">2006-08-16T00:00:00Z</dcterms:created>
  <dcterms:modified xsi:type="dcterms:W3CDTF">2018-11-19T10:32:53Z</dcterms:modified>
</cp:coreProperties>
</file>