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9" r:id="rId1"/>
  </p:sldMasterIdLst>
  <p:notesMasterIdLst>
    <p:notesMasterId r:id="rId69"/>
  </p:notesMasterIdLst>
  <p:handoutMasterIdLst>
    <p:handoutMasterId r:id="rId70"/>
  </p:handoutMasterIdLst>
  <p:sldIdLst>
    <p:sldId id="276" r:id="rId2"/>
    <p:sldId id="359" r:id="rId3"/>
    <p:sldId id="361" r:id="rId4"/>
    <p:sldId id="443" r:id="rId5"/>
    <p:sldId id="347" r:id="rId6"/>
    <p:sldId id="348" r:id="rId7"/>
    <p:sldId id="370" r:id="rId8"/>
    <p:sldId id="371" r:id="rId9"/>
    <p:sldId id="372" r:id="rId10"/>
    <p:sldId id="373" r:id="rId11"/>
    <p:sldId id="377" r:id="rId12"/>
    <p:sldId id="363" r:id="rId13"/>
    <p:sldId id="383" r:id="rId14"/>
    <p:sldId id="381" r:id="rId15"/>
    <p:sldId id="380" r:id="rId16"/>
    <p:sldId id="335" r:id="rId17"/>
    <p:sldId id="339" r:id="rId18"/>
    <p:sldId id="433" r:id="rId19"/>
    <p:sldId id="409" r:id="rId20"/>
    <p:sldId id="403" r:id="rId21"/>
    <p:sldId id="404" r:id="rId22"/>
    <p:sldId id="405" r:id="rId23"/>
    <p:sldId id="429" r:id="rId24"/>
    <p:sldId id="428" r:id="rId25"/>
    <p:sldId id="430" r:id="rId26"/>
    <p:sldId id="290" r:id="rId27"/>
    <p:sldId id="327" r:id="rId28"/>
    <p:sldId id="263" r:id="rId29"/>
    <p:sldId id="435" r:id="rId30"/>
    <p:sldId id="434" r:id="rId31"/>
    <p:sldId id="432" r:id="rId32"/>
    <p:sldId id="411" r:id="rId33"/>
    <p:sldId id="340" r:id="rId34"/>
    <p:sldId id="419" r:id="rId35"/>
    <p:sldId id="407" r:id="rId36"/>
    <p:sldId id="406" r:id="rId37"/>
    <p:sldId id="436" r:id="rId38"/>
    <p:sldId id="437" r:id="rId39"/>
    <p:sldId id="387" r:id="rId40"/>
    <p:sldId id="438" r:id="rId41"/>
    <p:sldId id="416" r:id="rId42"/>
    <p:sldId id="417" r:id="rId43"/>
    <p:sldId id="418" r:id="rId44"/>
    <p:sldId id="412" r:id="rId45"/>
    <p:sldId id="413" r:id="rId46"/>
    <p:sldId id="414" r:id="rId47"/>
    <p:sldId id="415" r:id="rId48"/>
    <p:sldId id="351" r:id="rId49"/>
    <p:sldId id="441" r:id="rId50"/>
    <p:sldId id="341" r:id="rId51"/>
    <p:sldId id="388" r:id="rId52"/>
    <p:sldId id="362" r:id="rId53"/>
    <p:sldId id="427" r:id="rId54"/>
    <p:sldId id="264" r:id="rId55"/>
    <p:sldId id="422" r:id="rId56"/>
    <p:sldId id="423" r:id="rId57"/>
    <p:sldId id="424" r:id="rId58"/>
    <p:sldId id="425" r:id="rId59"/>
    <p:sldId id="426" r:id="rId60"/>
    <p:sldId id="284" r:id="rId61"/>
    <p:sldId id="300" r:id="rId62"/>
    <p:sldId id="408" r:id="rId63"/>
    <p:sldId id="442" r:id="rId64"/>
    <p:sldId id="273" r:id="rId65"/>
    <p:sldId id="274" r:id="rId66"/>
    <p:sldId id="445" r:id="rId67"/>
    <p:sldId id="446" r:id="rId6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34" autoAdjust="0"/>
    <p:restoredTop sz="94660"/>
  </p:normalViewPr>
  <p:slideViewPr>
    <p:cSldViewPr snapToGrid="0" snapToObjects="1">
      <p:cViewPr>
        <p:scale>
          <a:sx n="125" d="100"/>
          <a:sy n="125" d="100"/>
        </p:scale>
        <p:origin x="240" y="-81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6FC929-CBB1-43EC-B04E-B440CB68434F}"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GB"/>
        </a:p>
      </dgm:t>
    </dgm:pt>
    <dgm:pt modelId="{63C44706-2AF7-4B35-992E-CF721E09F62F}">
      <dgm:prSet phldrT="[Text]"/>
      <dgm:spPr/>
      <dgm:t>
        <a:bodyPr/>
        <a:lstStyle/>
        <a:p>
          <a:r>
            <a:rPr lang="en-GB" dirty="0"/>
            <a:t>Current Research</a:t>
          </a:r>
        </a:p>
      </dgm:t>
    </dgm:pt>
    <dgm:pt modelId="{5CAB4314-B241-4BB5-BF78-3CA1109EDF1F}" type="parTrans" cxnId="{048BAD08-4FE2-4257-B00A-7F9F1FBBEA06}">
      <dgm:prSet/>
      <dgm:spPr/>
      <dgm:t>
        <a:bodyPr/>
        <a:lstStyle/>
        <a:p>
          <a:endParaRPr lang="en-GB"/>
        </a:p>
      </dgm:t>
    </dgm:pt>
    <dgm:pt modelId="{AD9ACC52-0C08-48BF-A85C-2CA2E51E41C1}" type="sibTrans" cxnId="{048BAD08-4FE2-4257-B00A-7F9F1FBBEA06}">
      <dgm:prSet/>
      <dgm:spPr/>
      <dgm:t>
        <a:bodyPr/>
        <a:lstStyle/>
        <a:p>
          <a:endParaRPr lang="en-GB"/>
        </a:p>
      </dgm:t>
    </dgm:pt>
    <dgm:pt modelId="{0021EB63-3E79-4D70-872B-BE4F7B9E45B5}" type="pres">
      <dgm:prSet presAssocID="{E46FC929-CBB1-43EC-B04E-B440CB68434F}" presName="cycle" presStyleCnt="0">
        <dgm:presLayoutVars>
          <dgm:chMax val="1"/>
          <dgm:dir/>
          <dgm:animLvl val="ctr"/>
          <dgm:resizeHandles val="exact"/>
        </dgm:presLayoutVars>
      </dgm:prSet>
      <dgm:spPr/>
    </dgm:pt>
    <dgm:pt modelId="{E9518346-B355-48EA-A9FE-BA3899AFB84F}" type="pres">
      <dgm:prSet presAssocID="{63C44706-2AF7-4B35-992E-CF721E09F62F}" presName="centerShape" presStyleLbl="node0" presStyleIdx="0" presStyleCnt="1"/>
      <dgm:spPr/>
    </dgm:pt>
  </dgm:ptLst>
  <dgm:cxnLst>
    <dgm:cxn modelId="{048BAD08-4FE2-4257-B00A-7F9F1FBBEA06}" srcId="{E46FC929-CBB1-43EC-B04E-B440CB68434F}" destId="{63C44706-2AF7-4B35-992E-CF721E09F62F}" srcOrd="0" destOrd="0" parTransId="{5CAB4314-B241-4BB5-BF78-3CA1109EDF1F}" sibTransId="{AD9ACC52-0C08-48BF-A85C-2CA2E51E41C1}"/>
    <dgm:cxn modelId="{2661643B-6612-4F88-B35D-D78E434FE4A3}" type="presOf" srcId="{63C44706-2AF7-4B35-992E-CF721E09F62F}" destId="{E9518346-B355-48EA-A9FE-BA3899AFB84F}" srcOrd="0" destOrd="0" presId="urn:microsoft.com/office/officeart/2005/8/layout/radial4"/>
    <dgm:cxn modelId="{E489AD74-FE4E-4C92-A00E-F8065B679710}" type="presOf" srcId="{E46FC929-CBB1-43EC-B04E-B440CB68434F}" destId="{0021EB63-3E79-4D70-872B-BE4F7B9E45B5}" srcOrd="0" destOrd="0" presId="urn:microsoft.com/office/officeart/2005/8/layout/radial4"/>
    <dgm:cxn modelId="{8D6BD637-6F2A-452D-B67E-55F826F34A2B}" type="presParOf" srcId="{0021EB63-3E79-4D70-872B-BE4F7B9E45B5}" destId="{E9518346-B355-48EA-A9FE-BA3899AFB84F}" srcOrd="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AE451E-6BB5-4D3F-AEBF-1E2CB2AF08FF}" type="doc">
      <dgm:prSet loTypeId="urn:microsoft.com/office/officeart/2005/8/layout/process1" loCatId="process" qsTypeId="urn:microsoft.com/office/officeart/2005/8/quickstyle/simple1" qsCatId="simple" csTypeId="urn:microsoft.com/office/officeart/2005/8/colors/accent1_2" csCatId="accent1" phldr="1"/>
      <dgm:spPr/>
    </dgm:pt>
    <dgm:pt modelId="{365A185E-04C3-497F-89B2-0F8EFB2D8BB3}">
      <dgm:prSet phldrT="[Text]"/>
      <dgm:spPr/>
      <dgm:t>
        <a:bodyPr/>
        <a:lstStyle/>
        <a:p>
          <a:pPr algn="ctr"/>
          <a:r>
            <a:rPr lang="en-GB"/>
            <a:t>Natural Environment</a:t>
          </a:r>
        </a:p>
      </dgm:t>
    </dgm:pt>
    <dgm:pt modelId="{07898196-B5B5-433B-8E9D-7441B12B2FEA}" type="parTrans" cxnId="{1C78F206-A17A-4260-90EF-46ECAC244F15}">
      <dgm:prSet/>
      <dgm:spPr/>
      <dgm:t>
        <a:bodyPr/>
        <a:lstStyle/>
        <a:p>
          <a:pPr algn="ctr"/>
          <a:endParaRPr lang="en-GB"/>
        </a:p>
      </dgm:t>
    </dgm:pt>
    <dgm:pt modelId="{1120F524-273A-423E-AA65-ACBEF430AA9B}" type="sibTrans" cxnId="{1C78F206-A17A-4260-90EF-46ECAC244F15}">
      <dgm:prSet/>
      <dgm:spPr/>
      <dgm:t>
        <a:bodyPr/>
        <a:lstStyle/>
        <a:p>
          <a:pPr algn="ctr"/>
          <a:endParaRPr lang="en-GB"/>
        </a:p>
      </dgm:t>
    </dgm:pt>
    <dgm:pt modelId="{E1BA870A-D487-46B0-A8AA-119544DEA730}">
      <dgm:prSet phldrT="[Text]"/>
      <dgm:spPr/>
      <dgm:t>
        <a:bodyPr/>
        <a:lstStyle/>
        <a:p>
          <a:pPr algn="ctr"/>
          <a:r>
            <a:rPr lang="en-GB"/>
            <a:t>LCA Process</a:t>
          </a:r>
        </a:p>
      </dgm:t>
    </dgm:pt>
    <dgm:pt modelId="{C6640DA8-20C7-4D1B-BA8A-E4BC24AC311F}" type="parTrans" cxnId="{501F12B5-3B63-403A-81D5-1554A1F8090E}">
      <dgm:prSet/>
      <dgm:spPr/>
      <dgm:t>
        <a:bodyPr/>
        <a:lstStyle/>
        <a:p>
          <a:pPr algn="ctr"/>
          <a:endParaRPr lang="en-GB"/>
        </a:p>
      </dgm:t>
    </dgm:pt>
    <dgm:pt modelId="{B6833D65-75F8-4430-8AF5-8DB4B70C16CC}" type="sibTrans" cxnId="{501F12B5-3B63-403A-81D5-1554A1F8090E}">
      <dgm:prSet/>
      <dgm:spPr/>
      <dgm:t>
        <a:bodyPr/>
        <a:lstStyle/>
        <a:p>
          <a:pPr algn="ctr"/>
          <a:endParaRPr lang="en-GB"/>
        </a:p>
      </dgm:t>
    </dgm:pt>
    <dgm:pt modelId="{5BAFD74B-F959-4CE3-B579-55662B9E0D75}">
      <dgm:prSet phldrT="[Text]"/>
      <dgm:spPr/>
      <dgm:t>
        <a:bodyPr/>
        <a:lstStyle/>
        <a:p>
          <a:pPr algn="ctr"/>
          <a:r>
            <a:rPr lang="en-GB"/>
            <a:t>LCA's</a:t>
          </a:r>
        </a:p>
        <a:p>
          <a:pPr algn="ctr"/>
          <a:r>
            <a:rPr lang="en-GB"/>
            <a:t>(LCAreas)</a:t>
          </a:r>
        </a:p>
        <a:p>
          <a:pPr algn="ctr"/>
          <a:r>
            <a:rPr lang="en-GB"/>
            <a:t>(LC Types)</a:t>
          </a:r>
        </a:p>
      </dgm:t>
    </dgm:pt>
    <dgm:pt modelId="{EA16A2B5-0A27-4C86-81A9-647D8701EC96}" type="parTrans" cxnId="{9593EDE3-B990-42CA-8866-7CF0EE408560}">
      <dgm:prSet/>
      <dgm:spPr/>
      <dgm:t>
        <a:bodyPr/>
        <a:lstStyle/>
        <a:p>
          <a:pPr algn="ctr"/>
          <a:endParaRPr lang="en-GB"/>
        </a:p>
      </dgm:t>
    </dgm:pt>
    <dgm:pt modelId="{509C03C8-EBD4-47DD-A4F6-E7C709632FC4}" type="sibTrans" cxnId="{9593EDE3-B990-42CA-8866-7CF0EE408560}">
      <dgm:prSet/>
      <dgm:spPr/>
      <dgm:t>
        <a:bodyPr/>
        <a:lstStyle/>
        <a:p>
          <a:pPr algn="ctr"/>
          <a:endParaRPr lang="en-GB"/>
        </a:p>
      </dgm:t>
    </dgm:pt>
    <dgm:pt modelId="{9DFB0DDF-3CFC-4E91-9A40-F73E4CA5CEF7}" type="pres">
      <dgm:prSet presAssocID="{21AE451E-6BB5-4D3F-AEBF-1E2CB2AF08FF}" presName="Name0" presStyleCnt="0">
        <dgm:presLayoutVars>
          <dgm:dir/>
          <dgm:resizeHandles val="exact"/>
        </dgm:presLayoutVars>
      </dgm:prSet>
      <dgm:spPr/>
    </dgm:pt>
    <dgm:pt modelId="{5F1D6BD9-D9AC-4DCD-A49C-2B8278FB19B6}" type="pres">
      <dgm:prSet presAssocID="{365A185E-04C3-497F-89B2-0F8EFB2D8BB3}" presName="node" presStyleLbl="node1" presStyleIdx="0" presStyleCnt="3">
        <dgm:presLayoutVars>
          <dgm:bulletEnabled val="1"/>
        </dgm:presLayoutVars>
      </dgm:prSet>
      <dgm:spPr/>
    </dgm:pt>
    <dgm:pt modelId="{FE89CF62-CABA-42BA-917D-60DA972EDE38}" type="pres">
      <dgm:prSet presAssocID="{1120F524-273A-423E-AA65-ACBEF430AA9B}" presName="sibTrans" presStyleLbl="sibTrans2D1" presStyleIdx="0" presStyleCnt="2"/>
      <dgm:spPr/>
    </dgm:pt>
    <dgm:pt modelId="{2C5E6753-31D7-4EEC-8400-A0F064D0C489}" type="pres">
      <dgm:prSet presAssocID="{1120F524-273A-423E-AA65-ACBEF430AA9B}" presName="connectorText" presStyleLbl="sibTrans2D1" presStyleIdx="0" presStyleCnt="2"/>
      <dgm:spPr/>
    </dgm:pt>
    <dgm:pt modelId="{5C34AEC4-E8C7-4CF9-A0BE-05FEA6E87B06}" type="pres">
      <dgm:prSet presAssocID="{E1BA870A-D487-46B0-A8AA-119544DEA730}" presName="node" presStyleLbl="node1" presStyleIdx="1" presStyleCnt="3">
        <dgm:presLayoutVars>
          <dgm:bulletEnabled val="1"/>
        </dgm:presLayoutVars>
      </dgm:prSet>
      <dgm:spPr/>
    </dgm:pt>
    <dgm:pt modelId="{4A1A2F8E-81CA-4E73-9B88-480D57CC5EA2}" type="pres">
      <dgm:prSet presAssocID="{B6833D65-75F8-4430-8AF5-8DB4B70C16CC}" presName="sibTrans" presStyleLbl="sibTrans2D1" presStyleIdx="1" presStyleCnt="2"/>
      <dgm:spPr/>
    </dgm:pt>
    <dgm:pt modelId="{FD0E8374-77DA-4DF4-8AE1-716B8F63AD16}" type="pres">
      <dgm:prSet presAssocID="{B6833D65-75F8-4430-8AF5-8DB4B70C16CC}" presName="connectorText" presStyleLbl="sibTrans2D1" presStyleIdx="1" presStyleCnt="2"/>
      <dgm:spPr/>
    </dgm:pt>
    <dgm:pt modelId="{59581A7C-6190-454D-B03D-FDEC8C2D75AF}" type="pres">
      <dgm:prSet presAssocID="{5BAFD74B-F959-4CE3-B579-55662B9E0D75}" presName="node" presStyleLbl="node1" presStyleIdx="2" presStyleCnt="3">
        <dgm:presLayoutVars>
          <dgm:bulletEnabled val="1"/>
        </dgm:presLayoutVars>
      </dgm:prSet>
      <dgm:spPr/>
    </dgm:pt>
  </dgm:ptLst>
  <dgm:cxnLst>
    <dgm:cxn modelId="{1C78F206-A17A-4260-90EF-46ECAC244F15}" srcId="{21AE451E-6BB5-4D3F-AEBF-1E2CB2AF08FF}" destId="{365A185E-04C3-497F-89B2-0F8EFB2D8BB3}" srcOrd="0" destOrd="0" parTransId="{07898196-B5B5-433B-8E9D-7441B12B2FEA}" sibTransId="{1120F524-273A-423E-AA65-ACBEF430AA9B}"/>
    <dgm:cxn modelId="{25EDED0A-45E8-4626-9D4B-4C7C2D60C97A}" type="presOf" srcId="{5BAFD74B-F959-4CE3-B579-55662B9E0D75}" destId="{59581A7C-6190-454D-B03D-FDEC8C2D75AF}" srcOrd="0" destOrd="0" presId="urn:microsoft.com/office/officeart/2005/8/layout/process1"/>
    <dgm:cxn modelId="{207B8A25-3B34-4176-A438-F4BF1C517ADA}" type="presOf" srcId="{B6833D65-75F8-4430-8AF5-8DB4B70C16CC}" destId="{4A1A2F8E-81CA-4E73-9B88-480D57CC5EA2}" srcOrd="0" destOrd="0" presId="urn:microsoft.com/office/officeart/2005/8/layout/process1"/>
    <dgm:cxn modelId="{E0D82F3F-4A71-4C45-85EE-2C430D006647}" type="presOf" srcId="{E1BA870A-D487-46B0-A8AA-119544DEA730}" destId="{5C34AEC4-E8C7-4CF9-A0BE-05FEA6E87B06}" srcOrd="0" destOrd="0" presId="urn:microsoft.com/office/officeart/2005/8/layout/process1"/>
    <dgm:cxn modelId="{CC5B4851-07DF-483C-87DA-D7A230F8656D}" type="presOf" srcId="{1120F524-273A-423E-AA65-ACBEF430AA9B}" destId="{FE89CF62-CABA-42BA-917D-60DA972EDE38}" srcOrd="0" destOrd="0" presId="urn:microsoft.com/office/officeart/2005/8/layout/process1"/>
    <dgm:cxn modelId="{CB867E71-4293-489C-A6F5-528956BE21DC}" type="presOf" srcId="{21AE451E-6BB5-4D3F-AEBF-1E2CB2AF08FF}" destId="{9DFB0DDF-3CFC-4E91-9A40-F73E4CA5CEF7}" srcOrd="0" destOrd="0" presId="urn:microsoft.com/office/officeart/2005/8/layout/process1"/>
    <dgm:cxn modelId="{501F12B5-3B63-403A-81D5-1554A1F8090E}" srcId="{21AE451E-6BB5-4D3F-AEBF-1E2CB2AF08FF}" destId="{E1BA870A-D487-46B0-A8AA-119544DEA730}" srcOrd="1" destOrd="0" parTransId="{C6640DA8-20C7-4D1B-BA8A-E4BC24AC311F}" sibTransId="{B6833D65-75F8-4430-8AF5-8DB4B70C16CC}"/>
    <dgm:cxn modelId="{3A0C9AC0-4152-43E6-95C0-0AAD2E013D2D}" type="presOf" srcId="{B6833D65-75F8-4430-8AF5-8DB4B70C16CC}" destId="{FD0E8374-77DA-4DF4-8AE1-716B8F63AD16}" srcOrd="1" destOrd="0" presId="urn:microsoft.com/office/officeart/2005/8/layout/process1"/>
    <dgm:cxn modelId="{9D7C56C1-2C10-4E3B-96B8-45CA7C5DB117}" type="presOf" srcId="{365A185E-04C3-497F-89B2-0F8EFB2D8BB3}" destId="{5F1D6BD9-D9AC-4DCD-A49C-2B8278FB19B6}" srcOrd="0" destOrd="0" presId="urn:microsoft.com/office/officeart/2005/8/layout/process1"/>
    <dgm:cxn modelId="{9593EDE3-B990-42CA-8866-7CF0EE408560}" srcId="{21AE451E-6BB5-4D3F-AEBF-1E2CB2AF08FF}" destId="{5BAFD74B-F959-4CE3-B579-55662B9E0D75}" srcOrd="2" destOrd="0" parTransId="{EA16A2B5-0A27-4C86-81A9-647D8701EC96}" sibTransId="{509C03C8-EBD4-47DD-A4F6-E7C709632FC4}"/>
    <dgm:cxn modelId="{A08BCFE9-300F-4D73-B1CB-787946150371}" type="presOf" srcId="{1120F524-273A-423E-AA65-ACBEF430AA9B}" destId="{2C5E6753-31D7-4EEC-8400-A0F064D0C489}" srcOrd="1" destOrd="0" presId="urn:microsoft.com/office/officeart/2005/8/layout/process1"/>
    <dgm:cxn modelId="{E86EF095-014D-47B9-85D5-34C1A8B7F695}" type="presParOf" srcId="{9DFB0DDF-3CFC-4E91-9A40-F73E4CA5CEF7}" destId="{5F1D6BD9-D9AC-4DCD-A49C-2B8278FB19B6}" srcOrd="0" destOrd="0" presId="urn:microsoft.com/office/officeart/2005/8/layout/process1"/>
    <dgm:cxn modelId="{0C13EA27-40E1-41A2-8367-DEE0809F2282}" type="presParOf" srcId="{9DFB0DDF-3CFC-4E91-9A40-F73E4CA5CEF7}" destId="{FE89CF62-CABA-42BA-917D-60DA972EDE38}" srcOrd="1" destOrd="0" presId="urn:microsoft.com/office/officeart/2005/8/layout/process1"/>
    <dgm:cxn modelId="{718D91CE-4104-4348-8F47-77829DB7114A}" type="presParOf" srcId="{FE89CF62-CABA-42BA-917D-60DA972EDE38}" destId="{2C5E6753-31D7-4EEC-8400-A0F064D0C489}" srcOrd="0" destOrd="0" presId="urn:microsoft.com/office/officeart/2005/8/layout/process1"/>
    <dgm:cxn modelId="{40435A1A-FE3D-4B05-8C29-1BBCA1D553ED}" type="presParOf" srcId="{9DFB0DDF-3CFC-4E91-9A40-F73E4CA5CEF7}" destId="{5C34AEC4-E8C7-4CF9-A0BE-05FEA6E87B06}" srcOrd="2" destOrd="0" presId="urn:microsoft.com/office/officeart/2005/8/layout/process1"/>
    <dgm:cxn modelId="{9063CAFA-D9B8-48BA-AE23-262D6DBB4336}" type="presParOf" srcId="{9DFB0DDF-3CFC-4E91-9A40-F73E4CA5CEF7}" destId="{4A1A2F8E-81CA-4E73-9B88-480D57CC5EA2}" srcOrd="3" destOrd="0" presId="urn:microsoft.com/office/officeart/2005/8/layout/process1"/>
    <dgm:cxn modelId="{25EB3773-A03D-4E46-8A32-4865CA9C41DA}" type="presParOf" srcId="{4A1A2F8E-81CA-4E73-9B88-480D57CC5EA2}" destId="{FD0E8374-77DA-4DF4-8AE1-716B8F63AD16}" srcOrd="0" destOrd="0" presId="urn:microsoft.com/office/officeart/2005/8/layout/process1"/>
    <dgm:cxn modelId="{ABA14861-DFDD-442E-A90F-4CEA1C01C2CF}" type="presParOf" srcId="{9DFB0DDF-3CFC-4E91-9A40-F73E4CA5CEF7}" destId="{59581A7C-6190-454D-B03D-FDEC8C2D75A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AE451E-6BB5-4D3F-AEBF-1E2CB2AF08FF}" type="doc">
      <dgm:prSet loTypeId="urn:microsoft.com/office/officeart/2005/8/layout/process1" loCatId="process" qsTypeId="urn:microsoft.com/office/officeart/2005/8/quickstyle/simple1" qsCatId="simple" csTypeId="urn:microsoft.com/office/officeart/2005/8/colors/accent1_2" csCatId="accent1" phldr="1"/>
      <dgm:spPr/>
    </dgm:pt>
    <dgm:pt modelId="{365A185E-04C3-497F-89B2-0F8EFB2D8BB3}">
      <dgm:prSet phldrT="[Text]"/>
      <dgm:spPr/>
      <dgm:t>
        <a:bodyPr/>
        <a:lstStyle/>
        <a:p>
          <a:r>
            <a:rPr lang="en-GB"/>
            <a:t>LCA's</a:t>
          </a:r>
        </a:p>
        <a:p>
          <a:r>
            <a:rPr lang="en-GB"/>
            <a:t>(LCAreas)</a:t>
          </a:r>
        </a:p>
        <a:p>
          <a:r>
            <a:rPr lang="en-GB"/>
            <a:t>(LC Types)</a:t>
          </a:r>
        </a:p>
      </dgm:t>
    </dgm:pt>
    <dgm:pt modelId="{07898196-B5B5-433B-8E9D-7441B12B2FEA}" type="parTrans" cxnId="{1C78F206-A17A-4260-90EF-46ECAC244F15}">
      <dgm:prSet/>
      <dgm:spPr/>
      <dgm:t>
        <a:bodyPr/>
        <a:lstStyle/>
        <a:p>
          <a:endParaRPr lang="en-GB"/>
        </a:p>
      </dgm:t>
    </dgm:pt>
    <dgm:pt modelId="{1120F524-273A-423E-AA65-ACBEF430AA9B}" type="sibTrans" cxnId="{1C78F206-A17A-4260-90EF-46ECAC244F15}">
      <dgm:prSet/>
      <dgm:spPr/>
      <dgm:t>
        <a:bodyPr/>
        <a:lstStyle/>
        <a:p>
          <a:endParaRPr lang="en-GB"/>
        </a:p>
      </dgm:t>
    </dgm:pt>
    <dgm:pt modelId="{E1BA870A-D487-46B0-A8AA-119544DEA730}">
      <dgm:prSet phldrT="[Text]"/>
      <dgm:spPr/>
      <dgm:t>
        <a:bodyPr/>
        <a:lstStyle/>
        <a:p>
          <a:r>
            <a:rPr lang="en-GB" dirty="0"/>
            <a:t>Virtual Environment (Landscape )Design Process</a:t>
          </a:r>
        </a:p>
      </dgm:t>
    </dgm:pt>
    <dgm:pt modelId="{C6640DA8-20C7-4D1B-BA8A-E4BC24AC311F}" type="parTrans" cxnId="{501F12B5-3B63-403A-81D5-1554A1F8090E}">
      <dgm:prSet/>
      <dgm:spPr/>
      <dgm:t>
        <a:bodyPr/>
        <a:lstStyle/>
        <a:p>
          <a:endParaRPr lang="en-GB"/>
        </a:p>
      </dgm:t>
    </dgm:pt>
    <dgm:pt modelId="{B6833D65-75F8-4430-8AF5-8DB4B70C16CC}" type="sibTrans" cxnId="{501F12B5-3B63-403A-81D5-1554A1F8090E}">
      <dgm:prSet/>
      <dgm:spPr/>
      <dgm:t>
        <a:bodyPr/>
        <a:lstStyle/>
        <a:p>
          <a:endParaRPr lang="en-GB"/>
        </a:p>
      </dgm:t>
    </dgm:pt>
    <dgm:pt modelId="{5BAFD74B-F959-4CE3-B579-55662B9E0D75}">
      <dgm:prSet phldrT="[Text]"/>
      <dgm:spPr/>
      <dgm:t>
        <a:bodyPr/>
        <a:lstStyle/>
        <a:p>
          <a:r>
            <a:rPr lang="en-GB"/>
            <a:t>Virtual</a:t>
          </a:r>
        </a:p>
        <a:p>
          <a:r>
            <a:rPr lang="en-GB"/>
            <a:t>Natural Environment </a:t>
          </a:r>
        </a:p>
      </dgm:t>
    </dgm:pt>
    <dgm:pt modelId="{EA16A2B5-0A27-4C86-81A9-647D8701EC96}" type="parTrans" cxnId="{9593EDE3-B990-42CA-8866-7CF0EE408560}">
      <dgm:prSet/>
      <dgm:spPr/>
      <dgm:t>
        <a:bodyPr/>
        <a:lstStyle/>
        <a:p>
          <a:endParaRPr lang="en-GB"/>
        </a:p>
      </dgm:t>
    </dgm:pt>
    <dgm:pt modelId="{509C03C8-EBD4-47DD-A4F6-E7C709632FC4}" type="sibTrans" cxnId="{9593EDE3-B990-42CA-8866-7CF0EE408560}">
      <dgm:prSet/>
      <dgm:spPr/>
      <dgm:t>
        <a:bodyPr/>
        <a:lstStyle/>
        <a:p>
          <a:endParaRPr lang="en-GB"/>
        </a:p>
      </dgm:t>
    </dgm:pt>
    <dgm:pt modelId="{9DFB0DDF-3CFC-4E91-9A40-F73E4CA5CEF7}" type="pres">
      <dgm:prSet presAssocID="{21AE451E-6BB5-4D3F-AEBF-1E2CB2AF08FF}" presName="Name0" presStyleCnt="0">
        <dgm:presLayoutVars>
          <dgm:dir/>
          <dgm:resizeHandles val="exact"/>
        </dgm:presLayoutVars>
      </dgm:prSet>
      <dgm:spPr/>
    </dgm:pt>
    <dgm:pt modelId="{5F1D6BD9-D9AC-4DCD-A49C-2B8278FB19B6}" type="pres">
      <dgm:prSet presAssocID="{365A185E-04C3-497F-89B2-0F8EFB2D8BB3}" presName="node" presStyleLbl="node1" presStyleIdx="0" presStyleCnt="3">
        <dgm:presLayoutVars>
          <dgm:bulletEnabled val="1"/>
        </dgm:presLayoutVars>
      </dgm:prSet>
      <dgm:spPr/>
    </dgm:pt>
    <dgm:pt modelId="{FE89CF62-CABA-42BA-917D-60DA972EDE38}" type="pres">
      <dgm:prSet presAssocID="{1120F524-273A-423E-AA65-ACBEF430AA9B}" presName="sibTrans" presStyleLbl="sibTrans2D1" presStyleIdx="0" presStyleCnt="2"/>
      <dgm:spPr/>
    </dgm:pt>
    <dgm:pt modelId="{2C5E6753-31D7-4EEC-8400-A0F064D0C489}" type="pres">
      <dgm:prSet presAssocID="{1120F524-273A-423E-AA65-ACBEF430AA9B}" presName="connectorText" presStyleLbl="sibTrans2D1" presStyleIdx="0" presStyleCnt="2"/>
      <dgm:spPr/>
    </dgm:pt>
    <dgm:pt modelId="{5C34AEC4-E8C7-4CF9-A0BE-05FEA6E87B06}" type="pres">
      <dgm:prSet presAssocID="{E1BA870A-D487-46B0-A8AA-119544DEA730}" presName="node" presStyleLbl="node1" presStyleIdx="1" presStyleCnt="3">
        <dgm:presLayoutVars>
          <dgm:bulletEnabled val="1"/>
        </dgm:presLayoutVars>
      </dgm:prSet>
      <dgm:spPr/>
    </dgm:pt>
    <dgm:pt modelId="{4A1A2F8E-81CA-4E73-9B88-480D57CC5EA2}" type="pres">
      <dgm:prSet presAssocID="{B6833D65-75F8-4430-8AF5-8DB4B70C16CC}" presName="sibTrans" presStyleLbl="sibTrans2D1" presStyleIdx="1" presStyleCnt="2"/>
      <dgm:spPr/>
    </dgm:pt>
    <dgm:pt modelId="{FD0E8374-77DA-4DF4-8AE1-716B8F63AD16}" type="pres">
      <dgm:prSet presAssocID="{B6833D65-75F8-4430-8AF5-8DB4B70C16CC}" presName="connectorText" presStyleLbl="sibTrans2D1" presStyleIdx="1" presStyleCnt="2"/>
      <dgm:spPr/>
    </dgm:pt>
    <dgm:pt modelId="{59581A7C-6190-454D-B03D-FDEC8C2D75AF}" type="pres">
      <dgm:prSet presAssocID="{5BAFD74B-F959-4CE3-B579-55662B9E0D75}" presName="node" presStyleLbl="node1" presStyleIdx="2" presStyleCnt="3">
        <dgm:presLayoutVars>
          <dgm:bulletEnabled val="1"/>
        </dgm:presLayoutVars>
      </dgm:prSet>
      <dgm:spPr/>
    </dgm:pt>
  </dgm:ptLst>
  <dgm:cxnLst>
    <dgm:cxn modelId="{1C78F206-A17A-4260-90EF-46ECAC244F15}" srcId="{21AE451E-6BB5-4D3F-AEBF-1E2CB2AF08FF}" destId="{365A185E-04C3-497F-89B2-0F8EFB2D8BB3}" srcOrd="0" destOrd="0" parTransId="{07898196-B5B5-433B-8E9D-7441B12B2FEA}" sibTransId="{1120F524-273A-423E-AA65-ACBEF430AA9B}"/>
    <dgm:cxn modelId="{B3162809-8218-4117-9EBD-76ACAE9416AC}" type="presOf" srcId="{1120F524-273A-423E-AA65-ACBEF430AA9B}" destId="{2C5E6753-31D7-4EEC-8400-A0F064D0C489}" srcOrd="1" destOrd="0" presId="urn:microsoft.com/office/officeart/2005/8/layout/process1"/>
    <dgm:cxn modelId="{259A0282-09CD-465E-82B7-8570E27A493D}" type="presOf" srcId="{1120F524-273A-423E-AA65-ACBEF430AA9B}" destId="{FE89CF62-CABA-42BA-917D-60DA972EDE38}" srcOrd="0" destOrd="0" presId="urn:microsoft.com/office/officeart/2005/8/layout/process1"/>
    <dgm:cxn modelId="{D94BC793-B38E-4389-BA39-0C3EAC37A629}" type="presOf" srcId="{E1BA870A-D487-46B0-A8AA-119544DEA730}" destId="{5C34AEC4-E8C7-4CF9-A0BE-05FEA6E87B06}" srcOrd="0" destOrd="0" presId="urn:microsoft.com/office/officeart/2005/8/layout/process1"/>
    <dgm:cxn modelId="{DDE377B2-A9B1-4805-A2F9-C14AAF416831}" type="presOf" srcId="{21AE451E-6BB5-4D3F-AEBF-1E2CB2AF08FF}" destId="{9DFB0DDF-3CFC-4E91-9A40-F73E4CA5CEF7}" srcOrd="0" destOrd="0" presId="urn:microsoft.com/office/officeart/2005/8/layout/process1"/>
    <dgm:cxn modelId="{501F12B5-3B63-403A-81D5-1554A1F8090E}" srcId="{21AE451E-6BB5-4D3F-AEBF-1E2CB2AF08FF}" destId="{E1BA870A-D487-46B0-A8AA-119544DEA730}" srcOrd="1" destOrd="0" parTransId="{C6640DA8-20C7-4D1B-BA8A-E4BC24AC311F}" sibTransId="{B6833D65-75F8-4430-8AF5-8DB4B70C16CC}"/>
    <dgm:cxn modelId="{F879BEBA-ADE6-4212-B3C0-1B3D34AD2C79}" type="presOf" srcId="{365A185E-04C3-497F-89B2-0F8EFB2D8BB3}" destId="{5F1D6BD9-D9AC-4DCD-A49C-2B8278FB19B6}" srcOrd="0" destOrd="0" presId="urn:microsoft.com/office/officeart/2005/8/layout/process1"/>
    <dgm:cxn modelId="{891601C2-D7ED-4A54-8A93-89E270D204A3}" type="presOf" srcId="{B6833D65-75F8-4430-8AF5-8DB4B70C16CC}" destId="{FD0E8374-77DA-4DF4-8AE1-716B8F63AD16}" srcOrd="1" destOrd="0" presId="urn:microsoft.com/office/officeart/2005/8/layout/process1"/>
    <dgm:cxn modelId="{3D21EFCD-07C6-4C87-B586-08CE186A0477}" type="presOf" srcId="{5BAFD74B-F959-4CE3-B579-55662B9E0D75}" destId="{59581A7C-6190-454D-B03D-FDEC8C2D75AF}" srcOrd="0" destOrd="0" presId="urn:microsoft.com/office/officeart/2005/8/layout/process1"/>
    <dgm:cxn modelId="{37F7EFD7-93A3-4423-9F0F-877F646C6C44}" type="presOf" srcId="{B6833D65-75F8-4430-8AF5-8DB4B70C16CC}" destId="{4A1A2F8E-81CA-4E73-9B88-480D57CC5EA2}" srcOrd="0" destOrd="0" presId="urn:microsoft.com/office/officeart/2005/8/layout/process1"/>
    <dgm:cxn modelId="{9593EDE3-B990-42CA-8866-7CF0EE408560}" srcId="{21AE451E-6BB5-4D3F-AEBF-1E2CB2AF08FF}" destId="{5BAFD74B-F959-4CE3-B579-55662B9E0D75}" srcOrd="2" destOrd="0" parTransId="{EA16A2B5-0A27-4C86-81A9-647D8701EC96}" sibTransId="{509C03C8-EBD4-47DD-A4F6-E7C709632FC4}"/>
    <dgm:cxn modelId="{D109D747-2099-41DA-A2B8-D754F994211C}" type="presParOf" srcId="{9DFB0DDF-3CFC-4E91-9A40-F73E4CA5CEF7}" destId="{5F1D6BD9-D9AC-4DCD-A49C-2B8278FB19B6}" srcOrd="0" destOrd="0" presId="urn:microsoft.com/office/officeart/2005/8/layout/process1"/>
    <dgm:cxn modelId="{DB516337-93AE-44DF-9346-92ACB4CC1E7F}" type="presParOf" srcId="{9DFB0DDF-3CFC-4E91-9A40-F73E4CA5CEF7}" destId="{FE89CF62-CABA-42BA-917D-60DA972EDE38}" srcOrd="1" destOrd="0" presId="urn:microsoft.com/office/officeart/2005/8/layout/process1"/>
    <dgm:cxn modelId="{CEDB848D-4BBC-4045-BCB5-AF85B89DB755}" type="presParOf" srcId="{FE89CF62-CABA-42BA-917D-60DA972EDE38}" destId="{2C5E6753-31D7-4EEC-8400-A0F064D0C489}" srcOrd="0" destOrd="0" presId="urn:microsoft.com/office/officeart/2005/8/layout/process1"/>
    <dgm:cxn modelId="{54CBB21C-49C9-4C20-925A-3FD5CBC6E6E5}" type="presParOf" srcId="{9DFB0DDF-3CFC-4E91-9A40-F73E4CA5CEF7}" destId="{5C34AEC4-E8C7-4CF9-A0BE-05FEA6E87B06}" srcOrd="2" destOrd="0" presId="urn:microsoft.com/office/officeart/2005/8/layout/process1"/>
    <dgm:cxn modelId="{7ED6FE19-6D6D-4530-958F-9FD5AA3C18B2}" type="presParOf" srcId="{9DFB0DDF-3CFC-4E91-9A40-F73E4CA5CEF7}" destId="{4A1A2F8E-81CA-4E73-9B88-480D57CC5EA2}" srcOrd="3" destOrd="0" presId="urn:microsoft.com/office/officeart/2005/8/layout/process1"/>
    <dgm:cxn modelId="{CA7032EE-A459-44E2-90EC-174AAD955ACB}" type="presParOf" srcId="{4A1A2F8E-81CA-4E73-9B88-480D57CC5EA2}" destId="{FD0E8374-77DA-4DF4-8AE1-716B8F63AD16}" srcOrd="0" destOrd="0" presId="urn:microsoft.com/office/officeart/2005/8/layout/process1"/>
    <dgm:cxn modelId="{2C692408-5288-4EAD-8389-AA9E0A3CE988}" type="presParOf" srcId="{9DFB0DDF-3CFC-4E91-9A40-F73E4CA5CEF7}" destId="{59581A7C-6190-454D-B03D-FDEC8C2D75AF}"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518346-B355-48EA-A9FE-BA3899AFB84F}">
      <dsp:nvSpPr>
        <dsp:cNvPr id="0" name=""/>
        <dsp:cNvSpPr/>
      </dsp:nvSpPr>
      <dsp:spPr>
        <a:xfrm>
          <a:off x="1042987" y="26987"/>
          <a:ext cx="4010025" cy="401002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465" tIns="37465" rIns="37465" bIns="37465" numCol="1" spcCol="1270" anchor="ctr" anchorCtr="0">
          <a:noAutofit/>
        </a:bodyPr>
        <a:lstStyle/>
        <a:p>
          <a:pPr marL="0" lvl="0" indent="0" algn="ctr" defTabSz="2622550">
            <a:lnSpc>
              <a:spcPct val="90000"/>
            </a:lnSpc>
            <a:spcBef>
              <a:spcPct val="0"/>
            </a:spcBef>
            <a:spcAft>
              <a:spcPct val="35000"/>
            </a:spcAft>
            <a:buNone/>
          </a:pPr>
          <a:r>
            <a:rPr lang="en-GB" sz="5900" kern="1200" dirty="0"/>
            <a:t>Current Research</a:t>
          </a:r>
        </a:p>
      </dsp:txBody>
      <dsp:txXfrm>
        <a:off x="1630242" y="614242"/>
        <a:ext cx="2835515" cy="28355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1D6BD9-D9AC-4DCD-A49C-2B8278FB19B6}">
      <dsp:nvSpPr>
        <dsp:cNvPr id="0" name=""/>
        <dsp:cNvSpPr/>
      </dsp:nvSpPr>
      <dsp:spPr>
        <a:xfrm>
          <a:off x="4818" y="372031"/>
          <a:ext cx="1440307" cy="11882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Natural Environment</a:t>
          </a:r>
        </a:p>
      </dsp:txBody>
      <dsp:txXfrm>
        <a:off x="39621" y="406834"/>
        <a:ext cx="1370701" cy="1118647"/>
      </dsp:txXfrm>
    </dsp:sp>
    <dsp:sp modelId="{FE89CF62-CABA-42BA-917D-60DA972EDE38}">
      <dsp:nvSpPr>
        <dsp:cNvPr id="0" name=""/>
        <dsp:cNvSpPr/>
      </dsp:nvSpPr>
      <dsp:spPr>
        <a:xfrm>
          <a:off x="1589157" y="787560"/>
          <a:ext cx="305345" cy="3571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1589157" y="858999"/>
        <a:ext cx="213742" cy="214318"/>
      </dsp:txXfrm>
    </dsp:sp>
    <dsp:sp modelId="{5C34AEC4-E8C7-4CF9-A0BE-05FEA6E87B06}">
      <dsp:nvSpPr>
        <dsp:cNvPr id="0" name=""/>
        <dsp:cNvSpPr/>
      </dsp:nvSpPr>
      <dsp:spPr>
        <a:xfrm>
          <a:off x="2021249" y="372031"/>
          <a:ext cx="1440307" cy="11882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LCA Process</a:t>
          </a:r>
        </a:p>
      </dsp:txBody>
      <dsp:txXfrm>
        <a:off x="2056052" y="406834"/>
        <a:ext cx="1370701" cy="1118647"/>
      </dsp:txXfrm>
    </dsp:sp>
    <dsp:sp modelId="{4A1A2F8E-81CA-4E73-9B88-480D57CC5EA2}">
      <dsp:nvSpPr>
        <dsp:cNvPr id="0" name=""/>
        <dsp:cNvSpPr/>
      </dsp:nvSpPr>
      <dsp:spPr>
        <a:xfrm>
          <a:off x="3605587" y="787560"/>
          <a:ext cx="305345" cy="3571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3605587" y="858999"/>
        <a:ext cx="213742" cy="214318"/>
      </dsp:txXfrm>
    </dsp:sp>
    <dsp:sp modelId="{59581A7C-6190-454D-B03D-FDEC8C2D75AF}">
      <dsp:nvSpPr>
        <dsp:cNvPr id="0" name=""/>
        <dsp:cNvSpPr/>
      </dsp:nvSpPr>
      <dsp:spPr>
        <a:xfrm>
          <a:off x="4037679" y="372031"/>
          <a:ext cx="1440307" cy="11882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LCA's</a:t>
          </a:r>
        </a:p>
        <a:p>
          <a:pPr marL="0" lvl="0" indent="0" algn="ctr" defTabSz="800100">
            <a:lnSpc>
              <a:spcPct val="90000"/>
            </a:lnSpc>
            <a:spcBef>
              <a:spcPct val="0"/>
            </a:spcBef>
            <a:spcAft>
              <a:spcPct val="35000"/>
            </a:spcAft>
            <a:buNone/>
          </a:pPr>
          <a:r>
            <a:rPr lang="en-GB" sz="1800" kern="1200"/>
            <a:t>(LCAreas)</a:t>
          </a:r>
        </a:p>
        <a:p>
          <a:pPr marL="0" lvl="0" indent="0" algn="ctr" defTabSz="800100">
            <a:lnSpc>
              <a:spcPct val="90000"/>
            </a:lnSpc>
            <a:spcBef>
              <a:spcPct val="0"/>
            </a:spcBef>
            <a:spcAft>
              <a:spcPct val="35000"/>
            </a:spcAft>
            <a:buNone/>
          </a:pPr>
          <a:r>
            <a:rPr lang="en-GB" sz="1800" kern="1200"/>
            <a:t>(LC Types)</a:t>
          </a:r>
        </a:p>
      </dsp:txBody>
      <dsp:txXfrm>
        <a:off x="4072482" y="406834"/>
        <a:ext cx="1370701" cy="11186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1D6BD9-D9AC-4DCD-A49C-2B8278FB19B6}">
      <dsp:nvSpPr>
        <dsp:cNvPr id="0" name=""/>
        <dsp:cNvSpPr/>
      </dsp:nvSpPr>
      <dsp:spPr>
        <a:xfrm>
          <a:off x="4818" y="220124"/>
          <a:ext cx="1440307" cy="149206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LCA's</a:t>
          </a:r>
        </a:p>
        <a:p>
          <a:pPr marL="0" lvl="0" indent="0" algn="ctr" defTabSz="800100">
            <a:lnSpc>
              <a:spcPct val="90000"/>
            </a:lnSpc>
            <a:spcBef>
              <a:spcPct val="0"/>
            </a:spcBef>
            <a:spcAft>
              <a:spcPct val="35000"/>
            </a:spcAft>
            <a:buNone/>
          </a:pPr>
          <a:r>
            <a:rPr lang="en-GB" sz="1800" kern="1200"/>
            <a:t>(LCAreas)</a:t>
          </a:r>
        </a:p>
        <a:p>
          <a:pPr marL="0" lvl="0" indent="0" algn="ctr" defTabSz="800100">
            <a:lnSpc>
              <a:spcPct val="90000"/>
            </a:lnSpc>
            <a:spcBef>
              <a:spcPct val="0"/>
            </a:spcBef>
            <a:spcAft>
              <a:spcPct val="35000"/>
            </a:spcAft>
            <a:buNone/>
          </a:pPr>
          <a:r>
            <a:rPr lang="en-GB" sz="1800" kern="1200"/>
            <a:t>(LC Types)</a:t>
          </a:r>
        </a:p>
      </dsp:txBody>
      <dsp:txXfrm>
        <a:off x="47003" y="262309"/>
        <a:ext cx="1355937" cy="1407698"/>
      </dsp:txXfrm>
    </dsp:sp>
    <dsp:sp modelId="{FE89CF62-CABA-42BA-917D-60DA972EDE38}">
      <dsp:nvSpPr>
        <dsp:cNvPr id="0" name=""/>
        <dsp:cNvSpPr/>
      </dsp:nvSpPr>
      <dsp:spPr>
        <a:xfrm>
          <a:off x="1589157" y="787560"/>
          <a:ext cx="305345" cy="3571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1589157" y="858999"/>
        <a:ext cx="213742" cy="214318"/>
      </dsp:txXfrm>
    </dsp:sp>
    <dsp:sp modelId="{5C34AEC4-E8C7-4CF9-A0BE-05FEA6E87B06}">
      <dsp:nvSpPr>
        <dsp:cNvPr id="0" name=""/>
        <dsp:cNvSpPr/>
      </dsp:nvSpPr>
      <dsp:spPr>
        <a:xfrm>
          <a:off x="2021249" y="220124"/>
          <a:ext cx="1440307" cy="149206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Virtual Environment (Landscape )Design Process</a:t>
          </a:r>
        </a:p>
      </dsp:txBody>
      <dsp:txXfrm>
        <a:off x="2063434" y="262309"/>
        <a:ext cx="1355937" cy="1407698"/>
      </dsp:txXfrm>
    </dsp:sp>
    <dsp:sp modelId="{4A1A2F8E-81CA-4E73-9B88-480D57CC5EA2}">
      <dsp:nvSpPr>
        <dsp:cNvPr id="0" name=""/>
        <dsp:cNvSpPr/>
      </dsp:nvSpPr>
      <dsp:spPr>
        <a:xfrm>
          <a:off x="3605587" y="787560"/>
          <a:ext cx="305345" cy="3571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3605587" y="858999"/>
        <a:ext cx="213742" cy="214318"/>
      </dsp:txXfrm>
    </dsp:sp>
    <dsp:sp modelId="{59581A7C-6190-454D-B03D-FDEC8C2D75AF}">
      <dsp:nvSpPr>
        <dsp:cNvPr id="0" name=""/>
        <dsp:cNvSpPr/>
      </dsp:nvSpPr>
      <dsp:spPr>
        <a:xfrm>
          <a:off x="4037679" y="220124"/>
          <a:ext cx="1440307" cy="149206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Virtual</a:t>
          </a:r>
        </a:p>
        <a:p>
          <a:pPr marL="0" lvl="0" indent="0" algn="ctr" defTabSz="800100">
            <a:lnSpc>
              <a:spcPct val="90000"/>
            </a:lnSpc>
            <a:spcBef>
              <a:spcPct val="0"/>
            </a:spcBef>
            <a:spcAft>
              <a:spcPct val="35000"/>
            </a:spcAft>
            <a:buNone/>
          </a:pPr>
          <a:r>
            <a:rPr lang="en-GB" sz="1800" kern="1200"/>
            <a:t>Natural Environment </a:t>
          </a:r>
        </a:p>
      </dsp:txBody>
      <dsp:txXfrm>
        <a:off x="4079864" y="262309"/>
        <a:ext cx="1355937" cy="1407698"/>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ea typeface="ＭＳ Ｐゴシック" charset="-128"/>
              </a:defRPr>
            </a:lvl1pPr>
          </a:lstStyle>
          <a:p>
            <a:pPr>
              <a:defRPr/>
            </a:pPr>
            <a:fld id="{69AA58BE-B582-4920-9992-47A73B60083B}" type="datetime1">
              <a:rPr lang="en-US"/>
              <a:pPr>
                <a:defRPr/>
              </a:pPr>
              <a:t>9/7/2018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ea typeface="ＭＳ Ｐゴシック" charset="-128"/>
              </a:defRPr>
            </a:lvl1pPr>
          </a:lstStyle>
          <a:p>
            <a:pPr>
              <a:defRPr/>
            </a:pPr>
            <a:fld id="{B9DD9D0D-F3C3-4474-A5E6-2037FC4DE43B}" type="slidenum">
              <a:rPr lang="en-US"/>
              <a:pPr>
                <a:defRPr/>
              </a:pPr>
              <a:t>‹#›</a:t>
            </a:fld>
            <a:endParaRPr lang="en-US"/>
          </a:p>
        </p:txBody>
      </p:sp>
    </p:spTree>
    <p:extLst>
      <p:ext uri="{BB962C8B-B14F-4D97-AF65-F5344CB8AC3E}">
        <p14:creationId xmlns:p14="http://schemas.microsoft.com/office/powerpoint/2010/main" val="39546457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ea typeface="ＭＳ Ｐゴシック" charset="-128"/>
              </a:defRPr>
            </a:lvl1pPr>
          </a:lstStyle>
          <a:p>
            <a:pPr>
              <a:defRPr/>
            </a:pPr>
            <a:fld id="{20454FC4-68A5-4967-A245-AF24837D0CD4}" type="datetime1">
              <a:rPr lang="en-US"/>
              <a:pPr>
                <a:defRPr/>
              </a:pPr>
              <a:t>9/7/2018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ea typeface="ＭＳ Ｐゴシック" charset="-128"/>
              </a:defRPr>
            </a:lvl1pPr>
          </a:lstStyle>
          <a:p>
            <a:pPr>
              <a:defRPr/>
            </a:pPr>
            <a:fld id="{6F3736B5-1A55-47F7-9D88-A887D52EA1F5}" type="slidenum">
              <a:rPr lang="en-US"/>
              <a:pPr>
                <a:defRPr/>
              </a:pPr>
              <a:t>‹#›</a:t>
            </a:fld>
            <a:endParaRPr lang="en-US"/>
          </a:p>
        </p:txBody>
      </p:sp>
    </p:spTree>
    <p:extLst>
      <p:ext uri="{BB962C8B-B14F-4D97-AF65-F5344CB8AC3E}">
        <p14:creationId xmlns:p14="http://schemas.microsoft.com/office/powerpoint/2010/main" val="3236735580"/>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atin typeface="Segoe"/>
              <a:ea typeface="ＭＳ Ｐゴシック" pitchFamily="34" charset="-128"/>
            </a:endParaRPr>
          </a:p>
        </p:txBody>
      </p:sp>
      <p:sp>
        <p:nvSpPr>
          <p:cNvPr id="39940" name="Header Placeholder 3"/>
          <p:cNvSpPr>
            <a:spLocks noGrp="1"/>
          </p:cNvSpPr>
          <p:nvPr>
            <p:ph type="hdr" sz="quarter"/>
          </p:nvPr>
        </p:nvSpPr>
        <p:spPr/>
        <p:txBody>
          <a:bodyPr/>
          <a:lstStyle/>
          <a:p>
            <a:pPr>
              <a:defRPr/>
            </a:pPr>
            <a:endParaRPr lang="en-US" dirty="0">
              <a:latin typeface="Segoe Semibold"/>
            </a:endParaRPr>
          </a:p>
        </p:txBody>
      </p:sp>
      <p:sp>
        <p:nvSpPr>
          <p:cNvPr id="51205"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E0CBFBE-DC8A-49E4-AD87-F350AB5C85C4}" type="datetime8">
              <a:rPr lang="en-US" smtClean="0">
                <a:latin typeface="Segoe Semibold"/>
              </a:rPr>
              <a:pPr eaLnBrk="1" hangingPunct="1"/>
              <a:t>9/7/2018 8:48 AM</a:t>
            </a:fld>
            <a:endParaRPr lang="en-US">
              <a:latin typeface="Segoe Semibold"/>
            </a:endParaRPr>
          </a:p>
        </p:txBody>
      </p:sp>
      <p:sp>
        <p:nvSpPr>
          <p:cNvPr id="33798" name="Footer Placeholder 5"/>
          <p:cNvSpPr>
            <a:spLocks noGrp="1"/>
          </p:cNvSpPr>
          <p:nvPr>
            <p:ph type="ftr" sz="quarter" idx="4"/>
          </p:nvPr>
        </p:nvSpPr>
        <p:spPr/>
        <p:txBody>
          <a:bodyPr/>
          <a:lstStyle/>
          <a:p>
            <a:pPr>
              <a:defRPr/>
            </a:pPr>
            <a:r>
              <a:rPr lang="en-US">
                <a:latin typeface="Segoe"/>
                <a:cs typeface="Arial" pitchFamily="34" charset="0"/>
              </a:rPr>
              <a:t>© 2007 Microsoft Corporation. All rights reserved. Microsoft, Windows, Windows Vista and other product names are or may be registered trademarks and/or trademarks in the U.S. and/or other countries.</a:t>
            </a:r>
          </a:p>
          <a:p>
            <a:pPr>
              <a:defRPr/>
            </a:pPr>
            <a:r>
              <a:rPr lang="en-US">
                <a:latin typeface="Segoe"/>
                <a:cs typeface="Arial"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latin typeface="Segoe"/>
                <a:cs typeface="Arial" pitchFamily="34" charset="0"/>
              </a:rPr>
            </a:br>
            <a:r>
              <a:rPr lang="en-US">
                <a:latin typeface="Segoe"/>
                <a:cs typeface="Arial" pitchFamily="34" charset="0"/>
              </a:rPr>
              <a:t>MICROSOFT MAKES NO WARRANTIES, EXPRESS, IMPLIED OR STATUTORY, AS TO THE INFORMATION IN THIS PRESENTATION.</a:t>
            </a:r>
          </a:p>
          <a:p>
            <a:pPr>
              <a:defRPr/>
            </a:pPr>
            <a:endParaRPr lang="en-US">
              <a:solidFill>
                <a:schemeClr val="bg2"/>
              </a:solidFill>
              <a:latin typeface="Segoe"/>
              <a:cs typeface="Arial" pitchFamily="34" charset="0"/>
            </a:endParaRPr>
          </a:p>
        </p:txBody>
      </p:sp>
      <p:sp>
        <p:nvSpPr>
          <p:cNvPr id="51207"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4C8F91C0-94D6-412B-A397-27C56A8D15DE}" type="slidenum">
              <a:rPr lang="en-US" smtClean="0">
                <a:latin typeface="Segoe Semibold"/>
              </a:rPr>
              <a:pPr eaLnBrk="1" hangingPunct="1"/>
              <a:t>1</a:t>
            </a:fld>
            <a:endParaRPr lang="en-US">
              <a:latin typeface="Segoe Semibo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115160D-9E30-43F4-88FE-4FBC9A8956E5}" type="slidenum">
              <a:rPr lang="en-GB" smtClean="0"/>
              <a:pPr eaLnBrk="1" hangingPunct="1"/>
              <a:t>42</a:t>
            </a:fld>
            <a:endParaRPr lang="en-GB"/>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829708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115160D-9E30-43F4-88FE-4FBC9A8956E5}" type="slidenum">
              <a:rPr lang="en-GB" smtClean="0"/>
              <a:pPr eaLnBrk="1" hangingPunct="1"/>
              <a:t>43</a:t>
            </a:fld>
            <a:endParaRPr lang="en-GB"/>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700531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115160D-9E30-43F4-88FE-4FBC9A8956E5}" type="slidenum">
              <a:rPr lang="en-GB" smtClean="0"/>
              <a:pPr eaLnBrk="1" hangingPunct="1"/>
              <a:t>44</a:t>
            </a:fld>
            <a:endParaRPr lang="en-GB"/>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13388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115160D-9E30-43F4-88FE-4FBC9A8956E5}" type="slidenum">
              <a:rPr lang="en-GB" smtClean="0"/>
              <a:pPr eaLnBrk="1" hangingPunct="1"/>
              <a:t>45</a:t>
            </a:fld>
            <a:endParaRPr lang="en-GB"/>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904114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115160D-9E30-43F4-88FE-4FBC9A8956E5}" type="slidenum">
              <a:rPr lang="en-GB" smtClean="0"/>
              <a:pPr eaLnBrk="1" hangingPunct="1"/>
              <a:t>46</a:t>
            </a:fld>
            <a:endParaRPr lang="en-GB"/>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585650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115160D-9E30-43F4-88FE-4FBC9A8956E5}" type="slidenum">
              <a:rPr lang="en-GB" smtClean="0"/>
              <a:pPr eaLnBrk="1" hangingPunct="1"/>
              <a:t>47</a:t>
            </a:fld>
            <a:endParaRPr lang="en-GB"/>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843823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115160D-9E30-43F4-88FE-4FBC9A8956E5}" type="slidenum">
              <a:rPr lang="en-GB" smtClean="0"/>
              <a:pPr eaLnBrk="1" hangingPunct="1"/>
              <a:t>51</a:t>
            </a:fld>
            <a:endParaRPr lang="en-GB"/>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058123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66</a:t>
            </a:fld>
            <a:endParaRPr lang="en-GB"/>
          </a:p>
        </p:txBody>
      </p:sp>
    </p:spTree>
    <p:extLst>
      <p:ext uri="{BB962C8B-B14F-4D97-AF65-F5344CB8AC3E}">
        <p14:creationId xmlns:p14="http://schemas.microsoft.com/office/powerpoint/2010/main" val="3254214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67</a:t>
            </a:fld>
            <a:endParaRPr lang="en-GB"/>
          </a:p>
        </p:txBody>
      </p:sp>
    </p:spTree>
    <p:extLst>
      <p:ext uri="{BB962C8B-B14F-4D97-AF65-F5344CB8AC3E}">
        <p14:creationId xmlns:p14="http://schemas.microsoft.com/office/powerpoint/2010/main" val="385701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F3736B5-1A55-47F7-9D88-A887D52EA1F5}" type="slidenum">
              <a:rPr lang="en-US" smtClean="0"/>
              <a:pPr>
                <a:defRPr/>
              </a:pPr>
              <a:t>3</a:t>
            </a:fld>
            <a:endParaRPr lang="en-US"/>
          </a:p>
        </p:txBody>
      </p:sp>
    </p:spTree>
    <p:extLst>
      <p:ext uri="{BB962C8B-B14F-4D97-AF65-F5344CB8AC3E}">
        <p14:creationId xmlns:p14="http://schemas.microsoft.com/office/powerpoint/2010/main" val="799448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F3736B5-1A55-47F7-9D88-A887D52EA1F5}" type="slidenum">
              <a:rPr lang="en-US" smtClean="0"/>
              <a:pPr>
                <a:defRPr/>
              </a:pPr>
              <a:t>4</a:t>
            </a:fld>
            <a:endParaRPr lang="en-US"/>
          </a:p>
        </p:txBody>
      </p:sp>
    </p:spTree>
    <p:extLst>
      <p:ext uri="{BB962C8B-B14F-4D97-AF65-F5344CB8AC3E}">
        <p14:creationId xmlns:p14="http://schemas.microsoft.com/office/powerpoint/2010/main" val="967901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0C4824F-C51B-4FB7-9AE2-B127FE473F3C}" type="slidenum">
              <a:rPr lang="en-GB" smtClean="0"/>
              <a:pPr eaLnBrk="1" hangingPunct="1"/>
              <a:t>5</a:t>
            </a:fld>
            <a:endParaRPr lang="en-GB"/>
          </a:p>
        </p:txBody>
      </p:sp>
      <p:sp>
        <p:nvSpPr>
          <p:cNvPr id="1167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9F997F1-381A-4645-8C73-746ACE11BF43}" type="slidenum">
              <a:rPr lang="en-GB" smtClean="0"/>
              <a:pPr eaLnBrk="1" hangingPunct="1"/>
              <a:t>6</a:t>
            </a:fld>
            <a:endParaRPr lang="en-GB"/>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ea typeface="ＭＳ Ｐゴシック" pitchFamily="34" charset="-128"/>
            </a:endParaRP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80EEE77A-2B9E-45BC-833E-B1E1A03FE3C3}" type="slidenum">
              <a:rPr lang="en-US" smtClean="0">
                <a:latin typeface="Calibri" pitchFamily="34" charset="0"/>
              </a:rPr>
              <a:pPr eaLnBrk="1" hangingPunct="1"/>
              <a:t>26</a:t>
            </a:fld>
            <a:endParaRPr lang="en-US">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ea typeface="ＭＳ Ｐゴシック"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13204125-0997-4B8F-B5BE-A5D2ACB787BE}" type="slidenum">
              <a:rPr lang="en-US" smtClean="0">
                <a:latin typeface="Calibri" pitchFamily="34" charset="0"/>
              </a:rPr>
              <a:pPr eaLnBrk="1" hangingPunct="1"/>
              <a:t>27</a:t>
            </a:fld>
            <a:endParaRPr lang="en-US">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115160D-9E30-43F4-88FE-4FBC9A8956E5}" type="slidenum">
              <a:rPr lang="en-GB" smtClean="0"/>
              <a:pPr eaLnBrk="1" hangingPunct="1"/>
              <a:t>39</a:t>
            </a:fld>
            <a:endParaRPr lang="en-GB"/>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872403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115160D-9E30-43F4-88FE-4FBC9A8956E5}" type="slidenum">
              <a:rPr lang="en-GB" smtClean="0"/>
              <a:pPr eaLnBrk="1" hangingPunct="1"/>
              <a:t>41</a:t>
            </a:fld>
            <a:endParaRPr lang="en-GB"/>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217971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9F1248D-F794-459B-8248-4874A59D524D}" type="datetime1">
              <a:rPr lang="en-US"/>
              <a:pPr>
                <a:defRPr/>
              </a:pPr>
              <a:t>9/7/2018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264363-F200-44D2-B475-525F28A78961}" type="slidenum">
              <a:rPr lang="en-US"/>
              <a:pPr>
                <a:defRPr/>
              </a:pPr>
              <a:t>‹#›</a:t>
            </a:fld>
            <a:endParaRPr lang="en-US"/>
          </a:p>
        </p:txBody>
      </p:sp>
    </p:spTree>
    <p:extLst>
      <p:ext uri="{BB962C8B-B14F-4D97-AF65-F5344CB8AC3E}">
        <p14:creationId xmlns:p14="http://schemas.microsoft.com/office/powerpoint/2010/main" val="2309920382"/>
      </p:ext>
    </p:extLst>
  </p:cSld>
  <p:clrMapOvr>
    <a:masterClrMapping/>
  </p:clrMapOvr>
  <p:transition advClick="0" advTm="20000">
    <p:pull dir="l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301CC460-7076-4CD1-AD0F-152B6C88C5ED}" type="datetime1">
              <a:rPr lang="en-US"/>
              <a:pPr>
                <a:defRPr/>
              </a:pPr>
              <a:t>9/7/2018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56AEB1B-4E36-4CFB-89F0-F66F78C5C983}" type="slidenum">
              <a:rPr lang="en-US"/>
              <a:pPr>
                <a:defRPr/>
              </a:pPr>
              <a:t>‹#›</a:t>
            </a:fld>
            <a:endParaRPr lang="en-US"/>
          </a:p>
        </p:txBody>
      </p:sp>
    </p:spTree>
    <p:extLst>
      <p:ext uri="{BB962C8B-B14F-4D97-AF65-F5344CB8AC3E}">
        <p14:creationId xmlns:p14="http://schemas.microsoft.com/office/powerpoint/2010/main" val="3516888541"/>
      </p:ext>
    </p:extLst>
  </p:cSld>
  <p:clrMapOvr>
    <a:masterClrMapping/>
  </p:clrMapOvr>
  <p:transition advClick="0" advTm="20000">
    <p:pull dir="l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3CD9364F-D720-474D-8589-15B97DC5CEBE}" type="datetime1">
              <a:rPr lang="en-US"/>
              <a:pPr>
                <a:defRPr/>
              </a:pPr>
              <a:t>9/7/2018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D8C7F2-CD04-4B1B-B7F4-ED567C0623DD}" type="slidenum">
              <a:rPr lang="en-US"/>
              <a:pPr>
                <a:defRPr/>
              </a:pPr>
              <a:t>‹#›</a:t>
            </a:fld>
            <a:endParaRPr lang="en-US"/>
          </a:p>
        </p:txBody>
      </p:sp>
    </p:spTree>
    <p:extLst>
      <p:ext uri="{BB962C8B-B14F-4D97-AF65-F5344CB8AC3E}">
        <p14:creationId xmlns:p14="http://schemas.microsoft.com/office/powerpoint/2010/main" val="1428007426"/>
      </p:ext>
    </p:extLst>
  </p:cSld>
  <p:clrMapOvr>
    <a:masterClrMapping/>
  </p:clrMapOvr>
  <p:transition advClick="0" advTm="20000">
    <p:pull dir="l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bwMode="auto">
          <a:xfrm>
            <a:off x="5911850" y="6650038"/>
            <a:ext cx="3011488" cy="177800"/>
          </a:xfrm>
          <a:ln>
            <a:miter lim="800000"/>
            <a:headEnd/>
            <a:tailEnd/>
          </a:ln>
        </p:spPr>
        <p:txBody>
          <a:bodyPr lIns="0" tIns="27432" rIns="0" bIns="27432" anchor="t">
            <a:spAutoFit/>
          </a:bodyPr>
          <a:lstStyle>
            <a:lvl1pPr algn="r">
              <a:defRPr sz="800" i="1">
                <a:latin typeface="+mn-lt"/>
              </a:defRPr>
            </a:lvl1pPr>
          </a:lstStyle>
          <a:p>
            <a:pPr>
              <a:defRPr/>
            </a:pPr>
            <a:r>
              <a:rPr lang="en-US"/>
              <a:t>11/19/2006</a:t>
            </a:r>
            <a:endParaRPr lang="en-US" dirty="0"/>
          </a:p>
        </p:txBody>
      </p:sp>
      <p:sp>
        <p:nvSpPr>
          <p:cNvPr id="5" name="Rectangle 5"/>
          <p:cNvSpPr>
            <a:spLocks noGrp="1" noChangeArrowheads="1"/>
          </p:cNvSpPr>
          <p:nvPr>
            <p:ph type="sldNum" sz="quarter" idx="11"/>
          </p:nvPr>
        </p:nvSpPr>
        <p:spPr bwMode="auto">
          <a:xfrm>
            <a:off x="225425" y="6650038"/>
            <a:ext cx="2133600" cy="176212"/>
          </a:xfrm>
          <a:ln>
            <a:miter lim="800000"/>
            <a:headEnd/>
            <a:tailEnd/>
          </a:ln>
        </p:spPr>
        <p:txBody>
          <a:bodyPr lIns="0" tIns="27432" rIns="0" bIns="27432" anchor="t">
            <a:spAutoFit/>
          </a:bodyPr>
          <a:lstStyle>
            <a:lvl1pPr>
              <a:defRPr sz="800">
                <a:latin typeface="+mn-lt"/>
                <a:cs typeface="+mn-cs"/>
              </a:defRPr>
            </a:lvl1pPr>
          </a:lstStyle>
          <a:p>
            <a:pPr>
              <a:defRPr/>
            </a:pPr>
            <a:fld id="{24EFEB06-F4B1-4F1C-A7D3-E93541FFDF98}" type="slidenum">
              <a:rPr lang="en-US"/>
              <a:pPr>
                <a:defRPr/>
              </a:pPr>
              <a:t>‹#›</a:t>
            </a:fld>
            <a:endParaRPr lang="en-US"/>
          </a:p>
        </p:txBody>
      </p:sp>
    </p:spTree>
    <p:extLst>
      <p:ext uri="{BB962C8B-B14F-4D97-AF65-F5344CB8AC3E}">
        <p14:creationId xmlns:p14="http://schemas.microsoft.com/office/powerpoint/2010/main" val="1970061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FD3E90A8-23ED-4EF9-8F2D-B664A1F9FE22}" type="datetime1">
              <a:rPr lang="en-US"/>
              <a:pPr>
                <a:defRPr/>
              </a:pPr>
              <a:t>9/7/2018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35F52FD-6C21-42CD-A1AE-E7E3ECBE47CF}" type="slidenum">
              <a:rPr lang="en-US"/>
              <a:pPr>
                <a:defRPr/>
              </a:pPr>
              <a:t>‹#›</a:t>
            </a:fld>
            <a:endParaRPr lang="en-US"/>
          </a:p>
        </p:txBody>
      </p:sp>
    </p:spTree>
    <p:extLst>
      <p:ext uri="{BB962C8B-B14F-4D97-AF65-F5344CB8AC3E}">
        <p14:creationId xmlns:p14="http://schemas.microsoft.com/office/powerpoint/2010/main" val="1367218771"/>
      </p:ext>
    </p:extLst>
  </p:cSld>
  <p:clrMapOvr>
    <a:masterClrMapping/>
  </p:clrMapOvr>
  <p:transition advClick="0" advTm="20000">
    <p:pull dir="l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pPr>
              <a:defRPr/>
            </a:pPr>
            <a:fld id="{930615F4-6C28-49C8-A36D-A777BEE2C773}" type="datetime1">
              <a:rPr lang="en-US"/>
              <a:pPr>
                <a:defRPr/>
              </a:pPr>
              <a:t>9/7/2018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4A5FBA-EE6A-4D52-A392-7DBC2B83EE9B}" type="slidenum">
              <a:rPr lang="en-US"/>
              <a:pPr>
                <a:defRPr/>
              </a:pPr>
              <a:t>‹#›</a:t>
            </a:fld>
            <a:endParaRPr lang="en-US"/>
          </a:p>
        </p:txBody>
      </p:sp>
    </p:spTree>
    <p:extLst>
      <p:ext uri="{BB962C8B-B14F-4D97-AF65-F5344CB8AC3E}">
        <p14:creationId xmlns:p14="http://schemas.microsoft.com/office/powerpoint/2010/main" val="3509292681"/>
      </p:ext>
    </p:extLst>
  </p:cSld>
  <p:clrMapOvr>
    <a:masterClrMapping/>
  </p:clrMapOvr>
  <p:transition advClick="0" advTm="20000">
    <p:pull dir="l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pPr>
              <a:defRPr/>
            </a:pPr>
            <a:fld id="{A715B8FA-0945-4DBD-A510-300C55F3D7C6}" type="datetime1">
              <a:rPr lang="en-US"/>
              <a:pPr>
                <a:defRPr/>
              </a:pPr>
              <a:t>9/7/2018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702B026-6D81-46FC-BA4B-5F9AD3F61ABB}" type="slidenum">
              <a:rPr lang="en-US"/>
              <a:pPr>
                <a:defRPr/>
              </a:pPr>
              <a:t>‹#›</a:t>
            </a:fld>
            <a:endParaRPr lang="en-US"/>
          </a:p>
        </p:txBody>
      </p:sp>
    </p:spTree>
    <p:extLst>
      <p:ext uri="{BB962C8B-B14F-4D97-AF65-F5344CB8AC3E}">
        <p14:creationId xmlns:p14="http://schemas.microsoft.com/office/powerpoint/2010/main" val="2529896562"/>
      </p:ext>
    </p:extLst>
  </p:cSld>
  <p:clrMapOvr>
    <a:masterClrMapping/>
  </p:clrMapOvr>
  <p:transition advClick="0" advTm="20000">
    <p:pull dir="l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pPr>
              <a:defRPr/>
            </a:pPr>
            <a:fld id="{82BD9342-2137-4902-98C5-0E09D8F8FC5C}" type="datetime1">
              <a:rPr lang="en-US"/>
              <a:pPr>
                <a:defRPr/>
              </a:pPr>
              <a:t>9/7/2018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430FAEE-5652-4027-866E-8A7B963D1B9C}" type="slidenum">
              <a:rPr lang="en-US"/>
              <a:pPr>
                <a:defRPr/>
              </a:pPr>
              <a:t>‹#›</a:t>
            </a:fld>
            <a:endParaRPr lang="en-US"/>
          </a:p>
        </p:txBody>
      </p:sp>
    </p:spTree>
    <p:extLst>
      <p:ext uri="{BB962C8B-B14F-4D97-AF65-F5344CB8AC3E}">
        <p14:creationId xmlns:p14="http://schemas.microsoft.com/office/powerpoint/2010/main" val="902979956"/>
      </p:ext>
    </p:extLst>
  </p:cSld>
  <p:clrMapOvr>
    <a:masterClrMapping/>
  </p:clrMapOvr>
  <p:transition advClick="0" advTm="20000">
    <p:pull dir="l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FB55E15-EE35-426A-A8EB-4CA79B65DBDF}" type="datetime1">
              <a:rPr lang="en-US"/>
              <a:pPr>
                <a:defRPr/>
              </a:pPr>
              <a:t>9/7/2018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8BE1BFC-181A-43D6-9D6A-7238FE9A4A55}" type="slidenum">
              <a:rPr lang="en-US"/>
              <a:pPr>
                <a:defRPr/>
              </a:pPr>
              <a:t>‹#›</a:t>
            </a:fld>
            <a:endParaRPr lang="en-US"/>
          </a:p>
        </p:txBody>
      </p:sp>
    </p:spTree>
    <p:extLst>
      <p:ext uri="{BB962C8B-B14F-4D97-AF65-F5344CB8AC3E}">
        <p14:creationId xmlns:p14="http://schemas.microsoft.com/office/powerpoint/2010/main" val="2357575790"/>
      </p:ext>
    </p:extLst>
  </p:cSld>
  <p:clrMapOvr>
    <a:masterClrMapping/>
  </p:clrMapOvr>
  <p:transition advClick="0" advTm="20000">
    <p:pull dir="l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1AE7F1F-838A-4653-8108-FEEA78C7D9C1}" type="datetime1">
              <a:rPr lang="en-US"/>
              <a:pPr>
                <a:defRPr/>
              </a:pPr>
              <a:t>9/7/2018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8DACE78-611D-48B3-AB2B-CD3513D122A8}" type="slidenum">
              <a:rPr lang="en-US"/>
              <a:pPr>
                <a:defRPr/>
              </a:pPr>
              <a:t>‹#›</a:t>
            </a:fld>
            <a:endParaRPr lang="en-US"/>
          </a:p>
        </p:txBody>
      </p:sp>
    </p:spTree>
    <p:extLst>
      <p:ext uri="{BB962C8B-B14F-4D97-AF65-F5344CB8AC3E}">
        <p14:creationId xmlns:p14="http://schemas.microsoft.com/office/powerpoint/2010/main" val="1763938146"/>
      </p:ext>
    </p:extLst>
  </p:cSld>
  <p:clrMapOvr>
    <a:masterClrMapping/>
  </p:clrMapOvr>
  <p:transition advClick="0" advTm="20000">
    <p:pull dir="l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8587F54B-826B-433E-AFB3-E046383466E8}" type="datetime1">
              <a:rPr lang="en-US"/>
              <a:pPr>
                <a:defRPr/>
              </a:pPr>
              <a:t>9/7/2018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5011BDC-D239-4701-94DE-883D132738DE}" type="slidenum">
              <a:rPr lang="en-US"/>
              <a:pPr>
                <a:defRPr/>
              </a:pPr>
              <a:t>‹#›</a:t>
            </a:fld>
            <a:endParaRPr lang="en-US"/>
          </a:p>
        </p:txBody>
      </p:sp>
    </p:spTree>
    <p:extLst>
      <p:ext uri="{BB962C8B-B14F-4D97-AF65-F5344CB8AC3E}">
        <p14:creationId xmlns:p14="http://schemas.microsoft.com/office/powerpoint/2010/main" val="3642707694"/>
      </p:ext>
    </p:extLst>
  </p:cSld>
  <p:clrMapOvr>
    <a:masterClrMapping/>
  </p:clrMapOvr>
  <p:transition advClick="0" advTm="20000">
    <p:pull dir="l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2FDF7944-551F-4B3A-8FF6-4DB251F85E5A}" type="datetime1">
              <a:rPr lang="en-US"/>
              <a:pPr>
                <a:defRPr/>
              </a:pPr>
              <a:t>9/7/2018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514D6F5-ADE3-4BAE-B52E-E5542B70CD4D}" type="slidenum">
              <a:rPr lang="en-US"/>
              <a:pPr>
                <a:defRPr/>
              </a:pPr>
              <a:t>‹#›</a:t>
            </a:fld>
            <a:endParaRPr lang="en-US"/>
          </a:p>
        </p:txBody>
      </p:sp>
    </p:spTree>
    <p:extLst>
      <p:ext uri="{BB962C8B-B14F-4D97-AF65-F5344CB8AC3E}">
        <p14:creationId xmlns:p14="http://schemas.microsoft.com/office/powerpoint/2010/main" val="4061646602"/>
      </p:ext>
    </p:extLst>
  </p:cSld>
  <p:clrMapOvr>
    <a:masterClrMapping/>
  </p:clrMapOvr>
  <p:transition advClick="0" advTm="20000">
    <p:pull dir="l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ea typeface="ＭＳ Ｐゴシック" charset="-128"/>
              </a:defRPr>
            </a:lvl1pPr>
          </a:lstStyle>
          <a:p>
            <a:pPr>
              <a:defRPr/>
            </a:pPr>
            <a:fld id="{18C4441B-42DD-4593-B6AE-C1EFF4B1604F}" type="datetime1">
              <a:rPr lang="en-US"/>
              <a:pPr>
                <a:defRPr/>
              </a:pPr>
              <a:t>9/7/2018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ea typeface="ＭＳ Ｐゴシック" charset="-128"/>
              </a:defRPr>
            </a:lvl1pPr>
          </a:lstStyle>
          <a:p>
            <a:pPr>
              <a:defRPr/>
            </a:pPr>
            <a:fld id="{776A8359-2407-4F00-B656-CF1BE631F42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Lst>
  <p:transition advClick="0" advTm="20000">
    <p:pull dir="ld"/>
  </p:transition>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mj-cs"/>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4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50.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5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dl.dropboxusercontent.com/u/75369284/shadowmoss/Test.html" TargetMode="External"/><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6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dl.dropboxusercontent.com/u/75369284/shadowmoss/Test.html" TargetMode="External"/><Relationship Id="rId2" Type="http://schemas.openxmlformats.org/officeDocument/2006/relationships/image" Target="../media/image101.jpeg"/><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62.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66.png"/><Relationship Id="rId7" Type="http://schemas.openxmlformats.org/officeDocument/2006/relationships/image" Target="../media/image104.jpe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103.png"/><Relationship Id="rId4" Type="http://schemas.openxmlformats.org/officeDocument/2006/relationships/image" Target="../media/image10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60.jpeg"/><Relationship Id="rId2" Type="http://schemas.openxmlformats.org/officeDocument/2006/relationships/image" Target="../media/image106.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108.jpeg"/></Relationships>
</file>

<file path=ppt/slides/_rels/slide6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www.nhltv.net/playlist/unsw-built-environment/PLvW1evjftfvntp6R2ItJ6TuEBFYcpKFsy"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7" descr="D:\cvg\CM Director\Projects\pechuKichiu\images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2875" y="2976563"/>
            <a:ext cx="2143125"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7" descr="D:\cvg\CM Director\Projects\pechuKichiu\images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1800225"/>
            <a:ext cx="214312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Subtitle 4"/>
          <p:cNvSpPr txBox="1">
            <a:spLocks/>
          </p:cNvSpPr>
          <p:nvPr/>
        </p:nvSpPr>
        <p:spPr bwMode="auto">
          <a:xfrm>
            <a:off x="4025899" y="6100763"/>
            <a:ext cx="4981575" cy="763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8925" indent="-288925" defTabSz="912813" eaLnBrk="0" hangingPunct="0">
              <a:defRPr>
                <a:solidFill>
                  <a:schemeClr val="tx1"/>
                </a:solidFill>
                <a:latin typeface="Arial" pitchFamily="34" charset="0"/>
                <a:ea typeface="ＭＳ Ｐゴシック" pitchFamily="34" charset="-128"/>
              </a:defRPr>
            </a:lvl1pPr>
            <a:lvl2pPr marL="742950" indent="-285750" defTabSz="912813" eaLnBrk="0" hangingPunct="0">
              <a:defRPr>
                <a:solidFill>
                  <a:schemeClr val="tx1"/>
                </a:solidFill>
                <a:latin typeface="Arial" pitchFamily="34" charset="0"/>
                <a:ea typeface="ＭＳ Ｐゴシック" pitchFamily="34" charset="-128"/>
              </a:defRPr>
            </a:lvl2pPr>
            <a:lvl3pPr marL="1143000" indent="-228600" defTabSz="912813" eaLnBrk="0" hangingPunct="0">
              <a:defRPr>
                <a:solidFill>
                  <a:schemeClr val="tx1"/>
                </a:solidFill>
                <a:latin typeface="Arial" pitchFamily="34" charset="0"/>
                <a:ea typeface="ＭＳ Ｐゴシック" pitchFamily="34" charset="-128"/>
              </a:defRPr>
            </a:lvl3pPr>
            <a:lvl4pPr marL="1600200" indent="-228600" defTabSz="912813" eaLnBrk="0" hangingPunct="0">
              <a:defRPr>
                <a:solidFill>
                  <a:schemeClr val="tx1"/>
                </a:solidFill>
                <a:latin typeface="Arial" pitchFamily="34" charset="0"/>
                <a:ea typeface="ＭＳ Ｐゴシック" pitchFamily="34" charset="-128"/>
              </a:defRPr>
            </a:lvl4pPr>
            <a:lvl5pPr marL="2057400" indent="-228600" defTabSz="912813" eaLnBrk="0" hangingPunct="0">
              <a:defRPr>
                <a:solidFill>
                  <a:schemeClr val="tx1"/>
                </a:solidFill>
                <a:latin typeface="Arial" pitchFamily="34" charset="0"/>
                <a:ea typeface="ＭＳ Ｐゴシック" pitchFamily="34" charset="-128"/>
              </a:defRPr>
            </a:lvl5pPr>
            <a:lvl6pPr marL="25146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1281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lnSpc>
                <a:spcPct val="90000"/>
              </a:lnSpc>
              <a:spcBef>
                <a:spcPct val="20000"/>
              </a:spcBef>
            </a:pPr>
            <a:r>
              <a:rPr lang="en-US" sz="1600" dirty="0" err="1">
                <a:solidFill>
                  <a:schemeClr val="bg1"/>
                </a:solidFill>
                <a:latin typeface="Adobe Garamond Pro" pitchFamily="18" charset="0"/>
              </a:rPr>
              <a:t>Dr</a:t>
            </a:r>
            <a:r>
              <a:rPr lang="en-US" sz="1600" dirty="0">
                <a:solidFill>
                  <a:schemeClr val="bg1"/>
                </a:solidFill>
                <a:latin typeface="Adobe Garamond Pro" pitchFamily="18" charset="0"/>
              </a:rPr>
              <a:t> Umran Ali, </a:t>
            </a:r>
            <a:r>
              <a:rPr lang="en-US" sz="1600" dirty="0" err="1">
                <a:solidFill>
                  <a:schemeClr val="bg1"/>
                </a:solidFill>
                <a:latin typeface="Adobe Garamond Pro" pitchFamily="18" charset="0"/>
              </a:rPr>
              <a:t>B.Sc</a:t>
            </a:r>
            <a:r>
              <a:rPr lang="en-US" sz="1600" dirty="0">
                <a:solidFill>
                  <a:schemeClr val="bg1"/>
                </a:solidFill>
                <a:latin typeface="Adobe Garamond Pro" pitchFamily="18" charset="0"/>
              </a:rPr>
              <a:t> (Hons) M.A, PGCHEPR, SFHEA, </a:t>
            </a:r>
            <a:r>
              <a:rPr lang="en-US" sz="1600" dirty="0" err="1">
                <a:solidFill>
                  <a:schemeClr val="bg1"/>
                </a:solidFill>
                <a:latin typeface="Adobe Garamond Pro" pitchFamily="18" charset="0"/>
              </a:rPr>
              <a:t>Ph.D</a:t>
            </a:r>
            <a:r>
              <a:rPr lang="en-US" sz="1600" dirty="0">
                <a:solidFill>
                  <a:schemeClr val="bg1"/>
                </a:solidFill>
                <a:latin typeface="Adobe Garamond Pro" pitchFamily="18" charset="0"/>
              </a:rPr>
              <a:t> </a:t>
            </a:r>
          </a:p>
          <a:p>
            <a:pPr algn="r" eaLnBrk="1" hangingPunct="1">
              <a:lnSpc>
                <a:spcPct val="90000"/>
              </a:lnSpc>
              <a:spcBef>
                <a:spcPct val="20000"/>
              </a:spcBef>
            </a:pPr>
            <a:r>
              <a:rPr lang="en-US" sz="1600" dirty="0">
                <a:solidFill>
                  <a:schemeClr val="bg1"/>
                </a:solidFill>
                <a:latin typeface="Adobe Garamond Pro" pitchFamily="18" charset="0"/>
              </a:rPr>
              <a:t>Senior Lecturer in Creative Media</a:t>
            </a:r>
          </a:p>
          <a:p>
            <a:pPr algn="r" eaLnBrk="1" hangingPunct="1">
              <a:lnSpc>
                <a:spcPct val="90000"/>
              </a:lnSpc>
              <a:spcBef>
                <a:spcPct val="20000"/>
              </a:spcBef>
            </a:pPr>
            <a:r>
              <a:rPr lang="en-US" sz="1600" dirty="0">
                <a:solidFill>
                  <a:schemeClr val="bg1"/>
                </a:solidFill>
                <a:latin typeface="Adobe Garamond Pro" pitchFamily="18" charset="0"/>
              </a:rPr>
              <a:t>University of </a:t>
            </a:r>
            <a:r>
              <a:rPr lang="en-US" sz="1600" dirty="0" err="1">
                <a:solidFill>
                  <a:schemeClr val="bg1"/>
                </a:solidFill>
                <a:latin typeface="Adobe Garamond Pro" pitchFamily="18" charset="0"/>
              </a:rPr>
              <a:t>Salford</a:t>
            </a:r>
            <a:endParaRPr lang="en-US" sz="1600" dirty="0">
              <a:solidFill>
                <a:schemeClr val="bg1"/>
              </a:solidFill>
              <a:latin typeface="Adobe Garamond Pro" pitchFamily="18" charset="0"/>
            </a:endParaRPr>
          </a:p>
        </p:txBody>
      </p:sp>
      <p:sp>
        <p:nvSpPr>
          <p:cNvPr id="6" name="Title 3"/>
          <p:cNvSpPr txBox="1">
            <a:spLocks/>
          </p:cNvSpPr>
          <p:nvPr/>
        </p:nvSpPr>
        <p:spPr>
          <a:xfrm>
            <a:off x="2484437" y="414338"/>
            <a:ext cx="6576007" cy="1689693"/>
          </a:xfrm>
          <a:prstGeom prst="rect">
            <a:avLst/>
          </a:prstGeom>
        </p:spPr>
        <p:txBody>
          <a:bodyPr wrap="square" lIns="0" tIns="0" rIns="0" bIns="0">
            <a:spAutoFit/>
          </a:bodyPr>
          <a:lstStyle/>
          <a:p>
            <a:pPr algn="r" defTabSz="914327" fontAlgn="auto">
              <a:lnSpc>
                <a:spcPct val="90000"/>
              </a:lnSpc>
              <a:spcAft>
                <a:spcPts val="0"/>
              </a:spcAft>
              <a:defRPr/>
            </a:pPr>
            <a:r>
              <a:rPr lang="en-US" sz="3700" spc="-125" dirty="0">
                <a:ln w="3175">
                  <a:noFill/>
                </a:ln>
                <a:solidFill>
                  <a:schemeClr val="bg1"/>
                </a:solidFill>
                <a:latin typeface="Adobe Garamond Pro" pitchFamily="18" charset="0"/>
                <a:ea typeface="ＭＳ Ｐゴシック" charset="-128"/>
                <a:cs typeface="Arial" charset="0"/>
              </a:rPr>
              <a:t>Virtual Landscapes:</a:t>
            </a:r>
          </a:p>
          <a:p>
            <a:pPr algn="r" defTabSz="914327" fontAlgn="auto">
              <a:lnSpc>
                <a:spcPct val="90000"/>
              </a:lnSpc>
              <a:spcAft>
                <a:spcPts val="0"/>
              </a:spcAft>
              <a:defRPr/>
            </a:pPr>
            <a:r>
              <a:rPr lang="en-US" sz="2400" spc="-125" dirty="0">
                <a:ln w="3175">
                  <a:noFill/>
                </a:ln>
                <a:solidFill>
                  <a:schemeClr val="bg1"/>
                </a:solidFill>
                <a:latin typeface="Adobe Garamond Pro" pitchFamily="18" charset="0"/>
                <a:ea typeface="ＭＳ Ｐゴシック" charset="-128"/>
                <a:cs typeface="Arial" charset="0"/>
              </a:rPr>
              <a:t>Landscape Architecture &amp; Games Design </a:t>
            </a:r>
          </a:p>
          <a:p>
            <a:pPr algn="r" defTabSz="914327" fontAlgn="auto">
              <a:lnSpc>
                <a:spcPct val="90000"/>
              </a:lnSpc>
              <a:spcAft>
                <a:spcPts val="0"/>
              </a:spcAft>
              <a:defRPr/>
            </a:pPr>
            <a:endParaRPr lang="en-US" sz="2400" spc="-125" dirty="0">
              <a:ln w="3175">
                <a:noFill/>
              </a:ln>
              <a:solidFill>
                <a:schemeClr val="bg1"/>
              </a:solidFill>
              <a:latin typeface="Adobe Garamond Pro" pitchFamily="18" charset="0"/>
              <a:ea typeface="ＭＳ Ｐゴシック" charset="-128"/>
              <a:cs typeface="Arial" charset="0"/>
            </a:endParaRPr>
          </a:p>
          <a:p>
            <a:pPr algn="r" defTabSz="914327" fontAlgn="auto">
              <a:lnSpc>
                <a:spcPct val="90000"/>
              </a:lnSpc>
              <a:spcAft>
                <a:spcPts val="0"/>
              </a:spcAft>
              <a:defRPr/>
            </a:pPr>
            <a:r>
              <a:rPr lang="en-US" sz="3700" spc="-125" dirty="0">
                <a:ln w="3175">
                  <a:noFill/>
                </a:ln>
                <a:solidFill>
                  <a:schemeClr val="bg1"/>
                </a:solidFill>
                <a:latin typeface="Adobe Garamond Pro" pitchFamily="18" charset="0"/>
                <a:ea typeface="ＭＳ Ｐゴシック" charset="-128"/>
                <a:cs typeface="Arial" charset="0"/>
              </a:rPr>
              <a:t> </a:t>
            </a:r>
          </a:p>
        </p:txBody>
      </p:sp>
      <p:pic>
        <p:nvPicPr>
          <p:cNvPr id="3078" name="Picture 8" descr="D:\cvg\CM Director\Projects\pechuKichiu\john_ruskin_18w9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2616200"/>
            <a:ext cx="3122613"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6" descr="D:\cvg\CM Director\Projects\pechuKichiu\imag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2875" y="1425575"/>
            <a:ext cx="23241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2" descr="K:\Presentations\AutoDesk V1 Visit\Images\CVG_splashgamepa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45589">
            <a:off x="1327150" y="1611313"/>
            <a:ext cx="2200275"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hidden="1">
            <a:extLst>
              <a:ext uri="{FF2B5EF4-FFF2-40B4-BE49-F238E27FC236}">
                <a16:creationId xmlns:a16="http://schemas.microsoft.com/office/drawing/2014/main" id="{5CAFC709-74A8-4DD6-9081-043B1FC8C4AB}"/>
              </a:ext>
            </a:extLst>
          </p:cNvPr>
          <p:cNvSpPr>
            <a:spLocks noGrp="1" noChangeArrowheads="1"/>
          </p:cNvSpPr>
          <p:nvPr>
            <p:ph type="title"/>
          </p:nvPr>
        </p:nvSpPr>
        <p:spPr/>
        <p:txBody>
          <a:bodyPr/>
          <a:lstStyle/>
          <a:p>
            <a:pPr eaLnBrk="1" hangingPunct="1"/>
            <a:endParaRPr lang="en-US" altLang="en-US"/>
          </a:p>
        </p:txBody>
      </p:sp>
      <p:sp>
        <p:nvSpPr>
          <p:cNvPr id="47107" name="Rectangle 3" descr="devil_1">
            <a:extLst>
              <a:ext uri="{FF2B5EF4-FFF2-40B4-BE49-F238E27FC236}">
                <a16:creationId xmlns:a16="http://schemas.microsoft.com/office/drawing/2014/main" id="{A15A3CFA-F1BC-4A78-9353-6605FDB636A4}"/>
              </a:ext>
            </a:extLst>
          </p:cNvPr>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p:spPr>
        <p:txBody>
          <a:bodyPr/>
          <a:lstStyle>
            <a:lvl1pPr eaLnBrk="0" hangingPunct="0">
              <a:defRPr sz="2400">
                <a:solidFill>
                  <a:schemeClr val="bg1"/>
                </a:solidFill>
                <a:latin typeface="Arial" panose="020B0604020202020204" pitchFamily="34" charset="0"/>
              </a:defRPr>
            </a:lvl1pPr>
            <a:lvl2pPr marL="742950" indent="-285750" eaLnBrk="0" hangingPunct="0">
              <a:defRPr sz="2400">
                <a:solidFill>
                  <a:schemeClr val="bg1"/>
                </a:solidFill>
                <a:latin typeface="Arial" panose="020B0604020202020204" pitchFamily="34" charset="0"/>
              </a:defRPr>
            </a:lvl2pPr>
            <a:lvl3pPr marL="1143000" indent="-228600" eaLnBrk="0" hangingPunct="0">
              <a:defRPr sz="2400">
                <a:solidFill>
                  <a:schemeClr val="bg1"/>
                </a:solidFill>
                <a:latin typeface="Arial" panose="020B0604020202020204" pitchFamily="34" charset="0"/>
              </a:defRPr>
            </a:lvl3pPr>
            <a:lvl4pPr marL="1600200" indent="-228600" eaLnBrk="0" hangingPunct="0">
              <a:defRPr sz="2400">
                <a:solidFill>
                  <a:schemeClr val="bg1"/>
                </a:solidFill>
                <a:latin typeface="Arial" panose="020B0604020202020204" pitchFamily="34" charset="0"/>
              </a:defRPr>
            </a:lvl4pPr>
            <a:lvl5pPr marL="2057400" indent="-228600" eaLnBrk="0" hangingPunct="0">
              <a:defRPr sz="2400">
                <a:solidFill>
                  <a:schemeClr val="bg1"/>
                </a:solidFill>
                <a:latin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517916191"/>
      </p:ext>
    </p:extLst>
  </p:cSld>
  <p:clrMapOvr>
    <a:masterClrMapping/>
  </p:clrMapOvr>
  <p:transition>
    <p:pull dir="l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hidden="1">
            <a:extLst>
              <a:ext uri="{FF2B5EF4-FFF2-40B4-BE49-F238E27FC236}">
                <a16:creationId xmlns:a16="http://schemas.microsoft.com/office/drawing/2014/main" id="{9ECBD081-69C2-4A64-925B-7A22F0EF28A5}"/>
              </a:ext>
            </a:extLst>
          </p:cNvPr>
          <p:cNvSpPr>
            <a:spLocks noGrp="1" noChangeArrowheads="1"/>
          </p:cNvSpPr>
          <p:nvPr>
            <p:ph type="title"/>
          </p:nvPr>
        </p:nvSpPr>
        <p:spPr/>
        <p:txBody>
          <a:bodyPr/>
          <a:lstStyle/>
          <a:p>
            <a:pPr eaLnBrk="1" hangingPunct="1"/>
            <a:endParaRPr lang="en-US" altLang="en-US"/>
          </a:p>
        </p:txBody>
      </p:sp>
      <p:sp>
        <p:nvSpPr>
          <p:cNvPr id="51203" name="Rectangle 3" descr="Devil 2">
            <a:extLst>
              <a:ext uri="{FF2B5EF4-FFF2-40B4-BE49-F238E27FC236}">
                <a16:creationId xmlns:a16="http://schemas.microsoft.com/office/drawing/2014/main" id="{1F1AD9E8-AFC2-47F2-B5AC-60D6243A8CD3}"/>
              </a:ext>
            </a:extLst>
          </p:cNvPr>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p:spPr>
        <p:txBody>
          <a:bodyPr/>
          <a:lstStyle>
            <a:lvl1pPr eaLnBrk="0" hangingPunct="0">
              <a:defRPr sz="2400">
                <a:solidFill>
                  <a:schemeClr val="bg1"/>
                </a:solidFill>
                <a:latin typeface="Arial" panose="020B0604020202020204" pitchFamily="34" charset="0"/>
              </a:defRPr>
            </a:lvl1pPr>
            <a:lvl2pPr marL="742950" indent="-285750" eaLnBrk="0" hangingPunct="0">
              <a:defRPr sz="2400">
                <a:solidFill>
                  <a:schemeClr val="bg1"/>
                </a:solidFill>
                <a:latin typeface="Arial" panose="020B0604020202020204" pitchFamily="34" charset="0"/>
              </a:defRPr>
            </a:lvl2pPr>
            <a:lvl3pPr marL="1143000" indent="-228600" eaLnBrk="0" hangingPunct="0">
              <a:defRPr sz="2400">
                <a:solidFill>
                  <a:schemeClr val="bg1"/>
                </a:solidFill>
                <a:latin typeface="Arial" panose="020B0604020202020204" pitchFamily="34" charset="0"/>
              </a:defRPr>
            </a:lvl3pPr>
            <a:lvl4pPr marL="1600200" indent="-228600" eaLnBrk="0" hangingPunct="0">
              <a:defRPr sz="2400">
                <a:solidFill>
                  <a:schemeClr val="bg1"/>
                </a:solidFill>
                <a:latin typeface="Arial" panose="020B0604020202020204" pitchFamily="34" charset="0"/>
              </a:defRPr>
            </a:lvl4pPr>
            <a:lvl5pPr marL="2057400" indent="-228600" eaLnBrk="0" hangingPunct="0">
              <a:defRPr sz="2400">
                <a:solidFill>
                  <a:schemeClr val="bg1"/>
                </a:solidFill>
                <a:latin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193613326"/>
      </p:ext>
    </p:extLst>
  </p:cSld>
  <p:clrMapOvr>
    <a:masterClrMapping/>
  </p:clrMapOvr>
  <p:transition>
    <p:pull dir="l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hidden="1">
            <a:extLst>
              <a:ext uri="{FF2B5EF4-FFF2-40B4-BE49-F238E27FC236}">
                <a16:creationId xmlns:a16="http://schemas.microsoft.com/office/drawing/2014/main" id="{51A54266-6AD6-4D7B-AE1E-039FBDB0F885}"/>
              </a:ext>
            </a:extLst>
          </p:cNvPr>
          <p:cNvSpPr>
            <a:spLocks noGrp="1" noChangeArrowheads="1"/>
          </p:cNvSpPr>
          <p:nvPr>
            <p:ph type="title"/>
          </p:nvPr>
        </p:nvSpPr>
        <p:spPr/>
        <p:txBody>
          <a:bodyPr/>
          <a:lstStyle/>
          <a:p>
            <a:pPr eaLnBrk="1" hangingPunct="1"/>
            <a:endParaRPr lang="en-US" altLang="en-US"/>
          </a:p>
        </p:txBody>
      </p:sp>
      <p:sp>
        <p:nvSpPr>
          <p:cNvPr id="32771" name="Rectangle 3" descr="jcr_2">
            <a:extLst>
              <a:ext uri="{FF2B5EF4-FFF2-40B4-BE49-F238E27FC236}">
                <a16:creationId xmlns:a16="http://schemas.microsoft.com/office/drawing/2014/main" id="{E20481D0-5820-4190-A1DA-79666FA7D606}"/>
              </a:ext>
            </a:extLst>
          </p:cNvPr>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p:spPr>
        <p:txBody>
          <a:bodyPr/>
          <a:lstStyle>
            <a:lvl1pPr eaLnBrk="0" hangingPunct="0">
              <a:defRPr sz="2400">
                <a:solidFill>
                  <a:schemeClr val="bg1"/>
                </a:solidFill>
                <a:latin typeface="Arial" panose="020B0604020202020204" pitchFamily="34" charset="0"/>
              </a:defRPr>
            </a:lvl1pPr>
            <a:lvl2pPr marL="742950" indent="-285750" eaLnBrk="0" hangingPunct="0">
              <a:defRPr sz="2400">
                <a:solidFill>
                  <a:schemeClr val="bg1"/>
                </a:solidFill>
                <a:latin typeface="Arial" panose="020B0604020202020204" pitchFamily="34" charset="0"/>
              </a:defRPr>
            </a:lvl2pPr>
            <a:lvl3pPr marL="1143000" indent="-228600" eaLnBrk="0" hangingPunct="0">
              <a:defRPr sz="2400">
                <a:solidFill>
                  <a:schemeClr val="bg1"/>
                </a:solidFill>
                <a:latin typeface="Arial" panose="020B0604020202020204" pitchFamily="34" charset="0"/>
              </a:defRPr>
            </a:lvl3pPr>
            <a:lvl4pPr marL="1600200" indent="-228600" eaLnBrk="0" hangingPunct="0">
              <a:defRPr sz="2400">
                <a:solidFill>
                  <a:schemeClr val="bg1"/>
                </a:solidFill>
                <a:latin typeface="Arial" panose="020B0604020202020204" pitchFamily="34" charset="0"/>
              </a:defRPr>
            </a:lvl4pPr>
            <a:lvl5pPr marL="2057400" indent="-228600" eaLnBrk="0" hangingPunct="0">
              <a:defRPr sz="2400">
                <a:solidFill>
                  <a:schemeClr val="bg1"/>
                </a:solidFill>
                <a:latin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1329978135"/>
      </p:ext>
    </p:extLst>
  </p:cSld>
  <p:clrMapOvr>
    <a:masterClrMapping/>
  </p:clrMapOvr>
  <p:transition>
    <p:pull dir="l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457200" y="1295400"/>
            <a:ext cx="8229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GB"/>
          </a:p>
          <a:p>
            <a:pPr marL="342900" indent="-342900">
              <a:spcBef>
                <a:spcPct val="20000"/>
              </a:spcBef>
              <a:buFontTx/>
              <a:buChar char="•"/>
            </a:pPr>
            <a:endParaRPr lang="en-GB">
              <a:solidFill>
                <a:srgbClr val="FFFFFF"/>
              </a:solidFill>
            </a:endParaRPr>
          </a:p>
          <a:p>
            <a:pPr marL="342900" indent="-342900">
              <a:spcBef>
                <a:spcPct val="20000"/>
              </a:spcBef>
              <a:buFontTx/>
              <a:buChar char="•"/>
            </a:pPr>
            <a:endParaRPr lang="en-GB">
              <a:solidFill>
                <a:srgbClr val="FFFFFF"/>
              </a:solidFill>
            </a:endParaRPr>
          </a:p>
        </p:txBody>
      </p:sp>
      <p:sp>
        <p:nvSpPr>
          <p:cNvPr id="9223" name="TextBox 3"/>
          <p:cNvSpPr txBox="1">
            <a:spLocks noChangeArrowheads="1"/>
          </p:cNvSpPr>
          <p:nvPr/>
        </p:nvSpPr>
        <p:spPr bwMode="auto">
          <a:xfrm>
            <a:off x="1406931" y="339725"/>
            <a:ext cx="6638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GB" dirty="0" err="1">
                <a:solidFill>
                  <a:srgbClr val="0070C0"/>
                </a:solidFill>
              </a:rPr>
              <a:t>PlastiCity</a:t>
            </a:r>
            <a:r>
              <a:rPr lang="en-GB" dirty="0">
                <a:solidFill>
                  <a:srgbClr val="0070C0"/>
                </a:solidFill>
              </a:rPr>
              <a:t>: Urban Planning Game</a:t>
            </a:r>
          </a:p>
        </p:txBody>
      </p:sp>
      <p:sp>
        <p:nvSpPr>
          <p:cNvPr id="3" name="TextBox 2"/>
          <p:cNvSpPr txBox="1"/>
          <p:nvPr/>
        </p:nvSpPr>
        <p:spPr>
          <a:xfrm>
            <a:off x="4364610" y="1442460"/>
            <a:ext cx="4150988" cy="6863417"/>
          </a:xfrm>
          <a:prstGeom prst="rect">
            <a:avLst/>
          </a:prstGeom>
          <a:noFill/>
        </p:spPr>
        <p:txBody>
          <a:bodyPr wrap="square" rtlCol="0">
            <a:spAutoFit/>
          </a:bodyPr>
          <a:lstStyle/>
          <a:p>
            <a:r>
              <a:rPr lang="en-GB" sz="1200" b="1" dirty="0" err="1"/>
              <a:t>PlastiCity</a:t>
            </a:r>
            <a:r>
              <a:rPr lang="en-GB" sz="1200" b="1" dirty="0"/>
              <a:t> - A Multiplayer Urban Planning Game</a:t>
            </a:r>
          </a:p>
          <a:p>
            <a:pPr algn="just"/>
            <a:br>
              <a:rPr lang="en-GB" sz="1600" b="1" dirty="0"/>
            </a:br>
            <a:r>
              <a:rPr lang="en-GB" sz="1600" dirty="0"/>
              <a:t>The project will create a gaming environment for single or multiple users which will allow players to reshape Bradford city centre according to their own, or a shared, vision.</a:t>
            </a:r>
            <a:br>
              <a:rPr lang="en-GB" sz="1600" dirty="0"/>
            </a:br>
            <a:r>
              <a:rPr lang="en-GB" sz="1600" dirty="0"/>
              <a:t>The game can be considered a ’serious’ game insofar as it is based on careful research into the City Council’s planning, the history of ’cities of the future’, The City Centre </a:t>
            </a:r>
            <a:r>
              <a:rPr lang="en-GB" sz="1600" dirty="0" err="1"/>
              <a:t>Masterplan</a:t>
            </a:r>
            <a:r>
              <a:rPr lang="en-GB" sz="1600" dirty="0"/>
              <a:t>, and the wishes and demands of the local population.  </a:t>
            </a:r>
          </a:p>
          <a:p>
            <a:pPr algn="just"/>
            <a:endParaRPr lang="en-GB" sz="1600" dirty="0"/>
          </a:p>
          <a:p>
            <a:pPr algn="just"/>
            <a:r>
              <a:rPr lang="en-GB" sz="1600" dirty="0"/>
              <a:t>However, our intention is that the game should firstly and </a:t>
            </a:r>
            <a:r>
              <a:rPr lang="en-GB" sz="1600" dirty="0" err="1"/>
              <a:t>foremostly</a:t>
            </a:r>
            <a:r>
              <a:rPr lang="en-GB" sz="1600" dirty="0"/>
              <a:t> be fun to play. To this end, it is our intention that the game will contain additional playful elements (subgames) which will add to the playability, longevity and relevance to </a:t>
            </a:r>
            <a:r>
              <a:rPr lang="en-GB" sz="1600" dirty="0" err="1"/>
              <a:t>Bradfordians</a:t>
            </a:r>
            <a:r>
              <a:rPr lang="en-GB" sz="1600" dirty="0"/>
              <a:t> of the game experience.</a:t>
            </a:r>
          </a:p>
          <a:p>
            <a:pPr algn="just"/>
            <a:endParaRPr lang="en-GB" sz="1200" dirty="0"/>
          </a:p>
          <a:p>
            <a:pPr algn="just"/>
            <a:endParaRPr lang="en-GB" sz="1200" dirty="0"/>
          </a:p>
          <a:p>
            <a:pPr algn="just"/>
            <a:endParaRPr lang="en-GB" sz="1200" dirty="0"/>
          </a:p>
          <a:p>
            <a:pPr algn="just"/>
            <a:endParaRPr lang="en-GB" sz="1200" dirty="0"/>
          </a:p>
          <a:p>
            <a:pPr algn="just"/>
            <a:endParaRPr lang="en-GB" sz="1200" dirty="0"/>
          </a:p>
          <a:p>
            <a:pPr algn="just"/>
            <a:endParaRPr lang="en-GB" sz="1200" dirty="0"/>
          </a:p>
          <a:p>
            <a:pPr algn="just"/>
            <a:endParaRPr lang="en-GB" sz="1200" dirty="0"/>
          </a:p>
          <a:p>
            <a:pPr algn="just"/>
            <a:endParaRPr lang="en-GB" sz="1200" dirty="0"/>
          </a:p>
          <a:p>
            <a:pPr algn="just"/>
            <a:endParaRPr lang="en-GB" sz="1200" dirty="0"/>
          </a:p>
        </p:txBody>
      </p:sp>
      <p:graphicFrame>
        <p:nvGraphicFramePr>
          <p:cNvPr id="2" name="Table 1">
            <a:extLst>
              <a:ext uri="{FF2B5EF4-FFF2-40B4-BE49-F238E27FC236}">
                <a16:creationId xmlns:a16="http://schemas.microsoft.com/office/drawing/2014/main" id="{9A84EB1D-8CE6-4B35-A0E4-76B2F260F35E}"/>
              </a:ext>
            </a:extLst>
          </p:cNvPr>
          <p:cNvGraphicFramePr>
            <a:graphicFrameLocks noGrp="1"/>
          </p:cNvGraphicFramePr>
          <p:nvPr>
            <p:extLst>
              <p:ext uri="{D42A27DB-BD31-4B8C-83A1-F6EECF244321}">
                <p14:modId xmlns:p14="http://schemas.microsoft.com/office/powerpoint/2010/main" val="3435935275"/>
              </p:ext>
            </p:extLst>
          </p:nvPr>
        </p:nvGraphicFramePr>
        <p:xfrm>
          <a:off x="457200" y="1457325"/>
          <a:ext cx="3907409" cy="4486276"/>
        </p:xfrm>
        <a:graphic>
          <a:graphicData uri="http://schemas.openxmlformats.org/drawingml/2006/table">
            <a:tbl>
              <a:tblPr/>
              <a:tblGrid>
                <a:gridCol w="1562964">
                  <a:extLst>
                    <a:ext uri="{9D8B030D-6E8A-4147-A177-3AD203B41FA5}">
                      <a16:colId xmlns:a16="http://schemas.microsoft.com/office/drawing/2014/main" val="2648452378"/>
                    </a:ext>
                  </a:extLst>
                </a:gridCol>
                <a:gridCol w="78147">
                  <a:extLst>
                    <a:ext uri="{9D8B030D-6E8A-4147-A177-3AD203B41FA5}">
                      <a16:colId xmlns:a16="http://schemas.microsoft.com/office/drawing/2014/main" val="769705805"/>
                    </a:ext>
                  </a:extLst>
                </a:gridCol>
                <a:gridCol w="2266298">
                  <a:extLst>
                    <a:ext uri="{9D8B030D-6E8A-4147-A177-3AD203B41FA5}">
                      <a16:colId xmlns:a16="http://schemas.microsoft.com/office/drawing/2014/main" val="70717351"/>
                    </a:ext>
                  </a:extLst>
                </a:gridCol>
              </a:tblGrid>
              <a:tr h="2243138">
                <a:tc gridSpan="3">
                  <a:txBody>
                    <a:bodyPr/>
                    <a:lstStyle/>
                    <a:p>
                      <a:pPr algn="ctr"/>
                      <a:r>
                        <a:rPr lang="en-GB" sz="900" dirty="0">
                          <a:latin typeface="Verdana, Arial, Helvetica, sans-serif"/>
                        </a:rPr>
                        <a:t>.</a:t>
                      </a:r>
                      <a:endParaRPr lang="en-GB" sz="900" dirty="0"/>
                    </a:p>
                  </a:txBody>
                  <a:tcPr marL="0" marR="0" marT="0" marB="0" anchor="ctr">
                    <a:lnL>
                      <a:noFill/>
                    </a:lnL>
                    <a:lnR>
                      <a:noFill/>
                    </a:lnR>
                    <a:lnT>
                      <a:noFill/>
                    </a:lnT>
                    <a:lnB>
                      <a:noFill/>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489638478"/>
                  </a:ext>
                </a:extLst>
              </a:tr>
              <a:tr h="140196">
                <a:tc gridSpan="3">
                  <a:txBody>
                    <a:bodyPr/>
                    <a:lstStyle/>
                    <a:p>
                      <a:pPr algn="r"/>
                      <a:r>
                        <a:rPr lang="en-GB" sz="900"/>
                        <a:t> </a:t>
                      </a:r>
                    </a:p>
                  </a:txBody>
                  <a:tcPr marL="0" marR="0" marT="0" marB="0">
                    <a:lnL>
                      <a:noFill/>
                    </a:lnL>
                    <a:lnR>
                      <a:noFill/>
                    </a:lnR>
                    <a:lnT>
                      <a:noFill/>
                    </a:lnT>
                    <a:lnB>
                      <a:noFill/>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721950738"/>
                  </a:ext>
                </a:extLst>
              </a:tr>
              <a:tr h="2102942">
                <a:tc>
                  <a:txBody>
                    <a:bodyPr/>
                    <a:lstStyle/>
                    <a:p>
                      <a:pPr algn="r"/>
                      <a:r>
                        <a:rPr lang="en-GB" sz="900" b="1" dirty="0">
                          <a:latin typeface="Verdana, Arial, Helvetica, sans-serif"/>
                        </a:rPr>
                        <a:t>Mathias Fuchs</a:t>
                      </a:r>
                      <a:br>
                        <a:rPr lang="en-GB" sz="900" b="1" dirty="0">
                          <a:latin typeface="Verdana, Arial, Helvetica, sans-serif"/>
                        </a:rPr>
                      </a:br>
                      <a:r>
                        <a:rPr lang="en-GB" sz="900" dirty="0" err="1">
                          <a:latin typeface="Verdana, Arial, Helvetica, sans-serif"/>
                        </a:rPr>
                        <a:t>LevelDesign</a:t>
                      </a:r>
                      <a:r>
                        <a:rPr lang="en-GB" sz="900" dirty="0">
                          <a:latin typeface="Verdana, Arial, Helvetica, sans-serif"/>
                        </a:rPr>
                        <a:t>, Art, </a:t>
                      </a:r>
                    </a:p>
                    <a:p>
                      <a:pPr algn="r"/>
                      <a:endParaRPr lang="en-GB" sz="900" dirty="0">
                        <a:latin typeface="Verdana, Arial, Helvetica, sans-serif"/>
                      </a:endParaRPr>
                    </a:p>
                    <a:p>
                      <a:pPr algn="r"/>
                      <a:r>
                        <a:rPr lang="en-GB" sz="900" dirty="0">
                          <a:latin typeface="Verdana, Arial, Helvetica, sans-serif"/>
                        </a:rPr>
                        <a:t>Concept</a:t>
                      </a:r>
                      <a:br>
                        <a:rPr lang="en-GB" sz="900" b="1" dirty="0">
                          <a:latin typeface="Verdana, Arial, Helvetica, sans-serif"/>
                        </a:rPr>
                      </a:br>
                      <a:r>
                        <a:rPr lang="en-GB" sz="900" b="1" dirty="0">
                          <a:latin typeface="Verdana, Arial, Helvetica, sans-serif"/>
                        </a:rPr>
                        <a:t>Steve </a:t>
                      </a:r>
                      <a:r>
                        <a:rPr lang="en-GB" sz="900" b="1" dirty="0" err="1">
                          <a:latin typeface="Verdana, Arial, Helvetica, sans-serif"/>
                        </a:rPr>
                        <a:t>Manthorp</a:t>
                      </a:r>
                      <a:br>
                        <a:rPr lang="en-GB" sz="900" b="1" dirty="0">
                          <a:latin typeface="Verdana, Arial, Helvetica, sans-serif"/>
                        </a:rPr>
                      </a:br>
                      <a:r>
                        <a:rPr lang="en-GB" sz="900" dirty="0">
                          <a:latin typeface="Verdana, Arial, Helvetica, sans-serif"/>
                        </a:rPr>
                        <a:t>Concept, Gameplay</a:t>
                      </a:r>
                      <a:br>
                        <a:rPr lang="en-GB" sz="900" b="1" dirty="0">
                          <a:latin typeface="Verdana, Arial, Helvetica, sans-serif"/>
                        </a:rPr>
                      </a:br>
                      <a:r>
                        <a:rPr lang="en-GB" sz="900" b="1" dirty="0">
                          <a:latin typeface="Verdana, Arial, Helvetica, sans-serif"/>
                        </a:rPr>
                        <a:t>Vera </a:t>
                      </a:r>
                      <a:r>
                        <a:rPr lang="en-GB" sz="900" b="1" dirty="0" err="1">
                          <a:latin typeface="Verdana, Arial, Helvetica, sans-serif"/>
                        </a:rPr>
                        <a:t>Schlusmans</a:t>
                      </a:r>
                      <a:br>
                        <a:rPr lang="en-GB" sz="900" b="1" dirty="0">
                          <a:latin typeface="Verdana, Arial, Helvetica, sans-serif"/>
                        </a:rPr>
                      </a:br>
                      <a:r>
                        <a:rPr lang="en-GB" sz="900" dirty="0">
                          <a:latin typeface="Verdana, Arial, Helvetica, sans-serif"/>
                        </a:rPr>
                        <a:t>Unreal Script Programming, Concept, Gameplay</a:t>
                      </a:r>
                      <a:br>
                        <a:rPr lang="en-GB" sz="900" b="1" dirty="0">
                          <a:latin typeface="Verdana, Arial, Helvetica, sans-serif"/>
                        </a:rPr>
                      </a:br>
                      <a:r>
                        <a:rPr lang="en-GB" sz="900" b="1" dirty="0">
                          <a:latin typeface="Verdana, Arial, Helvetica, sans-serif"/>
                        </a:rPr>
                        <a:t>Umran Ali</a:t>
                      </a:r>
                      <a:br>
                        <a:rPr lang="en-GB" sz="900" b="1" dirty="0">
                          <a:latin typeface="Verdana, Arial, Helvetica, sans-serif"/>
                        </a:rPr>
                      </a:br>
                      <a:r>
                        <a:rPr lang="en-GB" sz="900" dirty="0">
                          <a:latin typeface="Verdana, Arial, Helvetica, sans-serif"/>
                        </a:rPr>
                        <a:t>Terrain Editing, Modelling</a:t>
                      </a:r>
                      <a:br>
                        <a:rPr lang="en-GB" sz="900" b="1" dirty="0">
                          <a:latin typeface="Verdana, Arial, Helvetica, sans-serif"/>
                        </a:rPr>
                      </a:br>
                      <a:r>
                        <a:rPr lang="en-GB" sz="900" b="1" dirty="0">
                          <a:latin typeface="Verdana, Arial, Helvetica, sans-serif"/>
                        </a:rPr>
                        <a:t>Kelvin Ward</a:t>
                      </a:r>
                      <a:br>
                        <a:rPr lang="en-GB" sz="900" b="1" dirty="0">
                          <a:latin typeface="Verdana, Arial, Helvetica, sans-serif"/>
                        </a:rPr>
                      </a:br>
                      <a:r>
                        <a:rPr lang="en-GB" sz="900" dirty="0">
                          <a:latin typeface="Verdana, Arial, Helvetica, sans-serif"/>
                        </a:rPr>
                        <a:t>Modelling, Digital Photos</a:t>
                      </a:r>
                      <a:endParaRPr lang="en-GB" sz="900" dirty="0"/>
                    </a:p>
                  </a:txBody>
                  <a:tcPr marL="0" marR="0" marT="0" marB="0">
                    <a:lnL>
                      <a:noFill/>
                    </a:lnL>
                    <a:lnR>
                      <a:noFill/>
                    </a:lnR>
                    <a:lnT>
                      <a:noFill/>
                    </a:lnT>
                    <a:lnB>
                      <a:noFill/>
                    </a:lnB>
                  </a:tcPr>
                </a:tc>
                <a:tc>
                  <a:txBody>
                    <a:bodyPr/>
                    <a:lstStyle/>
                    <a:p>
                      <a:pPr algn="l"/>
                      <a:endParaRPr lang="en-GB" sz="900"/>
                    </a:p>
                  </a:txBody>
                  <a:tcPr marL="0" marR="0" marT="0" marB="0">
                    <a:lnL>
                      <a:noFill/>
                    </a:lnL>
                    <a:lnR>
                      <a:noFill/>
                    </a:lnR>
                    <a:lnT>
                      <a:noFill/>
                    </a:lnT>
                    <a:lnB>
                      <a:noFill/>
                    </a:lnB>
                  </a:tcPr>
                </a:tc>
                <a:tc>
                  <a:txBody>
                    <a:bodyPr/>
                    <a:lstStyle/>
                    <a:p>
                      <a:pPr algn="l"/>
                      <a:r>
                        <a:rPr lang="en-GB" sz="900" b="1" dirty="0">
                          <a:latin typeface="Verdana, Arial, Helvetica, sans-serif"/>
                        </a:rPr>
                        <a:t> </a:t>
                      </a:r>
                      <a:br>
                        <a:rPr lang="en-GB" sz="900" b="1" dirty="0">
                          <a:latin typeface="Verdana, Arial, Helvetica, sans-serif"/>
                        </a:rPr>
                      </a:br>
                      <a:r>
                        <a:rPr lang="en-GB" sz="900" b="1" dirty="0">
                          <a:latin typeface="Verdana, Arial, Helvetica, sans-serif"/>
                        </a:rPr>
                        <a:t>Bradford City centre. The </a:t>
                      </a:r>
                    </a:p>
                    <a:p>
                      <a:pPr algn="l"/>
                      <a:endParaRPr lang="en-GB" sz="900" b="1" dirty="0">
                        <a:latin typeface="Verdana, Arial, Helvetica, sans-serif"/>
                      </a:endParaRPr>
                    </a:p>
                    <a:p>
                      <a:pPr algn="l"/>
                      <a:r>
                        <a:rPr lang="en-GB" sz="900" b="1" dirty="0">
                          <a:latin typeface="Verdana, Arial, Helvetica, sans-serif"/>
                        </a:rPr>
                        <a:t>red zone is the core region containing the Townhall and the Museum of Film, Photography and Television. The blue zone marks the area for a possible lake.</a:t>
                      </a:r>
                      <a:endParaRPr lang="en-GB" sz="900" dirty="0"/>
                    </a:p>
                  </a:txBody>
                  <a:tcPr marL="0" marR="0" marT="0" marB="0">
                    <a:lnL>
                      <a:noFill/>
                    </a:lnL>
                    <a:lnR>
                      <a:noFill/>
                    </a:lnR>
                    <a:lnT>
                      <a:noFill/>
                    </a:lnT>
                    <a:lnB>
                      <a:noFill/>
                    </a:lnB>
                  </a:tcPr>
                </a:tc>
                <a:extLst>
                  <a:ext uri="{0D108BD9-81ED-4DB2-BD59-A6C34878D82A}">
                    <a16:rowId xmlns:a16="http://schemas.microsoft.com/office/drawing/2014/main" val="2615309497"/>
                  </a:ext>
                </a:extLst>
              </a:tr>
            </a:tbl>
          </a:graphicData>
        </a:graphic>
      </p:graphicFrame>
      <p:pic>
        <p:nvPicPr>
          <p:cNvPr id="1025" name="Picture 1" descr="K:\Research\Serious Games Projects\PlastiCity\Mathias Fuchs PlastiCity_files\profr_plasticity_files\plasticity_files\image002.jpg">
            <a:extLst>
              <a:ext uri="{FF2B5EF4-FFF2-40B4-BE49-F238E27FC236}">
                <a16:creationId xmlns:a16="http://schemas.microsoft.com/office/drawing/2014/main" id="{56215126-D6BC-41AC-99F8-CD3A128920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680" y="1116445"/>
            <a:ext cx="3600450" cy="268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780710"/>
      </p:ext>
    </p:extLst>
  </p:cSld>
  <p:clrMapOvr>
    <a:masterClrMapping/>
  </p:clrMapOvr>
  <p:transition advClick="0">
    <p:pull dir="l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hidden="1">
            <a:extLst>
              <a:ext uri="{FF2B5EF4-FFF2-40B4-BE49-F238E27FC236}">
                <a16:creationId xmlns:a16="http://schemas.microsoft.com/office/drawing/2014/main" id="{4FAC7114-B97B-454A-B147-6B5213D18DE4}"/>
              </a:ext>
            </a:extLst>
          </p:cNvPr>
          <p:cNvSpPr>
            <a:spLocks noGrp="1" noChangeArrowheads="1"/>
          </p:cNvSpPr>
          <p:nvPr>
            <p:ph type="title"/>
          </p:nvPr>
        </p:nvSpPr>
        <p:spPr/>
        <p:txBody>
          <a:bodyPr/>
          <a:lstStyle/>
          <a:p>
            <a:pPr eaLnBrk="1" hangingPunct="1"/>
            <a:endParaRPr lang="en-US" altLang="en-US"/>
          </a:p>
        </p:txBody>
      </p:sp>
      <p:sp>
        <p:nvSpPr>
          <p:cNvPr id="16387" name="Rectangle 3" descr="police">
            <a:extLst>
              <a:ext uri="{FF2B5EF4-FFF2-40B4-BE49-F238E27FC236}">
                <a16:creationId xmlns:a16="http://schemas.microsoft.com/office/drawing/2014/main" id="{FEEC5336-BBE9-4687-9ED6-C470DD431876}"/>
              </a:ext>
            </a:extLst>
          </p:cNvPr>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p:spPr>
        <p:txBody>
          <a:bodyPr/>
          <a:lstStyle>
            <a:lvl1pPr eaLnBrk="0" hangingPunct="0">
              <a:defRPr sz="2400">
                <a:solidFill>
                  <a:schemeClr val="bg1"/>
                </a:solidFill>
                <a:latin typeface="Arial" panose="020B0604020202020204" pitchFamily="34" charset="0"/>
              </a:defRPr>
            </a:lvl1pPr>
            <a:lvl2pPr marL="742950" indent="-285750" eaLnBrk="0" hangingPunct="0">
              <a:defRPr sz="2400">
                <a:solidFill>
                  <a:schemeClr val="bg1"/>
                </a:solidFill>
                <a:latin typeface="Arial" panose="020B0604020202020204" pitchFamily="34" charset="0"/>
              </a:defRPr>
            </a:lvl2pPr>
            <a:lvl3pPr marL="1143000" indent="-228600" eaLnBrk="0" hangingPunct="0">
              <a:defRPr sz="2400">
                <a:solidFill>
                  <a:schemeClr val="bg1"/>
                </a:solidFill>
                <a:latin typeface="Arial" panose="020B0604020202020204" pitchFamily="34" charset="0"/>
              </a:defRPr>
            </a:lvl3pPr>
            <a:lvl4pPr marL="1600200" indent="-228600" eaLnBrk="0" hangingPunct="0">
              <a:defRPr sz="2400">
                <a:solidFill>
                  <a:schemeClr val="bg1"/>
                </a:solidFill>
                <a:latin typeface="Arial" panose="020B0604020202020204" pitchFamily="34" charset="0"/>
              </a:defRPr>
            </a:lvl4pPr>
            <a:lvl5pPr marL="2057400" indent="-228600" eaLnBrk="0" hangingPunct="0">
              <a:defRPr sz="2400">
                <a:solidFill>
                  <a:schemeClr val="bg1"/>
                </a:solidFill>
                <a:latin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924149257"/>
      </p:ext>
    </p:extLst>
  </p:cSld>
  <p:clrMapOvr>
    <a:masterClrMapping/>
  </p:clrMapOvr>
  <p:transition>
    <p:pull dir="l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hidden="1">
            <a:extLst>
              <a:ext uri="{FF2B5EF4-FFF2-40B4-BE49-F238E27FC236}">
                <a16:creationId xmlns:a16="http://schemas.microsoft.com/office/drawing/2014/main" id="{78FBB511-B3F9-4CEC-AEDB-980B7E1BC0F8}"/>
              </a:ext>
            </a:extLst>
          </p:cNvPr>
          <p:cNvSpPr>
            <a:spLocks noGrp="1" noChangeArrowheads="1"/>
          </p:cNvSpPr>
          <p:nvPr>
            <p:ph type="title"/>
          </p:nvPr>
        </p:nvSpPr>
        <p:spPr/>
        <p:txBody>
          <a:bodyPr/>
          <a:lstStyle/>
          <a:p>
            <a:pPr eaLnBrk="1" hangingPunct="1"/>
            <a:endParaRPr lang="en-US" altLang="en-US"/>
          </a:p>
        </p:txBody>
      </p:sp>
      <p:sp>
        <p:nvSpPr>
          <p:cNvPr id="52227" name="Rectangle 3" descr="police 2">
            <a:extLst>
              <a:ext uri="{FF2B5EF4-FFF2-40B4-BE49-F238E27FC236}">
                <a16:creationId xmlns:a16="http://schemas.microsoft.com/office/drawing/2014/main" id="{9328E706-DECA-45DA-9143-1F4A1C899615}"/>
              </a:ext>
            </a:extLst>
          </p:cNvPr>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p:spPr>
        <p:txBody>
          <a:bodyPr/>
          <a:lstStyle>
            <a:lvl1pPr eaLnBrk="0" hangingPunct="0">
              <a:defRPr sz="2400">
                <a:solidFill>
                  <a:schemeClr val="bg1"/>
                </a:solidFill>
                <a:latin typeface="Arial" panose="020B0604020202020204" pitchFamily="34" charset="0"/>
              </a:defRPr>
            </a:lvl1pPr>
            <a:lvl2pPr marL="742950" indent="-285750" eaLnBrk="0" hangingPunct="0">
              <a:defRPr sz="2400">
                <a:solidFill>
                  <a:schemeClr val="bg1"/>
                </a:solidFill>
                <a:latin typeface="Arial" panose="020B0604020202020204" pitchFamily="34" charset="0"/>
              </a:defRPr>
            </a:lvl2pPr>
            <a:lvl3pPr marL="1143000" indent="-228600" eaLnBrk="0" hangingPunct="0">
              <a:defRPr sz="2400">
                <a:solidFill>
                  <a:schemeClr val="bg1"/>
                </a:solidFill>
                <a:latin typeface="Arial" panose="020B0604020202020204" pitchFamily="34" charset="0"/>
              </a:defRPr>
            </a:lvl3pPr>
            <a:lvl4pPr marL="1600200" indent="-228600" eaLnBrk="0" hangingPunct="0">
              <a:defRPr sz="2400">
                <a:solidFill>
                  <a:schemeClr val="bg1"/>
                </a:solidFill>
                <a:latin typeface="Arial" panose="020B0604020202020204" pitchFamily="34" charset="0"/>
              </a:defRPr>
            </a:lvl4pPr>
            <a:lvl5pPr marL="2057400" indent="-228600" eaLnBrk="0" hangingPunct="0">
              <a:defRPr sz="2400">
                <a:solidFill>
                  <a:schemeClr val="bg1"/>
                </a:solidFill>
                <a:latin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2927163683"/>
      </p:ext>
    </p:extLst>
  </p:cSld>
  <p:clrMapOvr>
    <a:masterClrMapping/>
  </p:clrMapOvr>
  <p:transition>
    <p:pull dir="l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457200" y="1295400"/>
            <a:ext cx="8229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GB"/>
          </a:p>
          <a:p>
            <a:pPr marL="342900" indent="-342900">
              <a:spcBef>
                <a:spcPct val="20000"/>
              </a:spcBef>
              <a:buFontTx/>
              <a:buChar char="•"/>
            </a:pPr>
            <a:endParaRPr lang="en-GB">
              <a:solidFill>
                <a:srgbClr val="FFFFFF"/>
              </a:solidFill>
            </a:endParaRPr>
          </a:p>
          <a:p>
            <a:pPr marL="342900" indent="-342900">
              <a:spcBef>
                <a:spcPct val="20000"/>
              </a:spcBef>
              <a:buFontTx/>
              <a:buChar char="•"/>
            </a:pPr>
            <a:endParaRPr lang="en-GB">
              <a:solidFill>
                <a:srgbClr val="FFFFFF"/>
              </a:solidFill>
            </a:endParaRPr>
          </a:p>
        </p:txBody>
      </p:sp>
      <p:sp>
        <p:nvSpPr>
          <p:cNvPr id="9223" name="TextBox 3"/>
          <p:cNvSpPr txBox="1">
            <a:spLocks noChangeArrowheads="1"/>
          </p:cNvSpPr>
          <p:nvPr/>
        </p:nvSpPr>
        <p:spPr bwMode="auto">
          <a:xfrm>
            <a:off x="1252537" y="346075"/>
            <a:ext cx="6638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GB" u="sng" dirty="0">
                <a:solidFill>
                  <a:srgbClr val="0070C0"/>
                </a:solidFill>
              </a:rPr>
              <a:t>Heretic Kingdoms: The Inquisition</a:t>
            </a:r>
            <a:endParaRPr lang="en-GB" b="1" dirty="0">
              <a:solidFill>
                <a:srgbClr val="0070C0"/>
              </a:solidFill>
            </a:endParaRPr>
          </a:p>
        </p:txBody>
      </p:sp>
      <p:sp>
        <p:nvSpPr>
          <p:cNvPr id="3" name="TextBox 2"/>
          <p:cNvSpPr txBox="1"/>
          <p:nvPr/>
        </p:nvSpPr>
        <p:spPr>
          <a:xfrm>
            <a:off x="5019675" y="1457325"/>
            <a:ext cx="3343275" cy="3754874"/>
          </a:xfrm>
          <a:prstGeom prst="rect">
            <a:avLst/>
          </a:prstGeom>
          <a:noFill/>
        </p:spPr>
        <p:txBody>
          <a:bodyPr wrap="square" rtlCol="0">
            <a:spAutoFit/>
          </a:bodyPr>
          <a:lstStyle/>
          <a:p>
            <a:r>
              <a:rPr lang="en-GB" sz="1400" u="sng" dirty="0" err="1"/>
              <a:t>Kult</a:t>
            </a:r>
            <a:r>
              <a:rPr lang="en-GB" sz="1400" u="sng" dirty="0"/>
              <a:t>: Heretic Kingdoms (2004)</a:t>
            </a:r>
            <a:endParaRPr lang="en-GB" sz="1400" dirty="0"/>
          </a:p>
          <a:p>
            <a:endParaRPr lang="en-GB" sz="1400" dirty="0"/>
          </a:p>
          <a:p>
            <a:endParaRPr lang="en-GB" sz="1400" dirty="0"/>
          </a:p>
          <a:p>
            <a:r>
              <a:rPr lang="en-GB" sz="1400" u="sng" dirty="0" err="1"/>
              <a:t>Kult</a:t>
            </a:r>
            <a:r>
              <a:rPr lang="en-GB" sz="1400" u="sng" dirty="0"/>
              <a:t> i</a:t>
            </a:r>
            <a:r>
              <a:rPr lang="en-GB" sz="1400" dirty="0"/>
              <a:t>s an isometric role-playing video game, combining 3D technologies with the intuitive environment of an isometric game. </a:t>
            </a:r>
          </a:p>
          <a:p>
            <a:endParaRPr lang="en-GB" sz="1400" dirty="0"/>
          </a:p>
          <a:p>
            <a:r>
              <a:rPr lang="en-GB" sz="1400" dirty="0"/>
              <a:t>It was developed by Slovakian studio 3D People, with a storyline written by a script team that includes Chris Bateman and game mechanics designed by the International Hobo team. It was published in North America as Heretic Kingdoms: The Inquisition</a:t>
            </a:r>
          </a:p>
          <a:p>
            <a:endParaRPr lang="en-GB" sz="1400" dirty="0"/>
          </a:p>
          <a:p>
            <a:r>
              <a:rPr lang="en-GB" sz="1400" dirty="0"/>
              <a:t>Design/interface </a:t>
            </a:r>
            <a:r>
              <a:rPr lang="en-GB" sz="1400" dirty="0" err="1"/>
              <a:t>usbaility</a:t>
            </a:r>
            <a:r>
              <a:rPr lang="en-GB" sz="1400" dirty="0"/>
              <a:t>.</a:t>
            </a:r>
            <a:endParaRPr lang="en-GB" dirty="0"/>
          </a:p>
        </p:txBody>
      </p:sp>
      <p:pic>
        <p:nvPicPr>
          <p:cNvPr id="3074" name="Picture 2" descr="D:\cvg\CM Director\Projects\JOBS\Aston\Interview\Research\downlo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5" y="990599"/>
            <a:ext cx="3637064" cy="272428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cvg\CM Director\Projects\JOBS\Aston\Interview\Research\download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48" y="3714886"/>
            <a:ext cx="3656115" cy="2738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656488"/>
      </p:ext>
    </p:extLst>
  </p:cSld>
  <p:clrMapOvr>
    <a:masterClrMapping/>
  </p:clrMapOvr>
  <p:transition advClick="0">
    <p:pull dir="ld"/>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5A66DDF2-D2F0-4AD2-B79B-8CF690FB305B}" type="slidenum">
              <a:rPr lang="en-US" smtClean="0">
                <a:solidFill>
                  <a:srgbClr val="898989"/>
                </a:solidFill>
                <a:latin typeface="Calibri" pitchFamily="34" charset="0"/>
              </a:rPr>
              <a:pPr eaLnBrk="1" hangingPunct="1"/>
              <a:t>17</a:t>
            </a:fld>
            <a:endParaRPr lang="en-US">
              <a:solidFill>
                <a:srgbClr val="898989"/>
              </a:solidFill>
              <a:latin typeface="Calibri" pitchFamily="34" charset="0"/>
            </a:endParaRPr>
          </a:p>
        </p:txBody>
      </p:sp>
      <p:graphicFrame>
        <p:nvGraphicFramePr>
          <p:cNvPr id="6" name="Diagram 5"/>
          <p:cNvGraphicFramePr/>
          <p:nvPr>
            <p:extLst>
              <p:ext uri="{D42A27DB-BD31-4B8C-83A1-F6EECF244321}">
                <p14:modId xmlns:p14="http://schemas.microsoft.com/office/powerpoint/2010/main" val="310477806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6068436"/>
      </p:ext>
    </p:extLst>
  </p:cSld>
  <p:clrMapOvr>
    <a:masterClrMapping/>
  </p:clrMapOvr>
  <p:transition advClick="0">
    <p:pull dir="ld"/>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6" name="Picture 2" descr="https://pbs.twimg.com/media/DMmc211WsAALbiu.jpg">
            <a:extLst>
              <a:ext uri="{FF2B5EF4-FFF2-40B4-BE49-F238E27FC236}">
                <a16:creationId xmlns:a16="http://schemas.microsoft.com/office/drawing/2014/main" id="{B88DFFA8-B868-4D0B-8FF3-BB7B66C815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2"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531295"/>
      </p:ext>
    </p:extLst>
  </p:cSld>
  <p:clrMapOvr>
    <a:masterClrMapping/>
  </p:clrMapOvr>
  <p:transition advClick="0">
    <p:pull dir="ld"/>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32CD002D-84F4-4A47-9C9A-9621CFFB9545}"/>
              </a:ext>
            </a:extLst>
          </p:cNvPr>
          <p:cNvSpPr>
            <a:spLocks noChangeArrowheads="1"/>
          </p:cNvSpPr>
          <p:nvPr/>
        </p:nvSpPr>
        <p:spPr bwMode="auto">
          <a:xfrm>
            <a:off x="457200" y="1295400"/>
            <a:ext cx="8229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spcBef>
                <a:spcPct val="20000"/>
              </a:spcBef>
              <a:buFontTx/>
              <a:buChar char="•"/>
            </a:pPr>
            <a:endParaRPr lang="en-GB" altLang="en-US"/>
          </a:p>
          <a:p>
            <a:pPr eaLnBrk="1" hangingPunct="1">
              <a:spcBef>
                <a:spcPct val="20000"/>
              </a:spcBef>
              <a:buFontTx/>
              <a:buChar char="•"/>
            </a:pPr>
            <a:endParaRPr lang="en-GB" altLang="en-US">
              <a:solidFill>
                <a:srgbClr val="FFFFFF"/>
              </a:solidFill>
            </a:endParaRPr>
          </a:p>
          <a:p>
            <a:pPr eaLnBrk="1" hangingPunct="1">
              <a:spcBef>
                <a:spcPct val="20000"/>
              </a:spcBef>
              <a:buFontTx/>
              <a:buChar char="•"/>
            </a:pPr>
            <a:endParaRPr lang="en-GB" altLang="en-US">
              <a:solidFill>
                <a:srgbClr val="FFFFFF"/>
              </a:solidFill>
            </a:endParaRPr>
          </a:p>
        </p:txBody>
      </p:sp>
      <p:pic>
        <p:nvPicPr>
          <p:cNvPr id="4" name="Picture 2" descr="E:\Teaching V2\PhD V2\My Artefacts\New folder\beyond_the_forbidden_forest_02.gif">
            <a:extLst>
              <a:ext uri="{FF2B5EF4-FFF2-40B4-BE49-F238E27FC236}">
                <a16:creationId xmlns:a16="http://schemas.microsoft.com/office/drawing/2014/main" id="{91993904-6931-4A49-97DC-E2CE6AE415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1175"/>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3" descr="E:\Teaching V2\PhD V2\My Artefacts\New folder\ridge-small.jpg">
            <a:extLst>
              <a:ext uri="{FF2B5EF4-FFF2-40B4-BE49-F238E27FC236}">
                <a16:creationId xmlns:a16="http://schemas.microsoft.com/office/drawing/2014/main" id="{BCD82A49-28AF-4289-91D6-D433FAECA1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1175"/>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9341670"/>
      </p:ext>
    </p:extLst>
  </p:cSld>
  <p:clrMapOvr>
    <a:masterClrMapping/>
  </p:clrMapOvr>
  <p:transition advClick="0" advTm="20000">
    <p:pull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nodeType="clickEffect">
                                  <p:stCondLst>
                                    <p:cond delay="0"/>
                                  </p:stCondLst>
                                  <p:childTnLst>
                                    <p:set>
                                      <p:cBhvr>
                                        <p:cTn id="12" dur="1" fill="hold">
                                          <p:stCondLst>
                                            <p:cond delay="0"/>
                                          </p:stCondLst>
                                        </p:cTn>
                                        <p:tgtEl>
                                          <p:spTgt spid="55299"/>
                                        </p:tgtEl>
                                        <p:attrNameLst>
                                          <p:attrName>style.visibility</p:attrName>
                                        </p:attrNameLst>
                                      </p:cBhvr>
                                      <p:to>
                                        <p:strVal val="visible"/>
                                      </p:to>
                                    </p:set>
                                    <p:animEffect transition="in" filter="blinds(horizontal)">
                                      <p:cBhvr>
                                        <p:cTn id="13" dur="1000"/>
                                        <p:tgtEl>
                                          <p:spTgt spid="55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00" name="Rectangle 4"/>
          <p:cNvSpPr>
            <a:spLocks noChangeArrowheads="1"/>
          </p:cNvSpPr>
          <p:nvPr/>
        </p:nvSpPr>
        <p:spPr bwMode="auto">
          <a:xfrm>
            <a:off x="1360897" y="1921019"/>
            <a:ext cx="2938318" cy="185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000" indent="-381000">
              <a:spcBef>
                <a:spcPct val="20000"/>
              </a:spcBef>
            </a:pPr>
            <a:r>
              <a:rPr lang="en-GB" u="sng" dirty="0">
                <a:solidFill>
                  <a:schemeClr val="bg1"/>
                </a:solidFill>
              </a:rPr>
              <a:t>The Other Me….</a:t>
            </a:r>
          </a:p>
          <a:p>
            <a:pPr marL="381000" indent="-381000">
              <a:spcBef>
                <a:spcPct val="20000"/>
              </a:spcBef>
            </a:pPr>
            <a:r>
              <a:rPr lang="en-GB" sz="2400" dirty="0">
                <a:solidFill>
                  <a:schemeClr val="bg1"/>
                </a:solidFill>
              </a:rPr>
              <a:t>PSN: </a:t>
            </a:r>
            <a:r>
              <a:rPr lang="en-GB" sz="2400" dirty="0" err="1">
                <a:solidFill>
                  <a:schemeClr val="bg1"/>
                </a:solidFill>
              </a:rPr>
              <a:t>DarkerForce</a:t>
            </a:r>
            <a:endParaRPr lang="en-GB" sz="2400" dirty="0">
              <a:solidFill>
                <a:schemeClr val="bg1"/>
              </a:solidFill>
            </a:endParaRPr>
          </a:p>
          <a:p>
            <a:pPr marL="381000" indent="-381000">
              <a:spcBef>
                <a:spcPct val="20000"/>
              </a:spcBef>
            </a:pPr>
            <a:endParaRPr lang="en-GB" sz="2400" dirty="0">
              <a:solidFill>
                <a:schemeClr val="bg1"/>
              </a:solidFill>
            </a:endParaRPr>
          </a:p>
          <a:p>
            <a:pPr marL="381000" indent="-381000">
              <a:spcBef>
                <a:spcPct val="20000"/>
              </a:spcBef>
            </a:pPr>
            <a:r>
              <a:rPr lang="en-GB" sz="1600" dirty="0">
                <a:solidFill>
                  <a:schemeClr val="bg1"/>
                </a:solidFill>
              </a:rPr>
              <a:t>(Destiny 1 &amp; 2…2,500hrs?)</a:t>
            </a:r>
          </a:p>
        </p:txBody>
      </p:sp>
      <p:pic>
        <p:nvPicPr>
          <p:cNvPr id="2050" name="Picture 2" descr="L:\Presentations\CVG14\destiny_by_ecodigital-d5vuqd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7891" y="80788"/>
            <a:ext cx="2466109" cy="164485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L:\Presentations\CVG14\ps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111" y="124101"/>
            <a:ext cx="1689763" cy="164485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botw">
            <a:extLst>
              <a:ext uri="{FF2B5EF4-FFF2-40B4-BE49-F238E27FC236}">
                <a16:creationId xmlns:a16="http://schemas.microsoft.com/office/drawing/2014/main" id="{C380ACFF-92D8-456F-B40D-41687E0088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0151" y="1768954"/>
            <a:ext cx="4173849" cy="21898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destiny 2">
            <a:extLst>
              <a:ext uri="{FF2B5EF4-FFF2-40B4-BE49-F238E27FC236}">
                <a16:creationId xmlns:a16="http://schemas.microsoft.com/office/drawing/2014/main" id="{B8C77524-64A5-4776-8A43-6C91FA87C3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 y="4002087"/>
            <a:ext cx="9144000" cy="2855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821596"/>
      </p:ext>
    </p:extLst>
  </p:cSld>
  <p:clrMapOvr>
    <a:masterClrMapping/>
  </p:clrMapOvr>
  <p:transition advClick="0">
    <p:pull dir="ld"/>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TextBox 3">
            <a:extLst>
              <a:ext uri="{FF2B5EF4-FFF2-40B4-BE49-F238E27FC236}">
                <a16:creationId xmlns:a16="http://schemas.microsoft.com/office/drawing/2014/main" id="{342F2640-33B9-42D1-9F19-29043E00E837}"/>
              </a:ext>
            </a:extLst>
          </p:cNvPr>
          <p:cNvSpPr txBox="1">
            <a:spLocks noChangeArrowheads="1"/>
          </p:cNvSpPr>
          <p:nvPr/>
        </p:nvSpPr>
        <p:spPr bwMode="auto">
          <a:xfrm>
            <a:off x="514350" y="3722688"/>
            <a:ext cx="8305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GB" altLang="en-US" sz="1600" dirty="0"/>
              <a:t>Virtual photography has been used as a qualitative research method used to :</a:t>
            </a:r>
          </a:p>
          <a:p>
            <a:pPr eaLnBrk="1" hangingPunct="1"/>
            <a:r>
              <a:rPr lang="en-GB" altLang="en-US" sz="1600" dirty="0"/>
              <a:t> </a:t>
            </a:r>
          </a:p>
          <a:p>
            <a:pPr eaLnBrk="1" hangingPunct="1">
              <a:buFont typeface="Arial" panose="020B0604020202020204" pitchFamily="34" charset="0"/>
              <a:buChar char="•"/>
            </a:pPr>
            <a:r>
              <a:rPr lang="en-GB" altLang="en-US" sz="1600" dirty="0"/>
              <a:t>Determine the current legacy practice in games landscape design</a:t>
            </a:r>
          </a:p>
          <a:p>
            <a:pPr eaLnBrk="1" hangingPunct="1">
              <a:buFont typeface="Arial" panose="020B0604020202020204" pitchFamily="34" charset="0"/>
              <a:buChar char="•"/>
            </a:pPr>
            <a:r>
              <a:rPr lang="en-GB" altLang="en-US" sz="1600" dirty="0"/>
              <a:t>Illustrate construction of VNE over last 30 years</a:t>
            </a:r>
          </a:p>
          <a:p>
            <a:pPr eaLnBrk="1" hangingPunct="1">
              <a:buFont typeface="Arial" panose="020B0604020202020204" pitchFamily="34" charset="0"/>
              <a:buChar char="•"/>
            </a:pPr>
            <a:r>
              <a:rPr lang="en-GB" altLang="en-US" sz="1600" dirty="0"/>
              <a:t>Provide an unhindered visual perspective of the constructed design</a:t>
            </a:r>
          </a:p>
          <a:p>
            <a:pPr eaLnBrk="1" hangingPunct="1">
              <a:buFont typeface="Arial" panose="020B0604020202020204" pitchFamily="34" charset="0"/>
              <a:buChar char="•"/>
            </a:pPr>
            <a:r>
              <a:rPr lang="en-GB" altLang="en-US" sz="1600" dirty="0"/>
              <a:t>Draw out difficult concepts related to VED.</a:t>
            </a:r>
          </a:p>
          <a:p>
            <a:pPr eaLnBrk="1" hangingPunct="1">
              <a:buFont typeface="Arial" panose="020B0604020202020204" pitchFamily="34" charset="0"/>
              <a:buChar char="•"/>
            </a:pPr>
            <a:r>
              <a:rPr lang="en-GB" altLang="en-US" sz="1600" dirty="0"/>
              <a:t>Form of restoration? environments lost long ago are extracted and distilled</a:t>
            </a:r>
          </a:p>
          <a:p>
            <a:pPr eaLnBrk="1" hangingPunct="1">
              <a:buFont typeface="Arial" panose="020B0604020202020204" pitchFamily="34" charset="0"/>
              <a:buChar char="•"/>
            </a:pPr>
            <a:endParaRPr lang="en-GB" altLang="en-US" sz="1600" dirty="0"/>
          </a:p>
          <a:p>
            <a:pPr eaLnBrk="1" hangingPunct="1">
              <a:buFont typeface="Arial" panose="020B0604020202020204" pitchFamily="34" charset="0"/>
              <a:buChar char="•"/>
            </a:pPr>
            <a:r>
              <a:rPr lang="en-GB" altLang="en-US" sz="1600" dirty="0"/>
              <a:t>Photography as a -</a:t>
            </a:r>
            <a:r>
              <a:rPr lang="en-GB" altLang="en-US" sz="1600" i="1" dirty="0"/>
              <a:t>offers a reflective </a:t>
            </a:r>
            <a:r>
              <a:rPr lang="en-GB" altLang="en-US" sz="1600" i="1" dirty="0" err="1"/>
              <a:t>entrypoint</a:t>
            </a:r>
            <a:r>
              <a:rPr lang="en-GB" altLang="en-US" sz="1600" i="1" dirty="0"/>
              <a:t> into an exploration</a:t>
            </a:r>
            <a:r>
              <a:rPr lang="en-GB" altLang="en-US" sz="1600" dirty="0"/>
              <a:t> of the recording of the space</a:t>
            </a:r>
          </a:p>
          <a:p>
            <a:pPr eaLnBrk="1" hangingPunct="1"/>
            <a:endParaRPr lang="en-GB" altLang="en-US" sz="1600" dirty="0"/>
          </a:p>
        </p:txBody>
      </p:sp>
      <p:pic>
        <p:nvPicPr>
          <p:cNvPr id="10243" name="Picture 2" descr="D:\cvg\CM Director\Projects\pechuKichiu\digital-photography-jpeg.jpg">
            <a:extLst>
              <a:ext uri="{FF2B5EF4-FFF2-40B4-BE49-F238E27FC236}">
                <a16:creationId xmlns:a16="http://schemas.microsoft.com/office/drawing/2014/main" id="{D4A12246-0469-4038-9F8C-2CF4F9E25A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88" y="1681163"/>
            <a:ext cx="2727325"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3" descr="K:\Presentations\AutoDesk V1 Visit\Images\64952.jpg">
            <a:extLst>
              <a:ext uri="{FF2B5EF4-FFF2-40B4-BE49-F238E27FC236}">
                <a16:creationId xmlns:a16="http://schemas.microsoft.com/office/drawing/2014/main" id="{78C77EBE-FB81-44A2-B107-A6881867E8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5900" y="1681163"/>
            <a:ext cx="3386138"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us 5">
            <a:extLst>
              <a:ext uri="{FF2B5EF4-FFF2-40B4-BE49-F238E27FC236}">
                <a16:creationId xmlns:a16="http://schemas.microsoft.com/office/drawing/2014/main" id="{63703E35-A391-4B8C-B3A0-DD9BD307D6D0}"/>
              </a:ext>
            </a:extLst>
          </p:cNvPr>
          <p:cNvSpPr/>
          <p:nvPr/>
        </p:nvSpPr>
        <p:spPr>
          <a:xfrm>
            <a:off x="3351213" y="2355850"/>
            <a:ext cx="674687" cy="763588"/>
          </a:xfrm>
          <a:prstGeom prst="mathPlus">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7" name="Equal 6">
            <a:extLst>
              <a:ext uri="{FF2B5EF4-FFF2-40B4-BE49-F238E27FC236}">
                <a16:creationId xmlns:a16="http://schemas.microsoft.com/office/drawing/2014/main" id="{3573BA4F-49BB-4638-B9D2-E123DD48C129}"/>
              </a:ext>
            </a:extLst>
          </p:cNvPr>
          <p:cNvSpPr/>
          <p:nvPr/>
        </p:nvSpPr>
        <p:spPr>
          <a:xfrm>
            <a:off x="7575550" y="2355850"/>
            <a:ext cx="993775" cy="763588"/>
          </a:xfrm>
          <a:prstGeom prst="mathEqual">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solidFill>
                <a:schemeClr val="tx1"/>
              </a:solidFill>
            </a:endParaRPr>
          </a:p>
        </p:txBody>
      </p:sp>
      <p:pic>
        <p:nvPicPr>
          <p:cNvPr id="10247" name="Picture 7" descr="D:\cvg\CM Director\Projects\pechuKichiu\images (7).jpg">
            <a:extLst>
              <a:ext uri="{FF2B5EF4-FFF2-40B4-BE49-F238E27FC236}">
                <a16:creationId xmlns:a16="http://schemas.microsoft.com/office/drawing/2014/main" id="{F7A3B0D6-F09C-4B1E-A25C-D7A1B6D926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25" y="123825"/>
            <a:ext cx="1185863"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extBox 7">
            <a:extLst>
              <a:ext uri="{FF2B5EF4-FFF2-40B4-BE49-F238E27FC236}">
                <a16:creationId xmlns:a16="http://schemas.microsoft.com/office/drawing/2014/main" id="{11F5156D-0DD2-49BC-8C01-271D9076C8A9}"/>
              </a:ext>
            </a:extLst>
          </p:cNvPr>
          <p:cNvSpPr txBox="1">
            <a:spLocks noChangeArrowheads="1"/>
          </p:cNvSpPr>
          <p:nvPr/>
        </p:nvSpPr>
        <p:spPr bwMode="auto">
          <a:xfrm>
            <a:off x="1447800" y="504825"/>
            <a:ext cx="68294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GB" altLang="en-US" b="1" dirty="0">
                <a:solidFill>
                  <a:srgbClr val="00B0F0"/>
                </a:solidFill>
              </a:rPr>
              <a:t>How can I propose a new methodology without critique of past works/artefacts? </a:t>
            </a:r>
          </a:p>
        </p:txBody>
      </p:sp>
    </p:spTree>
    <p:extLst>
      <p:ext uri="{BB962C8B-B14F-4D97-AF65-F5344CB8AC3E}">
        <p14:creationId xmlns:p14="http://schemas.microsoft.com/office/powerpoint/2010/main" val="899292947"/>
      </p:ext>
    </p:extLst>
  </p:cSld>
  <p:clrMapOvr>
    <a:masterClrMapping/>
  </p:clrMapOvr>
  <p:transition advClick="0" advTm="20000">
    <p:pull dir="ld"/>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6" name="Content Placeholder 2">
            <a:extLst>
              <a:ext uri="{FF2B5EF4-FFF2-40B4-BE49-F238E27FC236}">
                <a16:creationId xmlns:a16="http://schemas.microsoft.com/office/drawing/2014/main" id="{ACC19C99-6A16-4B95-B4BE-3E75F9BA0BD3}"/>
              </a:ext>
            </a:extLst>
          </p:cNvPr>
          <p:cNvSpPr>
            <a:spLocks noGrp="1"/>
          </p:cNvSpPr>
          <p:nvPr>
            <p:ph idx="1"/>
          </p:nvPr>
        </p:nvSpPr>
        <p:spPr>
          <a:xfrm flipV="1">
            <a:off x="4143375" y="3011488"/>
            <a:ext cx="373063" cy="1489075"/>
          </a:xfrm>
        </p:spPr>
        <p:txBody>
          <a:bodyPr/>
          <a:lstStyle/>
          <a:p>
            <a:pPr eaLnBrk="1" hangingPunct="1">
              <a:buFont typeface="Arial" panose="020B0604020202020204" pitchFamily="34" charset="0"/>
              <a:buNone/>
            </a:pPr>
            <a:endParaRPr lang="en-US" altLang="en-US"/>
          </a:p>
        </p:txBody>
      </p:sp>
      <p:pic>
        <p:nvPicPr>
          <p:cNvPr id="8" name="Picture 3" descr="D:\screens\Dwm 2010-05-03 10-07-19-51.jpg">
            <a:extLst>
              <a:ext uri="{FF2B5EF4-FFF2-40B4-BE49-F238E27FC236}">
                <a16:creationId xmlns:a16="http://schemas.microsoft.com/office/drawing/2014/main" id="{89C9BBD4-B4C5-448C-92A7-7481250F50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5788"/>
            <a:ext cx="4554538" cy="286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D:\screens\Dwm 2010-05-03 10-08-16-28.jpg">
            <a:extLst>
              <a:ext uri="{FF2B5EF4-FFF2-40B4-BE49-F238E27FC236}">
                <a16:creationId xmlns:a16="http://schemas.microsoft.com/office/drawing/2014/main" id="{467E48D7-B48F-4B8B-8629-99007A627D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0" y="557213"/>
            <a:ext cx="4635500" cy="289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D:\screens\Dwm 2010-05-03 10-09-29-88.jpg">
            <a:extLst>
              <a:ext uri="{FF2B5EF4-FFF2-40B4-BE49-F238E27FC236}">
                <a16:creationId xmlns:a16="http://schemas.microsoft.com/office/drawing/2014/main" id="{7A01F4EF-48CF-4826-80A4-FB96E952E1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8500" y="3459163"/>
            <a:ext cx="4635500" cy="289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D:\screens\Dwm 2010-05-03 10-08-45-53.jpg">
            <a:extLst>
              <a:ext uri="{FF2B5EF4-FFF2-40B4-BE49-F238E27FC236}">
                <a16:creationId xmlns:a16="http://schemas.microsoft.com/office/drawing/2014/main" id="{D9325972-BF5F-4DAF-9019-C8B049A1BF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54400"/>
            <a:ext cx="4643438"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362477"/>
      </p:ext>
    </p:extLst>
  </p:cSld>
  <p:clrMapOvr>
    <a:masterClrMapping/>
  </p:clrMapOvr>
  <p:transition advClick="0" advTm="20000">
    <p:pull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H:\vl3 screens\VirtualLandscapesTheModernEra20002012_Page_044.jpg">
            <a:extLst>
              <a:ext uri="{FF2B5EF4-FFF2-40B4-BE49-F238E27FC236}">
                <a16:creationId xmlns:a16="http://schemas.microsoft.com/office/drawing/2014/main" id="{AA3E7D69-0A27-4992-AACB-D814082031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5638" y="4489450"/>
            <a:ext cx="26289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5" descr="morrowind-3.jpg">
            <a:extLst>
              <a:ext uri="{FF2B5EF4-FFF2-40B4-BE49-F238E27FC236}">
                <a16:creationId xmlns:a16="http://schemas.microsoft.com/office/drawing/2014/main" id="{B8BBF9F5-95A3-4EC9-AB23-7DD56940F2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6050"/>
            <a:ext cx="277653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2" descr="C:\Users\Umran\Desktop\St\Morrowind\MW Pano (2).jpg">
            <a:extLst>
              <a:ext uri="{FF2B5EF4-FFF2-40B4-BE49-F238E27FC236}">
                <a16:creationId xmlns:a16="http://schemas.microsoft.com/office/drawing/2014/main" id="{F45AAD93-8462-494F-B59E-35C5B51BBF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6100" y="146050"/>
            <a:ext cx="584676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6" descr="Star-Fox-Adventures-Fox-Confused.jpg">
            <a:extLst>
              <a:ext uri="{FF2B5EF4-FFF2-40B4-BE49-F238E27FC236}">
                <a16:creationId xmlns:a16="http://schemas.microsoft.com/office/drawing/2014/main" id="{21C436BE-2B85-46F9-8BEB-19F382A9708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406650"/>
            <a:ext cx="277653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3" descr="C:\Users\Umran\Desktop\St\StarFox\StarFox Adventures Panorama_ (6).jpg">
            <a:extLst>
              <a:ext uri="{FF2B5EF4-FFF2-40B4-BE49-F238E27FC236}">
                <a16:creationId xmlns:a16="http://schemas.microsoft.com/office/drawing/2014/main" id="{ED9135DA-C192-4F5A-94CD-D1695D4ABB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6100" y="2406650"/>
            <a:ext cx="57912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3" descr="H:\vl3 screens\VirtualLandscapesTheModernEra20002012_Page_063.jpg">
            <a:extLst>
              <a:ext uri="{FF2B5EF4-FFF2-40B4-BE49-F238E27FC236}">
                <a16:creationId xmlns:a16="http://schemas.microsoft.com/office/drawing/2014/main" id="{F370DEF4-F063-4A87-8B45-C99F6F60F9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1450" y="4622800"/>
            <a:ext cx="26289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4" descr="H:\vl3 screens\VirtualLandscapesTheModernEra20002012_Page_057.jpg">
            <a:extLst>
              <a:ext uri="{FF2B5EF4-FFF2-40B4-BE49-F238E27FC236}">
                <a16:creationId xmlns:a16="http://schemas.microsoft.com/office/drawing/2014/main" id="{4569C416-E38A-4DEC-ABD2-D2B505A1D7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37288" y="4622800"/>
            <a:ext cx="26289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1822309"/>
      </p:ext>
    </p:extLst>
  </p:cSld>
  <p:clrMapOvr>
    <a:masterClrMapping/>
  </p:clrMapOvr>
  <p:transition advClick="0" advTm="20000">
    <p:pull dir="ld"/>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descr="https://pbs.twimg.com/media/DMqWxVyW4AY1A-i.jpg">
            <a:extLst>
              <a:ext uri="{FF2B5EF4-FFF2-40B4-BE49-F238E27FC236}">
                <a16:creationId xmlns:a16="http://schemas.microsoft.com/office/drawing/2014/main" id="{E07FAA3C-D580-4860-92F4-B7FA6070B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410321"/>
      </p:ext>
    </p:extLst>
  </p:cSld>
  <p:clrMapOvr>
    <a:masterClrMapping/>
  </p:clrMapOvr>
  <p:transition advClick="0" advTm="20000">
    <p:pull dir="ld"/>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s://pbs.twimg.com/media/DMqWxVuX0AAXcMA.jpg">
            <a:extLst>
              <a:ext uri="{FF2B5EF4-FFF2-40B4-BE49-F238E27FC236}">
                <a16:creationId xmlns:a16="http://schemas.microsoft.com/office/drawing/2014/main" id="{4B79C184-70F5-463F-9F90-DCC06BCB5D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045634"/>
      </p:ext>
    </p:extLst>
  </p:cSld>
  <p:clrMapOvr>
    <a:masterClrMapping/>
  </p:clrMapOvr>
  <p:transition advClick="0" advTm="20000">
    <p:pull dir="ld"/>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descr="https://pbs.twimg.com/media/DMqWxWoWkAAIfxs.jpg">
            <a:extLst>
              <a:ext uri="{FF2B5EF4-FFF2-40B4-BE49-F238E27FC236}">
                <a16:creationId xmlns:a16="http://schemas.microsoft.com/office/drawing/2014/main" id="{C2C765FD-4C24-40CD-9F89-B28E9C2401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621531"/>
      </p:ext>
    </p:extLst>
  </p:cSld>
  <p:clrMapOvr>
    <a:masterClrMapping/>
  </p:clrMapOvr>
  <p:transition advClick="0" advTm="20000">
    <p:pull dir="l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5"/>
          <p:cNvSpPr txBox="1">
            <a:spLocks noChangeArrowheads="1"/>
          </p:cNvSpPr>
          <p:nvPr/>
        </p:nvSpPr>
        <p:spPr bwMode="auto">
          <a:xfrm>
            <a:off x="206375" y="176213"/>
            <a:ext cx="6373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GB"/>
              <a:t>Virtual Landscapes</a:t>
            </a:r>
          </a:p>
        </p:txBody>
      </p:sp>
      <p:sp>
        <p:nvSpPr>
          <p:cNvPr id="13315" name="TextBox 2"/>
          <p:cNvSpPr txBox="1">
            <a:spLocks noChangeArrowheads="1"/>
          </p:cNvSpPr>
          <p:nvPr/>
        </p:nvSpPr>
        <p:spPr bwMode="auto">
          <a:xfrm>
            <a:off x="206375" y="673100"/>
            <a:ext cx="8937625"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GB" sz="1400" dirty="0"/>
              <a:t>Reverse of </a:t>
            </a:r>
            <a:r>
              <a:rPr lang="en-GB" sz="1400" dirty="0" err="1"/>
              <a:t>Gamification</a:t>
            </a:r>
            <a:r>
              <a:rPr lang="en-GB" sz="1400" dirty="0"/>
              <a:t> (application of non game related disciplines (geology, psychology, landscape architecture) to games design(environment design)</a:t>
            </a:r>
          </a:p>
          <a:p>
            <a:pPr marL="285750" indent="-285750" eaLnBrk="1" hangingPunct="1">
              <a:buFont typeface="Arial" pitchFamily="34" charset="0"/>
              <a:buChar char="•"/>
            </a:pPr>
            <a:r>
              <a:rPr lang="en-GB" sz="1400" dirty="0"/>
              <a:t>3-4 years of work</a:t>
            </a:r>
          </a:p>
          <a:p>
            <a:pPr marL="285750" indent="-285750" eaLnBrk="1" hangingPunct="1">
              <a:buFont typeface="Arial" pitchFamily="34" charset="0"/>
              <a:buChar char="•"/>
            </a:pPr>
            <a:r>
              <a:rPr lang="en-GB" sz="1400" dirty="0"/>
              <a:t>~70 different Virtual Environments (CVG) covered over 30 years period</a:t>
            </a:r>
          </a:p>
          <a:p>
            <a:pPr marL="285750" indent="-285750" eaLnBrk="1" hangingPunct="1">
              <a:buFont typeface="Arial" pitchFamily="34" charset="0"/>
              <a:buChar char="•"/>
            </a:pPr>
            <a:r>
              <a:rPr lang="en-GB" sz="1400" dirty="0"/>
              <a:t>VNE Theoretical design framework</a:t>
            </a:r>
          </a:p>
          <a:p>
            <a:pPr marL="285750" indent="-285750" eaLnBrk="1" hangingPunct="1">
              <a:buFont typeface="Arial" pitchFamily="34" charset="0"/>
              <a:buChar char="•"/>
            </a:pPr>
            <a:r>
              <a:rPr lang="en-GB" sz="1400" dirty="0"/>
              <a:t>12 Different platforms</a:t>
            </a:r>
          </a:p>
          <a:p>
            <a:pPr marL="285750" indent="-285750" eaLnBrk="1" hangingPunct="1">
              <a:buFont typeface="Arial" pitchFamily="34" charset="0"/>
              <a:buChar char="•"/>
            </a:pPr>
            <a:r>
              <a:rPr lang="en-GB" sz="1400" dirty="0"/>
              <a:t>~350 Unique </a:t>
            </a:r>
            <a:r>
              <a:rPr lang="en-GB" sz="1400" dirty="0" err="1"/>
              <a:t>UltraHD</a:t>
            </a:r>
            <a:r>
              <a:rPr lang="en-GB" sz="1400" dirty="0"/>
              <a:t> Virtual Landscape Panoramas</a:t>
            </a:r>
          </a:p>
          <a:p>
            <a:pPr marL="285750" indent="-285750" eaLnBrk="1" hangingPunct="1">
              <a:buFont typeface="Arial" pitchFamily="34" charset="0"/>
              <a:buChar char="•"/>
            </a:pPr>
            <a:r>
              <a:rPr lang="en-GB" sz="1400" dirty="0"/>
              <a:t>~300 High Definition ‘extracted’ Virtual Landscapes</a:t>
            </a:r>
          </a:p>
          <a:p>
            <a:pPr marL="285750" indent="-285750" eaLnBrk="1" hangingPunct="1">
              <a:buFont typeface="Arial" pitchFamily="34" charset="0"/>
              <a:buChar char="•"/>
            </a:pPr>
            <a:r>
              <a:rPr lang="en-GB" sz="1400" dirty="0"/>
              <a:t>~150 Digitally Enhanced HD Virtual Landscapes</a:t>
            </a:r>
          </a:p>
          <a:p>
            <a:pPr marL="285750" indent="-285750" eaLnBrk="1" hangingPunct="1">
              <a:buFont typeface="Arial" pitchFamily="34" charset="0"/>
              <a:buChar char="•"/>
            </a:pPr>
            <a:r>
              <a:rPr lang="en-GB" sz="1400" dirty="0"/>
              <a:t>Exhibited on BBC Fusion &amp; </a:t>
            </a:r>
            <a:r>
              <a:rPr lang="en-GB" sz="1400" dirty="0" err="1"/>
              <a:t>AniGame</a:t>
            </a:r>
            <a:r>
              <a:rPr lang="en-GB" sz="1400" dirty="0"/>
              <a:t> </a:t>
            </a:r>
            <a:r>
              <a:rPr lang="en-GB" sz="1400" dirty="0" err="1"/>
              <a:t>Fesitval</a:t>
            </a:r>
            <a:r>
              <a:rPr lang="en-GB" sz="1400" dirty="0"/>
              <a:t>(2012)</a:t>
            </a:r>
          </a:p>
          <a:p>
            <a:pPr eaLnBrk="1" hangingPunct="1"/>
            <a:endParaRPr lang="en-GB" sz="1400" dirty="0"/>
          </a:p>
          <a:p>
            <a:pPr eaLnBrk="1" hangingPunct="1"/>
            <a:r>
              <a:rPr lang="en-GB" sz="1400" dirty="0"/>
              <a:t>Spread over three volumes, available in print, digital(</a:t>
            </a:r>
            <a:r>
              <a:rPr lang="en-GB" sz="1400" dirty="0" err="1"/>
              <a:t>ebook</a:t>
            </a:r>
            <a:r>
              <a:rPr lang="en-GB" sz="1400" dirty="0"/>
              <a:t>, PDF &amp; </a:t>
            </a:r>
            <a:r>
              <a:rPr lang="en-GB" sz="1400" dirty="0" err="1"/>
              <a:t>itunes</a:t>
            </a:r>
            <a:r>
              <a:rPr lang="en-GB" sz="1400" dirty="0"/>
              <a:t> &amp; Google Play) and interactive formats.</a:t>
            </a:r>
          </a:p>
          <a:p>
            <a:pPr eaLnBrk="1" hangingPunct="1"/>
            <a:endParaRPr lang="en-GB" sz="1400" dirty="0"/>
          </a:p>
          <a:p>
            <a:pPr eaLnBrk="1" hangingPunct="1"/>
            <a:r>
              <a:rPr lang="en-GB" sz="1100" i="1" dirty="0"/>
              <a:t>…..My name is Mark Jackson and I am a Landscape Architect practicing in Adelaide, South Australia. I am currently writing an article on the crossover between digital and physical play, and your Virtual Landscapes series of books have been an invaluable read. What a colossal piece of work it must have been. I will no doubt make reference to it as a gauge of how much the industry has progressed in its portrayal of the landscape….</a:t>
            </a:r>
          </a:p>
          <a:p>
            <a:pPr eaLnBrk="1" hangingPunct="1"/>
            <a:endParaRPr lang="en-GB" sz="1400" i="1" dirty="0"/>
          </a:p>
          <a:p>
            <a:pPr eaLnBrk="1" hangingPunct="1"/>
            <a:endParaRPr lang="en-GB" sz="1400" i="1" dirty="0"/>
          </a:p>
          <a:p>
            <a:pPr eaLnBrk="1" hangingPunct="1"/>
            <a:endParaRPr lang="en-GB" dirty="0"/>
          </a:p>
        </p:txBody>
      </p:sp>
      <p:pic>
        <p:nvPicPr>
          <p:cNvPr id="13316" name="Picture 8" descr="D:\cvg\CM Director\Projects\pechuKichiu\VL3cover.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7775" y="4468813"/>
            <a:ext cx="2816225"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9" descr="D:\cvg\CM Director\Projects\pechuKichiu\VL1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8" y="4443413"/>
            <a:ext cx="2841626" cy="241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0" descr="D:\cvg\CM Director\Projects\pechuKichiu\VL2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1663" y="4468813"/>
            <a:ext cx="2816225"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pull dir="l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5"/>
          <p:cNvSpPr txBox="1">
            <a:spLocks noChangeArrowheads="1"/>
          </p:cNvSpPr>
          <p:nvPr/>
        </p:nvSpPr>
        <p:spPr bwMode="auto">
          <a:xfrm>
            <a:off x="311150" y="719138"/>
            <a:ext cx="6373813"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r>
              <a:rPr lang="en-GB" dirty="0"/>
              <a:t>Virtual Landscapes</a:t>
            </a:r>
          </a:p>
          <a:p>
            <a:pPr eaLnBrk="1" hangingPunct="1">
              <a:defRPr/>
            </a:pPr>
            <a:endParaRPr lang="en-GB" dirty="0"/>
          </a:p>
          <a:p>
            <a:pPr marL="285750" indent="-285750" eaLnBrk="1" hangingPunct="1">
              <a:buFont typeface="Arial" pitchFamily="34" charset="0"/>
              <a:buChar char="•"/>
              <a:defRPr/>
            </a:pPr>
            <a:r>
              <a:rPr lang="en-GB" dirty="0"/>
              <a:t>Moving beyond traditional book.</a:t>
            </a:r>
          </a:p>
          <a:p>
            <a:pPr marL="285750" indent="-285750" eaLnBrk="1" hangingPunct="1">
              <a:buFont typeface="Arial" pitchFamily="34" charset="0"/>
              <a:buChar char="•"/>
              <a:defRPr/>
            </a:pPr>
            <a:r>
              <a:rPr lang="en-GB" dirty="0"/>
              <a:t>Primary purpose to be useful for students involved in Virtual Environment Design as a useful design tool for </a:t>
            </a:r>
            <a:r>
              <a:rPr lang="en-GB" i="1" dirty="0"/>
              <a:t>Artists &amp; Designers</a:t>
            </a:r>
          </a:p>
          <a:p>
            <a:pPr marL="285750" indent="-285750" eaLnBrk="1" hangingPunct="1">
              <a:buFont typeface="Arial" pitchFamily="34" charset="0"/>
              <a:buChar char="•"/>
              <a:defRPr/>
            </a:pPr>
            <a:r>
              <a:rPr lang="en-GB" dirty="0"/>
              <a:t>Re visualising the series as a interactive visual database</a:t>
            </a:r>
          </a:p>
          <a:p>
            <a:pPr marL="1028700" lvl="1" eaLnBrk="1" hangingPunct="1">
              <a:buFont typeface="Arial" pitchFamily="34" charset="0"/>
              <a:buChar char="•"/>
              <a:defRPr/>
            </a:pPr>
            <a:r>
              <a:rPr lang="en-GB" dirty="0"/>
              <a:t>Needs to be Real-time tool</a:t>
            </a:r>
          </a:p>
          <a:p>
            <a:pPr marL="1028700" lvl="1" eaLnBrk="1" hangingPunct="1">
              <a:buFont typeface="Arial" pitchFamily="34" charset="0"/>
              <a:buChar char="•"/>
              <a:defRPr/>
            </a:pPr>
            <a:r>
              <a:rPr lang="en-GB" dirty="0"/>
              <a:t>Provide access to massive datasets(15GB+)</a:t>
            </a:r>
          </a:p>
          <a:p>
            <a:pPr marL="1028700" lvl="1" eaLnBrk="1" hangingPunct="1">
              <a:buFont typeface="Arial" pitchFamily="34" charset="0"/>
              <a:buChar char="•"/>
              <a:defRPr/>
            </a:pPr>
            <a:r>
              <a:rPr lang="en-GB" dirty="0"/>
              <a:t>Support variety of custom metadata</a:t>
            </a:r>
          </a:p>
          <a:p>
            <a:pPr marL="1028700" lvl="1" eaLnBrk="1" hangingPunct="1">
              <a:buFont typeface="Arial" pitchFamily="34" charset="0"/>
              <a:buChar char="•"/>
              <a:defRPr/>
            </a:pPr>
            <a:r>
              <a:rPr lang="en-GB" dirty="0"/>
              <a:t>Allow for personal fully customisable selection of specific data </a:t>
            </a:r>
          </a:p>
          <a:p>
            <a:pPr marL="1028700" lvl="1" eaLnBrk="1" hangingPunct="1">
              <a:buFont typeface="Arial" pitchFamily="34" charset="0"/>
              <a:buChar char="•"/>
              <a:defRPr/>
            </a:pPr>
            <a:r>
              <a:rPr lang="en-GB" dirty="0"/>
              <a:t>Online/offline</a:t>
            </a:r>
          </a:p>
        </p:txBody>
      </p:sp>
      <p:pic>
        <p:nvPicPr>
          <p:cNvPr id="15363" name="Picture 8" descr="D:\cvg\CM Director\Projects\pechuKichiu\VL3cover.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2725" y="2308225"/>
            <a:ext cx="2581275"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9" descr="D:\cvg\CM Director\Projects\pechuKichiu\VL1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2725" y="0"/>
            <a:ext cx="2581275"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10" descr="D:\cvg\CM Director\Projects\pechuKichiu\VL2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2725" y="4664075"/>
            <a:ext cx="2581275"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pull dir="ld"/>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38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A99E9E3A-0764-4161-BB6B-88C9E49575BC}" type="slidenum">
              <a:rPr lang="en-US" smtClean="0">
                <a:solidFill>
                  <a:srgbClr val="898989"/>
                </a:solidFill>
                <a:latin typeface="Calibri" pitchFamily="34" charset="0"/>
              </a:rPr>
              <a:pPr eaLnBrk="1" hangingPunct="1"/>
              <a:t>28</a:t>
            </a:fld>
            <a:endParaRPr lang="en-US">
              <a:solidFill>
                <a:srgbClr val="898989"/>
              </a:solidFill>
              <a:latin typeface="Calibri" pitchFamily="34" charset="0"/>
            </a:endParaRPr>
          </a:p>
        </p:txBody>
      </p:sp>
      <p:pic>
        <p:nvPicPr>
          <p:cNvPr id="1638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2163"/>
            <a:ext cx="4867275" cy="5180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3"/>
          <p:cNvSpPr txBox="1">
            <a:spLocks noChangeArrowheads="1"/>
          </p:cNvSpPr>
          <p:nvPr/>
        </p:nvSpPr>
        <p:spPr bwMode="auto">
          <a:xfrm>
            <a:off x="514350" y="325438"/>
            <a:ext cx="800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GB" sz="1400" dirty="0"/>
              <a:t>Advanced Workflows &amp; Pipelines: Tools for Artists &amp; Designers-Pivot Research Database</a:t>
            </a:r>
          </a:p>
        </p:txBody>
      </p:sp>
      <p:sp>
        <p:nvSpPr>
          <p:cNvPr id="16389" name="TextBox 1"/>
          <p:cNvSpPr txBox="1">
            <a:spLocks noChangeArrowheads="1"/>
          </p:cNvSpPr>
          <p:nvPr/>
        </p:nvSpPr>
        <p:spPr bwMode="auto">
          <a:xfrm>
            <a:off x="228600" y="6356350"/>
            <a:ext cx="8181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GB" sz="1400" dirty="0"/>
              <a:t>Virtual Landscapes PivotViewer-15GB Visual Data available in real-time… A practical learning tool</a:t>
            </a:r>
          </a:p>
          <a:p>
            <a:pPr eaLnBrk="1" hangingPunct="1"/>
            <a:endParaRPr lang="en-GB" sz="1400" dirty="0"/>
          </a:p>
        </p:txBody>
      </p:sp>
      <p:sp>
        <p:nvSpPr>
          <p:cNvPr id="2" name="TextBox 1"/>
          <p:cNvSpPr txBox="1"/>
          <p:nvPr/>
        </p:nvSpPr>
        <p:spPr>
          <a:xfrm>
            <a:off x="5153025" y="792163"/>
            <a:ext cx="3457575" cy="4985980"/>
          </a:xfrm>
          <a:prstGeom prst="rect">
            <a:avLst/>
          </a:prstGeom>
          <a:noFill/>
        </p:spPr>
        <p:txBody>
          <a:bodyPr wrap="square" rtlCol="0">
            <a:spAutoFit/>
          </a:bodyPr>
          <a:lstStyle/>
          <a:p>
            <a:pPr algn="just" eaLnBrk="1" hangingPunct="1">
              <a:defRPr/>
            </a:pPr>
            <a:r>
              <a:rPr lang="en-GB" sz="1600" u="sng" dirty="0"/>
              <a:t>Virtual Landscapes</a:t>
            </a:r>
          </a:p>
          <a:p>
            <a:pPr algn="just" eaLnBrk="1" hangingPunct="1">
              <a:defRPr/>
            </a:pPr>
            <a:endParaRPr lang="en-GB" sz="1600" dirty="0"/>
          </a:p>
          <a:p>
            <a:pPr marL="285750" indent="-285750" algn="just" eaLnBrk="1" hangingPunct="1">
              <a:buFont typeface="Arial" pitchFamily="34" charset="0"/>
              <a:buChar char="•"/>
              <a:defRPr/>
            </a:pPr>
            <a:r>
              <a:rPr lang="en-GB" sz="1600" dirty="0"/>
              <a:t>Moving beyond traditional book.</a:t>
            </a:r>
          </a:p>
          <a:p>
            <a:pPr marL="285750" indent="-285750" algn="just" eaLnBrk="1" hangingPunct="1">
              <a:buFont typeface="Arial" pitchFamily="34" charset="0"/>
              <a:buChar char="•"/>
              <a:defRPr/>
            </a:pPr>
            <a:r>
              <a:rPr lang="en-GB" sz="1600" dirty="0"/>
              <a:t>Primary purpose to be useful for students involved in Virtual Environment Design as a useful design tool for </a:t>
            </a:r>
            <a:r>
              <a:rPr lang="en-GB" sz="1600" i="1" dirty="0"/>
              <a:t>Artists &amp; Designers</a:t>
            </a:r>
          </a:p>
          <a:p>
            <a:pPr marL="285750" indent="-285750" algn="just" eaLnBrk="1" hangingPunct="1">
              <a:buFont typeface="Arial" pitchFamily="34" charset="0"/>
              <a:buChar char="•"/>
              <a:defRPr/>
            </a:pPr>
            <a:r>
              <a:rPr lang="en-GB" sz="1600" dirty="0"/>
              <a:t>Re </a:t>
            </a:r>
            <a:r>
              <a:rPr lang="en-GB" sz="1600" dirty="0" err="1"/>
              <a:t>visualsing</a:t>
            </a:r>
            <a:r>
              <a:rPr lang="en-GB" sz="1600" dirty="0"/>
              <a:t> Series as a interactive visual database</a:t>
            </a:r>
          </a:p>
          <a:p>
            <a:pPr marL="571500" algn="just">
              <a:buFont typeface="Arial" pitchFamily="34" charset="0"/>
              <a:buChar char="•"/>
              <a:defRPr/>
            </a:pPr>
            <a:r>
              <a:rPr lang="en-GB" sz="1600" dirty="0"/>
              <a:t>Needs to be Real-time tool</a:t>
            </a:r>
          </a:p>
          <a:p>
            <a:pPr marL="571500" algn="just">
              <a:buFont typeface="Arial" pitchFamily="34" charset="0"/>
              <a:buChar char="•"/>
              <a:defRPr/>
            </a:pPr>
            <a:r>
              <a:rPr lang="en-GB" sz="1600" dirty="0"/>
              <a:t>Provide access to massive datasets(15GB+)</a:t>
            </a:r>
          </a:p>
          <a:p>
            <a:pPr marL="571500" algn="just">
              <a:buFont typeface="Arial" pitchFamily="34" charset="0"/>
              <a:buChar char="•"/>
              <a:defRPr/>
            </a:pPr>
            <a:r>
              <a:rPr lang="en-GB" sz="1600" dirty="0"/>
              <a:t>Support variety of custom metadata</a:t>
            </a:r>
          </a:p>
          <a:p>
            <a:pPr marL="571500" algn="just">
              <a:buFont typeface="Arial" pitchFamily="34" charset="0"/>
              <a:buChar char="•"/>
              <a:defRPr/>
            </a:pPr>
            <a:r>
              <a:rPr lang="en-GB" sz="1600" dirty="0"/>
              <a:t>Allow for personal fully customisable selection of specific data </a:t>
            </a:r>
          </a:p>
          <a:p>
            <a:pPr marL="571500" algn="just">
              <a:buFont typeface="Arial" pitchFamily="34" charset="0"/>
              <a:buChar char="•"/>
              <a:defRPr/>
            </a:pPr>
            <a:r>
              <a:rPr lang="en-GB" sz="1600" dirty="0"/>
              <a:t>Online/offline</a:t>
            </a:r>
          </a:p>
          <a:p>
            <a:pPr algn="just"/>
            <a:endParaRPr lang="en-GB" sz="1400" dirty="0"/>
          </a:p>
        </p:txBody>
      </p:sp>
    </p:spTree>
  </p:cSld>
  <p:clrMapOvr>
    <a:masterClrMapping/>
  </p:clrMapOvr>
  <p:transition advClick="0">
    <p:pull dir="l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D:\PhD Appz\PhD V2\My papers\Internal Evaluation\1411530_0_1.jpg">
            <a:extLst>
              <a:ext uri="{FF2B5EF4-FFF2-40B4-BE49-F238E27FC236}">
                <a16:creationId xmlns:a16="http://schemas.microsoft.com/office/drawing/2014/main" id="{0DE8275B-8178-4DEA-B047-33A87F2F70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00"/>
            <a:ext cx="6134100"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Box 3">
            <a:extLst>
              <a:ext uri="{FF2B5EF4-FFF2-40B4-BE49-F238E27FC236}">
                <a16:creationId xmlns:a16="http://schemas.microsoft.com/office/drawing/2014/main" id="{FBB88449-834E-4410-920E-A6545B16CBAF}"/>
              </a:ext>
            </a:extLst>
          </p:cNvPr>
          <p:cNvSpPr txBox="1">
            <a:spLocks noChangeArrowheads="1"/>
          </p:cNvSpPr>
          <p:nvPr/>
        </p:nvSpPr>
        <p:spPr bwMode="auto">
          <a:xfrm>
            <a:off x="6007100" y="0"/>
            <a:ext cx="3136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endParaRPr lang="en-GB" altLang="en-US" sz="1600"/>
          </a:p>
          <a:p>
            <a:pPr eaLnBrk="1" hangingPunct="1"/>
            <a:endParaRPr lang="en-GB" altLang="en-US" sz="1600"/>
          </a:p>
        </p:txBody>
      </p:sp>
      <p:pic>
        <p:nvPicPr>
          <p:cNvPr id="23556" name="Picture 9" descr="D:\PhD Appz\PhD V2\My papers\Internal Evaluation\image002770.jpg">
            <a:extLst>
              <a:ext uri="{FF2B5EF4-FFF2-40B4-BE49-F238E27FC236}">
                <a16:creationId xmlns:a16="http://schemas.microsoft.com/office/drawing/2014/main" id="{3D159DFA-0911-451B-A418-2C3FB6BFA2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8150" y="701675"/>
            <a:ext cx="3625850"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1758770"/>
      </p:ext>
    </p:extLst>
  </p:cSld>
  <p:clrMapOvr>
    <a:masterClrMapping/>
  </p:clrMapOvr>
  <p:transition advClick="0">
    <p:pull dir="ld"/>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00" name="Rectangle 4"/>
          <p:cNvSpPr>
            <a:spLocks noChangeArrowheads="1"/>
          </p:cNvSpPr>
          <p:nvPr/>
        </p:nvSpPr>
        <p:spPr bwMode="auto">
          <a:xfrm>
            <a:off x="228600" y="222250"/>
            <a:ext cx="6467475" cy="636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000" indent="-381000">
              <a:spcBef>
                <a:spcPct val="20000"/>
              </a:spcBef>
            </a:pPr>
            <a:r>
              <a:rPr lang="en-GB" u="sng" dirty="0"/>
              <a:t>Overview</a:t>
            </a:r>
          </a:p>
          <a:p>
            <a:pPr marL="381000" indent="-381000">
              <a:spcBef>
                <a:spcPct val="20000"/>
              </a:spcBef>
            </a:pPr>
            <a:endParaRPr lang="en-GB" u="sng" dirty="0"/>
          </a:p>
        </p:txBody>
      </p:sp>
      <p:pic>
        <p:nvPicPr>
          <p:cNvPr id="2050" name="Picture 2" descr="https://pbs.twimg.com/media/DE8cQIdXcAECOtb.jpg">
            <a:extLst>
              <a:ext uri="{FF2B5EF4-FFF2-40B4-BE49-F238E27FC236}">
                <a16:creationId xmlns:a16="http://schemas.microsoft.com/office/drawing/2014/main" id="{752B18FB-AB87-47C1-B05F-2D13403BB6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4" y="3674415"/>
            <a:ext cx="6774085" cy="318358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pbs.twimg.com/media/DE8dulKW0AAvtaL.jpg">
            <a:extLst>
              <a:ext uri="{FF2B5EF4-FFF2-40B4-BE49-F238E27FC236}">
                <a16:creationId xmlns:a16="http://schemas.microsoft.com/office/drawing/2014/main" id="{86931D6D-A3A5-4BFC-ACCF-66C557AF6C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451"/>
            <a:ext cx="4672119" cy="36744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pbs.twimg.com/media/DG89dk_W0AELoiI.jpg">
            <a:extLst>
              <a:ext uri="{FF2B5EF4-FFF2-40B4-BE49-F238E27FC236}">
                <a16:creationId xmlns:a16="http://schemas.microsoft.com/office/drawing/2014/main" id="{A73889E6-A62E-4915-B151-32AD1731BC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2209" y="3637467"/>
            <a:ext cx="3361791" cy="322803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pbs.twimg.com/media/DJOZNZMWsAEJmaB.jpg">
            <a:extLst>
              <a:ext uri="{FF2B5EF4-FFF2-40B4-BE49-F238E27FC236}">
                <a16:creationId xmlns:a16="http://schemas.microsoft.com/office/drawing/2014/main" id="{C3CCEEFC-DEF4-4E8F-AA68-05DFBC0A42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4145" y="1"/>
            <a:ext cx="4838268" cy="362996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pbs.twimg.com/media/DDatoMZXcAAEfQl.jpg:large">
            <a:extLst>
              <a:ext uri="{FF2B5EF4-FFF2-40B4-BE49-F238E27FC236}">
                <a16:creationId xmlns:a16="http://schemas.microsoft.com/office/drawing/2014/main" id="{B6F333A9-7800-412C-B444-0793FF4E47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2036" y="3674415"/>
            <a:ext cx="2420173" cy="3226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786124"/>
      </p:ext>
    </p:extLst>
  </p:cSld>
  <p:clrMapOvr>
    <a:masterClrMapping/>
  </p:clrMapOvr>
  <p:transition advClick="0">
    <p:pull dir="l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a:extLst>
              <a:ext uri="{FF2B5EF4-FFF2-40B4-BE49-F238E27FC236}">
                <a16:creationId xmlns:a16="http://schemas.microsoft.com/office/drawing/2014/main" id="{C87DC680-A6C3-41D5-9300-818CD33D42A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04132E16-EE6B-48F9-AD4E-A8C7AEB3CB67}" type="slidenum">
              <a:rPr lang="en-US" altLang="en-US">
                <a:latin typeface="Calibri" panose="020F0502020204030204" pitchFamily="34" charset="0"/>
              </a:rPr>
              <a:pPr eaLnBrk="1" hangingPunct="1"/>
              <a:t>30</a:t>
            </a:fld>
            <a:endParaRPr lang="en-US" altLang="en-US">
              <a:latin typeface="Calibri" panose="020F0502020204030204" pitchFamily="34" charset="0"/>
            </a:endParaRPr>
          </a:p>
        </p:txBody>
      </p:sp>
      <p:sp>
        <p:nvSpPr>
          <p:cNvPr id="22531" name="TextBox 3">
            <a:extLst>
              <a:ext uri="{FF2B5EF4-FFF2-40B4-BE49-F238E27FC236}">
                <a16:creationId xmlns:a16="http://schemas.microsoft.com/office/drawing/2014/main" id="{6E41F2AC-769D-4CDF-81C9-7569D899AB98}"/>
              </a:ext>
            </a:extLst>
          </p:cNvPr>
          <p:cNvSpPr txBox="1">
            <a:spLocks noChangeArrowheads="1"/>
          </p:cNvSpPr>
          <p:nvPr/>
        </p:nvSpPr>
        <p:spPr bwMode="auto">
          <a:xfrm>
            <a:off x="514350" y="325438"/>
            <a:ext cx="800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400"/>
              <a:t>Virtual Landscapes Outcomes</a:t>
            </a:r>
          </a:p>
        </p:txBody>
      </p:sp>
      <p:sp>
        <p:nvSpPr>
          <p:cNvPr id="22532" name="TextBox 4">
            <a:extLst>
              <a:ext uri="{FF2B5EF4-FFF2-40B4-BE49-F238E27FC236}">
                <a16:creationId xmlns:a16="http://schemas.microsoft.com/office/drawing/2014/main" id="{176CD887-861A-4C69-81A9-EB167053AEA1}"/>
              </a:ext>
            </a:extLst>
          </p:cNvPr>
          <p:cNvSpPr txBox="1">
            <a:spLocks noChangeArrowheads="1"/>
          </p:cNvSpPr>
          <p:nvPr/>
        </p:nvSpPr>
        <p:spPr bwMode="auto">
          <a:xfrm>
            <a:off x="203200" y="812800"/>
            <a:ext cx="8238836"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GB" altLang="en-US" dirty="0"/>
              <a:t>Virtual Landscapes(Visual Case study) Led to initial VNED template,</a:t>
            </a:r>
          </a:p>
          <a:p>
            <a:pPr lvl="1" eaLnBrk="1" hangingPunct="1">
              <a:buFont typeface="Arial" panose="020B0604020202020204" pitchFamily="34" charset="0"/>
              <a:buChar char="•"/>
            </a:pPr>
            <a:r>
              <a:rPr lang="en-GB" altLang="en-US" dirty="0"/>
              <a:t>Used to establish current practice &amp; prove gap in knowledgebase, revealed that and </a:t>
            </a:r>
            <a:r>
              <a:rPr lang="en-GB" altLang="en-US" dirty="0" err="1"/>
              <a:t>interdicsplinary</a:t>
            </a:r>
            <a:r>
              <a:rPr lang="en-GB" altLang="en-US" dirty="0"/>
              <a:t> approach (Geology) could be used in games design(Oblivion ,2009)</a:t>
            </a:r>
          </a:p>
          <a:p>
            <a:pPr lvl="1" eaLnBrk="1" hangingPunct="1">
              <a:buFont typeface="Arial" panose="020B0604020202020204" pitchFamily="34" charset="0"/>
              <a:buChar char="•"/>
            </a:pPr>
            <a:r>
              <a:rPr lang="en-GB" altLang="en-US" dirty="0"/>
              <a:t>Used to group important elements of virtual landscape design</a:t>
            </a:r>
          </a:p>
          <a:p>
            <a:pPr lvl="1" eaLnBrk="1" hangingPunct="1"/>
            <a:endParaRPr lang="en-GB" altLang="en-US" dirty="0"/>
          </a:p>
          <a:p>
            <a:pPr eaLnBrk="1" hangingPunct="1">
              <a:buFont typeface="Arial" panose="020B0604020202020204" pitchFamily="34" charset="0"/>
              <a:buChar char="•"/>
            </a:pPr>
            <a:r>
              <a:rPr lang="en-GB" altLang="en-US" dirty="0"/>
              <a:t>Discovered LCA  , reversed could form Game Version.</a:t>
            </a:r>
          </a:p>
          <a:p>
            <a:pPr eaLnBrk="1" hangingPunct="1">
              <a:buFont typeface="Arial" panose="020B0604020202020204" pitchFamily="34" charset="0"/>
              <a:buChar char="•"/>
            </a:pPr>
            <a:endParaRPr lang="en-GB" altLang="en-US" dirty="0"/>
          </a:p>
        </p:txBody>
      </p:sp>
      <p:graphicFrame>
        <p:nvGraphicFramePr>
          <p:cNvPr id="5" name="Diagram 4">
            <a:extLst>
              <a:ext uri="{FF2B5EF4-FFF2-40B4-BE49-F238E27FC236}">
                <a16:creationId xmlns:a16="http://schemas.microsoft.com/office/drawing/2014/main" id="{D57F50F2-7916-4A91-8ADB-014FEC69FA57}"/>
              </a:ext>
            </a:extLst>
          </p:cNvPr>
          <p:cNvGraphicFramePr/>
          <p:nvPr>
            <p:extLst>
              <p:ext uri="{D42A27DB-BD31-4B8C-83A1-F6EECF244321}">
                <p14:modId xmlns:p14="http://schemas.microsoft.com/office/powerpoint/2010/main" val="172582407"/>
              </p:ext>
            </p:extLst>
          </p:nvPr>
        </p:nvGraphicFramePr>
        <p:xfrm>
          <a:off x="1373397" y="2856841"/>
          <a:ext cx="5482806" cy="19323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017AA369-B0F0-4C9A-A71C-C51241A65FDD}"/>
              </a:ext>
            </a:extLst>
          </p:cNvPr>
          <p:cNvGraphicFramePr/>
          <p:nvPr/>
        </p:nvGraphicFramePr>
        <p:xfrm>
          <a:off x="1373397" y="4688217"/>
          <a:ext cx="5482806" cy="193231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377761943"/>
      </p:ext>
    </p:extLst>
  </p:cSld>
  <p:clrMapOvr>
    <a:masterClrMapping/>
  </p:clrMapOvr>
  <p:transition advClick="0">
    <p:pull dir="ld"/>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8" name="Rectangle 4"/>
          <p:cNvSpPr>
            <a:spLocks noChangeArrowheads="1"/>
          </p:cNvSpPr>
          <p:nvPr/>
        </p:nvSpPr>
        <p:spPr bwMode="auto">
          <a:xfrm>
            <a:off x="457200" y="1295400"/>
            <a:ext cx="8229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GB"/>
          </a:p>
          <a:p>
            <a:pPr marL="342900" indent="-342900">
              <a:spcBef>
                <a:spcPct val="20000"/>
              </a:spcBef>
              <a:buFontTx/>
              <a:buChar char="•"/>
            </a:pPr>
            <a:endParaRPr lang="en-GB">
              <a:solidFill>
                <a:srgbClr val="FFFFFF"/>
              </a:solidFill>
            </a:endParaRPr>
          </a:p>
          <a:p>
            <a:pPr marL="342900" indent="-342900">
              <a:spcBef>
                <a:spcPct val="20000"/>
              </a:spcBef>
              <a:buFontTx/>
              <a:buChar char="•"/>
            </a:pPr>
            <a:endParaRPr lang="en-GB">
              <a:solidFill>
                <a:srgbClr val="FFFFFF"/>
              </a:solidFill>
            </a:endParaRPr>
          </a:p>
        </p:txBody>
      </p:sp>
      <p:sp>
        <p:nvSpPr>
          <p:cNvPr id="9223" name="TextBox 3"/>
          <p:cNvSpPr txBox="1">
            <a:spLocks noChangeArrowheads="1"/>
          </p:cNvSpPr>
          <p:nvPr/>
        </p:nvSpPr>
        <p:spPr bwMode="auto">
          <a:xfrm>
            <a:off x="1177174" y="3052329"/>
            <a:ext cx="6638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GB" b="1" dirty="0" err="1">
                <a:solidFill>
                  <a:schemeClr val="bg1"/>
                </a:solidFill>
              </a:rPr>
              <a:t>ShadowMoss</a:t>
            </a:r>
            <a:r>
              <a:rPr lang="en-GB" b="1" dirty="0">
                <a:solidFill>
                  <a:schemeClr val="bg1"/>
                </a:solidFill>
              </a:rPr>
              <a:t> Island</a:t>
            </a:r>
          </a:p>
        </p:txBody>
      </p:sp>
      <p:sp>
        <p:nvSpPr>
          <p:cNvPr id="3" name="TextBox 2"/>
          <p:cNvSpPr txBox="1"/>
          <p:nvPr/>
        </p:nvSpPr>
        <p:spPr>
          <a:xfrm>
            <a:off x="160774" y="1652990"/>
            <a:ext cx="8671727" cy="738664"/>
          </a:xfrm>
          <a:prstGeom prst="rect">
            <a:avLst/>
          </a:prstGeom>
          <a:noFill/>
        </p:spPr>
        <p:txBody>
          <a:bodyPr wrap="square" rtlCol="0">
            <a:spAutoFit/>
          </a:bodyPr>
          <a:lstStyle/>
          <a:p>
            <a:pPr algn="just"/>
            <a:endParaRPr lang="en-GB" dirty="0"/>
          </a:p>
          <a:p>
            <a:pPr algn="just"/>
            <a:br>
              <a:rPr lang="en-GB" sz="1200" dirty="0"/>
            </a:br>
            <a:endParaRPr lang="en-GB" sz="1200" dirty="0"/>
          </a:p>
        </p:txBody>
      </p:sp>
    </p:spTree>
    <p:extLst>
      <p:ext uri="{BB962C8B-B14F-4D97-AF65-F5344CB8AC3E}">
        <p14:creationId xmlns:p14="http://schemas.microsoft.com/office/powerpoint/2010/main" val="852008431"/>
      </p:ext>
    </p:extLst>
  </p:cSld>
  <p:clrMapOvr>
    <a:masterClrMapping/>
  </p:clrMapOvr>
  <p:transition advClick="0">
    <p:pull dir="l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457200" y="1295400"/>
            <a:ext cx="8229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GB"/>
          </a:p>
          <a:p>
            <a:pPr marL="342900" indent="-342900">
              <a:spcBef>
                <a:spcPct val="20000"/>
              </a:spcBef>
              <a:buFontTx/>
              <a:buChar char="•"/>
            </a:pPr>
            <a:endParaRPr lang="en-GB">
              <a:solidFill>
                <a:srgbClr val="FFFFFF"/>
              </a:solidFill>
            </a:endParaRPr>
          </a:p>
          <a:p>
            <a:pPr marL="342900" indent="-342900">
              <a:spcBef>
                <a:spcPct val="20000"/>
              </a:spcBef>
              <a:buFontTx/>
              <a:buChar char="•"/>
            </a:pPr>
            <a:endParaRPr lang="en-GB">
              <a:solidFill>
                <a:srgbClr val="FFFFFF"/>
              </a:solidFill>
            </a:endParaRPr>
          </a:p>
        </p:txBody>
      </p:sp>
      <p:sp>
        <p:nvSpPr>
          <p:cNvPr id="9223" name="TextBox 3"/>
          <p:cNvSpPr txBox="1">
            <a:spLocks noChangeArrowheads="1"/>
          </p:cNvSpPr>
          <p:nvPr/>
        </p:nvSpPr>
        <p:spPr bwMode="auto">
          <a:xfrm>
            <a:off x="923925" y="346075"/>
            <a:ext cx="6638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GB" b="1" dirty="0" err="1">
                <a:solidFill>
                  <a:srgbClr val="0070C0"/>
                </a:solidFill>
              </a:rPr>
              <a:t>ShadowMoss</a:t>
            </a:r>
            <a:r>
              <a:rPr lang="en-GB" b="1" dirty="0">
                <a:solidFill>
                  <a:srgbClr val="0070C0"/>
                </a:solidFill>
              </a:rPr>
              <a:t> Island</a:t>
            </a:r>
          </a:p>
        </p:txBody>
      </p:sp>
      <p:sp>
        <p:nvSpPr>
          <p:cNvPr id="3" name="TextBox 2"/>
          <p:cNvSpPr txBox="1"/>
          <p:nvPr/>
        </p:nvSpPr>
        <p:spPr>
          <a:xfrm>
            <a:off x="160774" y="1652990"/>
            <a:ext cx="8671727" cy="3785652"/>
          </a:xfrm>
          <a:prstGeom prst="rect">
            <a:avLst/>
          </a:prstGeom>
          <a:noFill/>
        </p:spPr>
        <p:txBody>
          <a:bodyPr wrap="square" rtlCol="0">
            <a:spAutoFit/>
          </a:bodyPr>
          <a:lstStyle/>
          <a:p>
            <a:pPr algn="just"/>
            <a:r>
              <a:rPr lang="en-GB" dirty="0"/>
              <a:t>The rationale for the project arose from the interim findings and outputs from a previous practice research (Virtual Landscapes).  </a:t>
            </a:r>
          </a:p>
          <a:p>
            <a:pPr algn="just"/>
            <a:endParaRPr lang="en-GB" dirty="0"/>
          </a:p>
          <a:p>
            <a:pPr algn="just"/>
            <a:r>
              <a:rPr lang="en-GB" dirty="0" err="1"/>
              <a:t>ShadowMoss</a:t>
            </a:r>
            <a:r>
              <a:rPr lang="en-GB" dirty="0"/>
              <a:t> Island is an exploration of the meaning of landscape beyond games design, using an interdisciplinary approach to further develop the theoretical framework for Virtual Natural Environment (VNE) design developed during the </a:t>
            </a:r>
            <a:r>
              <a:rPr lang="en-GB" i="1" dirty="0"/>
              <a:t>Virtual Landscapes</a:t>
            </a:r>
            <a:r>
              <a:rPr lang="en-GB" dirty="0"/>
              <a:t> study, testing the framework through practice, after which an evaluation and refinement was made to the initial VNE framework. </a:t>
            </a:r>
          </a:p>
          <a:p>
            <a:pPr algn="just"/>
            <a:endParaRPr lang="en-GB" dirty="0"/>
          </a:p>
          <a:p>
            <a:pPr algn="just"/>
            <a:r>
              <a:rPr lang="en-GB" dirty="0"/>
              <a:t>This new framework was driven by John Ruskin's '</a:t>
            </a:r>
            <a:r>
              <a:rPr lang="en-GB" i="1" dirty="0"/>
              <a:t>Go to Nature' </a:t>
            </a:r>
            <a:r>
              <a:rPr lang="en-GB" dirty="0"/>
              <a:t>dictum and by Edward </a:t>
            </a:r>
            <a:r>
              <a:rPr lang="en-GB" dirty="0" err="1"/>
              <a:t>Relph’s</a:t>
            </a:r>
            <a:r>
              <a:rPr lang="en-GB" dirty="0"/>
              <a:t> notion of '</a:t>
            </a:r>
            <a:r>
              <a:rPr lang="en-GB" dirty="0" err="1"/>
              <a:t>placeness</a:t>
            </a:r>
            <a:r>
              <a:rPr lang="en-GB" dirty="0"/>
              <a:t>’ </a:t>
            </a:r>
          </a:p>
          <a:p>
            <a:pPr algn="just"/>
            <a:endParaRPr lang="en-GB" dirty="0"/>
          </a:p>
          <a:p>
            <a:pPr algn="just"/>
            <a:br>
              <a:rPr lang="en-GB" sz="1200" dirty="0"/>
            </a:br>
            <a:endParaRPr lang="en-GB" sz="1200" dirty="0"/>
          </a:p>
        </p:txBody>
      </p:sp>
    </p:spTree>
    <p:extLst>
      <p:ext uri="{BB962C8B-B14F-4D97-AF65-F5344CB8AC3E}">
        <p14:creationId xmlns:p14="http://schemas.microsoft.com/office/powerpoint/2010/main" val="2223004241"/>
      </p:ext>
    </p:extLst>
  </p:cSld>
  <p:clrMapOvr>
    <a:masterClrMapping/>
  </p:clrMapOvr>
  <p:transition advClick="0">
    <p:pull dir="l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457200" y="1295400"/>
            <a:ext cx="8229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GB"/>
          </a:p>
          <a:p>
            <a:pPr marL="342900" indent="-342900">
              <a:spcBef>
                <a:spcPct val="20000"/>
              </a:spcBef>
              <a:buFontTx/>
              <a:buChar char="•"/>
            </a:pPr>
            <a:endParaRPr lang="en-GB">
              <a:solidFill>
                <a:srgbClr val="FFFFFF"/>
              </a:solidFill>
            </a:endParaRPr>
          </a:p>
          <a:p>
            <a:pPr marL="342900" indent="-342900">
              <a:spcBef>
                <a:spcPct val="20000"/>
              </a:spcBef>
              <a:buFontTx/>
              <a:buChar char="•"/>
            </a:pPr>
            <a:endParaRPr lang="en-GB">
              <a:solidFill>
                <a:srgbClr val="FFFFFF"/>
              </a:solidFill>
            </a:endParaRPr>
          </a:p>
        </p:txBody>
      </p:sp>
      <p:sp>
        <p:nvSpPr>
          <p:cNvPr id="9223" name="TextBox 3"/>
          <p:cNvSpPr txBox="1">
            <a:spLocks noChangeArrowheads="1"/>
          </p:cNvSpPr>
          <p:nvPr/>
        </p:nvSpPr>
        <p:spPr bwMode="auto">
          <a:xfrm>
            <a:off x="923925" y="346075"/>
            <a:ext cx="6638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GB" b="1" dirty="0" err="1">
                <a:solidFill>
                  <a:srgbClr val="0070C0"/>
                </a:solidFill>
              </a:rPr>
              <a:t>ShadowMoss</a:t>
            </a:r>
            <a:r>
              <a:rPr lang="en-GB" b="1" dirty="0">
                <a:solidFill>
                  <a:srgbClr val="0070C0"/>
                </a:solidFill>
              </a:rPr>
              <a:t> Island</a:t>
            </a:r>
          </a:p>
        </p:txBody>
      </p:sp>
      <p:sp>
        <p:nvSpPr>
          <p:cNvPr id="3" name="TextBox 2"/>
          <p:cNvSpPr txBox="1"/>
          <p:nvPr/>
        </p:nvSpPr>
        <p:spPr>
          <a:xfrm>
            <a:off x="638175" y="1457325"/>
            <a:ext cx="7724775" cy="4401205"/>
          </a:xfrm>
          <a:prstGeom prst="rect">
            <a:avLst/>
          </a:prstGeom>
          <a:noFill/>
        </p:spPr>
        <p:txBody>
          <a:bodyPr wrap="square" rtlCol="0">
            <a:spAutoFit/>
          </a:bodyPr>
          <a:lstStyle/>
          <a:p>
            <a:pPr algn="just"/>
            <a:r>
              <a:rPr lang="en-GB" sz="2000" dirty="0" err="1"/>
              <a:t>ShadowMoss</a:t>
            </a:r>
            <a:r>
              <a:rPr lang="en-GB" sz="2000" dirty="0"/>
              <a:t> Island is a practice-based exploration of the romanticised virtual environment, and would the VNE design process incorporate elements from environmental psychology, and landscape architecture but also help create </a:t>
            </a:r>
            <a:r>
              <a:rPr lang="en-GB" sz="2000" i="1" dirty="0"/>
              <a:t>more emotionally evocative and meaningful spaces through traditions such as romanticism</a:t>
            </a:r>
          </a:p>
          <a:p>
            <a:pPr algn="just"/>
            <a:endParaRPr lang="en-GB" sz="2000" dirty="0"/>
          </a:p>
          <a:p>
            <a:pPr algn="just"/>
            <a:r>
              <a:rPr lang="en-GB" sz="2000" dirty="0"/>
              <a:t>The project was developed through a combination of observational analysis and qualitative reflection based on a field trip to </a:t>
            </a:r>
            <a:r>
              <a:rPr lang="en-GB" sz="2000" dirty="0" err="1"/>
              <a:t>Moel</a:t>
            </a:r>
            <a:r>
              <a:rPr lang="en-GB" sz="2000" dirty="0"/>
              <a:t> </a:t>
            </a:r>
            <a:r>
              <a:rPr lang="en-GB" sz="2000" dirty="0" err="1"/>
              <a:t>Siabod</a:t>
            </a:r>
            <a:r>
              <a:rPr lang="en-GB" sz="2000" dirty="0"/>
              <a:t> in Wales, and digital games design. Finally, an experimental prototype game was created in a contemporary game engine (CryEngine)</a:t>
            </a:r>
          </a:p>
          <a:p>
            <a:pPr algn="just"/>
            <a:br>
              <a:rPr lang="en-GB" sz="2000" dirty="0"/>
            </a:br>
            <a:endParaRPr lang="en-GB" sz="2000" dirty="0"/>
          </a:p>
        </p:txBody>
      </p:sp>
    </p:spTree>
    <p:extLst>
      <p:ext uri="{BB962C8B-B14F-4D97-AF65-F5344CB8AC3E}">
        <p14:creationId xmlns:p14="http://schemas.microsoft.com/office/powerpoint/2010/main" val="1059762289"/>
      </p:ext>
    </p:extLst>
  </p:cSld>
  <p:clrMapOvr>
    <a:masterClrMapping/>
  </p:clrMapOvr>
  <p:transition advClick="0">
    <p:pull dir="ld"/>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TextBox 3">
            <a:extLst>
              <a:ext uri="{FF2B5EF4-FFF2-40B4-BE49-F238E27FC236}">
                <a16:creationId xmlns:a16="http://schemas.microsoft.com/office/drawing/2014/main" id="{A2B39E08-CA1F-42F3-BEB7-731E149FF892}"/>
              </a:ext>
            </a:extLst>
          </p:cNvPr>
          <p:cNvSpPr txBox="1">
            <a:spLocks noChangeArrowheads="1"/>
          </p:cNvSpPr>
          <p:nvPr/>
        </p:nvSpPr>
        <p:spPr bwMode="auto">
          <a:xfrm>
            <a:off x="4648200" y="2860675"/>
            <a:ext cx="3927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endParaRPr lang="en-GB" altLang="en-US" sz="1600"/>
          </a:p>
          <a:p>
            <a:pPr eaLnBrk="1" hangingPunct="1"/>
            <a:endParaRPr lang="en-GB" altLang="en-US" sz="1600"/>
          </a:p>
        </p:txBody>
      </p:sp>
      <p:pic>
        <p:nvPicPr>
          <p:cNvPr id="28675" name="Picture 5" descr="D:\cvg\CM Director\Projects\pechuKichiu\i-have-no-words-i-must-design (1).png">
            <a:extLst>
              <a:ext uri="{FF2B5EF4-FFF2-40B4-BE49-F238E27FC236}">
                <a16:creationId xmlns:a16="http://schemas.microsoft.com/office/drawing/2014/main" id="{D4412BC0-12B8-4FBB-A7EA-48BEDB2572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1450" y="892175"/>
            <a:ext cx="2876550"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ross 6">
            <a:extLst>
              <a:ext uri="{FF2B5EF4-FFF2-40B4-BE49-F238E27FC236}">
                <a16:creationId xmlns:a16="http://schemas.microsoft.com/office/drawing/2014/main" id="{3B8E80DC-86BB-47F7-BC81-C76A86111A58}"/>
              </a:ext>
            </a:extLst>
          </p:cNvPr>
          <p:cNvSpPr/>
          <p:nvPr/>
        </p:nvSpPr>
        <p:spPr>
          <a:xfrm>
            <a:off x="2997200" y="1420813"/>
            <a:ext cx="850900" cy="827087"/>
          </a:xfrm>
          <a:prstGeom prst="plus">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8" name="Equal 7">
            <a:extLst>
              <a:ext uri="{FF2B5EF4-FFF2-40B4-BE49-F238E27FC236}">
                <a16:creationId xmlns:a16="http://schemas.microsoft.com/office/drawing/2014/main" id="{A6CD9E57-AC0C-44DF-9850-446FE232EE10}"/>
              </a:ext>
            </a:extLst>
          </p:cNvPr>
          <p:cNvSpPr/>
          <p:nvPr/>
        </p:nvSpPr>
        <p:spPr>
          <a:xfrm>
            <a:off x="6858000" y="1438275"/>
            <a:ext cx="949325" cy="657225"/>
          </a:xfrm>
          <a:prstGeom prst="mathEqual">
            <a:avLst/>
          </a:prstGeom>
          <a:gradFill>
            <a:gsLst>
              <a:gs pos="0">
                <a:srgbClr val="000082"/>
              </a:gs>
              <a:gs pos="30000">
                <a:srgbClr val="66008F"/>
              </a:gs>
              <a:gs pos="64999">
                <a:srgbClr val="BA0066"/>
              </a:gs>
              <a:gs pos="89999">
                <a:srgbClr val="FF0000"/>
              </a:gs>
              <a:gs pos="100000">
                <a:srgbClr val="FF8200"/>
              </a:gs>
            </a:gsLst>
            <a:lin ang="16200000" scaled="0"/>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solidFill>
                <a:schemeClr val="tx1"/>
              </a:solidFill>
            </a:endParaRPr>
          </a:p>
        </p:txBody>
      </p:sp>
      <p:pic>
        <p:nvPicPr>
          <p:cNvPr id="28678" name="Picture 2" descr="D:\cvg\CM Director\Projects\pechuKichiu\Question_mark_3d.png">
            <a:extLst>
              <a:ext uri="{FF2B5EF4-FFF2-40B4-BE49-F238E27FC236}">
                <a16:creationId xmlns:a16="http://schemas.microsoft.com/office/drawing/2014/main" id="{FF4E23CC-E6E5-4CEF-96FB-49A6A1F81B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6550" y="1062038"/>
            <a:ext cx="930275"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3" descr="D:\cvg\CM Director\Projects\pechuKichiu\geology.gif">
            <a:extLst>
              <a:ext uri="{FF2B5EF4-FFF2-40B4-BE49-F238E27FC236}">
                <a16:creationId xmlns:a16="http://schemas.microsoft.com/office/drawing/2014/main" id="{F39EB790-958D-46FD-8318-B0960A2F70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25" y="1443038"/>
            <a:ext cx="206375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9" descr="D:\cvg\CM Director\Projects\pechuKichiu\step2.jpg">
            <a:extLst>
              <a:ext uri="{FF2B5EF4-FFF2-40B4-BE49-F238E27FC236}">
                <a16:creationId xmlns:a16="http://schemas.microsoft.com/office/drawing/2014/main" id="{F1F374C8-E80C-4FD1-B803-FE211068DF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13" y="142875"/>
            <a:ext cx="1114425"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70778AE1-64D0-4289-A402-26797CF0D4EE}"/>
              </a:ext>
            </a:extLst>
          </p:cNvPr>
          <p:cNvSpPr txBox="1"/>
          <p:nvPr/>
        </p:nvSpPr>
        <p:spPr>
          <a:xfrm>
            <a:off x="355600" y="3213100"/>
            <a:ext cx="8220075" cy="2308225"/>
          </a:xfrm>
          <a:prstGeom prst="rect">
            <a:avLst/>
          </a:prstGeom>
          <a:noFill/>
        </p:spPr>
        <p:txBody>
          <a:bodyPr>
            <a:spAutoFit/>
          </a:bodyPr>
          <a:lstStyle/>
          <a:p>
            <a:pPr>
              <a:defRPr/>
            </a:pPr>
            <a:r>
              <a:rPr lang="en-GB" dirty="0"/>
              <a:t>Grounded by Ruskin’s manifesto of ‘</a:t>
            </a:r>
            <a:r>
              <a:rPr lang="en-GB" i="1" dirty="0"/>
              <a:t>Go to Nature’  </a:t>
            </a:r>
            <a:r>
              <a:rPr lang="en-GB" dirty="0"/>
              <a:t>and by </a:t>
            </a:r>
            <a:r>
              <a:rPr lang="en-GB" dirty="0" err="1"/>
              <a:t>Relph’s</a:t>
            </a:r>
            <a:r>
              <a:rPr lang="en-GB" dirty="0"/>
              <a:t> ideas on ‘</a:t>
            </a:r>
            <a:r>
              <a:rPr lang="en-GB" i="1" dirty="0" err="1"/>
              <a:t>Placelessness</a:t>
            </a:r>
            <a:r>
              <a:rPr lang="en-GB" i="1" dirty="0"/>
              <a:t>’, </a:t>
            </a:r>
            <a:r>
              <a:rPr lang="en-GB" dirty="0"/>
              <a:t>how could I create a virtual space informed by these beliefs and create spaces that embodied ‘</a:t>
            </a:r>
            <a:r>
              <a:rPr lang="en-GB" dirty="0" err="1"/>
              <a:t>placeness</a:t>
            </a:r>
            <a:r>
              <a:rPr lang="en-GB" dirty="0"/>
              <a:t>’/meaning</a:t>
            </a:r>
          </a:p>
          <a:p>
            <a:pPr>
              <a:defRPr/>
            </a:pPr>
            <a:endParaRPr lang="en-GB" dirty="0"/>
          </a:p>
          <a:p>
            <a:pPr marL="342900" indent="-342900">
              <a:buFontTx/>
              <a:buAutoNum type="arabicParenR"/>
              <a:defRPr/>
            </a:pPr>
            <a:r>
              <a:rPr lang="en-GB" dirty="0"/>
              <a:t>Physical Field Trip</a:t>
            </a:r>
          </a:p>
          <a:p>
            <a:pPr marL="342900" indent="-342900">
              <a:buFontTx/>
              <a:buAutoNum type="arabicParenR"/>
              <a:defRPr/>
            </a:pPr>
            <a:r>
              <a:rPr lang="en-GB" dirty="0"/>
              <a:t>VL Key highlights as an initial framework</a:t>
            </a:r>
          </a:p>
          <a:p>
            <a:pPr marL="342900" indent="-342900">
              <a:buFontTx/>
              <a:buAutoNum type="arabicParenR"/>
              <a:defRPr/>
            </a:pPr>
            <a:r>
              <a:rPr lang="en-GB" dirty="0"/>
              <a:t>VNED Template to start and organise the Design process.</a:t>
            </a:r>
          </a:p>
          <a:p>
            <a:pPr marL="342900" indent="-342900">
              <a:buFontTx/>
              <a:buAutoNum type="arabicParenR"/>
              <a:defRPr/>
            </a:pPr>
            <a:r>
              <a:rPr lang="en-GB" dirty="0" err="1"/>
              <a:t>CryEngine</a:t>
            </a:r>
            <a:r>
              <a:rPr lang="en-GB" dirty="0"/>
              <a:t> 3 as the tool</a:t>
            </a:r>
          </a:p>
        </p:txBody>
      </p:sp>
    </p:spTree>
    <p:extLst>
      <p:ext uri="{BB962C8B-B14F-4D97-AF65-F5344CB8AC3E}">
        <p14:creationId xmlns:p14="http://schemas.microsoft.com/office/powerpoint/2010/main" val="3856880380"/>
      </p:ext>
    </p:extLst>
  </p:cSld>
  <p:clrMapOvr>
    <a:masterClrMapping/>
  </p:clrMapOvr>
  <p:transition advClick="0">
    <p:pull dir="ld"/>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extBox 3">
            <a:extLst>
              <a:ext uri="{FF2B5EF4-FFF2-40B4-BE49-F238E27FC236}">
                <a16:creationId xmlns:a16="http://schemas.microsoft.com/office/drawing/2014/main" id="{4C8DE4BC-E8F5-4645-B5A8-2CC23B42D69E}"/>
              </a:ext>
            </a:extLst>
          </p:cNvPr>
          <p:cNvSpPr txBox="1">
            <a:spLocks noChangeArrowheads="1"/>
          </p:cNvSpPr>
          <p:nvPr/>
        </p:nvSpPr>
        <p:spPr bwMode="auto">
          <a:xfrm>
            <a:off x="4648200" y="2860675"/>
            <a:ext cx="3927475"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buFont typeface="Arial" panose="020B0604020202020204" pitchFamily="34" charset="0"/>
              <a:buChar char="•"/>
            </a:pPr>
            <a:r>
              <a:rPr lang="en-GB" altLang="en-US" sz="1600" dirty="0"/>
              <a:t>New Framework=New knowledge?</a:t>
            </a:r>
          </a:p>
          <a:p>
            <a:pPr eaLnBrk="1" hangingPunct="1">
              <a:buFont typeface="Arial" panose="020B0604020202020204" pitchFamily="34" charset="0"/>
              <a:buChar char="•"/>
            </a:pPr>
            <a:endParaRPr lang="en-GB" altLang="en-US" sz="1600" dirty="0"/>
          </a:p>
          <a:p>
            <a:pPr eaLnBrk="1" hangingPunct="1">
              <a:buFont typeface="Arial" panose="020B0604020202020204" pitchFamily="34" charset="0"/>
              <a:buChar char="•"/>
            </a:pPr>
            <a:r>
              <a:rPr lang="en-GB" altLang="en-US" sz="1600" dirty="0"/>
              <a:t>Developing NED in games to a  discipline not previously linked , through research, Landscape Character Assessments in geology was identified as a viable framework</a:t>
            </a:r>
          </a:p>
          <a:p>
            <a:pPr eaLnBrk="1" hangingPunct="1">
              <a:buFont typeface="Arial" panose="020B0604020202020204" pitchFamily="34" charset="0"/>
              <a:buChar char="•"/>
            </a:pPr>
            <a:endParaRPr lang="en-GB" altLang="en-US" sz="1600" dirty="0"/>
          </a:p>
          <a:p>
            <a:pPr eaLnBrk="1" hangingPunct="1">
              <a:buFont typeface="Arial" panose="020B0604020202020204" pitchFamily="34" charset="0"/>
              <a:buChar char="•"/>
            </a:pPr>
            <a:r>
              <a:rPr lang="en-GB" altLang="en-US" sz="1600" dirty="0"/>
              <a:t>LCA’s used to quantify the elements of landscapes in real environments</a:t>
            </a:r>
          </a:p>
          <a:p>
            <a:pPr eaLnBrk="1" hangingPunct="1">
              <a:buFont typeface="Arial" panose="020B0604020202020204" pitchFamily="34" charset="0"/>
              <a:buChar char="•"/>
            </a:pPr>
            <a:endParaRPr lang="en-GB" altLang="en-US" sz="1600" dirty="0"/>
          </a:p>
          <a:p>
            <a:pPr eaLnBrk="1" hangingPunct="1">
              <a:buFont typeface="Arial" panose="020B0604020202020204" pitchFamily="34" charset="0"/>
              <a:buChar char="•"/>
            </a:pPr>
            <a:r>
              <a:rPr lang="en-GB" altLang="en-US" sz="1600" dirty="0"/>
              <a:t>Why not use this framework  reversed to essentially create natural landscapes in video games?</a:t>
            </a:r>
          </a:p>
          <a:p>
            <a:pPr eaLnBrk="1" hangingPunct="1">
              <a:buFont typeface="Arial" panose="020B0604020202020204" pitchFamily="34" charset="0"/>
              <a:buChar char="•"/>
            </a:pPr>
            <a:endParaRPr lang="en-GB" altLang="en-US" sz="1600" dirty="0"/>
          </a:p>
          <a:p>
            <a:pPr eaLnBrk="1" hangingPunct="1"/>
            <a:endParaRPr lang="en-GB" altLang="en-US" sz="1600" dirty="0"/>
          </a:p>
        </p:txBody>
      </p:sp>
      <p:pic>
        <p:nvPicPr>
          <p:cNvPr id="15363" name="Picture 4" descr="D:\PhD Appz\PhD V2\My papers\Internal Evaluation\1411530_0_1.jpg">
            <a:extLst>
              <a:ext uri="{FF2B5EF4-FFF2-40B4-BE49-F238E27FC236}">
                <a16:creationId xmlns:a16="http://schemas.microsoft.com/office/drawing/2014/main" id="{0A858C6E-0676-4555-A064-8747FD347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13075"/>
            <a:ext cx="4400550"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5" descr="D:\cvg\CM Director\Projects\pechuKichiu\i-have-no-words-i-must-design (1).png">
            <a:extLst>
              <a:ext uri="{FF2B5EF4-FFF2-40B4-BE49-F238E27FC236}">
                <a16:creationId xmlns:a16="http://schemas.microsoft.com/office/drawing/2014/main" id="{EDCFD050-89D7-46FF-BF30-D6C5131D3A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1450" y="892175"/>
            <a:ext cx="2876550"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ross 6">
            <a:extLst>
              <a:ext uri="{FF2B5EF4-FFF2-40B4-BE49-F238E27FC236}">
                <a16:creationId xmlns:a16="http://schemas.microsoft.com/office/drawing/2014/main" id="{C27E9DF2-FDD9-4205-B3E4-BDEB5809E12D}"/>
              </a:ext>
            </a:extLst>
          </p:cNvPr>
          <p:cNvSpPr/>
          <p:nvPr/>
        </p:nvSpPr>
        <p:spPr>
          <a:xfrm>
            <a:off x="2997200" y="1420813"/>
            <a:ext cx="850900" cy="827087"/>
          </a:xfrm>
          <a:prstGeom prst="plus">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8" name="Equal 7">
            <a:extLst>
              <a:ext uri="{FF2B5EF4-FFF2-40B4-BE49-F238E27FC236}">
                <a16:creationId xmlns:a16="http://schemas.microsoft.com/office/drawing/2014/main" id="{ED968BF5-4A8D-4DCF-8A81-AD0E2D236B89}"/>
              </a:ext>
            </a:extLst>
          </p:cNvPr>
          <p:cNvSpPr/>
          <p:nvPr/>
        </p:nvSpPr>
        <p:spPr>
          <a:xfrm>
            <a:off x="6858000" y="1438275"/>
            <a:ext cx="949325" cy="657225"/>
          </a:xfrm>
          <a:prstGeom prst="mathEqual">
            <a:avLst/>
          </a:prstGeom>
          <a:gradFill>
            <a:gsLst>
              <a:gs pos="0">
                <a:srgbClr val="000082"/>
              </a:gs>
              <a:gs pos="30000">
                <a:srgbClr val="66008F"/>
              </a:gs>
              <a:gs pos="64999">
                <a:srgbClr val="BA0066"/>
              </a:gs>
              <a:gs pos="89999">
                <a:srgbClr val="FF0000"/>
              </a:gs>
              <a:gs pos="100000">
                <a:srgbClr val="FF8200"/>
              </a:gs>
            </a:gsLst>
            <a:lin ang="16200000" scaled="0"/>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solidFill>
                <a:schemeClr val="tx1"/>
              </a:solidFill>
            </a:endParaRPr>
          </a:p>
        </p:txBody>
      </p:sp>
      <p:pic>
        <p:nvPicPr>
          <p:cNvPr id="15367" name="Picture 2" descr="D:\cvg\CM Director\Projects\pechuKichiu\Question_mark_3d.png">
            <a:extLst>
              <a:ext uri="{FF2B5EF4-FFF2-40B4-BE49-F238E27FC236}">
                <a16:creationId xmlns:a16="http://schemas.microsoft.com/office/drawing/2014/main" id="{46F4BEEC-7F85-4E6D-BE22-7C53255D20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6550" y="1062038"/>
            <a:ext cx="930275"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3" descr="D:\cvg\CM Director\Projects\pechuKichiu\geology.gif">
            <a:extLst>
              <a:ext uri="{FF2B5EF4-FFF2-40B4-BE49-F238E27FC236}">
                <a16:creationId xmlns:a16="http://schemas.microsoft.com/office/drawing/2014/main" id="{43B00E60-D8AE-4F7C-A4BF-AF3EB0E903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125" y="1443038"/>
            <a:ext cx="206375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9" descr="D:\cvg\CM Director\Projects\pechuKichiu\step2.jpg">
            <a:extLst>
              <a:ext uri="{FF2B5EF4-FFF2-40B4-BE49-F238E27FC236}">
                <a16:creationId xmlns:a16="http://schemas.microsoft.com/office/drawing/2014/main" id="{B2FD6F6E-32A6-4583-90BB-6F0CBEC775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13" y="142875"/>
            <a:ext cx="1114425"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6183031"/>
      </p:ext>
    </p:extLst>
  </p:cSld>
  <p:clrMapOvr>
    <a:masterClrMapping/>
  </p:clrMapOvr>
  <p:transition advClick="0" advTm="20000">
    <p:pull dir="ld"/>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Slide Number Placeholder 3">
            <a:extLst>
              <a:ext uri="{FF2B5EF4-FFF2-40B4-BE49-F238E27FC236}">
                <a16:creationId xmlns:a16="http://schemas.microsoft.com/office/drawing/2014/main" id="{13E3F2FC-3DFF-4DAA-9F45-E82FAF2D1F0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23EF71EE-B023-45C9-8078-391CA0E4114E}" type="slidenum">
              <a:rPr lang="en-US" altLang="en-US">
                <a:solidFill>
                  <a:srgbClr val="898989"/>
                </a:solidFill>
                <a:latin typeface="Calibri" panose="020F0502020204030204" pitchFamily="34" charset="0"/>
              </a:rPr>
              <a:pPr eaLnBrk="1" hangingPunct="1"/>
              <a:t>36</a:t>
            </a:fld>
            <a:endParaRPr lang="en-US" altLang="en-US">
              <a:solidFill>
                <a:srgbClr val="898989"/>
              </a:solidFill>
              <a:latin typeface="Calibri" panose="020F0502020204030204" pitchFamily="34" charset="0"/>
            </a:endParaRPr>
          </a:p>
        </p:txBody>
      </p:sp>
      <p:pic>
        <p:nvPicPr>
          <p:cNvPr id="14339" name="Picture 5" descr="D:\cvg\CM Director\Projects\pechuKichiu\Ruskin_4.jpg">
            <a:extLst>
              <a:ext uri="{FF2B5EF4-FFF2-40B4-BE49-F238E27FC236}">
                <a16:creationId xmlns:a16="http://schemas.microsoft.com/office/drawing/2014/main" id="{948322D5-2961-4E58-9113-34E2AD3B95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2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5">
            <a:extLst>
              <a:ext uri="{FF2B5EF4-FFF2-40B4-BE49-F238E27FC236}">
                <a16:creationId xmlns:a16="http://schemas.microsoft.com/office/drawing/2014/main" id="{3B3E43BC-C872-49C1-8674-2D70BC4AA93B}"/>
              </a:ext>
            </a:extLst>
          </p:cNvPr>
          <p:cNvSpPr txBox="1">
            <a:spLocks noChangeArrowheads="1"/>
          </p:cNvSpPr>
          <p:nvPr/>
        </p:nvSpPr>
        <p:spPr bwMode="auto">
          <a:xfrm>
            <a:off x="5648325" y="981075"/>
            <a:ext cx="3190875" cy="335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GB" altLang="en-US" sz="2800" i="1" dirty="0">
                <a:solidFill>
                  <a:schemeClr val="bg1"/>
                </a:solidFill>
              </a:rPr>
              <a:t>…go to Nature in all singleness of heart... rejecting nothing, selecting nothing and scorning nothing</a:t>
            </a:r>
          </a:p>
          <a:p>
            <a:pPr algn="ctr" eaLnBrk="1" hangingPunct="1"/>
            <a:endParaRPr lang="en-GB" altLang="en-US" sz="2800" i="1" dirty="0">
              <a:solidFill>
                <a:schemeClr val="bg1"/>
              </a:solidFill>
            </a:endParaRPr>
          </a:p>
          <a:p>
            <a:pPr algn="ctr" eaLnBrk="1" hangingPunct="1"/>
            <a:r>
              <a:rPr lang="en-GB" altLang="en-US" sz="1600" i="1" dirty="0">
                <a:solidFill>
                  <a:schemeClr val="bg1"/>
                </a:solidFill>
              </a:rPr>
              <a:t>John Ruskin (1819 –1900)</a:t>
            </a:r>
          </a:p>
        </p:txBody>
      </p:sp>
    </p:spTree>
    <p:extLst>
      <p:ext uri="{BB962C8B-B14F-4D97-AF65-F5344CB8AC3E}">
        <p14:creationId xmlns:p14="http://schemas.microsoft.com/office/powerpoint/2010/main" val="1994668884"/>
      </p:ext>
    </p:extLst>
  </p:cSld>
  <p:clrMapOvr>
    <a:masterClrMapping/>
  </p:clrMapOvr>
  <p:transition advClick="0" advTm="20000">
    <p:pull dir="ld"/>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Slide Number Placeholder 3">
            <a:extLst>
              <a:ext uri="{FF2B5EF4-FFF2-40B4-BE49-F238E27FC236}">
                <a16:creationId xmlns:a16="http://schemas.microsoft.com/office/drawing/2014/main" id="{45A28AC3-F269-4453-AEA0-E1ADB84D6B5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5ECFAE34-2C46-41F1-8D52-061B968CC82D}" type="slidenum">
              <a:rPr lang="en-US" altLang="en-US">
                <a:solidFill>
                  <a:srgbClr val="898989"/>
                </a:solidFill>
                <a:latin typeface="Calibri" panose="020F0502020204030204" pitchFamily="34" charset="0"/>
              </a:rPr>
              <a:pPr eaLnBrk="1" hangingPunct="1"/>
              <a:t>37</a:t>
            </a:fld>
            <a:endParaRPr lang="en-US" altLang="en-US">
              <a:solidFill>
                <a:srgbClr val="898989"/>
              </a:solidFill>
              <a:latin typeface="Calibri" panose="020F0502020204030204" pitchFamily="34" charset="0"/>
            </a:endParaRPr>
          </a:p>
        </p:txBody>
      </p:sp>
      <p:sp>
        <p:nvSpPr>
          <p:cNvPr id="26627" name="TextBox 5">
            <a:extLst>
              <a:ext uri="{FF2B5EF4-FFF2-40B4-BE49-F238E27FC236}">
                <a16:creationId xmlns:a16="http://schemas.microsoft.com/office/drawing/2014/main" id="{36C95E6E-EDC5-4D2D-BCCC-DAE47C63150F}"/>
              </a:ext>
            </a:extLst>
          </p:cNvPr>
          <p:cNvSpPr txBox="1">
            <a:spLocks noChangeArrowheads="1"/>
          </p:cNvSpPr>
          <p:nvPr/>
        </p:nvSpPr>
        <p:spPr bwMode="auto">
          <a:xfrm>
            <a:off x="4279900" y="2832100"/>
            <a:ext cx="4546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n-US" i="1">
                <a:solidFill>
                  <a:schemeClr val="bg1"/>
                </a:solidFill>
              </a:rPr>
              <a:t>Gneiss Rock, Glenfinlas 1853 John Ruskin Ashmolean Museum, Oxford</a:t>
            </a:r>
          </a:p>
        </p:txBody>
      </p:sp>
      <p:pic>
        <p:nvPicPr>
          <p:cNvPr id="26628" name="Picture 2" descr="D:\PhD Appz\PhD V2\My papers\Internal Evaluation\Presentation 13th June\Study_of_Gneiss_Rock.jpg">
            <a:extLst>
              <a:ext uri="{FF2B5EF4-FFF2-40B4-BE49-F238E27FC236}">
                <a16:creationId xmlns:a16="http://schemas.microsoft.com/office/drawing/2014/main" id="{51DF92F3-76DA-471F-AE41-616DB9BC97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9751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9341163"/>
      </p:ext>
    </p:extLst>
  </p:cSld>
  <p:clrMapOvr>
    <a:masterClrMapping/>
  </p:clrMapOvr>
  <p:transition advClick="0">
    <p:pull dir="ld"/>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Slide Number Placeholder 3">
            <a:extLst>
              <a:ext uri="{FF2B5EF4-FFF2-40B4-BE49-F238E27FC236}">
                <a16:creationId xmlns:a16="http://schemas.microsoft.com/office/drawing/2014/main" id="{9AFA9337-1FAA-4267-AFD5-71DE66A921A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0210C3AE-B19A-48FD-B84D-AC36B11C3C64}" type="slidenum">
              <a:rPr lang="en-US" altLang="en-US">
                <a:solidFill>
                  <a:srgbClr val="898989"/>
                </a:solidFill>
                <a:latin typeface="Calibri" panose="020F0502020204030204" pitchFamily="34" charset="0"/>
              </a:rPr>
              <a:pPr eaLnBrk="1" hangingPunct="1"/>
              <a:t>38</a:t>
            </a:fld>
            <a:endParaRPr lang="en-US" altLang="en-US">
              <a:solidFill>
                <a:srgbClr val="898989"/>
              </a:solidFill>
              <a:latin typeface="Calibri" panose="020F0502020204030204" pitchFamily="34" charset="0"/>
            </a:endParaRPr>
          </a:p>
        </p:txBody>
      </p:sp>
      <p:sp>
        <p:nvSpPr>
          <p:cNvPr id="27651" name="TextBox 5">
            <a:extLst>
              <a:ext uri="{FF2B5EF4-FFF2-40B4-BE49-F238E27FC236}">
                <a16:creationId xmlns:a16="http://schemas.microsoft.com/office/drawing/2014/main" id="{D2C6EEE1-787E-4909-999D-512C251ACF73}"/>
              </a:ext>
            </a:extLst>
          </p:cNvPr>
          <p:cNvSpPr txBox="1">
            <a:spLocks noChangeArrowheads="1"/>
          </p:cNvSpPr>
          <p:nvPr/>
        </p:nvSpPr>
        <p:spPr bwMode="auto">
          <a:xfrm>
            <a:off x="2697306" y="4628712"/>
            <a:ext cx="623206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n-US" sz="2800" i="1" dirty="0">
                <a:solidFill>
                  <a:schemeClr val="bg1"/>
                </a:solidFill>
              </a:rPr>
              <a:t>… '</a:t>
            </a:r>
            <a:r>
              <a:rPr lang="en-GB" altLang="en-US" sz="2800" i="1" dirty="0" err="1">
                <a:solidFill>
                  <a:schemeClr val="bg1"/>
                </a:solidFill>
              </a:rPr>
              <a:t>Placelessness</a:t>
            </a:r>
            <a:r>
              <a:rPr lang="en-GB" altLang="en-US" sz="2800" i="1" dirty="0">
                <a:solidFill>
                  <a:schemeClr val="bg1"/>
                </a:solidFill>
              </a:rPr>
              <a:t>' equals an inability of a setting to encourage the formation of vivid images.</a:t>
            </a:r>
          </a:p>
          <a:p>
            <a:pPr algn="ctr" eaLnBrk="1" hangingPunct="1"/>
            <a:endParaRPr lang="en-GB" altLang="en-US" sz="2800" i="1" dirty="0">
              <a:solidFill>
                <a:schemeClr val="bg1"/>
              </a:solidFill>
            </a:endParaRPr>
          </a:p>
          <a:p>
            <a:pPr algn="ctr" eaLnBrk="1" hangingPunct="1"/>
            <a:r>
              <a:rPr lang="en-GB" altLang="en-US" sz="1600" i="1" dirty="0">
                <a:solidFill>
                  <a:schemeClr val="bg1"/>
                </a:solidFill>
              </a:rPr>
              <a:t>Edward </a:t>
            </a:r>
            <a:r>
              <a:rPr lang="en-GB" altLang="en-US" sz="1600" i="1" dirty="0" err="1">
                <a:solidFill>
                  <a:schemeClr val="bg1"/>
                </a:solidFill>
              </a:rPr>
              <a:t>Relph</a:t>
            </a:r>
            <a:endParaRPr lang="en-GB" altLang="en-US" sz="1600" i="1" dirty="0">
              <a:solidFill>
                <a:schemeClr val="bg1"/>
              </a:solidFill>
            </a:endParaRPr>
          </a:p>
        </p:txBody>
      </p:sp>
      <p:pic>
        <p:nvPicPr>
          <p:cNvPr id="1026" name="Picture 2" descr="Image result for edward relph place and placelessness">
            <a:extLst>
              <a:ext uri="{FF2B5EF4-FFF2-40B4-BE49-F238E27FC236}">
                <a16:creationId xmlns:a16="http://schemas.microsoft.com/office/drawing/2014/main" id="{99088D2D-D24A-4E26-BF11-70A5E3B40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7819678" cy="4397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183979"/>
      </p:ext>
    </p:extLst>
  </p:cSld>
  <p:clrMapOvr>
    <a:masterClrMapping/>
  </p:clrMapOvr>
  <p:transition advClick="0">
    <p:pull dir="l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68313" y="260350"/>
            <a:ext cx="8229600" cy="1143000"/>
          </a:xfrm>
        </p:spPr>
        <p:txBody>
          <a:bodyPr/>
          <a:lstStyle/>
          <a:p>
            <a:pPr eaLnBrk="1" hangingPunct="1"/>
            <a:r>
              <a:rPr lang="en-GB" dirty="0" err="1">
                <a:solidFill>
                  <a:schemeClr val="tx1"/>
                </a:solidFill>
                <a:latin typeface="Calligraph421 BT" pitchFamily="66" charset="0"/>
              </a:rPr>
              <a:t>ShadowMoss</a:t>
            </a:r>
            <a:r>
              <a:rPr lang="en-GB" dirty="0">
                <a:solidFill>
                  <a:schemeClr val="tx1"/>
                </a:solidFill>
                <a:latin typeface="Calligraph421 BT" pitchFamily="66" charset="0"/>
              </a:rPr>
              <a:t> Island</a:t>
            </a:r>
          </a:p>
        </p:txBody>
      </p:sp>
      <p:pic>
        <p:nvPicPr>
          <p:cNvPr id="4100" name="Picture 2" descr="E:\Teaching V2\Ars Electronica\AE Presentation\197213_160911033965907_100001410350602_353193_4127534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268413"/>
            <a:ext cx="5976937"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3" descr="E:\Teaching V2\Ars Electronica\AE Presentation\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1268413"/>
            <a:ext cx="5976937"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5" descr="E:\Teaching V2\Ars Electronica\AE Presentation\8010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1700213"/>
            <a:ext cx="7907338" cy="357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4" descr="E:\Teaching V2\Ars Electronica\AE Presentation\nick_colton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1700213"/>
            <a:ext cx="2087562"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8" descr="J:\Presentations\Ars Electronica\AE Presentation\untitle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2725" y="3644900"/>
            <a:ext cx="3460750"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9" descr="J:\Presentations\Ars Electronica\AE Presentation\196482_160910550632622_100001410350602_353171_3552276_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43213" y="1844675"/>
            <a:ext cx="2543175" cy="338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5756871"/>
      </p:ext>
    </p:extLst>
  </p:cSld>
  <p:clrMapOvr>
    <a:masterClrMapping/>
  </p:clrMapOvr>
  <p:transition advClick="0" advTm="20000">
    <p:pull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blinds(horizontal)">
                                      <p:cBhvr>
                                        <p:cTn id="7" dur="500"/>
                                        <p:tgtEl>
                                          <p:spTgt spid="41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101"/>
                                        </p:tgtEl>
                                        <p:attrNameLst>
                                          <p:attrName>style.visibility</p:attrName>
                                        </p:attrNameLst>
                                      </p:cBhvr>
                                      <p:to>
                                        <p:strVal val="visible"/>
                                      </p:to>
                                    </p:set>
                                    <p:animEffect transition="in" filter="fade">
                                      <p:cBhvr>
                                        <p:cTn id="12" dur="1000"/>
                                        <p:tgtEl>
                                          <p:spTgt spid="41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103"/>
                                        </p:tgtEl>
                                        <p:attrNameLst>
                                          <p:attrName>style.visibility</p:attrName>
                                        </p:attrNameLst>
                                      </p:cBhvr>
                                      <p:to>
                                        <p:strVal val="visible"/>
                                      </p:to>
                                    </p:set>
                                    <p:animEffect transition="in" filter="fade">
                                      <p:cBhvr>
                                        <p:cTn id="17" dur="2000"/>
                                        <p:tgtEl>
                                          <p:spTgt spid="4103"/>
                                        </p:tgtEl>
                                      </p:cBhvr>
                                    </p:animEffect>
                                  </p:childTnLst>
                                </p:cTn>
                              </p:par>
                              <p:par>
                                <p:cTn id="18" presetID="10" presetClass="entr" presetSubtype="0" fill="hold" nodeType="withEffect">
                                  <p:stCondLst>
                                    <p:cond delay="0"/>
                                  </p:stCondLst>
                                  <p:childTnLst>
                                    <p:set>
                                      <p:cBhvr>
                                        <p:cTn id="19" dur="1" fill="hold">
                                          <p:stCondLst>
                                            <p:cond delay="0"/>
                                          </p:stCondLst>
                                        </p:cTn>
                                        <p:tgtEl>
                                          <p:spTgt spid="4102"/>
                                        </p:tgtEl>
                                        <p:attrNameLst>
                                          <p:attrName>style.visibility</p:attrName>
                                        </p:attrNameLst>
                                      </p:cBhvr>
                                      <p:to>
                                        <p:strVal val="visible"/>
                                      </p:to>
                                    </p:set>
                                    <p:animEffect transition="in" filter="fade">
                                      <p:cBhvr>
                                        <p:cTn id="20" dur="2000"/>
                                        <p:tgtEl>
                                          <p:spTgt spid="410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4104"/>
                                        </p:tgtEl>
                                        <p:attrNameLst>
                                          <p:attrName>style.visibility</p:attrName>
                                        </p:attrNameLst>
                                      </p:cBhvr>
                                      <p:to>
                                        <p:strVal val="visible"/>
                                      </p:to>
                                    </p:set>
                                    <p:animEffect transition="in" filter="fade">
                                      <p:cBhvr>
                                        <p:cTn id="25" dur="2000"/>
                                        <p:tgtEl>
                                          <p:spTgt spid="410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4105"/>
                                        </p:tgtEl>
                                        <p:attrNameLst>
                                          <p:attrName>style.visibility</p:attrName>
                                        </p:attrNameLst>
                                      </p:cBhvr>
                                      <p:to>
                                        <p:strVal val="visible"/>
                                      </p:to>
                                    </p:set>
                                    <p:animEffect transition="in" filter="fade">
                                      <p:cBhvr>
                                        <p:cTn id="30" dur="2000"/>
                                        <p:tgtEl>
                                          <p:spTgt spid="4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FE8348-28C1-4CF8-A141-07C852CF4C28}"/>
              </a:ext>
            </a:extLst>
          </p:cNvPr>
          <p:cNvPicPr>
            <a:picLocks noChangeAspect="1"/>
          </p:cNvPicPr>
          <p:nvPr/>
        </p:nvPicPr>
        <p:blipFill>
          <a:blip r:embed="rId3"/>
          <a:stretch>
            <a:fillRect/>
          </a:stretch>
        </p:blipFill>
        <p:spPr>
          <a:xfrm>
            <a:off x="0" y="3128089"/>
            <a:ext cx="4978400" cy="3733800"/>
          </a:xfrm>
          <a:prstGeom prst="rect">
            <a:avLst/>
          </a:prstGeom>
        </p:spPr>
      </p:pic>
      <p:pic>
        <p:nvPicPr>
          <p:cNvPr id="11" name="Picture 10">
            <a:extLst>
              <a:ext uri="{FF2B5EF4-FFF2-40B4-BE49-F238E27FC236}">
                <a16:creationId xmlns:a16="http://schemas.microsoft.com/office/drawing/2014/main" id="{FA99AF50-38CB-4800-AE7E-ED0C003E4EAD}"/>
              </a:ext>
            </a:extLst>
          </p:cNvPr>
          <p:cNvPicPr>
            <a:picLocks noChangeAspect="1"/>
          </p:cNvPicPr>
          <p:nvPr/>
        </p:nvPicPr>
        <p:blipFill>
          <a:blip r:embed="rId4"/>
          <a:stretch>
            <a:fillRect/>
          </a:stretch>
        </p:blipFill>
        <p:spPr>
          <a:xfrm>
            <a:off x="4165600" y="3128089"/>
            <a:ext cx="4978400" cy="3733800"/>
          </a:xfrm>
          <a:prstGeom prst="rect">
            <a:avLst/>
          </a:prstGeom>
        </p:spPr>
      </p:pic>
      <p:pic>
        <p:nvPicPr>
          <p:cNvPr id="9" name="Picture 8">
            <a:extLst>
              <a:ext uri="{FF2B5EF4-FFF2-40B4-BE49-F238E27FC236}">
                <a16:creationId xmlns:a16="http://schemas.microsoft.com/office/drawing/2014/main" id="{B38BFA1B-C121-4A18-816D-BF493231121E}"/>
              </a:ext>
            </a:extLst>
          </p:cNvPr>
          <p:cNvPicPr>
            <a:picLocks noChangeAspect="1"/>
          </p:cNvPicPr>
          <p:nvPr/>
        </p:nvPicPr>
        <p:blipFill>
          <a:blip r:embed="rId5"/>
          <a:stretch>
            <a:fillRect/>
          </a:stretch>
        </p:blipFill>
        <p:spPr>
          <a:xfrm>
            <a:off x="4170526" y="0"/>
            <a:ext cx="4983434" cy="3127895"/>
          </a:xfrm>
          <a:prstGeom prst="rect">
            <a:avLst/>
          </a:prstGeom>
        </p:spPr>
      </p:pic>
      <p:sp>
        <p:nvSpPr>
          <p:cNvPr id="4100" name="Rectangle 4"/>
          <p:cNvSpPr>
            <a:spLocks noChangeArrowheads="1"/>
          </p:cNvSpPr>
          <p:nvPr/>
        </p:nvSpPr>
        <p:spPr bwMode="auto">
          <a:xfrm>
            <a:off x="228600" y="222250"/>
            <a:ext cx="6467475" cy="636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000" indent="-381000">
              <a:spcBef>
                <a:spcPct val="20000"/>
              </a:spcBef>
            </a:pPr>
            <a:r>
              <a:rPr lang="en-GB" u="sng" dirty="0"/>
              <a:t>Overview</a:t>
            </a:r>
          </a:p>
          <a:p>
            <a:pPr marL="381000" indent="-381000">
              <a:spcBef>
                <a:spcPct val="20000"/>
              </a:spcBef>
            </a:pPr>
            <a:endParaRPr lang="en-GB" u="sng" dirty="0"/>
          </a:p>
        </p:txBody>
      </p:sp>
      <p:pic>
        <p:nvPicPr>
          <p:cNvPr id="5" name="Picture 4">
            <a:extLst>
              <a:ext uri="{FF2B5EF4-FFF2-40B4-BE49-F238E27FC236}">
                <a16:creationId xmlns:a16="http://schemas.microsoft.com/office/drawing/2014/main" id="{2E49455D-CEA9-49A9-A7FF-9AED1EAA8275}"/>
              </a:ext>
            </a:extLst>
          </p:cNvPr>
          <p:cNvPicPr>
            <a:picLocks noChangeAspect="1"/>
          </p:cNvPicPr>
          <p:nvPr/>
        </p:nvPicPr>
        <p:blipFill>
          <a:blip r:embed="rId6"/>
          <a:stretch>
            <a:fillRect/>
          </a:stretch>
        </p:blipFill>
        <p:spPr>
          <a:xfrm>
            <a:off x="0" y="0"/>
            <a:ext cx="4170526" cy="3127895"/>
          </a:xfrm>
          <a:prstGeom prst="rect">
            <a:avLst/>
          </a:prstGeom>
        </p:spPr>
      </p:pic>
    </p:spTree>
    <p:extLst>
      <p:ext uri="{BB962C8B-B14F-4D97-AF65-F5344CB8AC3E}">
        <p14:creationId xmlns:p14="http://schemas.microsoft.com/office/powerpoint/2010/main" val="451940516"/>
      </p:ext>
    </p:extLst>
  </p:cSld>
  <p:clrMapOvr>
    <a:masterClrMapping/>
  </p:clrMapOvr>
  <p:transition advClick="0">
    <p:pull dir="l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832431A2-717D-48C9-918A-5DC4C1873A8C}"/>
              </a:ext>
            </a:extLst>
          </p:cNvPr>
          <p:cNvSpPr>
            <a:spLocks noGrp="1"/>
          </p:cNvSpPr>
          <p:nvPr>
            <p:ph type="title"/>
          </p:nvPr>
        </p:nvSpPr>
        <p:spPr/>
        <p:txBody>
          <a:bodyPr/>
          <a:lstStyle/>
          <a:p>
            <a:pPr eaLnBrk="1" hangingPunct="1"/>
            <a:endParaRPr lang="en-US" altLang="en-US">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60A856EC-6BFE-403D-A156-814EDFBC854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A48DE28F-8F3D-4D0E-84F1-6EB503193BA1}" type="slidenum">
              <a:rPr lang="en-US" altLang="en-US">
                <a:solidFill>
                  <a:srgbClr val="898989"/>
                </a:solidFill>
                <a:latin typeface="Calibri" panose="020F0502020204030204" pitchFamily="34" charset="0"/>
              </a:rPr>
              <a:pPr eaLnBrk="1" hangingPunct="1"/>
              <a:t>40</a:t>
            </a:fld>
            <a:endParaRPr lang="en-US" altLang="en-US">
              <a:solidFill>
                <a:srgbClr val="898989"/>
              </a:solidFill>
              <a:latin typeface="Calibri" panose="020F0502020204030204" pitchFamily="34" charset="0"/>
            </a:endParaRPr>
          </a:p>
        </p:txBody>
      </p:sp>
      <p:pic>
        <p:nvPicPr>
          <p:cNvPr id="38916" name="Picture 28" descr="D:\PhD Appz\PhD V2\My papers\Internal Evaluation\4-Natural Pattern Forms Book\Landscapes Photography\Best\17 Mile .jpg">
            <a:extLst>
              <a:ext uri="{FF2B5EF4-FFF2-40B4-BE49-F238E27FC236}">
                <a16:creationId xmlns:a16="http://schemas.microsoft.com/office/drawing/2014/main" id="{72A14C01-D065-4A44-97A0-C748078A96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8077811"/>
      </p:ext>
    </p:extLst>
  </p:cSld>
  <p:clrMapOvr>
    <a:masterClrMapping/>
  </p:clrMapOvr>
  <p:transition advClick="0">
    <p:pull dir="ld"/>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D02D36-E708-47FA-AA2C-0A077174829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92455599"/>
      </p:ext>
    </p:extLst>
  </p:cSld>
  <p:clrMapOvr>
    <a:masterClrMapping/>
  </p:clrMapOvr>
  <p:transition advClick="0" advTm="20000">
    <p:pull dir="ld"/>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07EBB6-7FF3-446F-BECF-D8EC9D7EF9F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206652060"/>
      </p:ext>
    </p:extLst>
  </p:cSld>
  <p:clrMapOvr>
    <a:masterClrMapping/>
  </p:clrMapOvr>
  <p:transition advClick="0" advTm="20000">
    <p:pull dir="ld"/>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58927D-AB13-4A42-9C7E-370ABCD2F030}"/>
              </a:ext>
            </a:extLst>
          </p:cNvPr>
          <p:cNvPicPr>
            <a:picLocks noChangeAspect="1"/>
          </p:cNvPicPr>
          <p:nvPr/>
        </p:nvPicPr>
        <p:blipFill>
          <a:blip r:embed="rId3"/>
          <a:stretch>
            <a:fillRect/>
          </a:stretch>
        </p:blipFill>
        <p:spPr>
          <a:xfrm>
            <a:off x="-1" y="-2"/>
            <a:ext cx="9144001" cy="6858001"/>
          </a:xfrm>
          <a:prstGeom prst="rect">
            <a:avLst/>
          </a:prstGeom>
        </p:spPr>
      </p:pic>
    </p:spTree>
    <p:extLst>
      <p:ext uri="{BB962C8B-B14F-4D97-AF65-F5344CB8AC3E}">
        <p14:creationId xmlns:p14="http://schemas.microsoft.com/office/powerpoint/2010/main" val="2190243800"/>
      </p:ext>
    </p:extLst>
  </p:cSld>
  <p:clrMapOvr>
    <a:masterClrMapping/>
  </p:clrMapOvr>
  <p:transition advClick="0" advTm="20000">
    <p:pull dir="ld"/>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descr="F:\Phd Digital Files\Chapter 6-ShadowMoss Island\Field Trip Gallery\Moel Siabod Field Trip\SG202308.jpg">
            <a:extLst>
              <a:ext uri="{FF2B5EF4-FFF2-40B4-BE49-F238E27FC236}">
                <a16:creationId xmlns:a16="http://schemas.microsoft.com/office/drawing/2014/main" id="{07576708-3EDE-48C5-8FE2-4FA1566230B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Tree>
    <p:extLst>
      <p:ext uri="{BB962C8B-B14F-4D97-AF65-F5344CB8AC3E}">
        <p14:creationId xmlns:p14="http://schemas.microsoft.com/office/powerpoint/2010/main" val="666331075"/>
      </p:ext>
    </p:extLst>
  </p:cSld>
  <p:clrMapOvr>
    <a:masterClrMapping/>
  </p:clrMapOvr>
  <p:transition advClick="0" advTm="20000">
    <p:pull dir="ld"/>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F:\Phd Digital Files\Chapter 6-ShadowMoss Island\Field Trip Gallery\Moel Siabod Field Trip\SG202305.jpg">
            <a:extLst>
              <a:ext uri="{FF2B5EF4-FFF2-40B4-BE49-F238E27FC236}">
                <a16:creationId xmlns:a16="http://schemas.microsoft.com/office/drawing/2014/main" id="{FE57047C-8987-4272-AD51-CE2B85C6C8F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Tree>
    <p:extLst>
      <p:ext uri="{BB962C8B-B14F-4D97-AF65-F5344CB8AC3E}">
        <p14:creationId xmlns:p14="http://schemas.microsoft.com/office/powerpoint/2010/main" val="2024330493"/>
      </p:ext>
    </p:extLst>
  </p:cSld>
  <p:clrMapOvr>
    <a:masterClrMapping/>
  </p:clrMapOvr>
  <p:transition advClick="0" advTm="20000">
    <p:pull dir="ld"/>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F:\Phd Digital Files\Chapter 6-ShadowMoss Island\Field Trip Gallery\Moel Siabod Field Trip\SG202321.jpg">
            <a:extLst>
              <a:ext uri="{FF2B5EF4-FFF2-40B4-BE49-F238E27FC236}">
                <a16:creationId xmlns:a16="http://schemas.microsoft.com/office/drawing/2014/main" id="{4F82C95E-F42C-4E61-9FDC-197EABC5C40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9144000" cy="6953459"/>
          </a:xfrm>
          <a:prstGeom prst="rect">
            <a:avLst/>
          </a:prstGeom>
          <a:noFill/>
          <a:ln>
            <a:noFill/>
          </a:ln>
        </p:spPr>
      </p:pic>
    </p:spTree>
    <p:extLst>
      <p:ext uri="{BB962C8B-B14F-4D97-AF65-F5344CB8AC3E}">
        <p14:creationId xmlns:p14="http://schemas.microsoft.com/office/powerpoint/2010/main" val="437862841"/>
      </p:ext>
    </p:extLst>
  </p:cSld>
  <p:clrMapOvr>
    <a:masterClrMapping/>
  </p:clrMapOvr>
  <p:transition advClick="0" advTm="20000">
    <p:pull dir="ld"/>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F:\Phd Digital Files\Chapter 6-ShadowMoss Island\Field Trip Gallery\Moel Siabod Field Trip\SG202316.jpg">
            <a:extLst>
              <a:ext uri="{FF2B5EF4-FFF2-40B4-BE49-F238E27FC236}">
                <a16:creationId xmlns:a16="http://schemas.microsoft.com/office/drawing/2014/main" id="{B7E7CD2A-17B6-4FF1-958E-F3C2FD4715B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Tree>
    <p:extLst>
      <p:ext uri="{BB962C8B-B14F-4D97-AF65-F5344CB8AC3E}">
        <p14:creationId xmlns:p14="http://schemas.microsoft.com/office/powerpoint/2010/main" val="4270675307"/>
      </p:ext>
    </p:extLst>
  </p:cSld>
  <p:clrMapOvr>
    <a:masterClrMapping/>
  </p:clrMapOvr>
  <p:transition advClick="0" advTm="20000">
    <p:pull dir="ld"/>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endParaRPr lang="en-US">
              <a:ea typeface="ＭＳ Ｐゴシック" pitchFamily="34" charset="-128"/>
            </a:endParaRPr>
          </a:p>
        </p:txBody>
      </p:sp>
      <p:sp>
        <p:nvSpPr>
          <p:cNvPr id="31747" name="Content Placeholder 2"/>
          <p:cNvSpPr>
            <a:spLocks noGrp="1"/>
          </p:cNvSpPr>
          <p:nvPr>
            <p:ph idx="1"/>
          </p:nvPr>
        </p:nvSpPr>
        <p:spPr/>
        <p:txBody>
          <a:bodyPr/>
          <a:lstStyle/>
          <a:p>
            <a:pPr eaLnBrk="1" hangingPunct="1"/>
            <a:endParaRPr lang="en-US">
              <a:ea typeface="ＭＳ Ｐゴシック" pitchFamily="34" charset="-128"/>
            </a:endParaRPr>
          </a:p>
        </p:txBody>
      </p:sp>
      <p:sp>
        <p:nvSpPr>
          <p:cNvPr id="3174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6A235638-0B40-4564-BBCB-34813F2485BB}" type="slidenum">
              <a:rPr lang="en-US" smtClean="0">
                <a:solidFill>
                  <a:srgbClr val="898989"/>
                </a:solidFill>
                <a:latin typeface="Calibri" pitchFamily="34" charset="0"/>
              </a:rPr>
              <a:pPr eaLnBrk="1" hangingPunct="1"/>
              <a:t>48</a:t>
            </a:fld>
            <a:endParaRPr lang="en-US">
              <a:solidFill>
                <a:srgbClr val="898989"/>
              </a:solidFill>
              <a:latin typeface="Calibri" pitchFamily="34" charset="0"/>
            </a:endParaRPr>
          </a:p>
        </p:txBody>
      </p:sp>
      <p:pic>
        <p:nvPicPr>
          <p:cNvPr id="5" name="Picture 6" descr="D:\PhD Appz\PhD V2\My papers\PhD Presentation 16th May 2012\Images\197213_160911033965907_100001410350602_353193_4127534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Box 5"/>
          <p:cNvSpPr txBox="1">
            <a:spLocks noChangeArrowheads="1"/>
          </p:cNvSpPr>
          <p:nvPr/>
        </p:nvSpPr>
        <p:spPr bwMode="auto">
          <a:xfrm>
            <a:off x="5934075" y="274638"/>
            <a:ext cx="29051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GB" i="1">
                <a:solidFill>
                  <a:schemeClr val="bg1"/>
                </a:solidFill>
              </a:rPr>
              <a:t>…go to Nature in all singleness of heart... rejecting nothing, selecting nothing and scorning nothing</a:t>
            </a:r>
          </a:p>
          <a:p>
            <a:pPr algn="ctr" eaLnBrk="1" hangingPunct="1"/>
            <a:endParaRPr lang="en-GB" i="1">
              <a:solidFill>
                <a:schemeClr val="bg1"/>
              </a:solidFill>
            </a:endParaRPr>
          </a:p>
          <a:p>
            <a:pPr algn="ctr" eaLnBrk="1" hangingPunct="1"/>
            <a:r>
              <a:rPr lang="en-GB" i="1">
                <a:solidFill>
                  <a:schemeClr val="bg1"/>
                </a:solidFill>
              </a:rPr>
              <a:t>John Ruskin (1819 –1900)</a:t>
            </a:r>
          </a:p>
        </p:txBody>
      </p:sp>
      <p:sp>
        <p:nvSpPr>
          <p:cNvPr id="31751" name="TextBox 6"/>
          <p:cNvSpPr txBox="1">
            <a:spLocks noChangeArrowheads="1"/>
          </p:cNvSpPr>
          <p:nvPr/>
        </p:nvSpPr>
        <p:spPr bwMode="auto">
          <a:xfrm>
            <a:off x="0" y="5243513"/>
            <a:ext cx="31908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GB" sz="2000" i="1">
                <a:solidFill>
                  <a:schemeClr val="bg1"/>
                </a:solidFill>
              </a:rPr>
              <a:t>…I went back to nature</a:t>
            </a:r>
            <a:r>
              <a:rPr lang="en-GB" sz="1400" i="1">
                <a:solidFill>
                  <a:schemeClr val="bg1"/>
                </a:solidFill>
              </a:rPr>
              <a:t>…</a:t>
            </a:r>
          </a:p>
          <a:p>
            <a:pPr algn="ctr" eaLnBrk="1" hangingPunct="1"/>
            <a:r>
              <a:rPr lang="en-GB" sz="1400" i="1">
                <a:solidFill>
                  <a:schemeClr val="bg1"/>
                </a:solidFill>
              </a:rPr>
              <a:t>(…it was bloody hard!!)</a:t>
            </a:r>
          </a:p>
          <a:p>
            <a:pPr algn="ctr" eaLnBrk="1" hangingPunct="1"/>
            <a:endParaRPr lang="en-GB" i="1">
              <a:solidFill>
                <a:schemeClr val="bg1"/>
              </a:solidFill>
            </a:endParaRPr>
          </a:p>
          <a:p>
            <a:pPr algn="ctr" eaLnBrk="1" hangingPunct="1"/>
            <a:r>
              <a:rPr lang="en-GB" sz="1600" i="1">
                <a:solidFill>
                  <a:schemeClr val="bg1"/>
                </a:solidFill>
              </a:rPr>
              <a:t>Umran Ali, 2011</a:t>
            </a:r>
          </a:p>
          <a:p>
            <a:pPr algn="ctr" eaLnBrk="1" hangingPunct="1"/>
            <a:r>
              <a:rPr lang="en-GB" sz="1600" i="1">
                <a:solidFill>
                  <a:schemeClr val="bg1"/>
                </a:solidFill>
              </a:rPr>
              <a:t>Plas-y-Brenin</a:t>
            </a:r>
          </a:p>
        </p:txBody>
      </p:sp>
    </p:spTree>
    <p:extLst>
      <p:ext uri="{BB962C8B-B14F-4D97-AF65-F5344CB8AC3E}">
        <p14:creationId xmlns:p14="http://schemas.microsoft.com/office/powerpoint/2010/main" val="317044623"/>
      </p:ext>
    </p:extLst>
  </p:cSld>
  <p:clrMapOvr>
    <a:masterClrMapping/>
  </p:clrMapOvr>
  <p:transition advClick="0">
    <p:pull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74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6A235638-0B40-4564-BBCB-34813F2485BB}" type="slidenum">
              <a:rPr lang="en-US" smtClean="0">
                <a:solidFill>
                  <a:srgbClr val="898989"/>
                </a:solidFill>
                <a:latin typeface="Calibri" pitchFamily="34" charset="0"/>
              </a:rPr>
              <a:pPr eaLnBrk="1" hangingPunct="1"/>
              <a:t>49</a:t>
            </a:fld>
            <a:endParaRPr lang="en-US">
              <a:solidFill>
                <a:srgbClr val="898989"/>
              </a:solidFill>
              <a:latin typeface="Calibri" pitchFamily="34" charset="0"/>
            </a:endParaRPr>
          </a:p>
        </p:txBody>
      </p:sp>
    </p:spTree>
    <p:extLst>
      <p:ext uri="{BB962C8B-B14F-4D97-AF65-F5344CB8AC3E}">
        <p14:creationId xmlns:p14="http://schemas.microsoft.com/office/powerpoint/2010/main" val="1093929647"/>
      </p:ext>
    </p:extLst>
  </p:cSld>
  <p:clrMapOvr>
    <a:masterClrMapping/>
  </p:clrMapOvr>
  <p:transition advClick="0">
    <p:pull dir="l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dmn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76825" cy="38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5" descr="varghoul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06825"/>
            <a:ext cx="4067175"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6" descr="sharkstr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1413" y="0"/>
            <a:ext cx="4192587"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3" descr="dmn_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7175" y="3049588"/>
            <a:ext cx="5076825" cy="380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383873"/>
      </p:ext>
    </p:extLst>
  </p:cSld>
  <p:clrMapOvr>
    <a:masterClrMapping/>
  </p:clrMapOvr>
  <p:transition advClick="0" advTm="20000">
    <p:pull dir="ld"/>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descr="D:\cvg\CM Director\Projects\pechuKichiu\jFfePshPYBXh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68675"/>
            <a:ext cx="6073775" cy="349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9" descr="D:\cvg\CM Director\Projects\pechuKichiu\jbkT5JLUrLhj4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1525" y="-9525"/>
            <a:ext cx="4576763"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350EF60D-B0C3-4618-9510-C29CBD851119}" type="slidenum">
              <a:rPr lang="en-US" smtClean="0">
                <a:solidFill>
                  <a:srgbClr val="898989"/>
                </a:solidFill>
                <a:latin typeface="Calibri" pitchFamily="34" charset="0"/>
              </a:rPr>
              <a:pPr eaLnBrk="1" hangingPunct="1"/>
              <a:t>50</a:t>
            </a:fld>
            <a:endParaRPr lang="en-US">
              <a:solidFill>
                <a:srgbClr val="898989"/>
              </a:solidFill>
              <a:latin typeface="Calibri" pitchFamily="34" charset="0"/>
            </a:endParaRPr>
          </a:p>
        </p:txBody>
      </p:sp>
      <p:pic>
        <p:nvPicPr>
          <p:cNvPr id="32773" name="Picture 4" descr="C:\Fraps\Screenshots\Edito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862513"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7" descr="D:\cvg\CM Director\Projects\pechuKichiu\j1ZNW5xx0ehH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3925" y="4500563"/>
            <a:ext cx="4410075"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5" descr="D:\cvg\CM Director\Projects\pechuKichiu\jWUMz28dGKCMf.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0050" y="1901825"/>
            <a:ext cx="4933950"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8" descr="D:\cvg\CM Director\Projects\pechuKichiu\j54XHTiFRmij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901825"/>
            <a:ext cx="4862513"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2060063"/>
      </p:ext>
    </p:extLst>
  </p:cSld>
  <p:clrMapOvr>
    <a:masterClrMapping/>
  </p:clrMapOvr>
  <p:transition advClick="0">
    <p:pull dir="ld"/>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0A42D114-E757-4926-8CC0-C6184A52A6E3}"/>
              </a:ext>
            </a:extLst>
          </p:cNvPr>
          <p:cNvSpPr>
            <a:spLocks noGrp="1"/>
          </p:cNvSpPr>
          <p:nvPr>
            <p:ph type="body" idx="1"/>
          </p:nvPr>
        </p:nvSpPr>
        <p:spPr>
          <a:xfrm>
            <a:off x="309419" y="371764"/>
            <a:ext cx="8229600" cy="6672596"/>
          </a:xfrm>
          <a:prstGeom prst="rect">
            <a:avLst/>
          </a:prstGeom>
        </p:spPr>
        <p:txBody>
          <a:bodyPr wrap="square">
            <a:spAutoFit/>
          </a:bodyPr>
          <a:lstStyle/>
          <a:p>
            <a:r>
              <a:rPr lang="en-GB" sz="1400" u="sng" dirty="0"/>
              <a:t>Starting points and motivations</a:t>
            </a:r>
          </a:p>
          <a:p>
            <a:endParaRPr lang="en-GB" sz="1400" u="sng" dirty="0"/>
          </a:p>
          <a:p>
            <a:pPr marL="0" indent="0">
              <a:buNone/>
            </a:pPr>
            <a:r>
              <a:rPr lang="en-GB" sz="1400" b="1" dirty="0"/>
              <a:t>Get out and ‘feel’ the landscape</a:t>
            </a:r>
          </a:p>
          <a:p>
            <a:endParaRPr lang="en-GB" sz="1400" u="sng" dirty="0"/>
          </a:p>
          <a:p>
            <a:r>
              <a:rPr lang="en-GB" sz="1400" u="sng" dirty="0"/>
              <a:t>The nature of the exchange/collaboration</a:t>
            </a:r>
          </a:p>
          <a:p>
            <a:endParaRPr lang="en-GB" sz="1400" u="sng" dirty="0"/>
          </a:p>
          <a:p>
            <a:pPr marL="0" indent="0">
              <a:buNone/>
            </a:pPr>
            <a:r>
              <a:rPr lang="en-GB" sz="1400" b="1" dirty="0"/>
              <a:t>Expert advice, comments and guidance</a:t>
            </a:r>
          </a:p>
          <a:p>
            <a:endParaRPr lang="en-GB" sz="1400" u="sng" dirty="0"/>
          </a:p>
          <a:p>
            <a:r>
              <a:rPr lang="en-GB" sz="1400" u="sng" dirty="0"/>
              <a:t>How communication developed </a:t>
            </a:r>
          </a:p>
          <a:p>
            <a:pPr marL="0" indent="0">
              <a:buNone/>
            </a:pPr>
            <a:endParaRPr lang="en-GB" sz="1400" b="1" dirty="0"/>
          </a:p>
          <a:p>
            <a:pPr marL="0" indent="0">
              <a:buNone/>
            </a:pPr>
            <a:r>
              <a:rPr lang="en-GB" sz="1400" b="1" dirty="0"/>
              <a:t>Emails, 2 day ‘residence’, various documentations </a:t>
            </a:r>
            <a:r>
              <a:rPr lang="en-GB" sz="1400" b="1" dirty="0" err="1"/>
              <a:t>inc</a:t>
            </a:r>
            <a:r>
              <a:rPr lang="en-GB" sz="1400" b="1" dirty="0"/>
              <a:t> recordings, notes etc…</a:t>
            </a:r>
          </a:p>
          <a:p>
            <a:endParaRPr lang="en-GB" sz="1400" u="sng" dirty="0"/>
          </a:p>
          <a:p>
            <a:r>
              <a:rPr lang="en-GB" sz="1400" u="sng" dirty="0"/>
              <a:t>Challenges and how these were overcome</a:t>
            </a:r>
          </a:p>
          <a:p>
            <a:pPr marL="0" indent="0">
              <a:buNone/>
            </a:pPr>
            <a:endParaRPr lang="en-GB" sz="1400" u="sng" dirty="0"/>
          </a:p>
          <a:p>
            <a:pPr marL="0" indent="0">
              <a:buNone/>
            </a:pPr>
            <a:r>
              <a:rPr lang="en-GB" sz="1400" b="1" dirty="0"/>
              <a:t>Physical challenge! (get fit!)</a:t>
            </a:r>
          </a:p>
          <a:p>
            <a:pPr marL="0" indent="0">
              <a:buNone/>
            </a:pPr>
            <a:endParaRPr lang="en-GB" sz="1400" u="sng" dirty="0"/>
          </a:p>
          <a:p>
            <a:r>
              <a:rPr lang="en-GB" sz="1400" u="sng" dirty="0"/>
              <a:t>Practical work carried out or planned</a:t>
            </a:r>
          </a:p>
          <a:p>
            <a:pPr marL="0" indent="0">
              <a:buNone/>
            </a:pPr>
            <a:r>
              <a:rPr lang="en-GB" sz="1400" b="1" dirty="0"/>
              <a:t>Two day residence (Wales)</a:t>
            </a:r>
          </a:p>
          <a:p>
            <a:pPr marL="0" indent="0">
              <a:buNone/>
            </a:pPr>
            <a:r>
              <a:rPr lang="en-GB" sz="1400" b="1" dirty="0" err="1"/>
              <a:t>ShadowMoss</a:t>
            </a:r>
            <a:r>
              <a:rPr lang="en-GB" sz="1400" b="1" dirty="0"/>
              <a:t> Game</a:t>
            </a:r>
          </a:p>
          <a:p>
            <a:pPr marL="0" indent="0">
              <a:buNone/>
            </a:pPr>
            <a:r>
              <a:rPr lang="en-GB" sz="1400" b="1" dirty="0"/>
              <a:t>Documentation/Framework</a:t>
            </a:r>
          </a:p>
          <a:p>
            <a:pPr marL="0" indent="0">
              <a:buNone/>
            </a:pPr>
            <a:r>
              <a:rPr lang="en-GB" sz="1400" b="1" dirty="0"/>
              <a:t>Game Trailer</a:t>
            </a:r>
          </a:p>
          <a:p>
            <a:endParaRPr lang="en-GB" sz="1400" u="sng" dirty="0"/>
          </a:p>
          <a:p>
            <a:r>
              <a:rPr lang="en-GB" sz="1400" u="sng" dirty="0"/>
              <a:t>How this exchange could be developed in the future</a:t>
            </a:r>
          </a:p>
          <a:p>
            <a:br>
              <a:rPr lang="en-GB" sz="2000" dirty="0">
                <a:solidFill>
                  <a:schemeClr val="bg1"/>
                </a:solidFill>
              </a:rPr>
            </a:br>
            <a:endParaRPr lang="en-GB" sz="2000" dirty="0">
              <a:solidFill>
                <a:schemeClr val="bg1"/>
              </a:solidFill>
            </a:endParaRPr>
          </a:p>
        </p:txBody>
      </p:sp>
    </p:spTree>
    <p:extLst>
      <p:ext uri="{BB962C8B-B14F-4D97-AF65-F5344CB8AC3E}">
        <p14:creationId xmlns:p14="http://schemas.microsoft.com/office/powerpoint/2010/main" val="1500384312"/>
      </p:ext>
    </p:extLst>
  </p:cSld>
  <p:clrMapOvr>
    <a:masterClrMapping/>
  </p:clrMapOvr>
  <p:transition advClick="0" advTm="20000">
    <p:pull dir="ld"/>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4"/>
          <p:cNvSpPr>
            <a:spLocks noChangeArrowheads="1"/>
          </p:cNvSpPr>
          <p:nvPr/>
        </p:nvSpPr>
        <p:spPr bwMode="auto">
          <a:xfrm>
            <a:off x="457200" y="1295400"/>
            <a:ext cx="8229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GB"/>
          </a:p>
          <a:p>
            <a:pPr marL="342900" indent="-342900">
              <a:spcBef>
                <a:spcPct val="20000"/>
              </a:spcBef>
              <a:buFontTx/>
              <a:buChar char="•"/>
            </a:pPr>
            <a:endParaRPr lang="en-GB">
              <a:solidFill>
                <a:srgbClr val="FFFFFF"/>
              </a:solidFill>
            </a:endParaRPr>
          </a:p>
          <a:p>
            <a:pPr marL="342900" indent="-342900">
              <a:spcBef>
                <a:spcPct val="20000"/>
              </a:spcBef>
              <a:buFontTx/>
              <a:buChar char="•"/>
            </a:pPr>
            <a:endParaRPr lang="en-GB">
              <a:solidFill>
                <a:srgbClr val="FFFFFF"/>
              </a:solidFill>
            </a:endParaRPr>
          </a:p>
        </p:txBody>
      </p:sp>
      <p:sp>
        <p:nvSpPr>
          <p:cNvPr id="3" name="TextBox 2"/>
          <p:cNvSpPr txBox="1"/>
          <p:nvPr/>
        </p:nvSpPr>
        <p:spPr>
          <a:xfrm>
            <a:off x="638175" y="1457325"/>
            <a:ext cx="7724775" cy="461665"/>
          </a:xfrm>
          <a:prstGeom prst="rect">
            <a:avLst/>
          </a:prstGeom>
          <a:noFill/>
        </p:spPr>
        <p:txBody>
          <a:bodyPr wrap="square" rtlCol="0">
            <a:spAutoFit/>
          </a:bodyPr>
          <a:lstStyle/>
          <a:p>
            <a:br>
              <a:rPr lang="en-GB" sz="1200" dirty="0"/>
            </a:br>
            <a:endParaRPr lang="en-GB" sz="1200" dirty="0"/>
          </a:p>
        </p:txBody>
      </p:sp>
      <p:pic>
        <p:nvPicPr>
          <p:cNvPr id="2" name="Picture 1">
            <a:extLst>
              <a:ext uri="{FF2B5EF4-FFF2-40B4-BE49-F238E27FC236}">
                <a16:creationId xmlns:a16="http://schemas.microsoft.com/office/drawing/2014/main" id="{ED8778AA-2083-45D0-8F2D-BB845FDD8920}"/>
              </a:ext>
            </a:extLst>
          </p:cNvPr>
          <p:cNvPicPr>
            <a:picLocks noChangeAspect="1"/>
          </p:cNvPicPr>
          <p:nvPr/>
        </p:nvPicPr>
        <p:blipFill rotWithShape="1">
          <a:blip r:embed="rId2"/>
          <a:srcRect l="14311" t="8895" r="24116" b="16143"/>
          <a:stretch/>
        </p:blipFill>
        <p:spPr>
          <a:xfrm>
            <a:off x="20925" y="67214"/>
            <a:ext cx="8959273" cy="6790786"/>
          </a:xfrm>
          <a:prstGeom prst="rect">
            <a:avLst/>
          </a:prstGeom>
        </p:spPr>
      </p:pic>
    </p:spTree>
    <p:extLst>
      <p:ext uri="{BB962C8B-B14F-4D97-AF65-F5344CB8AC3E}">
        <p14:creationId xmlns:p14="http://schemas.microsoft.com/office/powerpoint/2010/main" val="712339193"/>
      </p:ext>
    </p:extLst>
  </p:cSld>
  <p:clrMapOvr>
    <a:masterClrMapping/>
  </p:clrMapOvr>
  <p:transition advClick="0">
    <p:pull dir="ld"/>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0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B40F242-D9C5-4CC0-9F05-5DAC8890F408}" type="slidenum">
              <a:rPr lang="en-US" smtClean="0">
                <a:solidFill>
                  <a:srgbClr val="898989"/>
                </a:solidFill>
                <a:latin typeface="Calibri" pitchFamily="34" charset="0"/>
              </a:rPr>
              <a:pPr eaLnBrk="1" hangingPunct="1"/>
              <a:t>53</a:t>
            </a:fld>
            <a:endParaRPr lang="en-US">
              <a:solidFill>
                <a:srgbClr val="898989"/>
              </a:solidFill>
              <a:latin typeface="Calibri" pitchFamily="34" charset="0"/>
            </a:endParaRPr>
          </a:p>
        </p:txBody>
      </p:sp>
      <p:sp>
        <p:nvSpPr>
          <p:cNvPr id="21508" name="TextBox 6"/>
          <p:cNvSpPr txBox="1">
            <a:spLocks noChangeArrowheads="1"/>
          </p:cNvSpPr>
          <p:nvPr/>
        </p:nvSpPr>
        <p:spPr bwMode="auto">
          <a:xfrm>
            <a:off x="1200150" y="3264622"/>
            <a:ext cx="79438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GB" sz="1600" dirty="0">
                <a:solidFill>
                  <a:schemeClr val="bg1"/>
                </a:solidFill>
              </a:rPr>
              <a:t>Advanced Workflows &amp; Pipelines: Tools for Artists &amp; Designers-</a:t>
            </a:r>
            <a:r>
              <a:rPr lang="en-GB" sz="1600" dirty="0" err="1">
                <a:solidFill>
                  <a:schemeClr val="bg1"/>
                </a:solidFill>
              </a:rPr>
              <a:t>MindFlow</a:t>
            </a:r>
            <a:r>
              <a:rPr lang="en-GB" sz="1600" dirty="0">
                <a:solidFill>
                  <a:schemeClr val="bg1"/>
                </a:solidFill>
              </a:rPr>
              <a:t>™</a:t>
            </a:r>
          </a:p>
          <a:p>
            <a:pPr eaLnBrk="1" hangingPunct="1"/>
            <a:endParaRPr lang="en-GB" sz="1600" dirty="0">
              <a:solidFill>
                <a:schemeClr val="bg1"/>
              </a:solidFill>
            </a:endParaRPr>
          </a:p>
        </p:txBody>
      </p:sp>
    </p:spTree>
    <p:extLst>
      <p:ext uri="{BB962C8B-B14F-4D97-AF65-F5344CB8AC3E}">
        <p14:creationId xmlns:p14="http://schemas.microsoft.com/office/powerpoint/2010/main" val="2355150879"/>
      </p:ext>
    </p:extLst>
  </p:cSld>
  <p:clrMapOvr>
    <a:masterClrMapping/>
  </p:clrMapOvr>
  <p:transition advClick="0">
    <p:pull dir="ld"/>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B40F242-D9C5-4CC0-9F05-5DAC8890F408}" type="slidenum">
              <a:rPr lang="en-US" smtClean="0">
                <a:solidFill>
                  <a:srgbClr val="898989"/>
                </a:solidFill>
                <a:latin typeface="Calibri" pitchFamily="34" charset="0"/>
              </a:rPr>
              <a:pPr eaLnBrk="1" hangingPunct="1"/>
              <a:t>54</a:t>
            </a:fld>
            <a:endParaRPr lang="en-US">
              <a:solidFill>
                <a:srgbClr val="898989"/>
              </a:solidFill>
              <a:latin typeface="Calibri" pitchFamily="34" charset="0"/>
            </a:endParaRPr>
          </a:p>
        </p:txBody>
      </p:sp>
      <p:pic>
        <p:nvPicPr>
          <p:cNvPr id="2150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4713"/>
            <a:ext cx="9144000" cy="503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6"/>
          <p:cNvSpPr txBox="1">
            <a:spLocks noChangeArrowheads="1"/>
          </p:cNvSpPr>
          <p:nvPr/>
        </p:nvSpPr>
        <p:spPr bwMode="auto">
          <a:xfrm>
            <a:off x="600075" y="290513"/>
            <a:ext cx="79438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GB" sz="1600" dirty="0">
                <a:solidFill>
                  <a:srgbClr val="0070C0"/>
                </a:solidFill>
              </a:rPr>
              <a:t>Advanced Workflows &amp; Pipelines: Tools for Artists &amp; Designers</a:t>
            </a:r>
            <a:r>
              <a:rPr lang="en-GB" sz="1600" dirty="0">
                <a:solidFill>
                  <a:schemeClr val="bg1"/>
                </a:solidFill>
              </a:rPr>
              <a:t>-</a:t>
            </a:r>
            <a:r>
              <a:rPr lang="en-GB" sz="1600" dirty="0" err="1">
                <a:solidFill>
                  <a:srgbClr val="FF0000"/>
                </a:solidFill>
              </a:rPr>
              <a:t>MindFlow</a:t>
            </a:r>
            <a:r>
              <a:rPr lang="en-GB" sz="1600" dirty="0">
                <a:solidFill>
                  <a:srgbClr val="FF0000"/>
                </a:solidFill>
              </a:rPr>
              <a:t>™</a:t>
            </a:r>
          </a:p>
          <a:p>
            <a:pPr eaLnBrk="1" hangingPunct="1"/>
            <a:endParaRPr lang="en-GB" sz="1600" dirty="0">
              <a:solidFill>
                <a:srgbClr val="FF0000"/>
              </a:solidFill>
            </a:endParaRPr>
          </a:p>
        </p:txBody>
      </p:sp>
    </p:spTree>
  </p:cSld>
  <p:clrMapOvr>
    <a:masterClrMapping/>
  </p:clrMapOvr>
  <p:transition advClick="0">
    <p:pull dir="ld"/>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3">
            <a:extLst>
              <a:ext uri="{FF2B5EF4-FFF2-40B4-BE49-F238E27FC236}">
                <a16:creationId xmlns:a16="http://schemas.microsoft.com/office/drawing/2014/main" id="{C3738C0B-B2C6-4A2A-A1C5-1F99C952079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274B4F9B-352F-4FE6-9C35-66DA5FACEEE0}" type="slidenum">
              <a:rPr lang="en-US" altLang="en-US">
                <a:solidFill>
                  <a:srgbClr val="898989"/>
                </a:solidFill>
                <a:latin typeface="Calibri" panose="020F0502020204030204" pitchFamily="34" charset="0"/>
              </a:rPr>
              <a:pPr eaLnBrk="1" hangingPunct="1"/>
              <a:t>55</a:t>
            </a:fld>
            <a:endParaRPr lang="en-US" altLang="en-US">
              <a:solidFill>
                <a:srgbClr val="898989"/>
              </a:solidFill>
              <a:latin typeface="Calibri" panose="020F0502020204030204" pitchFamily="34" charset="0"/>
            </a:endParaRPr>
          </a:p>
        </p:txBody>
      </p:sp>
      <p:pic>
        <p:nvPicPr>
          <p:cNvPr id="31747" name="Picture 2" descr="D:\PhD Appz\PhD V2\My papers\Internal Evaluation\Presentation 13th June\pipeline-graphic2.png">
            <a:extLst>
              <a:ext uri="{FF2B5EF4-FFF2-40B4-BE49-F238E27FC236}">
                <a16:creationId xmlns:a16="http://schemas.microsoft.com/office/drawing/2014/main" id="{3FF2DF6F-A553-446F-BF77-F77E4327AD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5765739"/>
      </p:ext>
    </p:extLst>
  </p:cSld>
  <p:clrMapOvr>
    <a:masterClrMapping/>
  </p:clrMapOvr>
  <p:transition advClick="0">
    <p:pull dir="ld"/>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3">
            <a:extLst>
              <a:ext uri="{FF2B5EF4-FFF2-40B4-BE49-F238E27FC236}">
                <a16:creationId xmlns:a16="http://schemas.microsoft.com/office/drawing/2014/main" id="{9962C0BC-7DC4-4933-8BF4-3F6D2CD42E3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0C2C2310-F6C2-49BB-98FF-F3D447E03FE1}" type="slidenum">
              <a:rPr lang="en-US" altLang="en-US">
                <a:solidFill>
                  <a:srgbClr val="898989"/>
                </a:solidFill>
                <a:latin typeface="Calibri" panose="020F0502020204030204" pitchFamily="34" charset="0"/>
              </a:rPr>
              <a:pPr eaLnBrk="1" hangingPunct="1"/>
              <a:t>56</a:t>
            </a:fld>
            <a:endParaRPr lang="en-US" altLang="en-US">
              <a:solidFill>
                <a:srgbClr val="898989"/>
              </a:solidFill>
              <a:latin typeface="Calibri" panose="020F0502020204030204" pitchFamily="34" charset="0"/>
            </a:endParaRPr>
          </a:p>
        </p:txBody>
      </p:sp>
      <p:pic>
        <p:nvPicPr>
          <p:cNvPr id="32771" name="Picture 2" descr="C:\Users\Umran\Desktop\balto-reference-a-blog.jpg">
            <a:extLst>
              <a:ext uri="{FF2B5EF4-FFF2-40B4-BE49-F238E27FC236}">
                <a16:creationId xmlns:a16="http://schemas.microsoft.com/office/drawing/2014/main" id="{38113FA6-DDD3-40FB-94D1-DBB734B519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5621338"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3" descr="C:\Users\Umran\Desktop\nlc011736-v6.jpg">
            <a:extLst>
              <a:ext uri="{FF2B5EF4-FFF2-40B4-BE49-F238E27FC236}">
                <a16:creationId xmlns:a16="http://schemas.microsoft.com/office/drawing/2014/main" id="{89FDF76B-1A8A-4E25-9CD3-83403A1BF9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1338" y="3467100"/>
            <a:ext cx="3657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Box 5">
            <a:extLst>
              <a:ext uri="{FF2B5EF4-FFF2-40B4-BE49-F238E27FC236}">
                <a16:creationId xmlns:a16="http://schemas.microsoft.com/office/drawing/2014/main" id="{9D35EBB7-0894-47A4-B028-9C4819F24C6F}"/>
              </a:ext>
            </a:extLst>
          </p:cNvPr>
          <p:cNvSpPr txBox="1">
            <a:spLocks noChangeArrowheads="1"/>
          </p:cNvSpPr>
          <p:nvPr/>
        </p:nvSpPr>
        <p:spPr bwMode="auto">
          <a:xfrm>
            <a:off x="5621338" y="1066800"/>
            <a:ext cx="326866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a:solidFill>
                  <a:schemeClr val="bg1"/>
                </a:solidFill>
              </a:rPr>
              <a:t>R&amp;R Phase :250-500k Images</a:t>
            </a:r>
          </a:p>
          <a:p>
            <a:pPr eaLnBrk="1" hangingPunct="1"/>
            <a:r>
              <a:rPr lang="en-GB" altLang="en-US">
                <a:solidFill>
                  <a:schemeClr val="bg1"/>
                </a:solidFill>
              </a:rPr>
              <a:t>Video/Annotations, Audio</a:t>
            </a:r>
          </a:p>
          <a:p>
            <a:pPr eaLnBrk="1" hangingPunct="1"/>
            <a:endParaRPr lang="en-GB" altLang="en-US">
              <a:solidFill>
                <a:schemeClr val="bg1"/>
              </a:solidFill>
            </a:endParaRPr>
          </a:p>
          <a:p>
            <a:pPr eaLnBrk="1" hangingPunct="1"/>
            <a:r>
              <a:rPr lang="en-GB" altLang="en-US">
                <a:solidFill>
                  <a:schemeClr val="bg1"/>
                </a:solidFill>
              </a:rPr>
              <a:t>Current practice: Database(text) folder hierachy</a:t>
            </a:r>
          </a:p>
        </p:txBody>
      </p:sp>
    </p:spTree>
    <p:extLst>
      <p:ext uri="{BB962C8B-B14F-4D97-AF65-F5344CB8AC3E}">
        <p14:creationId xmlns:p14="http://schemas.microsoft.com/office/powerpoint/2010/main" val="3963755395"/>
      </p:ext>
    </p:extLst>
  </p:cSld>
  <p:clrMapOvr>
    <a:masterClrMapping/>
  </p:clrMapOvr>
  <p:transition advClick="0">
    <p:pull dir="ld"/>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794" name="Slide Number Placeholder 3">
            <a:extLst>
              <a:ext uri="{FF2B5EF4-FFF2-40B4-BE49-F238E27FC236}">
                <a16:creationId xmlns:a16="http://schemas.microsoft.com/office/drawing/2014/main" id="{62256758-2E5F-4F1D-82F3-556E2ACEBB8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B92856CB-56AF-40AA-9337-00C9996933C5}" type="slidenum">
              <a:rPr lang="en-US" altLang="en-US">
                <a:solidFill>
                  <a:srgbClr val="898989"/>
                </a:solidFill>
                <a:latin typeface="Calibri" panose="020F0502020204030204" pitchFamily="34" charset="0"/>
              </a:rPr>
              <a:pPr eaLnBrk="1" hangingPunct="1"/>
              <a:t>57</a:t>
            </a:fld>
            <a:endParaRPr lang="en-US" altLang="en-US">
              <a:solidFill>
                <a:srgbClr val="898989"/>
              </a:solidFill>
              <a:latin typeface="Calibri" panose="020F0502020204030204" pitchFamily="34" charset="0"/>
            </a:endParaRPr>
          </a:p>
        </p:txBody>
      </p:sp>
      <p:pic>
        <p:nvPicPr>
          <p:cNvPr id="33795" name="Picture 5">
            <a:extLst>
              <a:ext uri="{FF2B5EF4-FFF2-40B4-BE49-F238E27FC236}">
                <a16:creationId xmlns:a16="http://schemas.microsoft.com/office/drawing/2014/main" id="{7AE414A6-FF62-4F45-8E95-3D9F4AF3D4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4713"/>
            <a:ext cx="91440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6">
            <a:extLst>
              <a:ext uri="{FF2B5EF4-FFF2-40B4-BE49-F238E27FC236}">
                <a16:creationId xmlns:a16="http://schemas.microsoft.com/office/drawing/2014/main" id="{45C7A1D1-3DE4-453C-9BE3-8F6609C744E4}"/>
              </a:ext>
            </a:extLst>
          </p:cNvPr>
          <p:cNvSpPr txBox="1">
            <a:spLocks noChangeArrowheads="1"/>
          </p:cNvSpPr>
          <p:nvPr/>
        </p:nvSpPr>
        <p:spPr bwMode="auto">
          <a:xfrm>
            <a:off x="3124200" y="228600"/>
            <a:ext cx="2695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3600">
                <a:solidFill>
                  <a:srgbClr val="FF0000"/>
                </a:solidFill>
              </a:rPr>
              <a:t>MindFlow™</a:t>
            </a:r>
          </a:p>
        </p:txBody>
      </p:sp>
      <p:pic>
        <p:nvPicPr>
          <p:cNvPr id="33797" name="Picture 5" descr="D:\cvg\CM Director\Projects\pechuKichiu\Fashion bible book DK reference history.JPG">
            <a:extLst>
              <a:ext uri="{FF2B5EF4-FFF2-40B4-BE49-F238E27FC236}">
                <a16:creationId xmlns:a16="http://schemas.microsoft.com/office/drawing/2014/main" id="{9A34B5E7-305F-4840-B137-67D21944D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 y="5319713"/>
            <a:ext cx="1244600"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 descr="D:\cvg\CM Director\Projects\pechuKichiu\100601_Games_PlantsVsZombiesHD2.grid-6x2.jpg">
            <a:extLst>
              <a:ext uri="{FF2B5EF4-FFF2-40B4-BE49-F238E27FC236}">
                <a16:creationId xmlns:a16="http://schemas.microsoft.com/office/drawing/2014/main" id="{45D0C701-C2CF-466E-AF21-04ECAD3CD0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2938" y="5319713"/>
            <a:ext cx="2039937"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7" descr="D:\cvg\CM Director\Projects\pechuKichiu\images (5).jpg">
            <a:extLst>
              <a:ext uri="{FF2B5EF4-FFF2-40B4-BE49-F238E27FC236}">
                <a16:creationId xmlns:a16="http://schemas.microsoft.com/office/drawing/2014/main" id="{52DAE752-EEFB-4A35-9447-7AF3B19D1E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9575" y="5319713"/>
            <a:ext cx="1965325"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8" descr="D:\cvg\CM Director\Projects\pechuKichiu\Wedding-Planning-photos.jpg">
            <a:extLst>
              <a:ext uri="{FF2B5EF4-FFF2-40B4-BE49-F238E27FC236}">
                <a16:creationId xmlns:a16="http://schemas.microsoft.com/office/drawing/2014/main" id="{6FBC358C-CA13-4C09-B0DF-077608F55F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5319713"/>
            <a:ext cx="2290763"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9" descr="C:\Users\Umran\Desktop\step3.jpg.w300h300.jpg">
            <a:extLst>
              <a:ext uri="{FF2B5EF4-FFF2-40B4-BE49-F238E27FC236}">
                <a16:creationId xmlns:a16="http://schemas.microsoft.com/office/drawing/2014/main" id="{973C6539-7A57-4256-A743-30895AA4BC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7688927"/>
      </p:ext>
    </p:extLst>
  </p:cSld>
  <p:clrMapOvr>
    <a:masterClrMapping/>
  </p:clrMapOvr>
  <p:transition advClick="0">
    <p:pull dir="ld"/>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818" name="Slide Number Placeholder 3">
            <a:extLst>
              <a:ext uri="{FF2B5EF4-FFF2-40B4-BE49-F238E27FC236}">
                <a16:creationId xmlns:a16="http://schemas.microsoft.com/office/drawing/2014/main" id="{AA38D4A3-2806-4C97-A32B-15795E55938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F2DCF055-2CEE-44E0-93ED-CBFB38E298BB}" type="slidenum">
              <a:rPr lang="en-US" altLang="en-US">
                <a:solidFill>
                  <a:srgbClr val="898989"/>
                </a:solidFill>
                <a:latin typeface="Calibri" panose="020F0502020204030204" pitchFamily="34" charset="0"/>
              </a:rPr>
              <a:pPr eaLnBrk="1" hangingPunct="1"/>
              <a:t>58</a:t>
            </a:fld>
            <a:endParaRPr lang="en-US" altLang="en-US">
              <a:solidFill>
                <a:srgbClr val="898989"/>
              </a:solidFill>
              <a:latin typeface="Calibri" panose="020F0502020204030204" pitchFamily="34" charset="0"/>
            </a:endParaRPr>
          </a:p>
        </p:txBody>
      </p:sp>
      <p:sp>
        <p:nvSpPr>
          <p:cNvPr id="34819" name="TextBox 6">
            <a:extLst>
              <a:ext uri="{FF2B5EF4-FFF2-40B4-BE49-F238E27FC236}">
                <a16:creationId xmlns:a16="http://schemas.microsoft.com/office/drawing/2014/main" id="{07897E2A-83D0-43BA-A731-E872AA86050A}"/>
              </a:ext>
            </a:extLst>
          </p:cNvPr>
          <p:cNvSpPr txBox="1">
            <a:spLocks noChangeArrowheads="1"/>
          </p:cNvSpPr>
          <p:nvPr/>
        </p:nvSpPr>
        <p:spPr bwMode="auto">
          <a:xfrm>
            <a:off x="3124200" y="228600"/>
            <a:ext cx="2695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3600">
                <a:solidFill>
                  <a:srgbClr val="FF0000"/>
                </a:solidFill>
              </a:rPr>
              <a:t>MindFlow™</a:t>
            </a:r>
          </a:p>
        </p:txBody>
      </p:sp>
      <p:pic>
        <p:nvPicPr>
          <p:cNvPr id="34820" name="Picture 2" descr="J:\Internal Evaluation\3-MindFlow\Images\Main 9.jpg">
            <a:extLst>
              <a:ext uri="{FF2B5EF4-FFF2-40B4-BE49-F238E27FC236}">
                <a16:creationId xmlns:a16="http://schemas.microsoft.com/office/drawing/2014/main" id="{4B0881F5-7E10-4EEF-86A4-356F5A4951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817563"/>
            <a:ext cx="9150350" cy="571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920328"/>
      </p:ext>
    </p:extLst>
  </p:cSld>
  <p:clrMapOvr>
    <a:masterClrMapping/>
  </p:clrMapOvr>
  <p:transition advClick="0">
    <p:pull dir="ld"/>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842" name="Slide Number Placeholder 3">
            <a:extLst>
              <a:ext uri="{FF2B5EF4-FFF2-40B4-BE49-F238E27FC236}">
                <a16:creationId xmlns:a16="http://schemas.microsoft.com/office/drawing/2014/main" id="{98112293-6BD1-42F3-B3C8-DB6E32F38AD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278B1D32-7A0A-4C01-BDC5-8B77D8AC1AC5}" type="slidenum">
              <a:rPr lang="en-US" altLang="en-US">
                <a:solidFill>
                  <a:srgbClr val="898989"/>
                </a:solidFill>
                <a:latin typeface="Calibri" panose="020F0502020204030204" pitchFamily="34" charset="0"/>
              </a:rPr>
              <a:pPr eaLnBrk="1" hangingPunct="1"/>
              <a:t>59</a:t>
            </a:fld>
            <a:endParaRPr lang="en-US" altLang="en-US">
              <a:solidFill>
                <a:srgbClr val="898989"/>
              </a:solidFill>
              <a:latin typeface="Calibri" panose="020F0502020204030204" pitchFamily="34" charset="0"/>
            </a:endParaRPr>
          </a:p>
        </p:txBody>
      </p:sp>
      <p:sp>
        <p:nvSpPr>
          <p:cNvPr id="35843" name="TextBox 6">
            <a:extLst>
              <a:ext uri="{FF2B5EF4-FFF2-40B4-BE49-F238E27FC236}">
                <a16:creationId xmlns:a16="http://schemas.microsoft.com/office/drawing/2014/main" id="{CEED58F4-71D4-49D0-8339-881905E37E0C}"/>
              </a:ext>
            </a:extLst>
          </p:cNvPr>
          <p:cNvSpPr txBox="1">
            <a:spLocks noChangeArrowheads="1"/>
          </p:cNvSpPr>
          <p:nvPr/>
        </p:nvSpPr>
        <p:spPr bwMode="auto">
          <a:xfrm>
            <a:off x="3124200" y="228600"/>
            <a:ext cx="2695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3600">
                <a:solidFill>
                  <a:srgbClr val="FF0000"/>
                </a:solidFill>
              </a:rPr>
              <a:t>MindFlow™</a:t>
            </a:r>
          </a:p>
        </p:txBody>
      </p:sp>
      <p:pic>
        <p:nvPicPr>
          <p:cNvPr id="35844" name="Picture 2" descr="J:\Internal Evaluation\3-MindFlow\mindflow_proto.jpg">
            <a:extLst>
              <a:ext uri="{FF2B5EF4-FFF2-40B4-BE49-F238E27FC236}">
                <a16:creationId xmlns:a16="http://schemas.microsoft.com/office/drawing/2014/main" id="{E8016377-BB2B-439D-A1E8-6E6625FBAE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1213"/>
            <a:ext cx="9107488" cy="569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Box 5">
            <a:extLst>
              <a:ext uri="{FF2B5EF4-FFF2-40B4-BE49-F238E27FC236}">
                <a16:creationId xmlns:a16="http://schemas.microsoft.com/office/drawing/2014/main" id="{5630025F-9E66-40B6-B26A-26757A825BA2}"/>
              </a:ext>
            </a:extLst>
          </p:cNvPr>
          <p:cNvSpPr txBox="1">
            <a:spLocks noChangeArrowheads="1"/>
          </p:cNvSpPr>
          <p:nvPr/>
        </p:nvSpPr>
        <p:spPr bwMode="auto">
          <a:xfrm>
            <a:off x="292100" y="1054100"/>
            <a:ext cx="7848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dirty="0">
                <a:hlinkClick r:id="rId3"/>
              </a:rPr>
              <a:t>https://dl.dropboxusercontent.com/u/75369284/shadowmoss/Test.html</a:t>
            </a:r>
            <a:endParaRPr lang="en-GB" altLang="en-US" dirty="0"/>
          </a:p>
        </p:txBody>
      </p:sp>
    </p:spTree>
    <p:extLst>
      <p:ext uri="{BB962C8B-B14F-4D97-AF65-F5344CB8AC3E}">
        <p14:creationId xmlns:p14="http://schemas.microsoft.com/office/powerpoint/2010/main" val="1051961270"/>
      </p:ext>
    </p:extLst>
  </p:cSld>
  <p:clrMapOvr>
    <a:masterClrMapping/>
  </p:clrMapOvr>
  <p:transition advClick="0">
    <p:pull dir="l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profess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16463"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3" descr="hybr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3159125"/>
            <a:ext cx="4932362"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4" descr="ek_faces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73463"/>
            <a:ext cx="4211638" cy="328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5" descr="ek_faces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463" y="0"/>
            <a:ext cx="4427537"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3305089"/>
      </p:ext>
    </p:extLst>
  </p:cSld>
  <p:clrMapOvr>
    <a:masterClrMapping/>
  </p:clrMapOvr>
  <p:transition advClick="0" advTm="20000">
    <p:pull dir="ld"/>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38E4A88B-554F-4D7B-9DBA-B83477679A94}" type="slidenum">
              <a:rPr lang="en-US" smtClean="0">
                <a:solidFill>
                  <a:srgbClr val="898989"/>
                </a:solidFill>
                <a:latin typeface="Calibri" pitchFamily="34" charset="0"/>
              </a:rPr>
              <a:pPr eaLnBrk="1" hangingPunct="1"/>
              <a:t>60</a:t>
            </a:fld>
            <a:endParaRPr lang="en-US">
              <a:solidFill>
                <a:srgbClr val="898989"/>
              </a:solidFill>
              <a:latin typeface="Calibri" pitchFamily="34" charset="0"/>
            </a:endParaRPr>
          </a:p>
        </p:txBody>
      </p:sp>
      <p:pic>
        <p:nvPicPr>
          <p:cNvPr id="23555" name="Picture 2" descr="J:\Internal Evaluation\3-MindFlow\Images\Main 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817563"/>
            <a:ext cx="9150350" cy="571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6"/>
          <p:cNvSpPr txBox="1">
            <a:spLocks noChangeArrowheads="1"/>
          </p:cNvSpPr>
          <p:nvPr/>
        </p:nvSpPr>
        <p:spPr bwMode="auto">
          <a:xfrm>
            <a:off x="596900" y="161925"/>
            <a:ext cx="79438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GB" sz="1600" dirty="0">
                <a:solidFill>
                  <a:schemeClr val="bg1"/>
                </a:solidFill>
              </a:rPr>
              <a:t>Advanced Workflows &amp; Pipelines: Tools for Artists &amp; Designers-</a:t>
            </a:r>
            <a:r>
              <a:rPr lang="en-GB" sz="1600" dirty="0" err="1">
                <a:solidFill>
                  <a:schemeClr val="bg1"/>
                </a:solidFill>
              </a:rPr>
              <a:t>MindFlow</a:t>
            </a:r>
            <a:r>
              <a:rPr lang="en-GB" sz="1600" dirty="0">
                <a:solidFill>
                  <a:srgbClr val="FF0000"/>
                </a:solidFill>
              </a:rPr>
              <a:t>™</a:t>
            </a:r>
          </a:p>
          <a:p>
            <a:pPr eaLnBrk="1" hangingPunct="1"/>
            <a:endParaRPr lang="en-GB" sz="1600" dirty="0">
              <a:solidFill>
                <a:srgbClr val="FF0000"/>
              </a:solidFill>
            </a:endParaRPr>
          </a:p>
        </p:txBody>
      </p:sp>
    </p:spTree>
  </p:cSld>
  <p:clrMapOvr>
    <a:masterClrMapping/>
  </p:clrMapOvr>
  <p:transition advClick="0">
    <p:pull dir="ld"/>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23D96DB-1045-484C-80C5-F0C3DD3AA0C9}" type="slidenum">
              <a:rPr lang="en-US" smtClean="0">
                <a:solidFill>
                  <a:srgbClr val="898989"/>
                </a:solidFill>
                <a:latin typeface="Calibri" pitchFamily="34" charset="0"/>
              </a:rPr>
              <a:pPr eaLnBrk="1" hangingPunct="1"/>
              <a:t>61</a:t>
            </a:fld>
            <a:endParaRPr lang="en-US">
              <a:solidFill>
                <a:srgbClr val="898989"/>
              </a:solidFill>
              <a:latin typeface="Calibri" pitchFamily="34" charset="0"/>
            </a:endParaRPr>
          </a:p>
        </p:txBody>
      </p:sp>
      <p:pic>
        <p:nvPicPr>
          <p:cNvPr id="24579" name="Picture 2" descr="J:\Internal Evaluation\3-MindFlow\mindflow_pr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 y="1747838"/>
            <a:ext cx="5205413" cy="325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5"/>
          <p:cNvSpPr txBox="1">
            <a:spLocks noChangeArrowheads="1"/>
          </p:cNvSpPr>
          <p:nvPr/>
        </p:nvSpPr>
        <p:spPr bwMode="auto">
          <a:xfrm>
            <a:off x="292100" y="1054100"/>
            <a:ext cx="7848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GB">
                <a:hlinkClick r:id="rId3"/>
              </a:rPr>
              <a:t>https://dl.dropboxusercontent.com/u/75369284/shadowmoss/Test.html</a:t>
            </a:r>
            <a:endParaRPr lang="en-GB"/>
          </a:p>
        </p:txBody>
      </p:sp>
      <p:sp>
        <p:nvSpPr>
          <p:cNvPr id="24581" name="TextBox 6"/>
          <p:cNvSpPr txBox="1">
            <a:spLocks noChangeArrowheads="1"/>
          </p:cNvSpPr>
          <p:nvPr/>
        </p:nvSpPr>
        <p:spPr bwMode="auto">
          <a:xfrm>
            <a:off x="582613" y="223838"/>
            <a:ext cx="79422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GB" sz="1600" dirty="0">
                <a:solidFill>
                  <a:srgbClr val="0070C0"/>
                </a:solidFill>
              </a:rPr>
              <a:t>Advanced Workflows &amp; Pipelines: Tools for Artists &amp; Designers-</a:t>
            </a:r>
            <a:r>
              <a:rPr lang="en-GB" sz="1600" dirty="0" err="1">
                <a:solidFill>
                  <a:srgbClr val="0070C0"/>
                </a:solidFill>
              </a:rPr>
              <a:t>MindFlow</a:t>
            </a:r>
            <a:r>
              <a:rPr lang="en-GB" sz="1600" dirty="0">
                <a:solidFill>
                  <a:srgbClr val="FF0000"/>
                </a:solidFill>
              </a:rPr>
              <a:t>™</a:t>
            </a:r>
          </a:p>
          <a:p>
            <a:pPr eaLnBrk="1" hangingPunct="1"/>
            <a:endParaRPr lang="en-GB" sz="1600" dirty="0">
              <a:solidFill>
                <a:srgbClr val="FF0000"/>
              </a:solidFill>
            </a:endParaRPr>
          </a:p>
        </p:txBody>
      </p:sp>
      <p:pic>
        <p:nvPicPr>
          <p:cNvPr id="24582" name="Picture 5" descr="D:\cvg\CM Director\Projects\pechuKichiu\Fashion bible book DK reference histor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19713"/>
            <a:ext cx="1244600"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6" descr="D:\cvg\CM Director\Projects\pechuKichiu\100601_Games_PlantsVsZombiesHD2.grid-6x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2700" y="5324475"/>
            <a:ext cx="2039938"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7" descr="D:\cvg\CM Director\Projects\pechuKichiu\images (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0738" y="5319713"/>
            <a:ext cx="1965325"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TextBox 1"/>
          <p:cNvSpPr txBox="1">
            <a:spLocks noChangeArrowheads="1"/>
          </p:cNvSpPr>
          <p:nvPr/>
        </p:nvSpPr>
        <p:spPr bwMode="auto">
          <a:xfrm>
            <a:off x="5419725" y="2124075"/>
            <a:ext cx="3724275"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buFont typeface="Arial" pitchFamily="34" charset="0"/>
              <a:buChar char="•"/>
            </a:pPr>
            <a:r>
              <a:rPr lang="en-GB" sz="1600" dirty="0">
                <a:solidFill>
                  <a:schemeClr val="bg1"/>
                </a:solidFill>
              </a:rPr>
              <a:t>Rapid R&amp;D Tool for contextual research</a:t>
            </a:r>
          </a:p>
          <a:p>
            <a:pPr eaLnBrk="1" hangingPunct="1">
              <a:buFont typeface="Arial" pitchFamily="34" charset="0"/>
              <a:buChar char="•"/>
            </a:pPr>
            <a:r>
              <a:rPr lang="en-GB" sz="1600" dirty="0">
                <a:solidFill>
                  <a:schemeClr val="bg1"/>
                </a:solidFill>
              </a:rPr>
              <a:t>Based on Microsoft's </a:t>
            </a:r>
            <a:r>
              <a:rPr lang="en-GB" sz="1600" dirty="0" err="1">
                <a:solidFill>
                  <a:schemeClr val="bg1"/>
                </a:solidFill>
              </a:rPr>
              <a:t>Deepzoom</a:t>
            </a:r>
            <a:r>
              <a:rPr lang="en-GB" sz="1600" dirty="0">
                <a:solidFill>
                  <a:schemeClr val="bg1"/>
                </a:solidFill>
              </a:rPr>
              <a:t> technology</a:t>
            </a:r>
          </a:p>
          <a:p>
            <a:pPr eaLnBrk="1" hangingPunct="1">
              <a:buFont typeface="Arial" pitchFamily="34" charset="0"/>
              <a:buChar char="•"/>
            </a:pPr>
            <a:r>
              <a:rPr lang="en-GB" sz="1600" dirty="0">
                <a:solidFill>
                  <a:schemeClr val="bg1"/>
                </a:solidFill>
              </a:rPr>
              <a:t>Enables both rapid creation of </a:t>
            </a:r>
            <a:r>
              <a:rPr lang="en-GB" sz="1600" dirty="0" err="1">
                <a:solidFill>
                  <a:schemeClr val="bg1"/>
                </a:solidFill>
              </a:rPr>
              <a:t>conextual</a:t>
            </a:r>
            <a:r>
              <a:rPr lang="en-GB" sz="1600" dirty="0">
                <a:solidFill>
                  <a:schemeClr val="bg1"/>
                </a:solidFill>
              </a:rPr>
              <a:t> research/data ‘boards’ that can be viewed online </a:t>
            </a:r>
          </a:p>
          <a:p>
            <a:pPr eaLnBrk="1" hangingPunct="1">
              <a:buFont typeface="Arial" pitchFamily="34" charset="0"/>
              <a:buChar char="•"/>
            </a:pPr>
            <a:r>
              <a:rPr lang="en-GB" sz="1600" dirty="0">
                <a:solidFill>
                  <a:schemeClr val="bg1"/>
                </a:solidFill>
              </a:rPr>
              <a:t>Potential to develop with Microsoft Research (integrated with Microsoft R&amp;D’s ‘</a:t>
            </a:r>
            <a:r>
              <a:rPr lang="en-GB" sz="1600" dirty="0" err="1">
                <a:solidFill>
                  <a:schemeClr val="bg1"/>
                </a:solidFill>
              </a:rPr>
              <a:t>MoodBoard</a:t>
            </a:r>
            <a:r>
              <a:rPr lang="en-GB" sz="1600" dirty="0">
                <a:solidFill>
                  <a:schemeClr val="bg1"/>
                </a:solidFill>
              </a:rPr>
              <a:t>’) as a funded collaboration.</a:t>
            </a:r>
          </a:p>
          <a:p>
            <a:pPr eaLnBrk="1" hangingPunct="1">
              <a:buFont typeface="Arial" pitchFamily="34" charset="0"/>
              <a:buChar char="•"/>
            </a:pPr>
            <a:r>
              <a:rPr lang="en-GB" sz="1600" dirty="0">
                <a:solidFill>
                  <a:schemeClr val="bg1"/>
                </a:solidFill>
              </a:rPr>
              <a:t>Already been integrated with formal teaching/assessment on CVG programme.</a:t>
            </a:r>
          </a:p>
          <a:p>
            <a:pPr eaLnBrk="1" hangingPunct="1">
              <a:buFont typeface="Arial" pitchFamily="34" charset="0"/>
              <a:buChar char="•"/>
            </a:pPr>
            <a:r>
              <a:rPr lang="en-GB" sz="1600" dirty="0">
                <a:solidFill>
                  <a:schemeClr val="bg1"/>
                </a:solidFill>
              </a:rPr>
              <a:t>Paper/prototype(2015)</a:t>
            </a:r>
          </a:p>
        </p:txBody>
      </p:sp>
    </p:spTree>
  </p:cSld>
  <p:clrMapOvr>
    <a:masterClrMapping/>
  </p:clrMapOvr>
  <p:transition advClick="0">
    <p:pull dir="ld"/>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a:extLst>
              <a:ext uri="{FF2B5EF4-FFF2-40B4-BE49-F238E27FC236}">
                <a16:creationId xmlns:a16="http://schemas.microsoft.com/office/drawing/2014/main" id="{15F0F9E7-D8EC-4202-924B-37D0FF2B4DE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9FE57883-9854-474D-820D-F2E5D1573D9A}" type="slidenum">
              <a:rPr lang="en-US" altLang="en-US">
                <a:solidFill>
                  <a:srgbClr val="898989"/>
                </a:solidFill>
                <a:latin typeface="Calibri" panose="020F0502020204030204" pitchFamily="34" charset="0"/>
              </a:rPr>
              <a:pPr eaLnBrk="1" hangingPunct="1"/>
              <a:t>62</a:t>
            </a:fld>
            <a:endParaRPr lang="en-US" altLang="en-US">
              <a:solidFill>
                <a:srgbClr val="898989"/>
              </a:solidFill>
              <a:latin typeface="Calibri" panose="020F0502020204030204" pitchFamily="34" charset="0"/>
            </a:endParaRPr>
          </a:p>
        </p:txBody>
      </p:sp>
      <p:pic>
        <p:nvPicPr>
          <p:cNvPr id="20483" name="Picture 5" descr="D:\cvg\CM Director\Projects\pechuKichiu\i-have-no-words-i-must-design (1).png">
            <a:extLst>
              <a:ext uri="{FF2B5EF4-FFF2-40B4-BE49-F238E27FC236}">
                <a16:creationId xmlns:a16="http://schemas.microsoft.com/office/drawing/2014/main" id="{4ADE318B-AF39-4BDA-8D27-E9D1496294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2100" y="3009900"/>
            <a:ext cx="2876550"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6" descr="D:\cvg\CM Director\Projects\pechuKichiu\geology.gif">
            <a:extLst>
              <a:ext uri="{FF2B5EF4-FFF2-40B4-BE49-F238E27FC236}">
                <a16:creationId xmlns:a16="http://schemas.microsoft.com/office/drawing/2014/main" id="{BA55C869-0109-417E-8CD7-85D03E513F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6450" y="5210175"/>
            <a:ext cx="2319338"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7" descr="D:\cvg\CM Director\Projects\pechuKichiu\logo-bg_full.png">
            <a:extLst>
              <a:ext uri="{FF2B5EF4-FFF2-40B4-BE49-F238E27FC236}">
                <a16:creationId xmlns:a16="http://schemas.microsoft.com/office/drawing/2014/main" id="{5DA5B4F2-65C5-4EF6-B107-021C21637D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3300" y="5210175"/>
            <a:ext cx="199707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8" descr="D:\cvg\CM Director\Projects\pechuKichiu\envpsy.gif">
            <a:extLst>
              <a:ext uri="{FF2B5EF4-FFF2-40B4-BE49-F238E27FC236}">
                <a16:creationId xmlns:a16="http://schemas.microsoft.com/office/drawing/2014/main" id="{44628326-3318-4B5E-A020-FB7D5C2E78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188" y="3832225"/>
            <a:ext cx="141605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9" descr="D:\cvg\CM Director\Projects\pechuKichiu\digital-photography-jpeg.jpg">
            <a:extLst>
              <a:ext uri="{FF2B5EF4-FFF2-40B4-BE49-F238E27FC236}">
                <a16:creationId xmlns:a16="http://schemas.microsoft.com/office/drawing/2014/main" id="{C81FF18E-E62E-44B8-8584-E0DAB3219B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5788" y="3613150"/>
            <a:ext cx="2114550"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10" descr="D:\cvg\CM Director\Projects\pechuKichiu\gaming-crysis-3-4.jpg">
            <a:extLst>
              <a:ext uri="{FF2B5EF4-FFF2-40B4-BE49-F238E27FC236}">
                <a16:creationId xmlns:a16="http://schemas.microsoft.com/office/drawing/2014/main" id="{76792B12-4D63-42BD-9731-49C65E9953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3300" y="215900"/>
            <a:ext cx="386715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ight Arrow 10">
            <a:extLst>
              <a:ext uri="{FF2B5EF4-FFF2-40B4-BE49-F238E27FC236}">
                <a16:creationId xmlns:a16="http://schemas.microsoft.com/office/drawing/2014/main" id="{E633895E-F22F-4EC8-9982-7F995D5C6EBD}"/>
              </a:ext>
            </a:extLst>
          </p:cNvPr>
          <p:cNvSpPr/>
          <p:nvPr/>
        </p:nvSpPr>
        <p:spPr>
          <a:xfrm>
            <a:off x="1927504" y="4203702"/>
            <a:ext cx="691592" cy="509586"/>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2" name="Left Arrow 11">
            <a:extLst>
              <a:ext uri="{FF2B5EF4-FFF2-40B4-BE49-F238E27FC236}">
                <a16:creationId xmlns:a16="http://schemas.microsoft.com/office/drawing/2014/main" id="{B8A4C48A-8E4B-4EFF-A7D4-3661825E2DEC}"/>
              </a:ext>
            </a:extLst>
          </p:cNvPr>
          <p:cNvSpPr/>
          <p:nvPr/>
        </p:nvSpPr>
        <p:spPr>
          <a:xfrm>
            <a:off x="5708650" y="3613150"/>
            <a:ext cx="1020763" cy="514350"/>
          </a:xfrm>
          <a:prstGeom prst="lef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3" name="Up Arrow 12">
            <a:extLst>
              <a:ext uri="{FF2B5EF4-FFF2-40B4-BE49-F238E27FC236}">
                <a16:creationId xmlns:a16="http://schemas.microsoft.com/office/drawing/2014/main" id="{DA44CBB0-05DC-4E9C-8B63-E5FC04711BCB}"/>
              </a:ext>
            </a:extLst>
          </p:cNvPr>
          <p:cNvSpPr/>
          <p:nvPr/>
        </p:nvSpPr>
        <p:spPr>
          <a:xfrm>
            <a:off x="3495712" y="4800167"/>
            <a:ext cx="346075" cy="403225"/>
          </a:xfrm>
          <a:prstGeom prst="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4" name="Up Arrow 13">
            <a:extLst>
              <a:ext uri="{FF2B5EF4-FFF2-40B4-BE49-F238E27FC236}">
                <a16:creationId xmlns:a16="http://schemas.microsoft.com/office/drawing/2014/main" id="{C3405D25-99C5-4C33-B757-F5B3BBA3889A}"/>
              </a:ext>
            </a:extLst>
          </p:cNvPr>
          <p:cNvSpPr/>
          <p:nvPr/>
        </p:nvSpPr>
        <p:spPr>
          <a:xfrm>
            <a:off x="5105400" y="4806950"/>
            <a:ext cx="442913" cy="403225"/>
          </a:xfrm>
          <a:prstGeom prst="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5" name="Up Arrow 14">
            <a:extLst>
              <a:ext uri="{FF2B5EF4-FFF2-40B4-BE49-F238E27FC236}">
                <a16:creationId xmlns:a16="http://schemas.microsoft.com/office/drawing/2014/main" id="{81141EB9-11DA-45C2-A970-BF3697ED8F7B}"/>
              </a:ext>
            </a:extLst>
          </p:cNvPr>
          <p:cNvSpPr/>
          <p:nvPr/>
        </p:nvSpPr>
        <p:spPr>
          <a:xfrm>
            <a:off x="3668749" y="2475054"/>
            <a:ext cx="450669" cy="534845"/>
          </a:xfrm>
          <a:prstGeom prst="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pic>
        <p:nvPicPr>
          <p:cNvPr id="20494" name="Picture 14" descr="D:\cvg\CM Director\Projects\pechuKichiu\Future.jpg">
            <a:extLst>
              <a:ext uri="{FF2B5EF4-FFF2-40B4-BE49-F238E27FC236}">
                <a16:creationId xmlns:a16="http://schemas.microsoft.com/office/drawing/2014/main" id="{90C3191E-6EE8-49D8-812D-F5547D81DE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3500" y="0"/>
            <a:ext cx="27305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ight Arrow 10">
            <a:extLst>
              <a:ext uri="{FF2B5EF4-FFF2-40B4-BE49-F238E27FC236}">
                <a16:creationId xmlns:a16="http://schemas.microsoft.com/office/drawing/2014/main" id="{F566C706-BFF1-4498-A4C5-AAD815C7BE69}"/>
              </a:ext>
            </a:extLst>
          </p:cNvPr>
          <p:cNvSpPr/>
          <p:nvPr/>
        </p:nvSpPr>
        <p:spPr>
          <a:xfrm rot="10800000">
            <a:off x="2073796" y="3832225"/>
            <a:ext cx="624178" cy="477838"/>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7" name="Up Arrow 12">
            <a:extLst>
              <a:ext uri="{FF2B5EF4-FFF2-40B4-BE49-F238E27FC236}">
                <a16:creationId xmlns:a16="http://schemas.microsoft.com/office/drawing/2014/main" id="{ECCB3FD3-2613-4385-9B2F-FC8AB50491CE}"/>
              </a:ext>
            </a:extLst>
          </p:cNvPr>
          <p:cNvSpPr/>
          <p:nvPr/>
        </p:nvSpPr>
        <p:spPr>
          <a:xfrm rot="10800000">
            <a:off x="3199462" y="4805073"/>
            <a:ext cx="346075" cy="403225"/>
          </a:xfrm>
          <a:prstGeom prst="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8" name="Up Arrow 14">
            <a:extLst>
              <a:ext uri="{FF2B5EF4-FFF2-40B4-BE49-F238E27FC236}">
                <a16:creationId xmlns:a16="http://schemas.microsoft.com/office/drawing/2014/main" id="{FAB8EB23-3D8F-4F1D-B023-EC7372881D8C}"/>
              </a:ext>
            </a:extLst>
          </p:cNvPr>
          <p:cNvSpPr/>
          <p:nvPr/>
        </p:nvSpPr>
        <p:spPr>
          <a:xfrm rot="10800000">
            <a:off x="4036015" y="2465529"/>
            <a:ext cx="468719" cy="534845"/>
          </a:xfrm>
          <a:prstGeom prst="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9" name="Up Arrow 13">
            <a:extLst>
              <a:ext uri="{FF2B5EF4-FFF2-40B4-BE49-F238E27FC236}">
                <a16:creationId xmlns:a16="http://schemas.microsoft.com/office/drawing/2014/main" id="{02F7CA5B-A14C-4F87-8544-6CA33387CC15}"/>
              </a:ext>
            </a:extLst>
          </p:cNvPr>
          <p:cNvSpPr/>
          <p:nvPr/>
        </p:nvSpPr>
        <p:spPr>
          <a:xfrm rot="10800000">
            <a:off x="5351824" y="5030644"/>
            <a:ext cx="442913" cy="403225"/>
          </a:xfrm>
          <a:prstGeom prst="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554962547"/>
      </p:ext>
    </p:extLst>
  </p:cSld>
  <p:clrMapOvr>
    <a:masterClrMapping/>
  </p:clrMapOvr>
  <p:transition advClick="0" advTm="20000">
    <p:pull dir="ld"/>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 name="TextBox 6">
            <a:extLst>
              <a:ext uri="{FF2B5EF4-FFF2-40B4-BE49-F238E27FC236}">
                <a16:creationId xmlns:a16="http://schemas.microsoft.com/office/drawing/2014/main" id="{3A59B67F-C41B-4D50-9CA6-BE54ECFC0283}"/>
              </a:ext>
            </a:extLst>
          </p:cNvPr>
          <p:cNvSpPr txBox="1">
            <a:spLocks noChangeArrowheads="1"/>
          </p:cNvSpPr>
          <p:nvPr/>
        </p:nvSpPr>
        <p:spPr bwMode="auto">
          <a:xfrm>
            <a:off x="405823" y="696913"/>
            <a:ext cx="794385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GB" sz="1600" dirty="0">
                <a:solidFill>
                  <a:schemeClr val="bg1"/>
                </a:solidFill>
              </a:rPr>
              <a:t>The Future?</a:t>
            </a:r>
          </a:p>
          <a:p>
            <a:pPr eaLnBrk="1" hangingPunct="1"/>
            <a:endParaRPr lang="en-GB" sz="1600" dirty="0">
              <a:solidFill>
                <a:schemeClr val="bg1"/>
              </a:solidFill>
            </a:endParaRPr>
          </a:p>
          <a:p>
            <a:pPr eaLnBrk="1" hangingPunct="1"/>
            <a:r>
              <a:rPr lang="en-GB" sz="1600" b="1" dirty="0">
                <a:solidFill>
                  <a:schemeClr val="bg1"/>
                </a:solidFill>
              </a:rPr>
              <a:t>Convergence:</a:t>
            </a:r>
          </a:p>
          <a:p>
            <a:pPr marL="285750" indent="-285750" eaLnBrk="1" hangingPunct="1">
              <a:buFont typeface="Arial" panose="020B0604020202020204" pitchFamily="34" charset="0"/>
              <a:buChar char="•"/>
            </a:pPr>
            <a:r>
              <a:rPr lang="en-GB" sz="1600" dirty="0">
                <a:solidFill>
                  <a:schemeClr val="bg1"/>
                </a:solidFill>
              </a:rPr>
              <a:t>Tools; Landscape Architecture &amp; Games Design will increasingly share a common tool framework</a:t>
            </a:r>
          </a:p>
          <a:p>
            <a:pPr marL="285750" indent="-285750" eaLnBrk="1" hangingPunct="1">
              <a:buFont typeface="Arial" panose="020B0604020202020204" pitchFamily="34" charset="0"/>
              <a:buChar char="•"/>
            </a:pPr>
            <a:r>
              <a:rPr lang="en-GB" sz="1600" dirty="0">
                <a:solidFill>
                  <a:schemeClr val="bg1"/>
                </a:solidFill>
              </a:rPr>
              <a:t>Terminology: Landscape Architecture &amp; Games Design will begin to share, and develop a common grammar; room for new neologisms and ideas…. </a:t>
            </a:r>
          </a:p>
          <a:p>
            <a:pPr marL="285750" indent="-285750" eaLnBrk="1" hangingPunct="1">
              <a:buFont typeface="Arial" panose="020B0604020202020204" pitchFamily="34" charset="0"/>
              <a:buChar char="•"/>
            </a:pPr>
            <a:endParaRPr lang="en-GB" sz="1600" dirty="0">
              <a:solidFill>
                <a:schemeClr val="bg1"/>
              </a:solidFill>
            </a:endParaRPr>
          </a:p>
          <a:p>
            <a:pPr eaLnBrk="1" hangingPunct="1"/>
            <a:r>
              <a:rPr lang="en-GB" sz="1600" b="1" dirty="0">
                <a:solidFill>
                  <a:schemeClr val="bg1"/>
                </a:solidFill>
              </a:rPr>
              <a:t>Employment: </a:t>
            </a:r>
            <a:r>
              <a:rPr lang="en-GB" sz="1600" dirty="0">
                <a:solidFill>
                  <a:schemeClr val="bg1"/>
                </a:solidFill>
              </a:rPr>
              <a:t>World architects/game designers and landscape architects will increasingly work in each others fields, both as consultants and core staff; there will be a need for high level expertise given the importance and growing impact of the subject fields.</a:t>
            </a:r>
          </a:p>
          <a:p>
            <a:pPr eaLnBrk="1" hangingPunct="1"/>
            <a:endParaRPr lang="en-GB" sz="1600" dirty="0">
              <a:solidFill>
                <a:schemeClr val="bg1"/>
              </a:solidFill>
            </a:endParaRPr>
          </a:p>
          <a:p>
            <a:pPr eaLnBrk="1" hangingPunct="1"/>
            <a:r>
              <a:rPr lang="en-GB" sz="1600" b="1" dirty="0" err="1">
                <a:solidFill>
                  <a:schemeClr val="bg1"/>
                </a:solidFill>
              </a:rPr>
              <a:t>Gameplace</a:t>
            </a:r>
            <a:r>
              <a:rPr lang="en-GB" sz="1600" b="1" dirty="0">
                <a:solidFill>
                  <a:schemeClr val="bg1"/>
                </a:solidFill>
              </a:rPr>
              <a:t>: </a:t>
            </a:r>
            <a:r>
              <a:rPr lang="en-GB" sz="1600" dirty="0">
                <a:solidFill>
                  <a:schemeClr val="bg1"/>
                </a:solidFill>
              </a:rPr>
              <a:t>As games evolve and develop, designers will increasingly focus on the notion of creating </a:t>
            </a:r>
            <a:r>
              <a:rPr lang="en-GB" sz="1600" i="1" dirty="0" err="1">
                <a:solidFill>
                  <a:schemeClr val="bg1"/>
                </a:solidFill>
              </a:rPr>
              <a:t>gameplace</a:t>
            </a:r>
            <a:r>
              <a:rPr lang="en-GB" sz="1600" i="1" dirty="0">
                <a:solidFill>
                  <a:schemeClr val="bg1"/>
                </a:solidFill>
              </a:rPr>
              <a:t>; a focus on creating unique evocative virtual places rather than space, L.A’s are primed to be leading on this idea.</a:t>
            </a:r>
          </a:p>
          <a:p>
            <a:pPr eaLnBrk="1" hangingPunct="1"/>
            <a:endParaRPr lang="en-GB" sz="1600" i="1" dirty="0">
              <a:solidFill>
                <a:schemeClr val="bg1"/>
              </a:solidFill>
            </a:endParaRPr>
          </a:p>
          <a:p>
            <a:pPr eaLnBrk="1" hangingPunct="1"/>
            <a:r>
              <a:rPr lang="en-GB" sz="1600" b="1" dirty="0">
                <a:solidFill>
                  <a:schemeClr val="bg1"/>
                </a:solidFill>
              </a:rPr>
              <a:t>Immersion &amp; Interactivity: AR/VR in particular will allow a greater sense of ‘</a:t>
            </a:r>
            <a:r>
              <a:rPr lang="en-GB" sz="1600" b="1" dirty="0" err="1">
                <a:solidFill>
                  <a:schemeClr val="bg1"/>
                </a:solidFill>
              </a:rPr>
              <a:t>placeness</a:t>
            </a:r>
            <a:r>
              <a:rPr lang="en-GB" sz="1600" b="1" dirty="0">
                <a:solidFill>
                  <a:schemeClr val="bg1"/>
                </a:solidFill>
              </a:rPr>
              <a:t>’ in virtual environments; video games will be at the forefront of this newly re-emerging field.</a:t>
            </a:r>
          </a:p>
          <a:p>
            <a:pPr eaLnBrk="1" hangingPunct="1"/>
            <a:endParaRPr lang="en-GB" sz="1600" dirty="0">
              <a:solidFill>
                <a:schemeClr val="bg1"/>
              </a:solidFill>
            </a:endParaRPr>
          </a:p>
        </p:txBody>
      </p:sp>
    </p:spTree>
    <p:extLst>
      <p:ext uri="{BB962C8B-B14F-4D97-AF65-F5344CB8AC3E}">
        <p14:creationId xmlns:p14="http://schemas.microsoft.com/office/powerpoint/2010/main" val="178251264"/>
      </p:ext>
    </p:extLst>
  </p:cSld>
  <p:clrMapOvr>
    <a:masterClrMapping/>
  </p:clrMapOvr>
  <p:transition advClick="0" advTm="20000">
    <p:pull dir="ld"/>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CD8D7E0-3A6A-45CC-B98E-4B9E805A9239}" type="slidenum">
              <a:rPr lang="en-US" smtClean="0">
                <a:solidFill>
                  <a:srgbClr val="898989"/>
                </a:solidFill>
                <a:latin typeface="Calibri" pitchFamily="34" charset="0"/>
              </a:rPr>
              <a:pPr eaLnBrk="1" hangingPunct="1"/>
              <a:t>64</a:t>
            </a:fld>
            <a:endParaRPr lang="en-US">
              <a:solidFill>
                <a:srgbClr val="898989"/>
              </a:solidFill>
              <a:latin typeface="Calibri" pitchFamily="34" charset="0"/>
            </a:endParaRPr>
          </a:p>
        </p:txBody>
      </p:sp>
      <p:pic>
        <p:nvPicPr>
          <p:cNvPr id="48131" name="Picture 5" descr="D:\cvg\CM Director\Projects\pechuKichiu\book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001963"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6" descr="D:\cvg\CM Director\Projects\pechuKichiu\book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0075" y="0"/>
            <a:ext cx="3001963"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7" descr="D:\cvg\CM Director\Projects\pechuKichiu\book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1563" y="9525"/>
            <a:ext cx="2992437" cy="294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8" descr="D:\cvg\CM Director\Projects\pechuKichiu\VL3cover.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6188" y="4232275"/>
            <a:ext cx="2816225"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9" descr="D:\cvg\CM Director\Projects\pechuKichiu\VL1C.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5" y="4232275"/>
            <a:ext cx="2841625"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10" descr="D:\cvg\CM Director\Projects\pechuKichiu\VL2C.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0075" y="4232275"/>
            <a:ext cx="2816225"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7" name="TextBox 10"/>
          <p:cNvSpPr txBox="1">
            <a:spLocks noChangeArrowheads="1"/>
          </p:cNvSpPr>
          <p:nvPr/>
        </p:nvSpPr>
        <p:spPr bwMode="auto">
          <a:xfrm>
            <a:off x="2041525" y="3311525"/>
            <a:ext cx="4794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GB" sz="4000"/>
              <a:t>http://goo.gl/M9S25</a:t>
            </a:r>
          </a:p>
        </p:txBody>
      </p:sp>
    </p:spTree>
  </p:cSld>
  <p:clrMapOvr>
    <a:masterClrMapping/>
  </p:clrMapOvr>
  <p:transition advClick="0">
    <p:pull dir="ld"/>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5" descr="D:\cvg\CM Director\Projects\pechuKichiu\wow_world_of_warcraft_2030_reali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Content Placeholder 2"/>
          <p:cNvSpPr>
            <a:spLocks noGrp="1"/>
          </p:cNvSpPr>
          <p:nvPr>
            <p:ph idx="1"/>
          </p:nvPr>
        </p:nvSpPr>
        <p:spPr>
          <a:xfrm>
            <a:off x="3305175" y="304800"/>
            <a:ext cx="5838825" cy="2600325"/>
          </a:xfrm>
        </p:spPr>
        <p:txBody>
          <a:bodyPr/>
          <a:lstStyle/>
          <a:p>
            <a:pPr eaLnBrk="1" hangingPunct="1"/>
            <a:endParaRPr lang="en-US" sz="2000" dirty="0">
              <a:solidFill>
                <a:schemeClr val="bg1"/>
              </a:solidFill>
              <a:ea typeface="ＭＳ Ｐゴシック" pitchFamily="34" charset="-128"/>
            </a:endParaRPr>
          </a:p>
          <a:p>
            <a:pPr algn="r" eaLnBrk="1" hangingPunct="1">
              <a:buFont typeface="Arial" pitchFamily="34" charset="0"/>
              <a:buNone/>
            </a:pPr>
            <a:r>
              <a:rPr lang="en-US" sz="2000" dirty="0">
                <a:solidFill>
                  <a:schemeClr val="bg1"/>
                </a:solidFill>
                <a:ea typeface="ＭＳ Ｐゴシック" pitchFamily="34" charset="-128"/>
              </a:rPr>
              <a:t>READ MORE ABOUT IT!</a:t>
            </a:r>
          </a:p>
          <a:p>
            <a:pPr eaLnBrk="1" hangingPunct="1"/>
            <a:endParaRPr lang="en-US" sz="2000" dirty="0">
              <a:solidFill>
                <a:schemeClr val="bg1"/>
              </a:solidFill>
              <a:ea typeface="ＭＳ Ｐゴシック" pitchFamily="34" charset="-128"/>
            </a:endParaRPr>
          </a:p>
          <a:p>
            <a:pPr eaLnBrk="1" hangingPunct="1"/>
            <a:endParaRPr lang="en-US" sz="2000" dirty="0">
              <a:solidFill>
                <a:schemeClr val="bg1"/>
              </a:solidFill>
              <a:ea typeface="ＭＳ Ｐゴシック" pitchFamily="34" charset="-128"/>
            </a:endParaRPr>
          </a:p>
          <a:p>
            <a:pPr algn="r" eaLnBrk="1" hangingPunct="1"/>
            <a:endParaRPr lang="en-US" sz="2000" dirty="0">
              <a:solidFill>
                <a:schemeClr val="bg1"/>
              </a:solidFill>
              <a:ea typeface="ＭＳ Ｐゴシック" pitchFamily="34" charset="-128"/>
            </a:endParaRPr>
          </a:p>
          <a:p>
            <a:pPr algn="r" eaLnBrk="1" hangingPunct="1"/>
            <a:r>
              <a:rPr lang="en-US" sz="2000" dirty="0">
                <a:solidFill>
                  <a:schemeClr val="bg1"/>
                </a:solidFill>
                <a:ea typeface="ＭＳ Ｐゴシック" pitchFamily="34" charset="-128"/>
              </a:rPr>
              <a:t>http://emergentlandscapes.wordpress.com/</a:t>
            </a:r>
          </a:p>
          <a:p>
            <a:pPr algn="r" eaLnBrk="1" hangingPunct="1"/>
            <a:r>
              <a:rPr lang="en-US" sz="2000" dirty="0">
                <a:solidFill>
                  <a:schemeClr val="bg1"/>
                </a:solidFill>
                <a:ea typeface="ＭＳ Ｐゴシック" pitchFamily="34" charset="-128"/>
              </a:rPr>
              <a:t>https://twitter.com/Dr_UmranAli</a:t>
            </a:r>
          </a:p>
          <a:p>
            <a:pPr algn="r" eaLnBrk="1" hangingPunct="1"/>
            <a:r>
              <a:rPr lang="en-US" sz="2000" dirty="0">
                <a:solidFill>
                  <a:schemeClr val="bg1"/>
                </a:solidFill>
                <a:ea typeface="ＭＳ Ｐゴシック" pitchFamily="34" charset="-128"/>
              </a:rPr>
              <a:t>http://umran.minus.com/</a:t>
            </a:r>
          </a:p>
          <a:p>
            <a:pPr eaLnBrk="1" hangingPunct="1"/>
            <a:endParaRPr lang="en-US" dirty="0">
              <a:ea typeface="ＭＳ Ｐゴシック" pitchFamily="34" charset="-128"/>
            </a:endParaRPr>
          </a:p>
        </p:txBody>
      </p:sp>
      <p:sp>
        <p:nvSpPr>
          <p:cNvPr id="4915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DF57BF3-F636-4BD0-94FA-0ABD3BE3FABC}" type="slidenum">
              <a:rPr lang="en-US" smtClean="0">
                <a:solidFill>
                  <a:srgbClr val="898989"/>
                </a:solidFill>
                <a:latin typeface="Calibri" pitchFamily="34" charset="0"/>
              </a:rPr>
              <a:pPr eaLnBrk="1" hangingPunct="1"/>
              <a:t>65</a:t>
            </a:fld>
            <a:endParaRPr lang="en-US">
              <a:solidFill>
                <a:srgbClr val="898989"/>
              </a:solidFill>
              <a:latin typeface="Calibri" pitchFamily="34" charset="0"/>
            </a:endParaRPr>
          </a:p>
        </p:txBody>
      </p:sp>
      <p:pic>
        <p:nvPicPr>
          <p:cNvPr id="49157" name="Picture 5" descr="D:\cvg\CM Director\Projects\pechuKichiu\newspaper-seller-600x4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1575" y="438150"/>
            <a:ext cx="15716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6" descr="D:\cvg\CM Director\Projects\pechuKichiu\12701361-thank-you-word-cloud-concept-in-red-caps-with-great-terms-in-different-languages-such-as-mahalo-dan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7125" y="5167313"/>
            <a:ext cx="166687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pull dir="ld"/>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772400" cy="609600"/>
          </a:xfrm>
        </p:spPr>
        <p:txBody>
          <a:bodyPr/>
          <a:lstStyle/>
          <a:p>
            <a:pPr algn="l"/>
            <a:r>
              <a:rPr lang="en-GB" sz="3600" dirty="0"/>
              <a:t>Bibliography </a:t>
            </a:r>
          </a:p>
        </p:txBody>
      </p:sp>
      <p:sp>
        <p:nvSpPr>
          <p:cNvPr id="6" name="Content Placeholder 5">
            <a:extLst>
              <a:ext uri="{FF2B5EF4-FFF2-40B4-BE49-F238E27FC236}">
                <a16:creationId xmlns:a16="http://schemas.microsoft.com/office/drawing/2014/main" id="{E6812A65-60DF-40E2-932F-B904B3143E6E}"/>
              </a:ext>
            </a:extLst>
          </p:cNvPr>
          <p:cNvSpPr>
            <a:spLocks noGrp="1"/>
          </p:cNvSpPr>
          <p:nvPr>
            <p:ph idx="1"/>
          </p:nvPr>
        </p:nvSpPr>
        <p:spPr>
          <a:xfrm>
            <a:off x="685800" y="1295400"/>
            <a:ext cx="7162800" cy="4648199"/>
          </a:xfrm>
        </p:spPr>
        <p:txBody>
          <a:bodyPr>
            <a:normAutofit/>
          </a:bodyPr>
          <a:lstStyle/>
          <a:p>
            <a:r>
              <a:rPr lang="en-GB" sz="1400" dirty="0" err="1"/>
              <a:t>Aarseth</a:t>
            </a:r>
            <a:r>
              <a:rPr lang="en-GB" sz="1400" dirty="0"/>
              <a:t>, E.J. (2007). Allegories of space: The Question of Spatiality in Computer Games. In F. von Borries, S. P. </a:t>
            </a:r>
            <a:r>
              <a:rPr lang="en-GB" sz="1400" dirty="0" err="1"/>
              <a:t>Walz</a:t>
            </a:r>
            <a:r>
              <a:rPr lang="en-GB" sz="1400" dirty="0"/>
              <a:t> &amp; M. </a:t>
            </a:r>
            <a:r>
              <a:rPr lang="en-GB" sz="1400" dirty="0" err="1"/>
              <a:t>Böttger</a:t>
            </a:r>
            <a:r>
              <a:rPr lang="en-GB" sz="1400" dirty="0"/>
              <a:t> (eds.) Space time play: computer games, architecture and urbanism: the next level (pp. 44-47) Berlin: </a:t>
            </a:r>
            <a:r>
              <a:rPr lang="en-GB" sz="1400" dirty="0" err="1"/>
              <a:t>Birkhauser</a:t>
            </a:r>
            <a:r>
              <a:rPr lang="en-GB" sz="1400" dirty="0"/>
              <a:t> Verlag AG </a:t>
            </a:r>
          </a:p>
          <a:p>
            <a:r>
              <a:rPr lang="en-GB" sz="1400" dirty="0"/>
              <a:t>Appleton, J. (1975). The experience of landscape. Chichester: Wiley.</a:t>
            </a:r>
          </a:p>
          <a:p>
            <a:r>
              <a:rPr lang="en-GB" sz="1400" dirty="0" err="1"/>
              <a:t>Brouchoud</a:t>
            </a:r>
            <a:r>
              <a:rPr lang="en-GB" sz="1400" dirty="0"/>
              <a:t>, J. (2013, February 09). The Importance of Architecture in Video Games and Virtual Worlds. </a:t>
            </a:r>
            <a:r>
              <a:rPr lang="en-GB" sz="1400" dirty="0" err="1"/>
              <a:t>ArchVirtual</a:t>
            </a:r>
            <a:r>
              <a:rPr lang="en-GB" sz="1400" dirty="0"/>
              <a:t>. Retrieved January 15, 2016, from http://archvirtual.com/2013/02/09/the-importance-of-architecture-in-video-games-and-virtual-worlds/ </a:t>
            </a:r>
          </a:p>
          <a:p>
            <a:r>
              <a:rPr lang="en-GB" sz="1400" dirty="0" err="1"/>
              <a:t>Malins</a:t>
            </a:r>
            <a:r>
              <a:rPr lang="en-GB" sz="1400" dirty="0"/>
              <a:t>, J. &amp; </a:t>
            </a:r>
            <a:r>
              <a:rPr lang="en-GB" sz="1400" dirty="0" err="1"/>
              <a:t>Gray</a:t>
            </a:r>
            <a:r>
              <a:rPr lang="en-GB" sz="1400" dirty="0"/>
              <a:t>, C. (1995). Appropriate Research Methodologies for Artists, Designers and </a:t>
            </a:r>
            <a:r>
              <a:rPr lang="en-GB" sz="1400" dirty="0" err="1"/>
              <a:t>Craftpersons</a:t>
            </a:r>
            <a:r>
              <a:rPr lang="en-GB" sz="1400" dirty="0"/>
              <a:t>: Research as a Learning Process. </a:t>
            </a:r>
            <a:r>
              <a:rPr lang="en-GB" sz="1400" dirty="0" err="1"/>
              <a:t>Gray's</a:t>
            </a:r>
            <a:r>
              <a:rPr lang="en-GB" sz="1400" dirty="0"/>
              <a:t> School of Art, Centre for Research in Art &amp; Design.</a:t>
            </a:r>
          </a:p>
          <a:p>
            <a:r>
              <a:rPr lang="en-GB" sz="1400" dirty="0" err="1"/>
              <a:t>Nassauer</a:t>
            </a:r>
            <a:r>
              <a:rPr lang="en-GB" sz="1400" dirty="0"/>
              <a:t>, J.I. (1983).  Framing the Landscape in Photographic Simulation. Journal of  Environmental Management. 16(4) pp.1-16</a:t>
            </a:r>
          </a:p>
          <a:p>
            <a:r>
              <a:rPr lang="en-GB" sz="1400" dirty="0" err="1"/>
              <a:t>Salen</a:t>
            </a:r>
            <a:r>
              <a:rPr lang="en-GB" sz="1400" dirty="0"/>
              <a:t>, K. &amp; Zimmerman, E. (2004). Rules of play: Game design fundamentals. MIT press.</a:t>
            </a:r>
          </a:p>
          <a:p>
            <a:r>
              <a:rPr lang="en-GB" sz="1400" dirty="0"/>
              <a:t>Smith, H. &amp; Dean, R. T. (2009). Practice-led research, research-led practice in the creative arts. Edinburgh University Press.</a:t>
            </a:r>
          </a:p>
          <a:p>
            <a:r>
              <a:rPr lang="en-GB" sz="1400" dirty="0"/>
              <a:t>Jenkins, H. &amp; Squire, K.D. (2002). The Art of Contested Spaces. In L. King (Ed.) Game On!. (pp.64-75). London: Barbican Press</a:t>
            </a:r>
          </a:p>
          <a:p>
            <a:endParaRPr lang="en-GB" sz="1400" dirty="0"/>
          </a:p>
        </p:txBody>
      </p:sp>
    </p:spTree>
    <p:extLst>
      <p:ext uri="{BB962C8B-B14F-4D97-AF65-F5344CB8AC3E}">
        <p14:creationId xmlns:p14="http://schemas.microsoft.com/office/powerpoint/2010/main" val="3320332669"/>
      </p:ext>
    </p:extLst>
  </p:cSld>
  <p:clrMapOvr>
    <a:masterClrMapping/>
  </p:clrMapOvr>
  <mc:AlternateContent xmlns:mc="http://schemas.openxmlformats.org/markup-compatibility/2006" xmlns:p14="http://schemas.microsoft.com/office/powerpoint/2010/main">
    <mc:Choice Requires="p14">
      <p:transition spd="slow" p14:dur="2000" advTm="2207"/>
    </mc:Choice>
    <mc:Fallback xmlns="">
      <p:transition spd="slow" advTm="2207"/>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772400" cy="838200"/>
          </a:xfrm>
        </p:spPr>
        <p:txBody>
          <a:bodyPr/>
          <a:lstStyle/>
          <a:p>
            <a:pPr algn="l"/>
            <a:r>
              <a:rPr lang="en-GB" dirty="0"/>
              <a:t>List of Figures</a:t>
            </a:r>
          </a:p>
        </p:txBody>
      </p:sp>
      <p:sp>
        <p:nvSpPr>
          <p:cNvPr id="6" name="Content Placeholder 5">
            <a:extLst>
              <a:ext uri="{FF2B5EF4-FFF2-40B4-BE49-F238E27FC236}">
                <a16:creationId xmlns:a16="http://schemas.microsoft.com/office/drawing/2014/main" id="{E6812A65-60DF-40E2-932F-B904B3143E6E}"/>
              </a:ext>
            </a:extLst>
          </p:cNvPr>
          <p:cNvSpPr>
            <a:spLocks noGrp="1"/>
          </p:cNvSpPr>
          <p:nvPr>
            <p:ph idx="1"/>
          </p:nvPr>
        </p:nvSpPr>
        <p:spPr>
          <a:xfrm>
            <a:off x="609600" y="1600201"/>
            <a:ext cx="8077200" cy="4648199"/>
          </a:xfrm>
        </p:spPr>
        <p:txBody>
          <a:bodyPr>
            <a:normAutofit/>
          </a:bodyPr>
          <a:lstStyle/>
          <a:p>
            <a:pPr lvl="0"/>
            <a:r>
              <a:rPr lang="en-GB" sz="1200" dirty="0"/>
              <a:t>Comparison of Progression of </a:t>
            </a:r>
            <a:r>
              <a:rPr lang="en-GB" sz="1200" dirty="0" err="1"/>
              <a:t>Openworld</a:t>
            </a:r>
            <a:r>
              <a:rPr lang="en-GB" sz="1200" dirty="0"/>
              <a:t> games (Source Hexapolis.com 2014)</a:t>
            </a:r>
          </a:p>
          <a:p>
            <a:pPr lvl="0"/>
            <a:r>
              <a:rPr lang="en-GB" sz="1200" dirty="0"/>
              <a:t>Dear Esther </a:t>
            </a:r>
            <a:r>
              <a:rPr lang="en-GB" sz="1200" dirty="0" err="1"/>
              <a:t>Panoroma</a:t>
            </a:r>
            <a:r>
              <a:rPr lang="en-GB" sz="1200" dirty="0"/>
              <a:t>, Ali, U 2012 Virtual Landscapes</a:t>
            </a:r>
          </a:p>
          <a:p>
            <a:pPr lvl="0"/>
            <a:r>
              <a:rPr lang="en-GB" sz="1200" dirty="0"/>
              <a:t>Edward </a:t>
            </a:r>
            <a:r>
              <a:rPr lang="en-GB" sz="1200" dirty="0" err="1"/>
              <a:t>Relph</a:t>
            </a:r>
            <a:r>
              <a:rPr lang="en-GB" sz="1200" dirty="0"/>
              <a:t> available at: </a:t>
            </a:r>
            <a:r>
              <a:rPr lang="en-GB" sz="1200" u="sng" dirty="0">
                <a:hlinkClick r:id="rId3"/>
              </a:rPr>
              <a:t>https://www.nhltv.net/playlist/unsw-built-environment/PLvW1evjftfvntp6R2ItJ6TuEBFYcpKFsy</a:t>
            </a:r>
            <a:endParaRPr lang="en-GB" sz="1200" dirty="0"/>
          </a:p>
          <a:p>
            <a:pPr lvl="0"/>
            <a:r>
              <a:rPr lang="en-GB" sz="1200" dirty="0"/>
              <a:t>Fable 3 Panorama, Ali, U 2012 Virtual Landscapes</a:t>
            </a:r>
          </a:p>
          <a:p>
            <a:pPr lvl="0"/>
            <a:r>
              <a:rPr lang="en-GB" sz="1200" dirty="0"/>
              <a:t>Ghouls &amp; Ghosts Ali, U 2012 Virtual Landscapes</a:t>
            </a:r>
          </a:p>
          <a:p>
            <a:pPr lvl="0"/>
            <a:r>
              <a:rPr lang="en-GB" sz="1200" dirty="0" err="1"/>
              <a:t>Kult</a:t>
            </a:r>
            <a:r>
              <a:rPr lang="en-GB" sz="1200" dirty="0"/>
              <a:t>: Heretic Kingdoms; Screenshots available at https://store.steampowered.com/app/277650/Kult_Heretic_Kingdoms/</a:t>
            </a:r>
          </a:p>
          <a:p>
            <a:pPr lvl="0"/>
            <a:r>
              <a:rPr lang="en-GB" sz="1200" dirty="0"/>
              <a:t>Lone Cypress Tree Photograph, Ali, U 2016</a:t>
            </a:r>
          </a:p>
          <a:p>
            <a:pPr lvl="0"/>
            <a:r>
              <a:rPr lang="en-GB" sz="1200" dirty="0"/>
              <a:t>Ruskin inspires Salford academic to improve virtual landscapes Article Image (The Times Education Higher, United Kingdom, January 2016). www.timeshighereducation.com/news/ruskin-inspires-academic-improve-virtual-landscapes</a:t>
            </a:r>
          </a:p>
          <a:p>
            <a:pPr lvl="0"/>
            <a:r>
              <a:rPr lang="en-GB" sz="1200" dirty="0" err="1"/>
              <a:t>Scencism</a:t>
            </a:r>
            <a:r>
              <a:rPr lang="en-GB" sz="1200" dirty="0"/>
              <a:t> Framework, Ali U 2016</a:t>
            </a:r>
          </a:p>
          <a:p>
            <a:pPr lvl="0"/>
            <a:r>
              <a:rPr lang="en-GB" sz="1200" dirty="0" err="1"/>
              <a:t>ShadowMoss</a:t>
            </a:r>
            <a:r>
              <a:rPr lang="en-GB" sz="1200" dirty="0"/>
              <a:t> Island, Ali U 2016</a:t>
            </a:r>
          </a:p>
          <a:p>
            <a:pPr lvl="0"/>
            <a:r>
              <a:rPr lang="en-GB" sz="1200" dirty="0"/>
              <a:t>Skyrim Panorama, Ali, U 2012 Virtual Landscapes</a:t>
            </a:r>
          </a:p>
          <a:p>
            <a:pPr lvl="0"/>
            <a:r>
              <a:rPr lang="en-GB" sz="1200" dirty="0"/>
              <a:t>Skyrim Panorama, Ali, U 2012 Virtual Landscapes</a:t>
            </a:r>
          </a:p>
          <a:p>
            <a:pPr lvl="0"/>
            <a:r>
              <a:rPr lang="en-GB" sz="1200" dirty="0" err="1"/>
              <a:t>StarFox</a:t>
            </a:r>
            <a:r>
              <a:rPr lang="en-GB" sz="1200" dirty="0"/>
              <a:t> Adventures: Before &amp; After Comparison </a:t>
            </a:r>
          </a:p>
          <a:p>
            <a:pPr lvl="0"/>
            <a:r>
              <a:rPr lang="en-GB" sz="1200" dirty="0"/>
              <a:t>Study of Gneiss Rock  available at: http://ruskin.ashmolean.org/collection/9006/9037/9358/all/per_page/25/offset/0/sort_by/seqn./object/14350</a:t>
            </a:r>
          </a:p>
          <a:p>
            <a:pPr lvl="0"/>
            <a:r>
              <a:rPr lang="en-GB" sz="1200" dirty="0"/>
              <a:t>The Elder Scrolls 3: </a:t>
            </a:r>
            <a:r>
              <a:rPr lang="en-GB" sz="1200" dirty="0" err="1"/>
              <a:t>Morrowind</a:t>
            </a:r>
            <a:r>
              <a:rPr lang="en-GB" sz="1200" dirty="0"/>
              <a:t> – Before &amp; After Comparison  Ali U 2016</a:t>
            </a:r>
          </a:p>
          <a:p>
            <a:pPr lvl="0"/>
            <a:r>
              <a:rPr lang="en-GB" sz="1200" dirty="0"/>
              <a:t>The landscape wheel from ‘Landscape Character Assessment (adapted from Tudor, 2014)</a:t>
            </a:r>
          </a:p>
        </p:txBody>
      </p:sp>
    </p:spTree>
    <p:extLst>
      <p:ext uri="{BB962C8B-B14F-4D97-AF65-F5344CB8AC3E}">
        <p14:creationId xmlns:p14="http://schemas.microsoft.com/office/powerpoint/2010/main" val="3859228958"/>
      </p:ext>
    </p:extLst>
  </p:cSld>
  <p:clrMapOvr>
    <a:masterClrMapping/>
  </p:clrMapOvr>
  <mc:AlternateContent xmlns:mc="http://schemas.openxmlformats.org/markup-compatibility/2006" xmlns:p14="http://schemas.microsoft.com/office/powerpoint/2010/main">
    <mc:Choice Requires="p14">
      <p:transition spd="slow" p14:dur="2000" advTm="6242"/>
    </mc:Choice>
    <mc:Fallback xmlns="">
      <p:transition spd="slow" advTm="624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hidden="1">
            <a:extLst>
              <a:ext uri="{FF2B5EF4-FFF2-40B4-BE49-F238E27FC236}">
                <a16:creationId xmlns:a16="http://schemas.microsoft.com/office/drawing/2014/main" id="{A829AD69-64CE-4AC8-AC9E-695448DA680A}"/>
              </a:ext>
            </a:extLst>
          </p:cNvPr>
          <p:cNvSpPr>
            <a:spLocks noGrp="1" noChangeArrowheads="1"/>
          </p:cNvSpPr>
          <p:nvPr>
            <p:ph type="title"/>
          </p:nvPr>
        </p:nvSpPr>
        <p:spPr/>
        <p:txBody>
          <a:bodyPr/>
          <a:lstStyle/>
          <a:p>
            <a:pPr eaLnBrk="1" hangingPunct="1"/>
            <a:endParaRPr lang="en-US" altLang="en-US"/>
          </a:p>
        </p:txBody>
      </p:sp>
      <p:sp>
        <p:nvSpPr>
          <p:cNvPr id="44035" name="Rectangle 3" descr="Angel 3">
            <a:extLst>
              <a:ext uri="{FF2B5EF4-FFF2-40B4-BE49-F238E27FC236}">
                <a16:creationId xmlns:a16="http://schemas.microsoft.com/office/drawing/2014/main" id="{B80F5D0B-2B0E-4C5F-AF3F-82838DEA6E7C}"/>
              </a:ext>
            </a:extLst>
          </p:cNvPr>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p:spPr>
        <p:txBody>
          <a:bodyPr/>
          <a:lstStyle>
            <a:lvl1pPr eaLnBrk="0" hangingPunct="0">
              <a:defRPr sz="2400">
                <a:solidFill>
                  <a:schemeClr val="bg1"/>
                </a:solidFill>
                <a:latin typeface="Arial" panose="020B0604020202020204" pitchFamily="34" charset="0"/>
              </a:defRPr>
            </a:lvl1pPr>
            <a:lvl2pPr marL="742950" indent="-285750" eaLnBrk="0" hangingPunct="0">
              <a:defRPr sz="2400">
                <a:solidFill>
                  <a:schemeClr val="bg1"/>
                </a:solidFill>
                <a:latin typeface="Arial" panose="020B0604020202020204" pitchFamily="34" charset="0"/>
              </a:defRPr>
            </a:lvl2pPr>
            <a:lvl3pPr marL="1143000" indent="-228600" eaLnBrk="0" hangingPunct="0">
              <a:defRPr sz="2400">
                <a:solidFill>
                  <a:schemeClr val="bg1"/>
                </a:solidFill>
                <a:latin typeface="Arial" panose="020B0604020202020204" pitchFamily="34" charset="0"/>
              </a:defRPr>
            </a:lvl3pPr>
            <a:lvl4pPr marL="1600200" indent="-228600" eaLnBrk="0" hangingPunct="0">
              <a:defRPr sz="2400">
                <a:solidFill>
                  <a:schemeClr val="bg1"/>
                </a:solidFill>
                <a:latin typeface="Arial" panose="020B0604020202020204" pitchFamily="34" charset="0"/>
              </a:defRPr>
            </a:lvl4pPr>
            <a:lvl5pPr marL="2057400" indent="-228600" eaLnBrk="0" hangingPunct="0">
              <a:defRPr sz="2400">
                <a:solidFill>
                  <a:schemeClr val="bg1"/>
                </a:solidFill>
                <a:latin typeface="Arial" panose="020B0604020202020204" pitchFamily="34" charset="0"/>
              </a:defRPr>
            </a:lvl5pPr>
            <a:lvl6pPr marL="2514600" indent="-228600" eaLnBrk="0" fontAlgn="base" hangingPunct="0">
              <a:spcBef>
                <a:spcPct val="0"/>
              </a:spcBef>
              <a:spcAft>
                <a:spcPct val="0"/>
              </a:spcAft>
              <a:defRPr sz="2400">
                <a:solidFill>
                  <a:schemeClr val="bg1"/>
                </a:solidFill>
                <a:latin typeface="Arial" panose="020B0604020202020204" pitchFamily="34" charset="0"/>
              </a:defRPr>
            </a:lvl6pPr>
            <a:lvl7pPr marL="2971800" indent="-228600" eaLnBrk="0" fontAlgn="base" hangingPunct="0">
              <a:spcBef>
                <a:spcPct val="0"/>
              </a:spcBef>
              <a:spcAft>
                <a:spcPct val="0"/>
              </a:spcAft>
              <a:defRPr sz="2400">
                <a:solidFill>
                  <a:schemeClr val="bg1"/>
                </a:solidFill>
                <a:latin typeface="Arial" panose="020B0604020202020204" pitchFamily="34" charset="0"/>
              </a:defRPr>
            </a:lvl7pPr>
            <a:lvl8pPr marL="3429000" indent="-228600" eaLnBrk="0" fontAlgn="base" hangingPunct="0">
              <a:spcBef>
                <a:spcPct val="0"/>
              </a:spcBef>
              <a:spcAft>
                <a:spcPct val="0"/>
              </a:spcAft>
              <a:defRPr sz="2400">
                <a:solidFill>
                  <a:schemeClr val="bg1"/>
                </a:solidFill>
                <a:latin typeface="Arial" panose="020B0604020202020204" pitchFamily="34" charset="0"/>
              </a:defRPr>
            </a:lvl8pPr>
            <a:lvl9pPr marL="3886200" indent="-228600" eaLnBrk="0" fontAlgn="base" hangingPunct="0">
              <a:spcBef>
                <a:spcPct val="0"/>
              </a:spcBef>
              <a:spcAft>
                <a:spcPct val="0"/>
              </a:spcAft>
              <a:defRPr sz="2400">
                <a:solidFill>
                  <a:schemeClr val="bg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425859841"/>
      </p:ext>
    </p:extLst>
  </p:cSld>
  <p:clrMapOvr>
    <a:masterClrMapping/>
  </p:clrMapOvr>
  <p:transition>
    <p:pull dir="l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hidden="1">
            <a:extLst>
              <a:ext uri="{FF2B5EF4-FFF2-40B4-BE49-F238E27FC236}">
                <a16:creationId xmlns:a16="http://schemas.microsoft.com/office/drawing/2014/main" id="{2A8B8030-EC72-443B-BF72-691373EC9851}"/>
              </a:ext>
            </a:extLst>
          </p:cNvPr>
          <p:cNvSpPr>
            <a:spLocks noGrp="1" noChangeArrowheads="1"/>
          </p:cNvSpPr>
          <p:nvPr>
            <p:ph type="title"/>
          </p:nvPr>
        </p:nvSpPr>
        <p:spPr/>
        <p:txBody>
          <a:bodyPr/>
          <a:lstStyle/>
          <a:p>
            <a:pPr eaLnBrk="1" hangingPunct="1"/>
            <a:endParaRPr lang="en-US" altLang="en-US"/>
          </a:p>
        </p:txBody>
      </p:sp>
      <p:pic>
        <p:nvPicPr>
          <p:cNvPr id="45059" name="Picture 4" descr="Angel 1">
            <a:extLst>
              <a:ext uri="{FF2B5EF4-FFF2-40B4-BE49-F238E27FC236}">
                <a16:creationId xmlns:a16="http://schemas.microsoft.com/office/drawing/2014/main" id="{325F3054-FA4B-4A3D-A81B-8088B422F0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4882879"/>
      </p:ext>
    </p:extLst>
  </p:cSld>
  <p:clrMapOvr>
    <a:masterClrMapping/>
  </p:clrMapOvr>
  <p:transition>
    <p:pull dir="l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hidden="1">
            <a:extLst>
              <a:ext uri="{FF2B5EF4-FFF2-40B4-BE49-F238E27FC236}">
                <a16:creationId xmlns:a16="http://schemas.microsoft.com/office/drawing/2014/main" id="{95165015-31C7-4385-B13F-60D804DDCBCC}"/>
              </a:ext>
            </a:extLst>
          </p:cNvPr>
          <p:cNvSpPr>
            <a:spLocks noGrp="1" noChangeArrowheads="1"/>
          </p:cNvSpPr>
          <p:nvPr>
            <p:ph type="title"/>
          </p:nvPr>
        </p:nvSpPr>
        <p:spPr/>
        <p:txBody>
          <a:bodyPr/>
          <a:lstStyle/>
          <a:p>
            <a:pPr eaLnBrk="1" hangingPunct="1"/>
            <a:endParaRPr lang="en-US" altLang="en-US"/>
          </a:p>
        </p:txBody>
      </p:sp>
      <p:pic>
        <p:nvPicPr>
          <p:cNvPr id="46083" name="Picture 4" descr="Devil-xray">
            <a:extLst>
              <a:ext uri="{FF2B5EF4-FFF2-40B4-BE49-F238E27FC236}">
                <a16:creationId xmlns:a16="http://schemas.microsoft.com/office/drawing/2014/main" id="{0C5FF496-B753-4B8E-9675-E1598E0D0B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8400779"/>
      </p:ext>
    </p:extLst>
  </p:cSld>
  <p:clrMapOvr>
    <a:masterClrMapping/>
  </p:clrMapOvr>
  <p:transition>
    <p:pull dir="ld"/>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3729</TotalTime>
  <Words>2096</Words>
  <Application>Microsoft Office PowerPoint</Application>
  <PresentationFormat>On-screen Show (4:3)</PresentationFormat>
  <Paragraphs>292</Paragraphs>
  <Slides>67</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67</vt:i4>
      </vt:variant>
    </vt:vector>
  </HeadingPairs>
  <TitlesOfParts>
    <vt:vector size="77" baseType="lpstr">
      <vt:lpstr>MS PGothic</vt:lpstr>
      <vt:lpstr>MS PGothic</vt:lpstr>
      <vt:lpstr>Adobe Garamond Pro</vt:lpstr>
      <vt:lpstr>Arial</vt:lpstr>
      <vt:lpstr>Calibri</vt:lpstr>
      <vt:lpstr>Calligraph421 BT</vt:lpstr>
      <vt:lpstr>Segoe</vt:lpstr>
      <vt:lpstr>Segoe Semibold</vt:lpstr>
      <vt:lpstr>Verdana, Arial, Helvetica, sans-serif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ShadowMoss Island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Bibliography </vt:lpstr>
      <vt:lpstr>List of Figures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Umran</dc:creator>
  <cp:lastModifiedBy>Umran</cp:lastModifiedBy>
  <cp:revision>282</cp:revision>
  <dcterms:created xsi:type="dcterms:W3CDTF">2011-01-26T15:22:05Z</dcterms:created>
  <dcterms:modified xsi:type="dcterms:W3CDTF">2018-09-07T07:58:12Z</dcterms:modified>
</cp:coreProperties>
</file>