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1">
  <p:sldMasterIdLst>
    <p:sldMasterId id="2147483720" r:id="rId1"/>
  </p:sldMasterIdLst>
  <p:notesMasterIdLst>
    <p:notesMasterId r:id="rId60"/>
  </p:notesMasterIdLst>
  <p:sldIdLst>
    <p:sldId id="256" r:id="rId2"/>
    <p:sldId id="257" r:id="rId3"/>
    <p:sldId id="291" r:id="rId4"/>
    <p:sldId id="305" r:id="rId5"/>
    <p:sldId id="258" r:id="rId6"/>
    <p:sldId id="314" r:id="rId7"/>
    <p:sldId id="306" r:id="rId8"/>
    <p:sldId id="259" r:id="rId9"/>
    <p:sldId id="331" r:id="rId10"/>
    <p:sldId id="275" r:id="rId11"/>
    <p:sldId id="338" r:id="rId12"/>
    <p:sldId id="282" r:id="rId13"/>
    <p:sldId id="260" r:id="rId14"/>
    <p:sldId id="285" r:id="rId15"/>
    <p:sldId id="313" r:id="rId16"/>
    <p:sldId id="339" r:id="rId17"/>
    <p:sldId id="337" r:id="rId18"/>
    <p:sldId id="320" r:id="rId19"/>
    <p:sldId id="321" r:id="rId20"/>
    <p:sldId id="293" r:id="rId21"/>
    <p:sldId id="315" r:id="rId22"/>
    <p:sldId id="322" r:id="rId23"/>
    <p:sldId id="316" r:id="rId24"/>
    <p:sldId id="294" r:id="rId25"/>
    <p:sldId id="292" r:id="rId26"/>
    <p:sldId id="323" r:id="rId27"/>
    <p:sldId id="318" r:id="rId28"/>
    <p:sldId id="273" r:id="rId29"/>
    <p:sldId id="324" r:id="rId30"/>
    <p:sldId id="325" r:id="rId31"/>
    <p:sldId id="327" r:id="rId32"/>
    <p:sldId id="329" r:id="rId33"/>
    <p:sldId id="310" r:id="rId34"/>
    <p:sldId id="311" r:id="rId35"/>
    <p:sldId id="297" r:id="rId36"/>
    <p:sldId id="298" r:id="rId37"/>
    <p:sldId id="299" r:id="rId38"/>
    <p:sldId id="300" r:id="rId39"/>
    <p:sldId id="302" r:id="rId40"/>
    <p:sldId id="334" r:id="rId41"/>
    <p:sldId id="303" r:id="rId42"/>
    <p:sldId id="332" r:id="rId43"/>
    <p:sldId id="333" r:id="rId44"/>
    <p:sldId id="335" r:id="rId45"/>
    <p:sldId id="336" r:id="rId46"/>
    <p:sldId id="319" r:id="rId47"/>
    <p:sldId id="287" r:id="rId48"/>
    <p:sldId id="279" r:id="rId49"/>
    <p:sldId id="272" r:id="rId50"/>
    <p:sldId id="289" r:id="rId51"/>
    <p:sldId id="261" r:id="rId52"/>
    <p:sldId id="277" r:id="rId53"/>
    <p:sldId id="278" r:id="rId54"/>
    <p:sldId id="270" r:id="rId55"/>
    <p:sldId id="330" r:id="rId56"/>
    <p:sldId id="312" r:id="rId57"/>
    <p:sldId id="340" r:id="rId58"/>
    <p:sldId id="342"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73908" autoAdjust="0"/>
  </p:normalViewPr>
  <p:slideViewPr>
    <p:cSldViewPr>
      <p:cViewPr>
        <p:scale>
          <a:sx n="75" d="100"/>
          <a:sy n="75" d="100"/>
        </p:scale>
        <p:origin x="1836" y="25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FC929-CBB1-43EC-B04E-B440CB68434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3C44706-2AF7-4B35-992E-CF721E09F62F}">
      <dgm:prSet phldrT="[Text]" custT="1"/>
      <dgm:spPr>
        <a:solidFill>
          <a:srgbClr val="0070C0"/>
        </a:solidFill>
      </dgm:spPr>
      <dgm:t>
        <a:bodyPr/>
        <a:lstStyle/>
        <a:p>
          <a:r>
            <a:rPr lang="en-GB" sz="2000" b="1" dirty="0">
              <a:latin typeface="Calibri" panose="020F0502020204030204" pitchFamily="34" charset="0"/>
            </a:rPr>
            <a:t>Virtual Natural Environment Design</a:t>
          </a:r>
        </a:p>
      </dgm:t>
    </dgm:pt>
    <dgm:pt modelId="{5CAB4314-B241-4BB5-BF78-3CA1109EDF1F}" type="parTrans" cxnId="{048BAD08-4FE2-4257-B00A-7F9F1FBBEA06}">
      <dgm:prSet/>
      <dgm:spPr/>
      <dgm:t>
        <a:bodyPr/>
        <a:lstStyle/>
        <a:p>
          <a:endParaRPr lang="en-GB"/>
        </a:p>
      </dgm:t>
    </dgm:pt>
    <dgm:pt modelId="{AD9ACC52-0C08-48BF-A85C-2CA2E51E41C1}" type="sibTrans" cxnId="{048BAD08-4FE2-4257-B00A-7F9F1FBBEA06}">
      <dgm:prSet/>
      <dgm:spPr/>
      <dgm:t>
        <a:bodyPr/>
        <a:lstStyle/>
        <a:p>
          <a:endParaRPr lang="en-GB"/>
        </a:p>
      </dgm:t>
    </dgm:pt>
    <dgm:pt modelId="{8651EC1D-8264-4200-800C-883C83B7F3F4}">
      <dgm:prSet phldrT="[Text]" custT="1"/>
      <dgm:spPr>
        <a:solidFill>
          <a:srgbClr val="0070C0"/>
        </a:solidFill>
      </dgm:spPr>
      <dgm:t>
        <a:bodyPr/>
        <a:lstStyle/>
        <a:p>
          <a:r>
            <a:rPr lang="en-GB" sz="1800" b="1" dirty="0">
              <a:latin typeface="Calibri" panose="020F0502020204030204" pitchFamily="34" charset="0"/>
            </a:rPr>
            <a:t>Pedagogic</a:t>
          </a:r>
        </a:p>
        <a:p>
          <a:r>
            <a:rPr lang="en-GB" sz="1800" b="1" dirty="0">
              <a:latin typeface="Calibri" panose="020F0502020204030204" pitchFamily="34" charset="0"/>
            </a:rPr>
            <a:t>Experience</a:t>
          </a:r>
        </a:p>
        <a:p>
          <a:r>
            <a:rPr lang="en-GB" sz="1800" b="1" dirty="0">
              <a:latin typeface="Calibri" panose="020F0502020204030204" pitchFamily="34" charset="0"/>
            </a:rPr>
            <a:t>13yrs teaching CVG D&amp;P</a:t>
          </a:r>
        </a:p>
      </dgm:t>
    </dgm:pt>
    <dgm:pt modelId="{2957269E-5119-43C3-8DAE-698CF5FF94BD}" type="parTrans" cxnId="{AD83C360-9C61-4F99-8D81-103EC5166683}">
      <dgm:prSet/>
      <dgm:spPr>
        <a:solidFill>
          <a:srgbClr val="002060"/>
        </a:solidFill>
      </dgm:spPr>
      <dgm:t>
        <a:bodyPr/>
        <a:lstStyle/>
        <a:p>
          <a:endParaRPr lang="en-GB"/>
        </a:p>
      </dgm:t>
    </dgm:pt>
    <dgm:pt modelId="{C7B78190-E4EF-4FE8-AC4E-AA6BAE2209ED}" type="sibTrans" cxnId="{AD83C360-9C61-4F99-8D81-103EC5166683}">
      <dgm:prSet/>
      <dgm:spPr/>
      <dgm:t>
        <a:bodyPr/>
        <a:lstStyle/>
        <a:p>
          <a:endParaRPr lang="en-GB"/>
        </a:p>
      </dgm:t>
    </dgm:pt>
    <dgm:pt modelId="{8D5D3B1A-D7C6-4755-A673-04ADF85F36FA}">
      <dgm:prSet phldrT="[Text]" custT="1"/>
      <dgm:spPr>
        <a:solidFill>
          <a:srgbClr val="0070C0"/>
        </a:solidFill>
      </dgm:spPr>
      <dgm:t>
        <a:bodyPr/>
        <a:lstStyle/>
        <a:p>
          <a:r>
            <a:rPr lang="en-GB" sz="1800" b="1" dirty="0">
              <a:latin typeface="Calibri" panose="020F0502020204030204" pitchFamily="34" charset="0"/>
            </a:rPr>
            <a:t>Personal Interest</a:t>
          </a:r>
        </a:p>
      </dgm:t>
    </dgm:pt>
    <dgm:pt modelId="{39237B5B-DBA4-4C59-A79B-47A6997C1DA8}" type="parTrans" cxnId="{7144CA86-C5E0-45B5-A511-9152AC4F1AE6}">
      <dgm:prSet/>
      <dgm:spPr>
        <a:solidFill>
          <a:srgbClr val="002060"/>
        </a:solidFill>
      </dgm:spPr>
      <dgm:t>
        <a:bodyPr/>
        <a:lstStyle/>
        <a:p>
          <a:endParaRPr lang="en-GB"/>
        </a:p>
      </dgm:t>
    </dgm:pt>
    <dgm:pt modelId="{1E1349C4-7C52-403A-BC33-D079A077EF26}" type="sibTrans" cxnId="{7144CA86-C5E0-45B5-A511-9152AC4F1AE6}">
      <dgm:prSet/>
      <dgm:spPr/>
      <dgm:t>
        <a:bodyPr/>
        <a:lstStyle/>
        <a:p>
          <a:endParaRPr lang="en-GB"/>
        </a:p>
      </dgm:t>
    </dgm:pt>
    <dgm:pt modelId="{19BE0EE4-A243-44A9-8501-AFC9689EA7A0}">
      <dgm:prSet phldrT="[Text]" custT="1"/>
      <dgm:spPr>
        <a:solidFill>
          <a:srgbClr val="0070C0"/>
        </a:solidFill>
      </dgm:spPr>
      <dgm:t>
        <a:bodyPr/>
        <a:lstStyle/>
        <a:p>
          <a:r>
            <a:rPr lang="en-GB" sz="1800" b="1" dirty="0">
              <a:latin typeface="Calibri" panose="020F0502020204030204" pitchFamily="34" charset="0"/>
            </a:rPr>
            <a:t>Professional Practice (Commissioned A&amp;D projects)</a:t>
          </a:r>
        </a:p>
      </dgm:t>
    </dgm:pt>
    <dgm:pt modelId="{388022CC-E4A3-4F21-8248-8CCA5594E2A2}" type="parTrans" cxnId="{277CEBB2-A6FD-48CA-BD4E-EFD42188C4F9}">
      <dgm:prSet/>
      <dgm:spPr>
        <a:solidFill>
          <a:srgbClr val="002060"/>
        </a:solidFill>
      </dgm:spPr>
      <dgm:t>
        <a:bodyPr/>
        <a:lstStyle/>
        <a:p>
          <a:endParaRPr lang="en-GB"/>
        </a:p>
      </dgm:t>
    </dgm:pt>
    <dgm:pt modelId="{E79CE694-0B0D-4AEE-B6DD-D9FF3FA23FF3}" type="sibTrans" cxnId="{277CEBB2-A6FD-48CA-BD4E-EFD42188C4F9}">
      <dgm:prSet/>
      <dgm:spPr/>
      <dgm:t>
        <a:bodyPr/>
        <a:lstStyle/>
        <a:p>
          <a:endParaRPr lang="en-GB"/>
        </a:p>
      </dgm:t>
    </dgm:pt>
    <dgm:pt modelId="{0021EB63-3E79-4D70-872B-BE4F7B9E45B5}" type="pres">
      <dgm:prSet presAssocID="{E46FC929-CBB1-43EC-B04E-B440CB68434F}" presName="cycle" presStyleCnt="0">
        <dgm:presLayoutVars>
          <dgm:chMax val="1"/>
          <dgm:dir/>
          <dgm:animLvl val="ctr"/>
          <dgm:resizeHandles val="exact"/>
        </dgm:presLayoutVars>
      </dgm:prSet>
      <dgm:spPr/>
    </dgm:pt>
    <dgm:pt modelId="{E9518346-B355-48EA-A9FE-BA3899AFB84F}" type="pres">
      <dgm:prSet presAssocID="{63C44706-2AF7-4B35-992E-CF721E09F62F}" presName="centerShape" presStyleLbl="node0" presStyleIdx="0" presStyleCnt="1"/>
      <dgm:spPr/>
    </dgm:pt>
    <dgm:pt modelId="{2350144C-CB27-4D92-BF3A-35803144E767}" type="pres">
      <dgm:prSet presAssocID="{2957269E-5119-43C3-8DAE-698CF5FF94BD}" presName="parTrans" presStyleLbl="bgSibTrans2D1" presStyleIdx="0" presStyleCnt="3"/>
      <dgm:spPr/>
    </dgm:pt>
    <dgm:pt modelId="{B2DC4B7D-7703-4B58-9097-9AD0F41335D6}" type="pres">
      <dgm:prSet presAssocID="{8651EC1D-8264-4200-800C-883C83B7F3F4}" presName="node" presStyleLbl="node1" presStyleIdx="0" presStyleCnt="3">
        <dgm:presLayoutVars>
          <dgm:bulletEnabled val="1"/>
        </dgm:presLayoutVars>
      </dgm:prSet>
      <dgm:spPr/>
    </dgm:pt>
    <dgm:pt modelId="{600F9CD4-FD46-40E9-8E40-9536F2D6CA04}" type="pres">
      <dgm:prSet presAssocID="{39237B5B-DBA4-4C59-A79B-47A6997C1DA8}" presName="parTrans" presStyleLbl="bgSibTrans2D1" presStyleIdx="1" presStyleCnt="3"/>
      <dgm:spPr/>
    </dgm:pt>
    <dgm:pt modelId="{606B010D-0A26-4A26-A46F-8C74265DE7CE}" type="pres">
      <dgm:prSet presAssocID="{8D5D3B1A-D7C6-4755-A673-04ADF85F36FA}" presName="node" presStyleLbl="node1" presStyleIdx="1" presStyleCnt="3">
        <dgm:presLayoutVars>
          <dgm:bulletEnabled val="1"/>
        </dgm:presLayoutVars>
      </dgm:prSet>
      <dgm:spPr/>
    </dgm:pt>
    <dgm:pt modelId="{3566C741-A495-442D-9EBD-B883561C81F7}" type="pres">
      <dgm:prSet presAssocID="{388022CC-E4A3-4F21-8248-8CCA5594E2A2}" presName="parTrans" presStyleLbl="bgSibTrans2D1" presStyleIdx="2" presStyleCnt="3"/>
      <dgm:spPr/>
    </dgm:pt>
    <dgm:pt modelId="{F3E80128-5EE6-427E-B0D8-E2EDB70C67B8}" type="pres">
      <dgm:prSet presAssocID="{19BE0EE4-A243-44A9-8501-AFC9689EA7A0}" presName="node" presStyleLbl="node1" presStyleIdx="2" presStyleCnt="3">
        <dgm:presLayoutVars>
          <dgm:bulletEnabled val="1"/>
        </dgm:presLayoutVars>
      </dgm:prSet>
      <dgm:spPr/>
    </dgm:pt>
  </dgm:ptLst>
  <dgm:cxnLst>
    <dgm:cxn modelId="{8EC2BC02-A1DD-44C7-93DC-BF5F43CD75B4}" type="presOf" srcId="{E46FC929-CBB1-43EC-B04E-B440CB68434F}" destId="{0021EB63-3E79-4D70-872B-BE4F7B9E45B5}" srcOrd="0" destOrd="0" presId="urn:microsoft.com/office/officeart/2005/8/layout/radial4"/>
    <dgm:cxn modelId="{048BAD08-4FE2-4257-B00A-7F9F1FBBEA06}" srcId="{E46FC929-CBB1-43EC-B04E-B440CB68434F}" destId="{63C44706-2AF7-4B35-992E-CF721E09F62F}" srcOrd="0" destOrd="0" parTransId="{5CAB4314-B241-4BB5-BF78-3CA1109EDF1F}" sibTransId="{AD9ACC52-0C08-48BF-A85C-2CA2E51E41C1}"/>
    <dgm:cxn modelId="{869C6C30-A04D-4BF7-B9DB-0690E7AF42D8}" type="presOf" srcId="{19BE0EE4-A243-44A9-8501-AFC9689EA7A0}" destId="{F3E80128-5EE6-427E-B0D8-E2EDB70C67B8}" srcOrd="0" destOrd="0" presId="urn:microsoft.com/office/officeart/2005/8/layout/radial4"/>
    <dgm:cxn modelId="{3F1B2338-0F8E-4D2D-B088-5E9A12E85304}" type="presOf" srcId="{8D5D3B1A-D7C6-4755-A673-04ADF85F36FA}" destId="{606B010D-0A26-4A26-A46F-8C74265DE7CE}" srcOrd="0" destOrd="0" presId="urn:microsoft.com/office/officeart/2005/8/layout/radial4"/>
    <dgm:cxn modelId="{A818DC3F-5CFB-40AE-8F1C-615F7FDEBA4F}" type="presOf" srcId="{8651EC1D-8264-4200-800C-883C83B7F3F4}" destId="{B2DC4B7D-7703-4B58-9097-9AD0F41335D6}" srcOrd="0" destOrd="0" presId="urn:microsoft.com/office/officeart/2005/8/layout/radial4"/>
    <dgm:cxn modelId="{AD83C360-9C61-4F99-8D81-103EC5166683}" srcId="{63C44706-2AF7-4B35-992E-CF721E09F62F}" destId="{8651EC1D-8264-4200-800C-883C83B7F3F4}" srcOrd="0" destOrd="0" parTransId="{2957269E-5119-43C3-8DAE-698CF5FF94BD}" sibTransId="{C7B78190-E4EF-4FE8-AC4E-AA6BAE2209ED}"/>
    <dgm:cxn modelId="{7B959272-73DC-4AEC-A45C-F97CAE6E148B}" type="presOf" srcId="{39237B5B-DBA4-4C59-A79B-47A6997C1DA8}" destId="{600F9CD4-FD46-40E9-8E40-9536F2D6CA04}" srcOrd="0" destOrd="0" presId="urn:microsoft.com/office/officeart/2005/8/layout/radial4"/>
    <dgm:cxn modelId="{7144CA86-C5E0-45B5-A511-9152AC4F1AE6}" srcId="{63C44706-2AF7-4B35-992E-CF721E09F62F}" destId="{8D5D3B1A-D7C6-4755-A673-04ADF85F36FA}" srcOrd="1" destOrd="0" parTransId="{39237B5B-DBA4-4C59-A79B-47A6997C1DA8}" sibTransId="{1E1349C4-7C52-403A-BC33-D079A077EF26}"/>
    <dgm:cxn modelId="{C846B393-842B-4589-82B6-0E71F43DD162}" type="presOf" srcId="{2957269E-5119-43C3-8DAE-698CF5FF94BD}" destId="{2350144C-CB27-4D92-BF3A-35803144E767}" srcOrd="0" destOrd="0" presId="urn:microsoft.com/office/officeart/2005/8/layout/radial4"/>
    <dgm:cxn modelId="{277CEBB2-A6FD-48CA-BD4E-EFD42188C4F9}" srcId="{63C44706-2AF7-4B35-992E-CF721E09F62F}" destId="{19BE0EE4-A243-44A9-8501-AFC9689EA7A0}" srcOrd="2" destOrd="0" parTransId="{388022CC-E4A3-4F21-8248-8CCA5594E2A2}" sibTransId="{E79CE694-0B0D-4AEE-B6DD-D9FF3FA23FF3}"/>
    <dgm:cxn modelId="{5B67E0E5-916C-44F6-B800-3195318D005A}" type="presOf" srcId="{388022CC-E4A3-4F21-8248-8CCA5594E2A2}" destId="{3566C741-A495-442D-9EBD-B883561C81F7}" srcOrd="0" destOrd="0" presId="urn:microsoft.com/office/officeart/2005/8/layout/radial4"/>
    <dgm:cxn modelId="{B39ADAE7-01DC-4757-BA96-5AB1F8EB60CB}" type="presOf" srcId="{63C44706-2AF7-4B35-992E-CF721E09F62F}" destId="{E9518346-B355-48EA-A9FE-BA3899AFB84F}" srcOrd="0" destOrd="0" presId="urn:microsoft.com/office/officeart/2005/8/layout/radial4"/>
    <dgm:cxn modelId="{9686E819-4BC6-4F2F-A9CB-DD068E7C0806}" type="presParOf" srcId="{0021EB63-3E79-4D70-872B-BE4F7B9E45B5}" destId="{E9518346-B355-48EA-A9FE-BA3899AFB84F}" srcOrd="0" destOrd="0" presId="urn:microsoft.com/office/officeart/2005/8/layout/radial4"/>
    <dgm:cxn modelId="{5DAABB0B-8772-4C84-ADE9-9D9CDE6795FB}" type="presParOf" srcId="{0021EB63-3E79-4D70-872B-BE4F7B9E45B5}" destId="{2350144C-CB27-4D92-BF3A-35803144E767}" srcOrd="1" destOrd="0" presId="urn:microsoft.com/office/officeart/2005/8/layout/radial4"/>
    <dgm:cxn modelId="{938BBB3B-3A2D-46C1-B4E0-69BA99F5EFAE}" type="presParOf" srcId="{0021EB63-3E79-4D70-872B-BE4F7B9E45B5}" destId="{B2DC4B7D-7703-4B58-9097-9AD0F41335D6}" srcOrd="2" destOrd="0" presId="urn:microsoft.com/office/officeart/2005/8/layout/radial4"/>
    <dgm:cxn modelId="{6B56BA3F-451B-47FF-82F6-6A6888D76917}" type="presParOf" srcId="{0021EB63-3E79-4D70-872B-BE4F7B9E45B5}" destId="{600F9CD4-FD46-40E9-8E40-9536F2D6CA04}" srcOrd="3" destOrd="0" presId="urn:microsoft.com/office/officeart/2005/8/layout/radial4"/>
    <dgm:cxn modelId="{67C264CF-166A-44F4-BFBE-6D13BB720878}" type="presParOf" srcId="{0021EB63-3E79-4D70-872B-BE4F7B9E45B5}" destId="{606B010D-0A26-4A26-A46F-8C74265DE7CE}" srcOrd="4" destOrd="0" presId="urn:microsoft.com/office/officeart/2005/8/layout/radial4"/>
    <dgm:cxn modelId="{A6B908F9-5613-45CE-BEC4-46B37F13634D}" type="presParOf" srcId="{0021EB63-3E79-4D70-872B-BE4F7B9E45B5}" destId="{3566C741-A495-442D-9EBD-B883561C81F7}" srcOrd="5" destOrd="0" presId="urn:microsoft.com/office/officeart/2005/8/layout/radial4"/>
    <dgm:cxn modelId="{B40BBB35-5242-4731-BBF9-2799309D9E50}" type="presParOf" srcId="{0021EB63-3E79-4D70-872B-BE4F7B9E45B5}" destId="{F3E80128-5EE6-427E-B0D8-E2EDB70C67B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EBB18-4A03-4CC6-9A5C-5B41C9ACCFD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5336D952-8A50-4D54-B900-A302277FD4A1}">
      <dgm:prSet phldrT="[Text]" custT="1"/>
      <dgm:spPr>
        <a:xfrm>
          <a:off x="1902157" y="67383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800" b="1" dirty="0">
              <a:solidFill>
                <a:sysClr val="window" lastClr="FFFFFF"/>
              </a:solidFill>
              <a:latin typeface="Calibri" panose="020F0502020204030204" pitchFamily="34" charset="0"/>
              <a:ea typeface="+mn-ea"/>
              <a:cs typeface="+mn-cs"/>
            </a:rPr>
            <a:t>Virtual Natural Landscape</a:t>
          </a:r>
        </a:p>
        <a:p>
          <a:pPr>
            <a:lnSpc>
              <a:spcPct val="100000"/>
            </a:lnSpc>
            <a:spcAft>
              <a:spcPts val="0"/>
            </a:spcAft>
          </a:pPr>
          <a:r>
            <a:rPr lang="en-GB" sz="1800" b="1" dirty="0">
              <a:solidFill>
                <a:sysClr val="window" lastClr="FFFFFF"/>
              </a:solidFill>
              <a:latin typeface="Calibri" panose="020F0502020204030204" pitchFamily="34" charset="0"/>
              <a:ea typeface="+mn-ea"/>
              <a:cs typeface="+mn-cs"/>
            </a:rPr>
            <a:t>Design</a:t>
          </a:r>
        </a:p>
      </dgm:t>
    </dgm:pt>
    <dgm:pt modelId="{4654F89F-81D7-4985-AD8F-8337484CA254}" type="parTrans" cxnId="{140783AB-B18A-454B-AACD-C5457017DF3D}">
      <dgm:prSet/>
      <dgm:spPr/>
      <dgm:t>
        <a:bodyPr/>
        <a:lstStyle/>
        <a:p>
          <a:endParaRPr lang="en-GB" sz="1050" b="1">
            <a:latin typeface="Calibri" panose="020F0502020204030204" pitchFamily="34" charset="0"/>
          </a:endParaRPr>
        </a:p>
      </dgm:t>
    </dgm:pt>
    <dgm:pt modelId="{3BAD15D3-3C83-47B3-83F6-36A2987239E2}" type="sibTrans" cxnId="{140783AB-B18A-454B-AACD-C5457017DF3D}">
      <dgm:prSet/>
      <dgm:spPr/>
      <dgm:t>
        <a:bodyPr/>
        <a:lstStyle/>
        <a:p>
          <a:endParaRPr lang="en-GB" sz="1050" b="1">
            <a:latin typeface="Calibri" panose="020F0502020204030204" pitchFamily="34" charset="0"/>
          </a:endParaRPr>
        </a:p>
      </dgm:t>
    </dgm:pt>
    <dgm:pt modelId="{F31DC3A4-FD7B-4781-BA98-EBEA14C852C2}">
      <dgm:prSet phldrT="[Text]" custT="1"/>
      <dgm:spPr>
        <a:xfrm>
          <a:off x="476041"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Physical Nature</a:t>
          </a:r>
        </a:p>
      </dgm:t>
    </dgm:pt>
    <dgm:pt modelId="{49A42141-260C-41DB-996C-B71D82A1FAF0}" type="parTrans" cxnId="{65420C8B-23ED-4114-AFB7-A8A0BE376C45}">
      <dgm:prSet/>
      <dgm:spPr>
        <a:xfrm>
          <a:off x="841712"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6D7370B2-F0FD-46D1-9B8E-27073A42E32A}" type="sibTrans" cxnId="{65420C8B-23ED-4114-AFB7-A8A0BE376C45}">
      <dgm:prSet/>
      <dgm:spPr/>
      <dgm:t>
        <a:bodyPr/>
        <a:lstStyle/>
        <a:p>
          <a:endParaRPr lang="en-GB" sz="1050" b="1">
            <a:latin typeface="Calibri" panose="020F0502020204030204" pitchFamily="34" charset="0"/>
          </a:endParaRPr>
        </a:p>
      </dgm:t>
    </dgm:pt>
    <dgm:pt modelId="{CDA6D282-98D6-479C-9E5D-DB18F3CF377C}">
      <dgm:prSet phldrT="[Text]" custT="1"/>
      <dgm:spPr>
        <a:xfrm>
          <a:off x="669"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Landscape Character Assessment</a:t>
          </a:r>
        </a:p>
      </dgm:t>
    </dgm:pt>
    <dgm:pt modelId="{C55D4A1B-8F34-4902-8405-53C298AE036E}" type="parTrans" cxnId="{CFFDD080-2BCB-4988-8A94-9BA69C44DA03}">
      <dgm:prSet/>
      <dgm:spPr>
        <a:xfrm>
          <a:off x="366340"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F798900-C84B-4804-9132-1163F56D1DD2}" type="sibTrans" cxnId="{CFFDD080-2BCB-4988-8A94-9BA69C44DA03}">
      <dgm:prSet/>
      <dgm:spPr/>
      <dgm:t>
        <a:bodyPr/>
        <a:lstStyle/>
        <a:p>
          <a:endParaRPr lang="en-GB" sz="1050" b="1">
            <a:latin typeface="Calibri" panose="020F0502020204030204" pitchFamily="34" charset="0"/>
          </a:endParaRPr>
        </a:p>
      </dgm:t>
    </dgm:pt>
    <dgm:pt modelId="{85CBAED7-2EC1-488A-8FBA-C23E275ECA80}">
      <dgm:prSet phldrT="[Text]" custT="1"/>
      <dgm:spPr>
        <a:xfrm>
          <a:off x="3328273" y="1356419"/>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panose="020F0502020204030204" pitchFamily="34" charset="0"/>
              <a:ea typeface="+mn-ea"/>
              <a:cs typeface="+mn-cs"/>
            </a:rPr>
            <a:t>Psychological Nature</a:t>
          </a:r>
        </a:p>
      </dgm:t>
    </dgm:pt>
    <dgm:pt modelId="{315FEC9A-B8DC-4222-8B2C-A31B95127119}" type="parTrans" cxnId="{E277BE97-BF6C-4770-94AB-4CFBC848D6EC}">
      <dgm:prSet/>
      <dgm:spPr>
        <a:xfrm>
          <a:off x="2267828" y="1161395"/>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05AFCB90-2E62-405D-B3A3-DA3CD97CEEC4}" type="sibTrans" cxnId="{E277BE97-BF6C-4770-94AB-4CFBC848D6EC}">
      <dgm:prSet/>
      <dgm:spPr/>
      <dgm:t>
        <a:bodyPr/>
        <a:lstStyle/>
        <a:p>
          <a:endParaRPr lang="en-GB" sz="1050" b="1">
            <a:latin typeface="Calibri" panose="020F0502020204030204" pitchFamily="34" charset="0"/>
          </a:endParaRPr>
        </a:p>
      </dgm:t>
    </dgm:pt>
    <dgm:pt modelId="{01F6DC9B-0F3D-48AD-903D-73A4E347EBDF}">
      <dgm:prSet phldrT="[Text]" custT="1"/>
      <dgm:spPr>
        <a:xfrm>
          <a:off x="1902157"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nSpc>
              <a:spcPct val="100000"/>
            </a:lnSpc>
            <a:spcAft>
              <a:spcPts val="0"/>
            </a:spcAft>
          </a:pPr>
          <a:r>
            <a:rPr lang="en-GB" sz="1600" b="1" dirty="0" err="1">
              <a:solidFill>
                <a:sysClr val="window" lastClr="FFFFFF"/>
              </a:solidFill>
              <a:latin typeface="Calibri" panose="020F0502020204030204" pitchFamily="34" charset="0"/>
              <a:ea typeface="+mn-ea"/>
              <a:cs typeface="+mn-cs"/>
            </a:rPr>
            <a:t>Relph's</a:t>
          </a:r>
          <a:r>
            <a:rPr lang="en-GB" sz="1600" b="1" dirty="0">
              <a:solidFill>
                <a:sysClr val="window" lastClr="FFFFFF"/>
              </a:solidFill>
              <a:latin typeface="Calibri" panose="020F0502020204030204" pitchFamily="34" charset="0"/>
              <a:ea typeface="+mn-ea"/>
              <a:cs typeface="+mn-cs"/>
            </a:rPr>
            <a:t> Place &amp; </a:t>
          </a:r>
          <a:r>
            <a:rPr lang="en-GB" sz="1400" b="1" dirty="0" err="1">
              <a:solidFill>
                <a:sysClr val="window" lastClr="FFFFFF"/>
              </a:solidFill>
              <a:latin typeface="Calibri" panose="020F0502020204030204" pitchFamily="34" charset="0"/>
              <a:ea typeface="+mn-ea"/>
              <a:cs typeface="+mn-cs"/>
            </a:rPr>
            <a:t>Placelessness</a:t>
          </a:r>
          <a:endParaRPr lang="en-GB" sz="1600" b="1" dirty="0">
            <a:solidFill>
              <a:sysClr val="window" lastClr="FFFFFF"/>
            </a:solidFill>
            <a:latin typeface="Calibri" panose="020F0502020204030204" pitchFamily="34" charset="0"/>
            <a:ea typeface="+mn-ea"/>
            <a:cs typeface="+mn-cs"/>
          </a:endParaRPr>
        </a:p>
      </dgm:t>
    </dgm:pt>
    <dgm:pt modelId="{107DA530-B442-4B6E-B9EA-CBE36C4A4448}" type="parTrans" cxnId="{45139E55-C74D-402B-B81A-057E5C6F00BA}">
      <dgm:prSet/>
      <dgm:spPr>
        <a:xfrm>
          <a:off x="2267828"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E9672E15-7D3B-4499-BE64-037EE62A484D}" type="sibTrans" cxnId="{45139E55-C74D-402B-B81A-057E5C6F00BA}">
      <dgm:prSet/>
      <dgm:spPr/>
      <dgm:t>
        <a:bodyPr/>
        <a:lstStyle/>
        <a:p>
          <a:endParaRPr lang="en-GB" sz="1050" b="1">
            <a:latin typeface="Calibri" panose="020F0502020204030204" pitchFamily="34" charset="0"/>
          </a:endParaRPr>
        </a:p>
      </dgm:t>
    </dgm:pt>
    <dgm:pt modelId="{AE5CFCF6-6FBB-4C30-9A6B-98B3773285A0}">
      <dgm:prSet phldrT="[Text]" custT="1"/>
      <dgm:spPr>
        <a:xfrm>
          <a:off x="2852901"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2000" b="1" dirty="0">
              <a:solidFill>
                <a:sysClr val="window" lastClr="FFFFFF"/>
              </a:solidFill>
              <a:latin typeface="Calibri" panose="020F0502020204030204" pitchFamily="34" charset="0"/>
              <a:ea typeface="+mn-ea"/>
              <a:cs typeface="+mn-cs"/>
            </a:rPr>
            <a:t>Genius Loci</a:t>
          </a:r>
        </a:p>
      </dgm:t>
    </dgm:pt>
    <dgm:pt modelId="{C063CDA1-6333-455D-8AAC-794AFAB99BB3}" type="parTrans" cxnId="{2D4BBD32-E7C8-4361-84B1-A9FBDA2C8D54}">
      <dgm:prSet/>
      <dgm:spPr>
        <a:xfrm>
          <a:off x="3218571"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19D8439-2641-4397-B972-B3DCBF29848A}" type="sibTrans" cxnId="{2D4BBD32-E7C8-4361-84B1-A9FBDA2C8D54}">
      <dgm:prSet/>
      <dgm:spPr/>
      <dgm:t>
        <a:bodyPr/>
        <a:lstStyle/>
        <a:p>
          <a:endParaRPr lang="en-GB" sz="1050" b="1">
            <a:latin typeface="Calibri" panose="020F0502020204030204" pitchFamily="34" charset="0"/>
          </a:endParaRPr>
        </a:p>
      </dgm:t>
    </dgm:pt>
    <dgm:pt modelId="{2BF22E5A-CA6E-4DC8-B378-1415853A78D0}">
      <dgm:prSet phldrT="[Text]" custT="1"/>
      <dgm:spPr>
        <a:xfrm>
          <a:off x="951413"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err="1">
              <a:solidFill>
                <a:sysClr val="window" lastClr="FFFFFF"/>
              </a:solidFill>
              <a:latin typeface="Calibri" panose="020F0502020204030204" pitchFamily="34" charset="0"/>
              <a:ea typeface="+mn-ea"/>
              <a:cs typeface="+mn-cs"/>
            </a:rPr>
            <a:t>Biophillic</a:t>
          </a:r>
          <a:r>
            <a:rPr lang="en-GB" sz="1600" b="1" dirty="0">
              <a:solidFill>
                <a:sysClr val="window" lastClr="FFFFFF"/>
              </a:solidFill>
              <a:latin typeface="Calibri" panose="020F0502020204030204" pitchFamily="34" charset="0"/>
              <a:ea typeface="+mn-ea"/>
              <a:cs typeface="+mn-cs"/>
            </a:rPr>
            <a:t> Design</a:t>
          </a:r>
        </a:p>
      </dgm:t>
    </dgm:pt>
    <dgm:pt modelId="{37E004B0-B17D-4FAD-AE5D-D47ACEA9D769}" type="parTrans" cxnId="{5FAA713E-0AE6-4231-B68A-7DED8483AC8C}">
      <dgm:prSet/>
      <dgm:spPr>
        <a:xfrm>
          <a:off x="841712"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9829D6BF-7DA6-4C13-8C5E-E99F94945883}" type="sibTrans" cxnId="{5FAA713E-0AE6-4231-B68A-7DED8483AC8C}">
      <dgm:prSet/>
      <dgm:spPr/>
      <dgm:t>
        <a:bodyPr/>
        <a:lstStyle/>
        <a:p>
          <a:endParaRPr lang="en-GB" sz="1050" b="1">
            <a:latin typeface="Calibri" panose="020F0502020204030204" pitchFamily="34" charset="0"/>
          </a:endParaRPr>
        </a:p>
      </dgm:t>
    </dgm:pt>
    <dgm:pt modelId="{C448B346-68C2-4205-B11D-7E505AF9BE1E}">
      <dgm:prSet phldrT="[Text]" custT="1"/>
      <dgm:spPr>
        <a:xfrm>
          <a:off x="3803645"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panose="020F0502020204030204" pitchFamily="34" charset="0"/>
              <a:ea typeface="+mn-ea"/>
              <a:cs typeface="+mn-cs"/>
            </a:rPr>
            <a:t>Cognitive Spatial Mapping</a:t>
          </a:r>
        </a:p>
      </dgm:t>
    </dgm:pt>
    <dgm:pt modelId="{9ED28924-C1B8-4A1A-B823-93497FBBC3F7}" type="parTrans" cxnId="{4F788C62-C074-42E5-8704-953AED33B2A6}">
      <dgm:prSet/>
      <dgm:spPr>
        <a:xfrm>
          <a:off x="3693943" y="1843980"/>
          <a:ext cx="475371"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C4025F69-6EF1-4B9E-B9DE-6655BDB62240}" type="sibTrans" cxnId="{4F788C62-C074-42E5-8704-953AED33B2A6}">
      <dgm:prSet/>
      <dgm:spPr/>
      <dgm:t>
        <a:bodyPr/>
        <a:lstStyle/>
        <a:p>
          <a:endParaRPr lang="en-GB" sz="1050" b="1">
            <a:latin typeface="Calibri" panose="020F0502020204030204" pitchFamily="34" charset="0"/>
          </a:endParaRPr>
        </a:p>
      </dgm:t>
    </dgm:pt>
    <dgm:pt modelId="{3DECD735-17D7-48EB-968B-18D777C9886E}">
      <dgm:prSet phldrT="[Text]" custT="1"/>
      <dgm:spPr>
        <a:xfrm>
          <a:off x="4754388" y="2039004"/>
          <a:ext cx="731341" cy="48756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panose="020F0502020204030204" pitchFamily="34" charset="0"/>
              <a:ea typeface="+mn-ea"/>
              <a:cs typeface="+mn-cs"/>
            </a:rPr>
            <a:t>Ruskin's</a:t>
          </a:r>
          <a:r>
            <a:rPr lang="en-GB" sz="1800" b="1" dirty="0">
              <a:solidFill>
                <a:sysClr val="window" lastClr="FFFFFF"/>
              </a:solidFill>
              <a:latin typeface="Calibri" panose="020F0502020204030204" pitchFamily="34" charset="0"/>
              <a:ea typeface="+mn-ea"/>
              <a:cs typeface="+mn-cs"/>
            </a:rPr>
            <a:t> Dictum</a:t>
          </a:r>
        </a:p>
      </dgm:t>
    </dgm:pt>
    <dgm:pt modelId="{41D37342-99D9-4454-8F42-632BBA9728FA}" type="parTrans" cxnId="{0440AB1C-D1C0-4F90-A678-1DE944E9F13F}">
      <dgm:prSet/>
      <dgm:spPr>
        <a:xfrm>
          <a:off x="3693943" y="1843980"/>
          <a:ext cx="1426115" cy="195024"/>
        </a:xfrm>
        <a:noFill/>
        <a:ln w="25400" cap="flat" cmpd="sng" algn="ctr">
          <a:solidFill>
            <a:srgbClr val="002060"/>
          </a:solidFill>
          <a:prstDash val="solid"/>
        </a:ln>
        <a:effectLst/>
      </dgm:spPr>
      <dgm:t>
        <a:bodyPr/>
        <a:lstStyle/>
        <a:p>
          <a:endParaRPr lang="en-GB" sz="1050" b="1">
            <a:latin typeface="Calibri" panose="020F0502020204030204" pitchFamily="34" charset="0"/>
          </a:endParaRPr>
        </a:p>
      </dgm:t>
    </dgm:pt>
    <dgm:pt modelId="{48E6A035-6426-4542-B6BF-E896755DC891}" type="sibTrans" cxnId="{0440AB1C-D1C0-4F90-A678-1DE944E9F13F}">
      <dgm:prSet/>
      <dgm:spPr/>
      <dgm:t>
        <a:bodyPr/>
        <a:lstStyle/>
        <a:p>
          <a:endParaRPr lang="en-GB" sz="1050" b="1">
            <a:latin typeface="Calibri" panose="020F0502020204030204" pitchFamily="34" charset="0"/>
          </a:endParaRPr>
        </a:p>
      </dgm:t>
    </dgm:pt>
    <dgm:pt modelId="{5AAC1D38-748A-4AB1-BDC1-16F3E8A8C9D8}" type="pres">
      <dgm:prSet presAssocID="{9C1EBB18-4A03-4CC6-9A5C-5B41C9ACCFDA}" presName="mainComposite" presStyleCnt="0">
        <dgm:presLayoutVars>
          <dgm:chPref val="1"/>
          <dgm:dir/>
          <dgm:animOne val="branch"/>
          <dgm:animLvl val="lvl"/>
          <dgm:resizeHandles val="exact"/>
        </dgm:presLayoutVars>
      </dgm:prSet>
      <dgm:spPr/>
    </dgm:pt>
    <dgm:pt modelId="{DF3AE94D-B6BB-40F6-99C6-CBFA76AEDF99}" type="pres">
      <dgm:prSet presAssocID="{9C1EBB18-4A03-4CC6-9A5C-5B41C9ACCFDA}" presName="hierFlow" presStyleCnt="0"/>
      <dgm:spPr/>
    </dgm:pt>
    <dgm:pt modelId="{BB1752FE-A7BA-4B02-8D33-D01592E56CFB}" type="pres">
      <dgm:prSet presAssocID="{9C1EBB18-4A03-4CC6-9A5C-5B41C9ACCFDA}" presName="hierChild1" presStyleCnt="0">
        <dgm:presLayoutVars>
          <dgm:chPref val="1"/>
          <dgm:animOne val="branch"/>
          <dgm:animLvl val="lvl"/>
        </dgm:presLayoutVars>
      </dgm:prSet>
      <dgm:spPr/>
    </dgm:pt>
    <dgm:pt modelId="{F2A5F883-9F59-48FE-8077-61418A70FB13}" type="pres">
      <dgm:prSet presAssocID="{5336D952-8A50-4D54-B900-A302277FD4A1}" presName="Name14" presStyleCnt="0"/>
      <dgm:spPr/>
    </dgm:pt>
    <dgm:pt modelId="{64404089-24F1-4930-BDAD-48DE588C814B}" type="pres">
      <dgm:prSet presAssocID="{5336D952-8A50-4D54-B900-A302277FD4A1}" presName="level1Shape" presStyleLbl="node0" presStyleIdx="0" presStyleCnt="1" custScaleX="348925" custScaleY="235204" custLinFactNeighborX="-47676" custLinFactNeighborY="0">
        <dgm:presLayoutVars>
          <dgm:chPref val="3"/>
        </dgm:presLayoutVars>
      </dgm:prSet>
      <dgm:spPr>
        <a:prstGeom prst="roundRect">
          <a:avLst>
            <a:gd name="adj" fmla="val 10000"/>
          </a:avLst>
        </a:prstGeom>
      </dgm:spPr>
    </dgm:pt>
    <dgm:pt modelId="{ABE479CB-3D98-4804-A5CB-3BA7A1A4C3C3}" type="pres">
      <dgm:prSet presAssocID="{5336D952-8A50-4D54-B900-A302277FD4A1}" presName="hierChild2" presStyleCnt="0"/>
      <dgm:spPr/>
    </dgm:pt>
    <dgm:pt modelId="{E6CFFB79-AE13-476A-ADCE-D37F0354C5AF}" type="pres">
      <dgm:prSet presAssocID="{49A42141-260C-41DB-996C-B71D82A1FAF0}" presName="Name19" presStyleLbl="parChTrans1D2" presStyleIdx="0" presStyleCnt="2"/>
      <dgm:spPr>
        <a:custGeom>
          <a:avLst/>
          <a:gdLst/>
          <a:ahLst/>
          <a:cxnLst/>
          <a:rect l="0" t="0" r="0" b="0"/>
          <a:pathLst>
            <a:path>
              <a:moveTo>
                <a:pt x="1426115" y="0"/>
              </a:moveTo>
              <a:lnTo>
                <a:pt x="1426115" y="97512"/>
              </a:lnTo>
              <a:lnTo>
                <a:pt x="0" y="97512"/>
              </a:lnTo>
              <a:lnTo>
                <a:pt x="0" y="195024"/>
              </a:lnTo>
            </a:path>
          </a:pathLst>
        </a:custGeom>
      </dgm:spPr>
    </dgm:pt>
    <dgm:pt modelId="{FD42BC31-BE06-413F-A05B-89B5B6186987}" type="pres">
      <dgm:prSet presAssocID="{F31DC3A4-FD7B-4781-BA98-EBEA14C852C2}" presName="Name21" presStyleCnt="0"/>
      <dgm:spPr/>
    </dgm:pt>
    <dgm:pt modelId="{4F34FD5B-086D-48EC-8BE2-7BC7767D94BE}" type="pres">
      <dgm:prSet presAssocID="{F31DC3A4-FD7B-4781-BA98-EBEA14C852C2}" presName="level2Shape" presStyleLbl="node2" presStyleIdx="0" presStyleCnt="2" custScaleX="121000" custScaleY="121000"/>
      <dgm:spPr>
        <a:prstGeom prst="roundRect">
          <a:avLst>
            <a:gd name="adj" fmla="val 10000"/>
          </a:avLst>
        </a:prstGeom>
      </dgm:spPr>
    </dgm:pt>
    <dgm:pt modelId="{B028063F-8E27-45A7-9DE5-4B15F46AEA5F}" type="pres">
      <dgm:prSet presAssocID="{F31DC3A4-FD7B-4781-BA98-EBEA14C852C2}" presName="hierChild3" presStyleCnt="0"/>
      <dgm:spPr/>
    </dgm:pt>
    <dgm:pt modelId="{EDAC9D71-1382-4550-B957-8B5D6593E73D}" type="pres">
      <dgm:prSet presAssocID="{C55D4A1B-8F34-4902-8405-53C298AE036E}" presName="Name19" presStyleLbl="parChTrans1D3" presStyleIdx="0" presStyleCnt="6"/>
      <dgm:spPr>
        <a:custGeom>
          <a:avLst/>
          <a:gdLst/>
          <a:ahLst/>
          <a:cxnLst/>
          <a:rect l="0" t="0" r="0" b="0"/>
          <a:pathLst>
            <a:path>
              <a:moveTo>
                <a:pt x="475371" y="0"/>
              </a:moveTo>
              <a:lnTo>
                <a:pt x="475371" y="97512"/>
              </a:lnTo>
              <a:lnTo>
                <a:pt x="0" y="97512"/>
              </a:lnTo>
              <a:lnTo>
                <a:pt x="0" y="195024"/>
              </a:lnTo>
            </a:path>
          </a:pathLst>
        </a:custGeom>
      </dgm:spPr>
    </dgm:pt>
    <dgm:pt modelId="{5AC736F4-EB8A-4FBB-B2D4-A09054F801EF}" type="pres">
      <dgm:prSet presAssocID="{CDA6D282-98D6-479C-9E5D-DB18F3CF377C}" presName="Name21" presStyleCnt="0"/>
      <dgm:spPr/>
    </dgm:pt>
    <dgm:pt modelId="{F44F9AE5-D769-4DB8-B9E6-1969E6A356F8}" type="pres">
      <dgm:prSet presAssocID="{CDA6D282-98D6-479C-9E5D-DB18F3CF377C}" presName="level2Shape" presStyleLbl="node3" presStyleIdx="0" presStyleCnt="6" custScaleX="187929" custScaleY="133100"/>
      <dgm:spPr>
        <a:prstGeom prst="roundRect">
          <a:avLst>
            <a:gd name="adj" fmla="val 10000"/>
          </a:avLst>
        </a:prstGeom>
      </dgm:spPr>
    </dgm:pt>
    <dgm:pt modelId="{23F0E133-A442-474C-B5E8-62463285C18A}" type="pres">
      <dgm:prSet presAssocID="{CDA6D282-98D6-479C-9E5D-DB18F3CF377C}" presName="hierChild3" presStyleCnt="0"/>
      <dgm:spPr/>
    </dgm:pt>
    <dgm:pt modelId="{79406C40-9D09-4456-93BC-3706CA9D1893}" type="pres">
      <dgm:prSet presAssocID="{37E004B0-B17D-4FAD-AE5D-D47ACEA9D769}" presName="Name19" presStyleLbl="parChTrans1D3" presStyleIdx="1" presStyleCnt="6"/>
      <dgm:spPr>
        <a:custGeom>
          <a:avLst/>
          <a:gdLst/>
          <a:ahLst/>
          <a:cxnLst/>
          <a:rect l="0" t="0" r="0" b="0"/>
          <a:pathLst>
            <a:path>
              <a:moveTo>
                <a:pt x="0" y="0"/>
              </a:moveTo>
              <a:lnTo>
                <a:pt x="0" y="97512"/>
              </a:lnTo>
              <a:lnTo>
                <a:pt x="475371" y="97512"/>
              </a:lnTo>
              <a:lnTo>
                <a:pt x="475371" y="195024"/>
              </a:lnTo>
            </a:path>
          </a:pathLst>
        </a:custGeom>
      </dgm:spPr>
    </dgm:pt>
    <dgm:pt modelId="{2AC565D4-6104-483B-8D46-0DA7965BC783}" type="pres">
      <dgm:prSet presAssocID="{2BF22E5A-CA6E-4DC8-B378-1415853A78D0}" presName="Name21" presStyleCnt="0"/>
      <dgm:spPr/>
    </dgm:pt>
    <dgm:pt modelId="{C1DB58E6-451D-4AA6-9293-138ABC84E4CD}" type="pres">
      <dgm:prSet presAssocID="{2BF22E5A-CA6E-4DC8-B378-1415853A78D0}" presName="level2Shape" presStyleLbl="node3" presStyleIdx="1" presStyleCnt="6" custScaleX="133100" custScaleY="133100"/>
      <dgm:spPr>
        <a:prstGeom prst="roundRect">
          <a:avLst>
            <a:gd name="adj" fmla="val 10000"/>
          </a:avLst>
        </a:prstGeom>
      </dgm:spPr>
    </dgm:pt>
    <dgm:pt modelId="{E496E779-3937-461A-9AFF-8118CEA55305}" type="pres">
      <dgm:prSet presAssocID="{2BF22E5A-CA6E-4DC8-B378-1415853A78D0}" presName="hierChild3" presStyleCnt="0"/>
      <dgm:spPr/>
    </dgm:pt>
    <dgm:pt modelId="{B0189781-2236-4259-85B0-C9C40F6C0D16}" type="pres">
      <dgm:prSet presAssocID="{315FEC9A-B8DC-4222-8B2C-A31B95127119}" presName="Name19" presStyleLbl="parChTrans1D2" presStyleIdx="1" presStyleCnt="2"/>
      <dgm:spPr>
        <a:custGeom>
          <a:avLst/>
          <a:gdLst/>
          <a:ahLst/>
          <a:cxnLst/>
          <a:rect l="0" t="0" r="0" b="0"/>
          <a:pathLst>
            <a:path>
              <a:moveTo>
                <a:pt x="0" y="0"/>
              </a:moveTo>
              <a:lnTo>
                <a:pt x="0" y="97512"/>
              </a:lnTo>
              <a:lnTo>
                <a:pt x="1426115" y="97512"/>
              </a:lnTo>
              <a:lnTo>
                <a:pt x="1426115" y="195024"/>
              </a:lnTo>
            </a:path>
          </a:pathLst>
        </a:custGeom>
      </dgm:spPr>
    </dgm:pt>
    <dgm:pt modelId="{A5260383-7CE4-4635-BAAC-6AB64B30F6FF}" type="pres">
      <dgm:prSet presAssocID="{85CBAED7-2EC1-488A-8FBA-C23E275ECA80}" presName="Name21" presStyleCnt="0"/>
      <dgm:spPr/>
    </dgm:pt>
    <dgm:pt modelId="{7BACA821-41B3-4BF4-8A13-E1C3EFEC0E14}" type="pres">
      <dgm:prSet presAssocID="{85CBAED7-2EC1-488A-8FBA-C23E275ECA80}" presName="level2Shape" presStyleLbl="node2" presStyleIdx="1" presStyleCnt="2" custScaleX="248267" custScaleY="133100"/>
      <dgm:spPr>
        <a:prstGeom prst="roundRect">
          <a:avLst>
            <a:gd name="adj" fmla="val 10000"/>
          </a:avLst>
        </a:prstGeom>
      </dgm:spPr>
    </dgm:pt>
    <dgm:pt modelId="{0C410F90-EA79-42CA-B69F-B08B8F0240CF}" type="pres">
      <dgm:prSet presAssocID="{85CBAED7-2EC1-488A-8FBA-C23E275ECA80}" presName="hierChild3" presStyleCnt="0"/>
      <dgm:spPr/>
    </dgm:pt>
    <dgm:pt modelId="{E74652DA-EA0C-46B2-BDCC-62012E89EECA}" type="pres">
      <dgm:prSet presAssocID="{107DA530-B442-4B6E-B9EA-CBE36C4A4448}" presName="Name19" presStyleLbl="parChTrans1D3" presStyleIdx="2" presStyleCnt="6"/>
      <dgm:spPr>
        <a:custGeom>
          <a:avLst/>
          <a:gdLst/>
          <a:ahLst/>
          <a:cxnLst/>
          <a:rect l="0" t="0" r="0" b="0"/>
          <a:pathLst>
            <a:path>
              <a:moveTo>
                <a:pt x="1426115" y="0"/>
              </a:moveTo>
              <a:lnTo>
                <a:pt x="1426115" y="97512"/>
              </a:lnTo>
              <a:lnTo>
                <a:pt x="0" y="97512"/>
              </a:lnTo>
              <a:lnTo>
                <a:pt x="0" y="195024"/>
              </a:lnTo>
            </a:path>
          </a:pathLst>
        </a:custGeom>
      </dgm:spPr>
    </dgm:pt>
    <dgm:pt modelId="{1CF80170-C9F3-4C93-9C26-434AF232B54B}" type="pres">
      <dgm:prSet presAssocID="{01F6DC9B-0F3D-48AD-903D-73A4E347EBDF}" presName="Name21" presStyleCnt="0"/>
      <dgm:spPr/>
    </dgm:pt>
    <dgm:pt modelId="{F9FEAA32-926D-4A9A-A1D3-70C4F183C15C}" type="pres">
      <dgm:prSet presAssocID="{01F6DC9B-0F3D-48AD-903D-73A4E347EBDF}" presName="level2Shape" presStyleLbl="node3" presStyleIdx="2" presStyleCnt="6" custScaleX="166043" custScaleY="133100"/>
      <dgm:spPr>
        <a:prstGeom prst="roundRect">
          <a:avLst>
            <a:gd name="adj" fmla="val 10000"/>
          </a:avLst>
        </a:prstGeom>
      </dgm:spPr>
    </dgm:pt>
    <dgm:pt modelId="{8BD3242D-A387-4331-A657-E44F79F7B8C9}" type="pres">
      <dgm:prSet presAssocID="{01F6DC9B-0F3D-48AD-903D-73A4E347EBDF}" presName="hierChild3" presStyleCnt="0"/>
      <dgm:spPr/>
    </dgm:pt>
    <dgm:pt modelId="{787A7626-E639-41C3-8AC6-A705893D2847}" type="pres">
      <dgm:prSet presAssocID="{C063CDA1-6333-455D-8AAC-794AFAB99BB3}" presName="Name19" presStyleLbl="parChTrans1D3" presStyleIdx="3" presStyleCnt="6"/>
      <dgm:spPr>
        <a:custGeom>
          <a:avLst/>
          <a:gdLst/>
          <a:ahLst/>
          <a:cxnLst/>
          <a:rect l="0" t="0" r="0" b="0"/>
          <a:pathLst>
            <a:path>
              <a:moveTo>
                <a:pt x="475371" y="0"/>
              </a:moveTo>
              <a:lnTo>
                <a:pt x="475371" y="97512"/>
              </a:lnTo>
              <a:lnTo>
                <a:pt x="0" y="97512"/>
              </a:lnTo>
              <a:lnTo>
                <a:pt x="0" y="195024"/>
              </a:lnTo>
            </a:path>
          </a:pathLst>
        </a:custGeom>
      </dgm:spPr>
    </dgm:pt>
    <dgm:pt modelId="{96ECCD68-9285-411A-AC1F-9A650B2CB35D}" type="pres">
      <dgm:prSet presAssocID="{AE5CFCF6-6FBB-4C30-9A6B-98B3773285A0}" presName="Name21" presStyleCnt="0"/>
      <dgm:spPr/>
    </dgm:pt>
    <dgm:pt modelId="{031E7EFB-6EFE-486B-820A-4D6785ABB9A7}" type="pres">
      <dgm:prSet presAssocID="{AE5CFCF6-6FBB-4C30-9A6B-98B3773285A0}" presName="level2Shape" presStyleLbl="node3" presStyleIdx="3" presStyleCnt="6" custScaleX="133100" custScaleY="133100" custLinFactNeighborX="-11657"/>
      <dgm:spPr>
        <a:prstGeom prst="roundRect">
          <a:avLst>
            <a:gd name="adj" fmla="val 10000"/>
          </a:avLst>
        </a:prstGeom>
      </dgm:spPr>
    </dgm:pt>
    <dgm:pt modelId="{B2ABF93B-AE25-49EB-9481-84791AA2211C}" type="pres">
      <dgm:prSet presAssocID="{AE5CFCF6-6FBB-4C30-9A6B-98B3773285A0}" presName="hierChild3" presStyleCnt="0"/>
      <dgm:spPr/>
    </dgm:pt>
    <dgm:pt modelId="{76DCF695-B082-43E0-AC76-4ACFAC7F9F30}" type="pres">
      <dgm:prSet presAssocID="{9ED28924-C1B8-4A1A-B823-93497FBBC3F7}" presName="Name19" presStyleLbl="parChTrans1D3" presStyleIdx="4" presStyleCnt="6"/>
      <dgm:spPr>
        <a:custGeom>
          <a:avLst/>
          <a:gdLst/>
          <a:ahLst/>
          <a:cxnLst/>
          <a:rect l="0" t="0" r="0" b="0"/>
          <a:pathLst>
            <a:path>
              <a:moveTo>
                <a:pt x="0" y="0"/>
              </a:moveTo>
              <a:lnTo>
                <a:pt x="0" y="97512"/>
              </a:lnTo>
              <a:lnTo>
                <a:pt x="475371" y="97512"/>
              </a:lnTo>
              <a:lnTo>
                <a:pt x="475371" y="195024"/>
              </a:lnTo>
            </a:path>
          </a:pathLst>
        </a:custGeom>
      </dgm:spPr>
    </dgm:pt>
    <dgm:pt modelId="{1300A9E3-101B-4E4D-9B32-9350834FDB8C}" type="pres">
      <dgm:prSet presAssocID="{C448B346-68C2-4205-B11D-7E505AF9BE1E}" presName="Name21" presStyleCnt="0"/>
      <dgm:spPr/>
    </dgm:pt>
    <dgm:pt modelId="{1C562FA4-CD75-48B0-8978-512714B570CB}" type="pres">
      <dgm:prSet presAssocID="{C448B346-68C2-4205-B11D-7E505AF9BE1E}" presName="level2Shape" presStyleLbl="node3" presStyleIdx="4" presStyleCnt="6" custScaleX="94201" custScaleY="133100" custLinFactNeighborX="-33340" custLinFactNeighborY="-2817"/>
      <dgm:spPr>
        <a:prstGeom prst="roundRect">
          <a:avLst>
            <a:gd name="adj" fmla="val 10000"/>
          </a:avLst>
        </a:prstGeom>
      </dgm:spPr>
    </dgm:pt>
    <dgm:pt modelId="{1AA92A9E-C996-44CE-8DC8-C13C99995EB0}" type="pres">
      <dgm:prSet presAssocID="{C448B346-68C2-4205-B11D-7E505AF9BE1E}" presName="hierChild3" presStyleCnt="0"/>
      <dgm:spPr/>
    </dgm:pt>
    <dgm:pt modelId="{C7C1D445-2C2A-434D-A78F-367A0BAA8DA2}" type="pres">
      <dgm:prSet presAssocID="{41D37342-99D9-4454-8F42-632BBA9728FA}" presName="Name19" presStyleLbl="parChTrans1D3" presStyleIdx="5" presStyleCnt="6"/>
      <dgm:spPr>
        <a:custGeom>
          <a:avLst/>
          <a:gdLst/>
          <a:ahLst/>
          <a:cxnLst/>
          <a:rect l="0" t="0" r="0" b="0"/>
          <a:pathLst>
            <a:path>
              <a:moveTo>
                <a:pt x="0" y="0"/>
              </a:moveTo>
              <a:lnTo>
                <a:pt x="0" y="97512"/>
              </a:lnTo>
              <a:lnTo>
                <a:pt x="1426115" y="97512"/>
              </a:lnTo>
              <a:lnTo>
                <a:pt x="1426115" y="195024"/>
              </a:lnTo>
            </a:path>
          </a:pathLst>
        </a:custGeom>
      </dgm:spPr>
    </dgm:pt>
    <dgm:pt modelId="{11A5F937-CDB5-4850-BF50-0D91E2DB6698}" type="pres">
      <dgm:prSet presAssocID="{3DECD735-17D7-48EB-968B-18D777C9886E}" presName="Name21" presStyleCnt="0"/>
      <dgm:spPr/>
    </dgm:pt>
    <dgm:pt modelId="{D7DD38E4-C837-4B45-B67F-301A0C07E99D}" type="pres">
      <dgm:prSet presAssocID="{3DECD735-17D7-48EB-968B-18D777C9886E}" presName="level2Shape" presStyleLbl="node3" presStyleIdx="5" presStyleCnt="6" custScaleX="116202" custScaleY="133100" custLinFactNeighborX="-51479" custLinFactNeighborY="-2817"/>
      <dgm:spPr>
        <a:prstGeom prst="roundRect">
          <a:avLst>
            <a:gd name="adj" fmla="val 10000"/>
          </a:avLst>
        </a:prstGeom>
      </dgm:spPr>
    </dgm:pt>
    <dgm:pt modelId="{D82ACF44-395B-442F-87DD-16B1CC28CF20}" type="pres">
      <dgm:prSet presAssocID="{3DECD735-17D7-48EB-968B-18D777C9886E}" presName="hierChild3" presStyleCnt="0"/>
      <dgm:spPr/>
    </dgm:pt>
    <dgm:pt modelId="{15B29D95-5D7E-4C7D-A204-9EFA5FA783F2}" type="pres">
      <dgm:prSet presAssocID="{9C1EBB18-4A03-4CC6-9A5C-5B41C9ACCFDA}" presName="bgShapesFlow" presStyleCnt="0"/>
      <dgm:spPr/>
    </dgm:pt>
  </dgm:ptLst>
  <dgm:cxnLst>
    <dgm:cxn modelId="{0440AB1C-D1C0-4F90-A678-1DE944E9F13F}" srcId="{85CBAED7-2EC1-488A-8FBA-C23E275ECA80}" destId="{3DECD735-17D7-48EB-968B-18D777C9886E}" srcOrd="3" destOrd="0" parTransId="{41D37342-99D9-4454-8F42-632BBA9728FA}" sibTransId="{48E6A035-6426-4542-B6BF-E896755DC891}"/>
    <dgm:cxn modelId="{135B1623-4FBF-42DE-BA3E-06A2DA18309B}" type="presOf" srcId="{85CBAED7-2EC1-488A-8FBA-C23E275ECA80}" destId="{7BACA821-41B3-4BF4-8A13-E1C3EFEC0E14}" srcOrd="0" destOrd="0" presId="urn:microsoft.com/office/officeart/2005/8/layout/hierarchy6"/>
    <dgm:cxn modelId="{B2803824-417C-4A27-A8C2-05730215E76F}" type="presOf" srcId="{C063CDA1-6333-455D-8AAC-794AFAB99BB3}" destId="{787A7626-E639-41C3-8AC6-A705893D2847}" srcOrd="0" destOrd="0" presId="urn:microsoft.com/office/officeart/2005/8/layout/hierarchy6"/>
    <dgm:cxn modelId="{B55B032F-E762-4C95-87CE-9E8B0BBF8B3D}" type="presOf" srcId="{37E004B0-B17D-4FAD-AE5D-D47ACEA9D769}" destId="{79406C40-9D09-4456-93BC-3706CA9D1893}" srcOrd="0" destOrd="0" presId="urn:microsoft.com/office/officeart/2005/8/layout/hierarchy6"/>
    <dgm:cxn modelId="{2D4BBD32-E7C8-4361-84B1-A9FBDA2C8D54}" srcId="{85CBAED7-2EC1-488A-8FBA-C23E275ECA80}" destId="{AE5CFCF6-6FBB-4C30-9A6B-98B3773285A0}" srcOrd="1" destOrd="0" parTransId="{C063CDA1-6333-455D-8AAC-794AFAB99BB3}" sibTransId="{C19D8439-2641-4397-B972-B3DCBF29848A}"/>
    <dgm:cxn modelId="{7FE67837-6303-427A-BD66-207630348C74}" type="presOf" srcId="{107DA530-B442-4B6E-B9EA-CBE36C4A4448}" destId="{E74652DA-EA0C-46B2-BDCC-62012E89EECA}" srcOrd="0" destOrd="0" presId="urn:microsoft.com/office/officeart/2005/8/layout/hierarchy6"/>
    <dgm:cxn modelId="{5FAA713E-0AE6-4231-B68A-7DED8483AC8C}" srcId="{F31DC3A4-FD7B-4781-BA98-EBEA14C852C2}" destId="{2BF22E5A-CA6E-4DC8-B378-1415853A78D0}" srcOrd="1" destOrd="0" parTransId="{37E004B0-B17D-4FAD-AE5D-D47ACEA9D769}" sibTransId="{9829D6BF-7DA6-4C13-8C5E-E99F94945883}"/>
    <dgm:cxn modelId="{E3F8CA3E-879A-4491-9515-1A4233C56F2B}" type="presOf" srcId="{C55D4A1B-8F34-4902-8405-53C298AE036E}" destId="{EDAC9D71-1382-4550-B957-8B5D6593E73D}" srcOrd="0" destOrd="0" presId="urn:microsoft.com/office/officeart/2005/8/layout/hierarchy6"/>
    <dgm:cxn modelId="{49329E41-C374-4BA4-903C-0B012404A09D}" type="presOf" srcId="{9C1EBB18-4A03-4CC6-9A5C-5B41C9ACCFDA}" destId="{5AAC1D38-748A-4AB1-BDC1-16F3E8A8C9D8}" srcOrd="0" destOrd="0" presId="urn:microsoft.com/office/officeart/2005/8/layout/hierarchy6"/>
    <dgm:cxn modelId="{4F788C62-C074-42E5-8704-953AED33B2A6}" srcId="{85CBAED7-2EC1-488A-8FBA-C23E275ECA80}" destId="{C448B346-68C2-4205-B11D-7E505AF9BE1E}" srcOrd="2" destOrd="0" parTransId="{9ED28924-C1B8-4A1A-B823-93497FBBC3F7}" sibTransId="{C4025F69-6EF1-4B9E-B9DE-6655BDB62240}"/>
    <dgm:cxn modelId="{15DBEB63-7479-48E1-99B6-9DECD3EBCAE5}" type="presOf" srcId="{F31DC3A4-FD7B-4781-BA98-EBEA14C852C2}" destId="{4F34FD5B-086D-48EC-8BE2-7BC7767D94BE}" srcOrd="0" destOrd="0" presId="urn:microsoft.com/office/officeart/2005/8/layout/hierarchy6"/>
    <dgm:cxn modelId="{A3D5F364-F5A9-4D69-B8AE-53C2E22E258C}" type="presOf" srcId="{AE5CFCF6-6FBB-4C30-9A6B-98B3773285A0}" destId="{031E7EFB-6EFE-486B-820A-4D6785ABB9A7}" srcOrd="0" destOrd="0" presId="urn:microsoft.com/office/officeart/2005/8/layout/hierarchy6"/>
    <dgm:cxn modelId="{26EF5945-3969-4B5D-94F1-37B71D918528}" type="presOf" srcId="{49A42141-260C-41DB-996C-B71D82A1FAF0}" destId="{E6CFFB79-AE13-476A-ADCE-D37F0354C5AF}" srcOrd="0" destOrd="0" presId="urn:microsoft.com/office/officeart/2005/8/layout/hierarchy6"/>
    <dgm:cxn modelId="{5DC7926D-561A-474B-8EC8-4AE1D5F8E582}" type="presOf" srcId="{01F6DC9B-0F3D-48AD-903D-73A4E347EBDF}" destId="{F9FEAA32-926D-4A9A-A1D3-70C4F183C15C}" srcOrd="0" destOrd="0" presId="urn:microsoft.com/office/officeart/2005/8/layout/hierarchy6"/>
    <dgm:cxn modelId="{45139E55-C74D-402B-B81A-057E5C6F00BA}" srcId="{85CBAED7-2EC1-488A-8FBA-C23E275ECA80}" destId="{01F6DC9B-0F3D-48AD-903D-73A4E347EBDF}" srcOrd="0" destOrd="0" parTransId="{107DA530-B442-4B6E-B9EA-CBE36C4A4448}" sibTransId="{E9672E15-7D3B-4499-BE64-037EE62A484D}"/>
    <dgm:cxn modelId="{CFFDD080-2BCB-4988-8A94-9BA69C44DA03}" srcId="{F31DC3A4-FD7B-4781-BA98-EBEA14C852C2}" destId="{CDA6D282-98D6-479C-9E5D-DB18F3CF377C}" srcOrd="0" destOrd="0" parTransId="{C55D4A1B-8F34-4902-8405-53C298AE036E}" sibTransId="{0F798900-C84B-4804-9132-1163F56D1DD2}"/>
    <dgm:cxn modelId="{65420C8B-23ED-4114-AFB7-A8A0BE376C45}" srcId="{5336D952-8A50-4D54-B900-A302277FD4A1}" destId="{F31DC3A4-FD7B-4781-BA98-EBEA14C852C2}" srcOrd="0" destOrd="0" parTransId="{49A42141-260C-41DB-996C-B71D82A1FAF0}" sibTransId="{6D7370B2-F0FD-46D1-9B8E-27073A42E32A}"/>
    <dgm:cxn modelId="{E277BE97-BF6C-4770-94AB-4CFBC848D6EC}" srcId="{5336D952-8A50-4D54-B900-A302277FD4A1}" destId="{85CBAED7-2EC1-488A-8FBA-C23E275ECA80}" srcOrd="1" destOrd="0" parTransId="{315FEC9A-B8DC-4222-8B2C-A31B95127119}" sibTransId="{05AFCB90-2E62-405D-B3A3-DA3CD97CEEC4}"/>
    <dgm:cxn modelId="{140783AB-B18A-454B-AACD-C5457017DF3D}" srcId="{9C1EBB18-4A03-4CC6-9A5C-5B41C9ACCFDA}" destId="{5336D952-8A50-4D54-B900-A302277FD4A1}" srcOrd="0" destOrd="0" parTransId="{4654F89F-81D7-4985-AD8F-8337484CA254}" sibTransId="{3BAD15D3-3C83-47B3-83F6-36A2987239E2}"/>
    <dgm:cxn modelId="{0C4C87AF-23A7-45AD-84A0-D96EF67EBED2}" type="presOf" srcId="{CDA6D282-98D6-479C-9E5D-DB18F3CF377C}" destId="{F44F9AE5-D769-4DB8-B9E6-1969E6A356F8}" srcOrd="0" destOrd="0" presId="urn:microsoft.com/office/officeart/2005/8/layout/hierarchy6"/>
    <dgm:cxn modelId="{54F32FB2-4F5D-4394-B599-19F55B0F291B}" type="presOf" srcId="{3DECD735-17D7-48EB-968B-18D777C9886E}" destId="{D7DD38E4-C837-4B45-B67F-301A0C07E99D}" srcOrd="0" destOrd="0" presId="urn:microsoft.com/office/officeart/2005/8/layout/hierarchy6"/>
    <dgm:cxn modelId="{ACA5CBB3-A255-4BC4-B598-FE1FEEE35D8C}" type="presOf" srcId="{2BF22E5A-CA6E-4DC8-B378-1415853A78D0}" destId="{C1DB58E6-451D-4AA6-9293-138ABC84E4CD}" srcOrd="0" destOrd="0" presId="urn:microsoft.com/office/officeart/2005/8/layout/hierarchy6"/>
    <dgm:cxn modelId="{57C392C7-42B7-43F8-B2A0-83B95A112CC1}" type="presOf" srcId="{315FEC9A-B8DC-4222-8B2C-A31B95127119}" destId="{B0189781-2236-4259-85B0-C9C40F6C0D16}" srcOrd="0" destOrd="0" presId="urn:microsoft.com/office/officeart/2005/8/layout/hierarchy6"/>
    <dgm:cxn modelId="{B9DFEDCE-8E4D-4291-93CD-E1414A62E45C}" type="presOf" srcId="{5336D952-8A50-4D54-B900-A302277FD4A1}" destId="{64404089-24F1-4930-BDAD-48DE588C814B}" srcOrd="0" destOrd="0" presId="urn:microsoft.com/office/officeart/2005/8/layout/hierarchy6"/>
    <dgm:cxn modelId="{D4BFEED1-3871-4015-ACB1-A43047FE0485}" type="presOf" srcId="{9ED28924-C1B8-4A1A-B823-93497FBBC3F7}" destId="{76DCF695-B082-43E0-AC76-4ACFAC7F9F30}" srcOrd="0" destOrd="0" presId="urn:microsoft.com/office/officeart/2005/8/layout/hierarchy6"/>
    <dgm:cxn modelId="{9D441FDB-41F0-4832-A346-1D93CE4002F6}" type="presOf" srcId="{41D37342-99D9-4454-8F42-632BBA9728FA}" destId="{C7C1D445-2C2A-434D-A78F-367A0BAA8DA2}" srcOrd="0" destOrd="0" presId="urn:microsoft.com/office/officeart/2005/8/layout/hierarchy6"/>
    <dgm:cxn modelId="{CDD7A0F7-6105-4A8F-A6FD-A7323BACFC15}" type="presOf" srcId="{C448B346-68C2-4205-B11D-7E505AF9BE1E}" destId="{1C562FA4-CD75-48B0-8978-512714B570CB}" srcOrd="0" destOrd="0" presId="urn:microsoft.com/office/officeart/2005/8/layout/hierarchy6"/>
    <dgm:cxn modelId="{5ABCFC6C-EED5-499F-BE3E-9EB137C238A1}" type="presParOf" srcId="{5AAC1D38-748A-4AB1-BDC1-16F3E8A8C9D8}" destId="{DF3AE94D-B6BB-40F6-99C6-CBFA76AEDF99}" srcOrd="0" destOrd="0" presId="urn:microsoft.com/office/officeart/2005/8/layout/hierarchy6"/>
    <dgm:cxn modelId="{9888B046-4305-4989-AD85-7CB5447E9E10}" type="presParOf" srcId="{DF3AE94D-B6BB-40F6-99C6-CBFA76AEDF99}" destId="{BB1752FE-A7BA-4B02-8D33-D01592E56CFB}" srcOrd="0" destOrd="0" presId="urn:microsoft.com/office/officeart/2005/8/layout/hierarchy6"/>
    <dgm:cxn modelId="{ADA1D915-BCBE-48CF-AF30-F0CA019A1C8D}" type="presParOf" srcId="{BB1752FE-A7BA-4B02-8D33-D01592E56CFB}" destId="{F2A5F883-9F59-48FE-8077-61418A70FB13}" srcOrd="0" destOrd="0" presId="urn:microsoft.com/office/officeart/2005/8/layout/hierarchy6"/>
    <dgm:cxn modelId="{9ABFF4A4-B157-4934-8034-FE0899AB670F}" type="presParOf" srcId="{F2A5F883-9F59-48FE-8077-61418A70FB13}" destId="{64404089-24F1-4930-BDAD-48DE588C814B}" srcOrd="0" destOrd="0" presId="urn:microsoft.com/office/officeart/2005/8/layout/hierarchy6"/>
    <dgm:cxn modelId="{072800EC-1D37-4A7C-AF4D-6C8CAEE70639}" type="presParOf" srcId="{F2A5F883-9F59-48FE-8077-61418A70FB13}" destId="{ABE479CB-3D98-4804-A5CB-3BA7A1A4C3C3}" srcOrd="1" destOrd="0" presId="urn:microsoft.com/office/officeart/2005/8/layout/hierarchy6"/>
    <dgm:cxn modelId="{51FCD731-E7ED-43C6-BFB8-D20CF69600D9}" type="presParOf" srcId="{ABE479CB-3D98-4804-A5CB-3BA7A1A4C3C3}" destId="{E6CFFB79-AE13-476A-ADCE-D37F0354C5AF}" srcOrd="0" destOrd="0" presId="urn:microsoft.com/office/officeart/2005/8/layout/hierarchy6"/>
    <dgm:cxn modelId="{467F5F61-C06B-4D42-9F69-9B044813986B}" type="presParOf" srcId="{ABE479CB-3D98-4804-A5CB-3BA7A1A4C3C3}" destId="{FD42BC31-BE06-413F-A05B-89B5B6186987}" srcOrd="1" destOrd="0" presId="urn:microsoft.com/office/officeart/2005/8/layout/hierarchy6"/>
    <dgm:cxn modelId="{AD64A2FD-BB83-447E-9173-E919A3ADE5E3}" type="presParOf" srcId="{FD42BC31-BE06-413F-A05B-89B5B6186987}" destId="{4F34FD5B-086D-48EC-8BE2-7BC7767D94BE}" srcOrd="0" destOrd="0" presId="urn:microsoft.com/office/officeart/2005/8/layout/hierarchy6"/>
    <dgm:cxn modelId="{E1A8EBF7-129D-4CF2-AE57-46B443E07849}" type="presParOf" srcId="{FD42BC31-BE06-413F-A05B-89B5B6186987}" destId="{B028063F-8E27-45A7-9DE5-4B15F46AEA5F}" srcOrd="1" destOrd="0" presId="urn:microsoft.com/office/officeart/2005/8/layout/hierarchy6"/>
    <dgm:cxn modelId="{0D27DFC9-7B3B-433A-9EC0-E222D173EB33}" type="presParOf" srcId="{B028063F-8E27-45A7-9DE5-4B15F46AEA5F}" destId="{EDAC9D71-1382-4550-B957-8B5D6593E73D}" srcOrd="0" destOrd="0" presId="urn:microsoft.com/office/officeart/2005/8/layout/hierarchy6"/>
    <dgm:cxn modelId="{C3783A98-7210-456E-A1CD-1A9AE979595E}" type="presParOf" srcId="{B028063F-8E27-45A7-9DE5-4B15F46AEA5F}" destId="{5AC736F4-EB8A-4FBB-B2D4-A09054F801EF}" srcOrd="1" destOrd="0" presId="urn:microsoft.com/office/officeart/2005/8/layout/hierarchy6"/>
    <dgm:cxn modelId="{50B0A972-BC40-46FA-BF1E-AD372B234FA6}" type="presParOf" srcId="{5AC736F4-EB8A-4FBB-B2D4-A09054F801EF}" destId="{F44F9AE5-D769-4DB8-B9E6-1969E6A356F8}" srcOrd="0" destOrd="0" presId="urn:microsoft.com/office/officeart/2005/8/layout/hierarchy6"/>
    <dgm:cxn modelId="{C94F89F8-6369-4FB4-A56D-6D3C92F816E5}" type="presParOf" srcId="{5AC736F4-EB8A-4FBB-B2D4-A09054F801EF}" destId="{23F0E133-A442-474C-B5E8-62463285C18A}" srcOrd="1" destOrd="0" presId="urn:microsoft.com/office/officeart/2005/8/layout/hierarchy6"/>
    <dgm:cxn modelId="{796134A9-D2A3-43FD-9301-54B299AC9D7A}" type="presParOf" srcId="{B028063F-8E27-45A7-9DE5-4B15F46AEA5F}" destId="{79406C40-9D09-4456-93BC-3706CA9D1893}" srcOrd="2" destOrd="0" presId="urn:microsoft.com/office/officeart/2005/8/layout/hierarchy6"/>
    <dgm:cxn modelId="{3D7AAB51-181B-43DD-8F0B-81D261B29478}" type="presParOf" srcId="{B028063F-8E27-45A7-9DE5-4B15F46AEA5F}" destId="{2AC565D4-6104-483B-8D46-0DA7965BC783}" srcOrd="3" destOrd="0" presId="urn:microsoft.com/office/officeart/2005/8/layout/hierarchy6"/>
    <dgm:cxn modelId="{F4761AAC-09F3-4445-8573-0DE37D17AA7B}" type="presParOf" srcId="{2AC565D4-6104-483B-8D46-0DA7965BC783}" destId="{C1DB58E6-451D-4AA6-9293-138ABC84E4CD}" srcOrd="0" destOrd="0" presId="urn:microsoft.com/office/officeart/2005/8/layout/hierarchy6"/>
    <dgm:cxn modelId="{2297712A-B114-479F-BB08-25FA9AA9B110}" type="presParOf" srcId="{2AC565D4-6104-483B-8D46-0DA7965BC783}" destId="{E496E779-3937-461A-9AFF-8118CEA55305}" srcOrd="1" destOrd="0" presId="urn:microsoft.com/office/officeart/2005/8/layout/hierarchy6"/>
    <dgm:cxn modelId="{9DE71A51-C392-44E9-AFC1-F6420BB93660}" type="presParOf" srcId="{ABE479CB-3D98-4804-A5CB-3BA7A1A4C3C3}" destId="{B0189781-2236-4259-85B0-C9C40F6C0D16}" srcOrd="2" destOrd="0" presId="urn:microsoft.com/office/officeart/2005/8/layout/hierarchy6"/>
    <dgm:cxn modelId="{DA3CBC28-595E-4602-B3AB-ACC7F48C0150}" type="presParOf" srcId="{ABE479CB-3D98-4804-A5CB-3BA7A1A4C3C3}" destId="{A5260383-7CE4-4635-BAAC-6AB64B30F6FF}" srcOrd="3" destOrd="0" presId="urn:microsoft.com/office/officeart/2005/8/layout/hierarchy6"/>
    <dgm:cxn modelId="{ABE8C3B9-CFF1-4B2F-B70E-19DDEACEDC1E}" type="presParOf" srcId="{A5260383-7CE4-4635-BAAC-6AB64B30F6FF}" destId="{7BACA821-41B3-4BF4-8A13-E1C3EFEC0E14}" srcOrd="0" destOrd="0" presId="urn:microsoft.com/office/officeart/2005/8/layout/hierarchy6"/>
    <dgm:cxn modelId="{9A05E84A-42CA-4BC5-A1C6-72D4DEE498C7}" type="presParOf" srcId="{A5260383-7CE4-4635-BAAC-6AB64B30F6FF}" destId="{0C410F90-EA79-42CA-B69F-B08B8F0240CF}" srcOrd="1" destOrd="0" presId="urn:microsoft.com/office/officeart/2005/8/layout/hierarchy6"/>
    <dgm:cxn modelId="{C992510A-D39B-47E4-B939-057B5A6C136F}" type="presParOf" srcId="{0C410F90-EA79-42CA-B69F-B08B8F0240CF}" destId="{E74652DA-EA0C-46B2-BDCC-62012E89EECA}" srcOrd="0" destOrd="0" presId="urn:microsoft.com/office/officeart/2005/8/layout/hierarchy6"/>
    <dgm:cxn modelId="{CDB32614-76E8-421B-87E4-0613D244181C}" type="presParOf" srcId="{0C410F90-EA79-42CA-B69F-B08B8F0240CF}" destId="{1CF80170-C9F3-4C93-9C26-434AF232B54B}" srcOrd="1" destOrd="0" presId="urn:microsoft.com/office/officeart/2005/8/layout/hierarchy6"/>
    <dgm:cxn modelId="{A79E445B-F6FC-4F60-A02E-A50194682593}" type="presParOf" srcId="{1CF80170-C9F3-4C93-9C26-434AF232B54B}" destId="{F9FEAA32-926D-4A9A-A1D3-70C4F183C15C}" srcOrd="0" destOrd="0" presId="urn:microsoft.com/office/officeart/2005/8/layout/hierarchy6"/>
    <dgm:cxn modelId="{6C3AFD54-E7BF-4F06-BED5-EDBEA5EDDF73}" type="presParOf" srcId="{1CF80170-C9F3-4C93-9C26-434AF232B54B}" destId="{8BD3242D-A387-4331-A657-E44F79F7B8C9}" srcOrd="1" destOrd="0" presId="urn:microsoft.com/office/officeart/2005/8/layout/hierarchy6"/>
    <dgm:cxn modelId="{7CDF6319-532F-44F2-8598-ECB24D900624}" type="presParOf" srcId="{0C410F90-EA79-42CA-B69F-B08B8F0240CF}" destId="{787A7626-E639-41C3-8AC6-A705893D2847}" srcOrd="2" destOrd="0" presId="urn:microsoft.com/office/officeart/2005/8/layout/hierarchy6"/>
    <dgm:cxn modelId="{C1383B1E-01A0-42D4-8840-935EAE2D9DBB}" type="presParOf" srcId="{0C410F90-EA79-42CA-B69F-B08B8F0240CF}" destId="{96ECCD68-9285-411A-AC1F-9A650B2CB35D}" srcOrd="3" destOrd="0" presId="urn:microsoft.com/office/officeart/2005/8/layout/hierarchy6"/>
    <dgm:cxn modelId="{6F8671E8-62E0-448A-929F-292E246131E8}" type="presParOf" srcId="{96ECCD68-9285-411A-AC1F-9A650B2CB35D}" destId="{031E7EFB-6EFE-486B-820A-4D6785ABB9A7}" srcOrd="0" destOrd="0" presId="urn:microsoft.com/office/officeart/2005/8/layout/hierarchy6"/>
    <dgm:cxn modelId="{2049648E-9157-482D-B48D-4CA9CEE524EF}" type="presParOf" srcId="{96ECCD68-9285-411A-AC1F-9A650B2CB35D}" destId="{B2ABF93B-AE25-49EB-9481-84791AA2211C}" srcOrd="1" destOrd="0" presId="urn:microsoft.com/office/officeart/2005/8/layout/hierarchy6"/>
    <dgm:cxn modelId="{53E7D9EC-27B6-4F58-ADCE-E306EB56ABBB}" type="presParOf" srcId="{0C410F90-EA79-42CA-B69F-B08B8F0240CF}" destId="{76DCF695-B082-43E0-AC76-4ACFAC7F9F30}" srcOrd="4" destOrd="0" presId="urn:microsoft.com/office/officeart/2005/8/layout/hierarchy6"/>
    <dgm:cxn modelId="{7723E63D-3A0F-4C85-B4FA-D37CBCAA94E0}" type="presParOf" srcId="{0C410F90-EA79-42CA-B69F-B08B8F0240CF}" destId="{1300A9E3-101B-4E4D-9B32-9350834FDB8C}" srcOrd="5" destOrd="0" presId="urn:microsoft.com/office/officeart/2005/8/layout/hierarchy6"/>
    <dgm:cxn modelId="{1654CF16-32A4-4F50-BF2D-960E7C7203F5}" type="presParOf" srcId="{1300A9E3-101B-4E4D-9B32-9350834FDB8C}" destId="{1C562FA4-CD75-48B0-8978-512714B570CB}" srcOrd="0" destOrd="0" presId="urn:microsoft.com/office/officeart/2005/8/layout/hierarchy6"/>
    <dgm:cxn modelId="{4D12C71E-F782-469D-9C85-380686600C79}" type="presParOf" srcId="{1300A9E3-101B-4E4D-9B32-9350834FDB8C}" destId="{1AA92A9E-C996-44CE-8DC8-C13C99995EB0}" srcOrd="1" destOrd="0" presId="urn:microsoft.com/office/officeart/2005/8/layout/hierarchy6"/>
    <dgm:cxn modelId="{AE40E830-4554-4B8C-8A8D-D5CCA8E9C281}" type="presParOf" srcId="{0C410F90-EA79-42CA-B69F-B08B8F0240CF}" destId="{C7C1D445-2C2A-434D-A78F-367A0BAA8DA2}" srcOrd="6" destOrd="0" presId="urn:microsoft.com/office/officeart/2005/8/layout/hierarchy6"/>
    <dgm:cxn modelId="{D4FF77D3-3EFD-4E7B-BDF1-77BA5B1FCC83}" type="presParOf" srcId="{0C410F90-EA79-42CA-B69F-B08B8F0240CF}" destId="{11A5F937-CDB5-4850-BF50-0D91E2DB6698}" srcOrd="7" destOrd="0" presId="urn:microsoft.com/office/officeart/2005/8/layout/hierarchy6"/>
    <dgm:cxn modelId="{D1162C46-AE7F-4FF2-80CE-F76C954FF379}" type="presParOf" srcId="{11A5F937-CDB5-4850-BF50-0D91E2DB6698}" destId="{D7DD38E4-C837-4B45-B67F-301A0C07E99D}" srcOrd="0" destOrd="0" presId="urn:microsoft.com/office/officeart/2005/8/layout/hierarchy6"/>
    <dgm:cxn modelId="{629E2122-65D9-49E3-B986-4D991C38AB15}" type="presParOf" srcId="{11A5F937-CDB5-4850-BF50-0D91E2DB6698}" destId="{D82ACF44-395B-442F-87DD-16B1CC28CF20}" srcOrd="1" destOrd="0" presId="urn:microsoft.com/office/officeart/2005/8/layout/hierarchy6"/>
    <dgm:cxn modelId="{7456608E-5B67-4D12-BBF3-4B74BA9FE08D}" type="presParOf" srcId="{5AAC1D38-748A-4AB1-BDC1-16F3E8A8C9D8}" destId="{15B29D95-5D7E-4C7D-A204-9EFA5FA783F2}"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18346-B355-48EA-A9FE-BA3899AFB84F}">
      <dsp:nvSpPr>
        <dsp:cNvPr id="0" name=""/>
        <dsp:cNvSpPr/>
      </dsp:nvSpPr>
      <dsp:spPr>
        <a:xfrm>
          <a:off x="2802159" y="3088783"/>
          <a:ext cx="2320480" cy="2320480"/>
        </a:xfrm>
        <a:prstGeom prst="ellipse">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rPr>
            <a:t>Virtual Natural Environment Design</a:t>
          </a:r>
        </a:p>
      </dsp:txBody>
      <dsp:txXfrm>
        <a:off x="3141985" y="3428609"/>
        <a:ext cx="1640828" cy="1640828"/>
      </dsp:txXfrm>
    </dsp:sp>
    <dsp:sp modelId="{2350144C-CB27-4D92-BF3A-35803144E767}">
      <dsp:nvSpPr>
        <dsp:cNvPr id="0" name=""/>
        <dsp:cNvSpPr/>
      </dsp:nvSpPr>
      <dsp:spPr>
        <a:xfrm rot="12900000">
          <a:off x="1016373" y="2585398"/>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B2DC4B7D-7703-4B58-9097-9AD0F41335D6}">
      <dsp:nvSpPr>
        <dsp:cNvPr id="0" name=""/>
        <dsp:cNvSpPr/>
      </dsp:nvSpPr>
      <dsp:spPr>
        <a:xfrm>
          <a:off x="102655" y="1436407"/>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Pedagogic</a:t>
          </a:r>
        </a:p>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Experience</a:t>
          </a:r>
        </a:p>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13yrs teaching CVG D&amp;P</a:t>
          </a:r>
        </a:p>
      </dsp:txBody>
      <dsp:txXfrm>
        <a:off x="154308" y="1488060"/>
        <a:ext cx="2101150" cy="1660259"/>
      </dsp:txXfrm>
    </dsp:sp>
    <dsp:sp modelId="{600F9CD4-FD46-40E9-8E40-9536F2D6CA04}">
      <dsp:nvSpPr>
        <dsp:cNvPr id="0" name=""/>
        <dsp:cNvSpPr/>
      </dsp:nvSpPr>
      <dsp:spPr>
        <a:xfrm rot="16200000">
          <a:off x="2920033" y="1594415"/>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606B010D-0A26-4A26-A46F-8C74265DE7CE}">
      <dsp:nvSpPr>
        <dsp:cNvPr id="0" name=""/>
        <dsp:cNvSpPr/>
      </dsp:nvSpPr>
      <dsp:spPr>
        <a:xfrm>
          <a:off x="2860171" y="935"/>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Personal Interest</a:t>
          </a:r>
        </a:p>
      </dsp:txBody>
      <dsp:txXfrm>
        <a:off x="2911824" y="52588"/>
        <a:ext cx="2101150" cy="1660259"/>
      </dsp:txXfrm>
    </dsp:sp>
    <dsp:sp modelId="{3566C741-A495-442D-9EBD-B883561C81F7}">
      <dsp:nvSpPr>
        <dsp:cNvPr id="0" name=""/>
        <dsp:cNvSpPr/>
      </dsp:nvSpPr>
      <dsp:spPr>
        <a:xfrm rot="19500000">
          <a:off x="4823694" y="2585398"/>
          <a:ext cx="2084732" cy="661336"/>
        </a:xfrm>
        <a:prstGeom prst="leftArrow">
          <a:avLst>
            <a:gd name="adj1" fmla="val 60000"/>
            <a:gd name="adj2" fmla="val 50000"/>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sp>
    <dsp:sp modelId="{F3E80128-5EE6-427E-B0D8-E2EDB70C67B8}">
      <dsp:nvSpPr>
        <dsp:cNvPr id="0" name=""/>
        <dsp:cNvSpPr/>
      </dsp:nvSpPr>
      <dsp:spPr>
        <a:xfrm>
          <a:off x="5617688" y="1436407"/>
          <a:ext cx="2204456" cy="1763565"/>
        </a:xfrm>
        <a:prstGeom prst="roundRect">
          <a:avLst>
            <a:gd name="adj" fmla="val 10000"/>
          </a:avLst>
        </a:prstGeom>
        <a:solidFill>
          <a:srgbClr val="0070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Professional Practice (Commissioned A&amp;D projects)</a:t>
          </a:r>
        </a:p>
      </dsp:txBody>
      <dsp:txXfrm>
        <a:off x="5669341" y="1488060"/>
        <a:ext cx="2101150" cy="1660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04089-24F1-4930-BDAD-48DE588C814B}">
      <dsp:nvSpPr>
        <dsp:cNvPr id="0" name=""/>
        <dsp:cNvSpPr/>
      </dsp:nvSpPr>
      <dsp:spPr>
        <a:xfrm>
          <a:off x="2052635" y="487538"/>
          <a:ext cx="3008199" cy="1351848"/>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Virtual Natural Landscape</a:t>
          </a:r>
        </a:p>
        <a:p>
          <a:pPr marL="0" lvl="0" indent="0" algn="ctr" defTabSz="800100">
            <a:lnSpc>
              <a:spcPct val="100000"/>
            </a:lnSpc>
            <a:spcBef>
              <a:spcPct val="0"/>
            </a:spcBef>
            <a:spcAft>
              <a:spcPts val="0"/>
            </a:spcAft>
            <a:buNone/>
          </a:pPr>
          <a:r>
            <a:rPr lang="en-GB" sz="1800" b="1" kern="1200" dirty="0">
              <a:solidFill>
                <a:sysClr val="window" lastClr="FFFFFF"/>
              </a:solidFill>
              <a:latin typeface="Calibri" panose="020F0502020204030204" pitchFamily="34" charset="0"/>
              <a:ea typeface="+mn-ea"/>
              <a:cs typeface="+mn-cs"/>
            </a:rPr>
            <a:t>Design</a:t>
          </a:r>
        </a:p>
      </dsp:txBody>
      <dsp:txXfrm>
        <a:off x="2092229" y="527132"/>
        <a:ext cx="2929011" cy="1272660"/>
      </dsp:txXfrm>
    </dsp:sp>
    <dsp:sp modelId="{E6CFFB79-AE13-476A-ADCE-D37F0354C5AF}">
      <dsp:nvSpPr>
        <dsp:cNvPr id="0" name=""/>
        <dsp:cNvSpPr/>
      </dsp:nvSpPr>
      <dsp:spPr>
        <a:xfrm>
          <a:off x="1515336" y="1839387"/>
          <a:ext cx="2041398"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4F34FD5B-086D-48EC-8BE2-7BC7767D94BE}">
      <dsp:nvSpPr>
        <dsp:cNvPr id="0" name=""/>
        <dsp:cNvSpPr/>
      </dsp:nvSpPr>
      <dsp:spPr>
        <a:xfrm>
          <a:off x="993746" y="2069289"/>
          <a:ext cx="1043181" cy="695454"/>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Physical Nature</a:t>
          </a:r>
        </a:p>
      </dsp:txBody>
      <dsp:txXfrm>
        <a:off x="1014115" y="2089658"/>
        <a:ext cx="1002443" cy="654716"/>
      </dsp:txXfrm>
    </dsp:sp>
    <dsp:sp modelId="{EDAC9D71-1382-4550-B957-8B5D6593E73D}">
      <dsp:nvSpPr>
        <dsp:cNvPr id="0" name=""/>
        <dsp:cNvSpPr/>
      </dsp:nvSpPr>
      <dsp:spPr>
        <a:xfrm>
          <a:off x="812266" y="2764743"/>
          <a:ext cx="703069"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44F9AE5-D769-4DB8-B9E6-1969E6A356F8}">
      <dsp:nvSpPr>
        <dsp:cNvPr id="0" name=""/>
        <dsp:cNvSpPr/>
      </dsp:nvSpPr>
      <dsp:spPr>
        <a:xfrm>
          <a:off x="2167" y="2994645"/>
          <a:ext cx="162019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Landscape Character Assessment</a:t>
          </a:r>
        </a:p>
      </dsp:txBody>
      <dsp:txXfrm>
        <a:off x="24573" y="3017051"/>
        <a:ext cx="1575386" cy="720187"/>
      </dsp:txXfrm>
    </dsp:sp>
    <dsp:sp modelId="{79406C40-9D09-4456-93BC-3706CA9D1893}">
      <dsp:nvSpPr>
        <dsp:cNvPr id="0" name=""/>
        <dsp:cNvSpPr/>
      </dsp:nvSpPr>
      <dsp:spPr>
        <a:xfrm>
          <a:off x="1515336" y="2764743"/>
          <a:ext cx="939419" cy="229902"/>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C1DB58E6-451D-4AA6-9293-138ABC84E4CD}">
      <dsp:nvSpPr>
        <dsp:cNvPr id="0" name=""/>
        <dsp:cNvSpPr/>
      </dsp:nvSpPr>
      <dsp:spPr>
        <a:xfrm>
          <a:off x="1881006" y="2994645"/>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err="1">
              <a:solidFill>
                <a:sysClr val="window" lastClr="FFFFFF"/>
              </a:solidFill>
              <a:latin typeface="Calibri" panose="020F0502020204030204" pitchFamily="34" charset="0"/>
              <a:ea typeface="+mn-ea"/>
              <a:cs typeface="+mn-cs"/>
            </a:rPr>
            <a:t>Biophillic</a:t>
          </a:r>
          <a:r>
            <a:rPr lang="en-GB" sz="1600" b="1" kern="1200" dirty="0">
              <a:solidFill>
                <a:sysClr val="window" lastClr="FFFFFF"/>
              </a:solidFill>
              <a:latin typeface="Calibri" panose="020F0502020204030204" pitchFamily="34" charset="0"/>
              <a:ea typeface="+mn-ea"/>
              <a:cs typeface="+mn-cs"/>
            </a:rPr>
            <a:t> Design</a:t>
          </a:r>
        </a:p>
      </dsp:txBody>
      <dsp:txXfrm>
        <a:off x="1903412" y="3017051"/>
        <a:ext cx="1102687" cy="720187"/>
      </dsp:txXfrm>
    </dsp:sp>
    <dsp:sp modelId="{B0189781-2236-4259-85B0-C9C40F6C0D16}">
      <dsp:nvSpPr>
        <dsp:cNvPr id="0" name=""/>
        <dsp:cNvSpPr/>
      </dsp:nvSpPr>
      <dsp:spPr>
        <a:xfrm>
          <a:off x="3556735" y="1839387"/>
          <a:ext cx="2314854" cy="229902"/>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7BACA821-41B3-4BF4-8A13-E1C3EFEC0E14}">
      <dsp:nvSpPr>
        <dsp:cNvPr id="0" name=""/>
        <dsp:cNvSpPr/>
      </dsp:nvSpPr>
      <dsp:spPr>
        <a:xfrm>
          <a:off x="4801392" y="2069289"/>
          <a:ext cx="214039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 Nature</a:t>
          </a:r>
        </a:p>
      </dsp:txBody>
      <dsp:txXfrm>
        <a:off x="4823798" y="2091695"/>
        <a:ext cx="2095580" cy="720187"/>
      </dsp:txXfrm>
    </dsp:sp>
    <dsp:sp modelId="{E74652DA-EA0C-46B2-BDCC-62012E89EECA}">
      <dsp:nvSpPr>
        <dsp:cNvPr id="0" name=""/>
        <dsp:cNvSpPr/>
      </dsp:nvSpPr>
      <dsp:spPr>
        <a:xfrm>
          <a:off x="4002902" y="2834289"/>
          <a:ext cx="1868687" cy="229902"/>
        </a:xfrm>
        <a:custGeom>
          <a:avLst/>
          <a:gdLst/>
          <a:ahLst/>
          <a:cxnLst/>
          <a:rect l="0" t="0" r="0" b="0"/>
          <a:pathLst>
            <a:path>
              <a:moveTo>
                <a:pt x="1426115" y="0"/>
              </a:moveTo>
              <a:lnTo>
                <a:pt x="1426115"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F9FEAA32-926D-4A9A-A1D3-70C4F183C15C}">
      <dsp:nvSpPr>
        <dsp:cNvPr id="0" name=""/>
        <dsp:cNvSpPr/>
      </dsp:nvSpPr>
      <dsp:spPr>
        <a:xfrm>
          <a:off x="3287145" y="3064191"/>
          <a:ext cx="1431512"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100000"/>
            </a:lnSpc>
            <a:spcBef>
              <a:spcPct val="0"/>
            </a:spcBef>
            <a:spcAft>
              <a:spcPts val="0"/>
            </a:spcAft>
            <a:buNone/>
          </a:pPr>
          <a:r>
            <a:rPr lang="en-GB" sz="1600" b="1" kern="1200" dirty="0" err="1">
              <a:solidFill>
                <a:sysClr val="window" lastClr="FFFFFF"/>
              </a:solidFill>
              <a:latin typeface="Calibri" panose="020F0502020204030204" pitchFamily="34" charset="0"/>
              <a:ea typeface="+mn-ea"/>
              <a:cs typeface="+mn-cs"/>
            </a:rPr>
            <a:t>Relph's</a:t>
          </a:r>
          <a:r>
            <a:rPr lang="en-GB" sz="1600" b="1" kern="1200" dirty="0">
              <a:solidFill>
                <a:sysClr val="window" lastClr="FFFFFF"/>
              </a:solidFill>
              <a:latin typeface="Calibri" panose="020F0502020204030204" pitchFamily="34" charset="0"/>
              <a:ea typeface="+mn-ea"/>
              <a:cs typeface="+mn-cs"/>
            </a:rPr>
            <a:t> Place &amp; </a:t>
          </a:r>
          <a:r>
            <a:rPr lang="en-GB" sz="1400" b="1" kern="1200" dirty="0" err="1">
              <a:solidFill>
                <a:sysClr val="window" lastClr="FFFFFF"/>
              </a:solidFill>
              <a:latin typeface="Calibri" panose="020F0502020204030204" pitchFamily="34" charset="0"/>
              <a:ea typeface="+mn-ea"/>
              <a:cs typeface="+mn-cs"/>
            </a:rPr>
            <a:t>Placelessness</a:t>
          </a:r>
          <a:endParaRPr lang="en-GB" sz="1600" b="1" kern="1200" dirty="0">
            <a:solidFill>
              <a:sysClr val="window" lastClr="FFFFFF"/>
            </a:solidFill>
            <a:latin typeface="Calibri" panose="020F0502020204030204" pitchFamily="34" charset="0"/>
            <a:ea typeface="+mn-ea"/>
            <a:cs typeface="+mn-cs"/>
          </a:endParaRPr>
        </a:p>
      </dsp:txBody>
      <dsp:txXfrm>
        <a:off x="3309551" y="3086597"/>
        <a:ext cx="1386700" cy="720187"/>
      </dsp:txXfrm>
    </dsp:sp>
    <dsp:sp modelId="{787A7626-E639-41C3-8AC6-A705893D2847}">
      <dsp:nvSpPr>
        <dsp:cNvPr id="0" name=""/>
        <dsp:cNvSpPr/>
      </dsp:nvSpPr>
      <dsp:spPr>
        <a:xfrm>
          <a:off x="5450549" y="2834289"/>
          <a:ext cx="421040" cy="229902"/>
        </a:xfrm>
        <a:custGeom>
          <a:avLst/>
          <a:gdLst/>
          <a:ahLst/>
          <a:cxnLst/>
          <a:rect l="0" t="0" r="0" b="0"/>
          <a:pathLst>
            <a:path>
              <a:moveTo>
                <a:pt x="475371" y="0"/>
              </a:moveTo>
              <a:lnTo>
                <a:pt x="475371" y="97512"/>
              </a:lnTo>
              <a:lnTo>
                <a:pt x="0" y="97512"/>
              </a:lnTo>
              <a:lnTo>
                <a:pt x="0"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031E7EFB-6EFE-486B-820A-4D6785ABB9A7}">
      <dsp:nvSpPr>
        <dsp:cNvPr id="0" name=""/>
        <dsp:cNvSpPr/>
      </dsp:nvSpPr>
      <dsp:spPr>
        <a:xfrm>
          <a:off x="4876799" y="3064191"/>
          <a:ext cx="1147499"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ysClr val="window" lastClr="FFFFFF"/>
              </a:solidFill>
              <a:latin typeface="Calibri" panose="020F0502020204030204" pitchFamily="34" charset="0"/>
              <a:ea typeface="+mn-ea"/>
              <a:cs typeface="+mn-cs"/>
            </a:rPr>
            <a:t>Genius Loci</a:t>
          </a:r>
        </a:p>
      </dsp:txBody>
      <dsp:txXfrm>
        <a:off x="4899205" y="3086597"/>
        <a:ext cx="1102687" cy="720187"/>
      </dsp:txXfrm>
    </dsp:sp>
    <dsp:sp modelId="{76DCF695-B082-43E0-AC76-4ACFAC7F9F30}">
      <dsp:nvSpPr>
        <dsp:cNvPr id="0" name=""/>
        <dsp:cNvSpPr/>
      </dsp:nvSpPr>
      <dsp:spPr>
        <a:xfrm>
          <a:off x="5871589" y="2834289"/>
          <a:ext cx="630482" cy="213711"/>
        </a:xfrm>
        <a:custGeom>
          <a:avLst/>
          <a:gdLst/>
          <a:ahLst/>
          <a:cxnLst/>
          <a:rect l="0" t="0" r="0" b="0"/>
          <a:pathLst>
            <a:path>
              <a:moveTo>
                <a:pt x="0" y="0"/>
              </a:moveTo>
              <a:lnTo>
                <a:pt x="0" y="97512"/>
              </a:lnTo>
              <a:lnTo>
                <a:pt x="475371" y="97512"/>
              </a:lnTo>
              <a:lnTo>
                <a:pt x="475371"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1C562FA4-CD75-48B0-8978-512714B570CB}">
      <dsp:nvSpPr>
        <dsp:cNvPr id="0" name=""/>
        <dsp:cNvSpPr/>
      </dsp:nvSpPr>
      <dsp:spPr>
        <a:xfrm>
          <a:off x="6096002" y="3048000"/>
          <a:ext cx="812138"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Calibri" panose="020F0502020204030204" pitchFamily="34" charset="0"/>
              <a:ea typeface="+mn-ea"/>
              <a:cs typeface="+mn-cs"/>
            </a:rPr>
            <a:t>Cognitive Spatial Mapping</a:t>
          </a:r>
        </a:p>
      </dsp:txBody>
      <dsp:txXfrm>
        <a:off x="6118408" y="3070406"/>
        <a:ext cx="767326" cy="720187"/>
      </dsp:txXfrm>
    </dsp:sp>
    <dsp:sp modelId="{C7C1D445-2C2A-434D-A78F-367A0BAA8DA2}">
      <dsp:nvSpPr>
        <dsp:cNvPr id="0" name=""/>
        <dsp:cNvSpPr/>
      </dsp:nvSpPr>
      <dsp:spPr>
        <a:xfrm>
          <a:off x="5871589" y="2834289"/>
          <a:ext cx="1639717" cy="213711"/>
        </a:xfrm>
        <a:custGeom>
          <a:avLst/>
          <a:gdLst/>
          <a:ahLst/>
          <a:cxnLst/>
          <a:rect l="0" t="0" r="0" b="0"/>
          <a:pathLst>
            <a:path>
              <a:moveTo>
                <a:pt x="0" y="0"/>
              </a:moveTo>
              <a:lnTo>
                <a:pt x="0" y="97512"/>
              </a:lnTo>
              <a:lnTo>
                <a:pt x="1426115" y="97512"/>
              </a:lnTo>
              <a:lnTo>
                <a:pt x="1426115" y="195024"/>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D7DD38E4-C837-4B45-B67F-301A0C07E99D}">
      <dsp:nvSpPr>
        <dsp:cNvPr id="0" name=""/>
        <dsp:cNvSpPr/>
      </dsp:nvSpPr>
      <dsp:spPr>
        <a:xfrm>
          <a:off x="7010398" y="3048000"/>
          <a:ext cx="1001816" cy="764999"/>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panose="020F0502020204030204" pitchFamily="34" charset="0"/>
              <a:ea typeface="+mn-ea"/>
              <a:cs typeface="+mn-cs"/>
            </a:rPr>
            <a:t>Ruskin's</a:t>
          </a:r>
          <a:r>
            <a:rPr lang="en-GB" sz="1800" b="1" kern="1200" dirty="0">
              <a:solidFill>
                <a:sysClr val="window" lastClr="FFFFFF"/>
              </a:solidFill>
              <a:latin typeface="Calibri" panose="020F0502020204030204" pitchFamily="34" charset="0"/>
              <a:ea typeface="+mn-ea"/>
              <a:cs typeface="+mn-cs"/>
            </a:rPr>
            <a:t> Dictum</a:t>
          </a:r>
        </a:p>
      </dsp:txBody>
      <dsp:txXfrm>
        <a:off x="7032804" y="3070406"/>
        <a:ext cx="957004" cy="72018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DB242-1FBA-4A5D-BFE5-3B8B5424EEAF}" type="datetimeFigureOut">
              <a:rPr lang="en-GB" smtClean="0"/>
              <a:t>28/08/2018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0911D-F1F7-41C6-8F5F-BDE4B51ACC86}" type="slidenum">
              <a:rPr lang="en-GB" smtClean="0"/>
              <a:t>‹#›</a:t>
            </a:fld>
            <a:endParaRPr lang="en-GB"/>
          </a:p>
        </p:txBody>
      </p:sp>
    </p:spTree>
    <p:extLst>
      <p:ext uri="{BB962C8B-B14F-4D97-AF65-F5344CB8AC3E}">
        <p14:creationId xmlns:p14="http://schemas.microsoft.com/office/powerpoint/2010/main" val="2199312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itchFamily="34" charset="0"/>
                <a:cs typeface="Arial" pitchFamily="34" charset="0"/>
              </a:rPr>
              <a:t>Hardcore Gamer: 35 years...</a:t>
            </a:r>
          </a:p>
          <a:p>
            <a:endParaRPr lang="en-GB" dirty="0">
              <a:latin typeface="Arial" pitchFamily="34" charset="0"/>
              <a:cs typeface="Arial" pitchFamily="34" charset="0"/>
            </a:endParaRPr>
          </a:p>
          <a:p>
            <a:r>
              <a:rPr lang="en-GB" dirty="0">
                <a:latin typeface="Arial" pitchFamily="34" charset="0"/>
                <a:cs typeface="Arial" pitchFamily="34" charset="0"/>
              </a:rPr>
              <a:t>eSports (Sci-Fi Gamer Finals 2003)</a:t>
            </a:r>
          </a:p>
          <a:p>
            <a:endParaRPr lang="en-GB" dirty="0">
              <a:latin typeface="Arial" pitchFamily="34" charset="0"/>
              <a:cs typeface="Arial" pitchFamily="34" charset="0"/>
            </a:endParaRPr>
          </a:p>
          <a:p>
            <a:r>
              <a:rPr lang="en-GB" dirty="0">
                <a:latin typeface="Arial" pitchFamily="34" charset="0"/>
                <a:cs typeface="Arial" pitchFamily="34" charset="0"/>
              </a:rPr>
              <a:t>I collect games! (Games Collection featured on BBC News short (2004)</a:t>
            </a:r>
          </a:p>
          <a:p>
            <a:endParaRPr lang="en-GB" dirty="0"/>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3</a:t>
            </a:fld>
            <a:endParaRPr lang="en-US"/>
          </a:p>
        </p:txBody>
      </p:sp>
    </p:spTree>
    <p:extLst>
      <p:ext uri="{BB962C8B-B14F-4D97-AF65-F5344CB8AC3E}">
        <p14:creationId xmlns:p14="http://schemas.microsoft.com/office/powerpoint/2010/main" val="11958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led to a series of questions I needed to explore: namely: </a:t>
            </a:r>
          </a:p>
        </p:txBody>
      </p:sp>
      <p:sp>
        <p:nvSpPr>
          <p:cNvPr id="4" name="Slide Number Placeholder 3"/>
          <p:cNvSpPr>
            <a:spLocks noGrp="1"/>
          </p:cNvSpPr>
          <p:nvPr>
            <p:ph type="sldNum" sz="quarter" idx="10"/>
          </p:nvPr>
        </p:nvSpPr>
        <p:spPr/>
        <p:txBody>
          <a:bodyPr/>
          <a:lstStyle/>
          <a:p>
            <a:fld id="{DBD0911D-F1F7-41C6-8F5F-BDE4B51ACC86}" type="slidenum">
              <a:rPr lang="en-GB" smtClean="0"/>
              <a:t>12</a:t>
            </a:fld>
            <a:endParaRPr lang="en-GB"/>
          </a:p>
        </p:txBody>
      </p:sp>
    </p:spTree>
    <p:extLst>
      <p:ext uri="{BB962C8B-B14F-4D97-AF65-F5344CB8AC3E}">
        <p14:creationId xmlns:p14="http://schemas.microsoft.com/office/powerpoint/2010/main" val="389130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the problem and what the literature review revealed it was time to plan an appropriate research strategy and select key methods, By applying a practice-based research methodology, and a methodological ‘bricolage’, combining reflective practice, panoramic photography, virtual field trips and experimental design, elements of digital game environment design practice were analysed with an aim to explore develop a new VNE design framework</a:t>
            </a:r>
          </a:p>
        </p:txBody>
      </p:sp>
      <p:sp>
        <p:nvSpPr>
          <p:cNvPr id="4" name="Slide Number Placeholder 3"/>
          <p:cNvSpPr>
            <a:spLocks noGrp="1"/>
          </p:cNvSpPr>
          <p:nvPr>
            <p:ph type="sldNum" sz="quarter" idx="10"/>
          </p:nvPr>
        </p:nvSpPr>
        <p:spPr/>
        <p:txBody>
          <a:bodyPr/>
          <a:lstStyle/>
          <a:p>
            <a:fld id="{DBD0911D-F1F7-41C6-8F5F-BDE4B51ACC86}" type="slidenum">
              <a:rPr lang="en-GB" smtClean="0"/>
              <a:t>13</a:t>
            </a:fld>
            <a:endParaRPr lang="en-GB"/>
          </a:p>
        </p:txBody>
      </p:sp>
    </p:spTree>
    <p:extLst>
      <p:ext uri="{BB962C8B-B14F-4D97-AF65-F5344CB8AC3E}">
        <p14:creationId xmlns:p14="http://schemas.microsoft.com/office/powerpoint/2010/main" val="68594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particular strategies emerged as critical: </a:t>
            </a:r>
          </a:p>
        </p:txBody>
      </p:sp>
      <p:sp>
        <p:nvSpPr>
          <p:cNvPr id="4" name="Slide Number Placeholder 3"/>
          <p:cNvSpPr>
            <a:spLocks noGrp="1"/>
          </p:cNvSpPr>
          <p:nvPr>
            <p:ph type="sldNum" sz="quarter" idx="10"/>
          </p:nvPr>
        </p:nvSpPr>
        <p:spPr/>
        <p:txBody>
          <a:bodyPr/>
          <a:lstStyle/>
          <a:p>
            <a:fld id="{DBD0911D-F1F7-41C6-8F5F-BDE4B51ACC86}" type="slidenum">
              <a:rPr lang="en-GB" smtClean="0"/>
              <a:t>14</a:t>
            </a:fld>
            <a:endParaRPr lang="en-GB"/>
          </a:p>
        </p:txBody>
      </p:sp>
    </p:spTree>
    <p:extLst>
      <p:ext uri="{BB962C8B-B14F-4D97-AF65-F5344CB8AC3E}">
        <p14:creationId xmlns:p14="http://schemas.microsoft.com/office/powerpoint/2010/main" val="2790394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This led to the first major part of the research, Virtual natural environments, in particular game landscapes were examined through a contextual review, a combination of previous professional practice in addition to a selection of digital games across a variety of platforms and genres over the last 30 years. The contextual review involved a detailed textual and visual-based historical survey of virtual landscapes, resulting in a practice-based exploration of virtual natural environment design.</a:t>
            </a:r>
          </a:p>
          <a:p>
            <a:endParaRPr lang="en-GB" dirty="0"/>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15</a:t>
            </a:fld>
            <a:endParaRPr lang="en-GB"/>
          </a:p>
        </p:txBody>
      </p:sp>
    </p:spTree>
    <p:extLst>
      <p:ext uri="{BB962C8B-B14F-4D97-AF65-F5344CB8AC3E}">
        <p14:creationId xmlns:p14="http://schemas.microsoft.com/office/powerpoint/2010/main" val="1865251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pPr marL="0" indent="0">
              <a:buNone/>
            </a:pPr>
            <a:r>
              <a:rPr lang="en-GB" dirty="0"/>
              <a:t>This particular part of the study relied heavily on two key ideas/methods: </a:t>
            </a:r>
          </a:p>
          <a:p>
            <a:pPr marL="45720" indent="0">
              <a:buNone/>
            </a:pPr>
            <a:endParaRPr lang="en-GB" sz="1200" b="1" u="sng" dirty="0">
              <a:latin typeface="Arial" pitchFamily="34" charset="0"/>
              <a:cs typeface="Arial" pitchFamily="34" charset="0"/>
            </a:endParaRPr>
          </a:p>
          <a:p>
            <a:pPr marL="45720" indent="0">
              <a:buNone/>
            </a:pPr>
            <a:r>
              <a:rPr lang="en-GB" sz="1200" b="1" u="sng" dirty="0">
                <a:latin typeface="Arial" pitchFamily="34" charset="0"/>
                <a:cs typeface="Arial" pitchFamily="34" charset="0"/>
              </a:rPr>
              <a:t>The first of which was a Contextual Review  which</a:t>
            </a:r>
            <a:r>
              <a:rPr lang="en-GB" sz="1200" dirty="0">
                <a:latin typeface="Arial" pitchFamily="34" charset="0"/>
                <a:cs typeface="Arial" pitchFamily="34" charset="0"/>
              </a:rPr>
              <a:t> </a:t>
            </a:r>
            <a:r>
              <a:rPr lang="en-GB" sz="1200" dirty="0" err="1">
                <a:latin typeface="Arial" pitchFamily="34" charset="0"/>
                <a:cs typeface="Arial" pitchFamily="34" charset="0"/>
              </a:rPr>
              <a:t>Gray</a:t>
            </a:r>
            <a:r>
              <a:rPr lang="en-GB" sz="1200" dirty="0">
                <a:latin typeface="Arial" pitchFamily="34" charset="0"/>
                <a:cs typeface="Arial" pitchFamily="34" charset="0"/>
              </a:rPr>
              <a:t> &amp; </a:t>
            </a:r>
            <a:r>
              <a:rPr lang="en-GB" sz="1200" dirty="0" err="1">
                <a:latin typeface="Arial" pitchFamily="34" charset="0"/>
                <a:cs typeface="Arial" pitchFamily="34" charset="0"/>
              </a:rPr>
              <a:t>Malins</a:t>
            </a:r>
            <a:r>
              <a:rPr lang="en-GB" sz="1200" dirty="0">
                <a:latin typeface="Arial" pitchFamily="34" charset="0"/>
                <a:cs typeface="Arial" pitchFamily="34" charset="0"/>
              </a:rPr>
              <a:t> asserted was critical to help“</a:t>
            </a:r>
            <a:r>
              <a:rPr lang="en-GB" sz="1200" i="1" dirty="0">
                <a:latin typeface="Arial" pitchFamily="34" charset="0"/>
                <a:cs typeface="Arial" pitchFamily="34" charset="0"/>
              </a:rPr>
              <a:t>…. identify a gap‘ in existing knowledge, thus providing a rationale for the new research and a context for its original contribution to knowledge” </a:t>
            </a:r>
          </a:p>
          <a:p>
            <a:pPr marL="45720" indent="0">
              <a:buNone/>
            </a:pPr>
            <a:endParaRPr lang="en-GB" sz="1200" i="1" dirty="0">
              <a:latin typeface="Arial" pitchFamily="34" charset="0"/>
              <a:cs typeface="Arial" pitchFamily="34" charset="0"/>
            </a:endParaRPr>
          </a:p>
          <a:p>
            <a:pPr marL="45720" indent="0">
              <a:buNone/>
            </a:pPr>
            <a:r>
              <a:rPr lang="en-GB" sz="1200" i="1" dirty="0">
                <a:latin typeface="Arial" pitchFamily="34" charset="0"/>
                <a:cs typeface="Arial" pitchFamily="34" charset="0"/>
              </a:rPr>
              <a:t>The second of which was using </a:t>
            </a:r>
            <a:r>
              <a:rPr lang="en-GB" sz="1200" b="0" i="1" u="none" dirty="0">
                <a:latin typeface="+mn-lt"/>
                <a:cs typeface="+mn-cs"/>
              </a:rPr>
              <a:t> </a:t>
            </a:r>
            <a:r>
              <a:rPr lang="en-GB" sz="1400" b="1" u="sng" dirty="0">
                <a:latin typeface="Arial" pitchFamily="34" charset="0"/>
                <a:cs typeface="Arial" pitchFamily="34" charset="0"/>
              </a:rPr>
              <a:t>Visual Grounded Theory </a:t>
            </a:r>
            <a:r>
              <a:rPr lang="en-GB" sz="1400" dirty="0">
                <a:latin typeface="Arial" pitchFamily="34" charset="0"/>
                <a:cs typeface="Arial" pitchFamily="34" charset="0"/>
              </a:rPr>
              <a:t>Which </a:t>
            </a:r>
            <a:r>
              <a:rPr lang="en-GB" sz="1400" dirty="0" err="1">
                <a:latin typeface="Arial" pitchFamily="34" charset="0"/>
                <a:cs typeface="Arial" pitchFamily="34" charset="0"/>
              </a:rPr>
              <a:t>Konecki</a:t>
            </a:r>
            <a:r>
              <a:rPr lang="en-GB" sz="1400" dirty="0">
                <a:latin typeface="Arial" pitchFamily="34" charset="0"/>
                <a:cs typeface="Arial" pitchFamily="34" charset="0"/>
              </a:rPr>
              <a:t> argued “</a:t>
            </a:r>
            <a:r>
              <a:rPr lang="en-GB" sz="1400" i="1" dirty="0">
                <a:latin typeface="Arial" pitchFamily="34" charset="0"/>
                <a:cs typeface="Arial" pitchFamily="34" charset="0"/>
              </a:rPr>
              <a:t>allow[s] researchers to incorporate visual data while designing their research projects within the framework of grounded theory</a:t>
            </a:r>
            <a:r>
              <a:rPr lang="en-GB" sz="1400" dirty="0">
                <a:latin typeface="Arial" pitchFamily="34" charset="0"/>
                <a:cs typeface="Arial" pitchFamily="34" charset="0"/>
              </a:rPr>
              <a:t>” and therefore VGT which </a:t>
            </a:r>
            <a:r>
              <a:rPr lang="en-GB" sz="1400" i="1" dirty="0">
                <a:latin typeface="Arial" pitchFamily="34" charset="0"/>
                <a:cs typeface="Arial" pitchFamily="34" charset="0"/>
              </a:rPr>
              <a:t>―…relies on visual data for constructing categories, describing properties and generating/constructing theoretical hypotheses, which account for the visual phenomena…”</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16</a:t>
            </a:fld>
            <a:endParaRPr lang="en-GB"/>
          </a:p>
        </p:txBody>
      </p:sp>
    </p:spTree>
    <p:extLst>
      <p:ext uri="{BB962C8B-B14F-4D97-AF65-F5344CB8AC3E}">
        <p14:creationId xmlns:p14="http://schemas.microsoft.com/office/powerpoint/2010/main" val="179871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next problem was identifying an appropriate entry point into these digital games from which to collect visual data and use as a basis for later analysis.</a:t>
            </a:r>
          </a:p>
          <a:p>
            <a:endParaRPr lang="en-GB" dirty="0"/>
          </a:p>
          <a:p>
            <a:r>
              <a:rPr lang="en-GB" dirty="0"/>
              <a:t>This is where Jay Appleton, the British landscape photographer, idea in his book The Experience of Landscape discussing the relationship between landscape and environment helped focus the research: simply put </a:t>
            </a:r>
            <a:r>
              <a:rPr lang="en-GB" i="1" dirty="0"/>
              <a:t>Landscape is not synonymous with environment, it is the environment perceived, especially visually perceived</a:t>
            </a:r>
            <a:r>
              <a:rPr lang="en-GB" b="0" i="0" dirty="0"/>
              <a:t>,</a:t>
            </a:r>
          </a:p>
          <a:p>
            <a:endParaRPr lang="en-GB" b="0" i="0" dirty="0"/>
          </a:p>
          <a:p>
            <a:r>
              <a:rPr lang="en-GB" b="0" i="0" dirty="0"/>
              <a:t>So focusing on virtual landscapes within the larger virtual environments would perhaps be manageable (given the scope of the study) and more effective at illustrating the dominant or emerging environment design paradigms, than simply trying to analyse entire virtual environments in digital games. </a:t>
            </a:r>
          </a:p>
        </p:txBody>
      </p:sp>
      <p:sp>
        <p:nvSpPr>
          <p:cNvPr id="4" name="Slide Number Placeholder 3"/>
          <p:cNvSpPr>
            <a:spLocks noGrp="1"/>
          </p:cNvSpPr>
          <p:nvPr>
            <p:ph type="sldNum" sz="quarter" idx="10"/>
          </p:nvPr>
        </p:nvSpPr>
        <p:spPr/>
        <p:txBody>
          <a:bodyPr/>
          <a:lstStyle/>
          <a:p>
            <a:fld id="{DBD0911D-F1F7-41C6-8F5F-BDE4B51ACC86}" type="slidenum">
              <a:rPr lang="en-GB" smtClean="0"/>
              <a:t>17</a:t>
            </a:fld>
            <a:endParaRPr lang="en-GB"/>
          </a:p>
        </p:txBody>
      </p:sp>
    </p:spTree>
    <p:extLst>
      <p:ext uri="{BB962C8B-B14F-4D97-AF65-F5344CB8AC3E}">
        <p14:creationId xmlns:p14="http://schemas.microsoft.com/office/powerpoint/2010/main" val="2107338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problem was framing: how would I ‘frame ‘the digital natural landscapes. Well, partly inspired by the AA’s Landscape photographer of the year books, and </a:t>
            </a:r>
            <a:r>
              <a:rPr lang="en-GB" dirty="0" err="1">
                <a:latin typeface="Book Antiqua" panose="02040602050305030304" pitchFamily="18" charset="0"/>
                <a:ea typeface="Times" panose="02020603050405020304" pitchFamily="18" charset="0"/>
                <a:cs typeface="Arial" panose="020B0604020202020204" pitchFamily="34" charset="0"/>
              </a:rPr>
              <a:t>Nausser</a:t>
            </a:r>
            <a:r>
              <a:rPr lang="en-GB" dirty="0">
                <a:latin typeface="Book Antiqua" panose="02040602050305030304" pitchFamily="18" charset="0"/>
                <a:ea typeface="Times" panose="02020603050405020304" pitchFamily="18" charset="0"/>
                <a:cs typeface="Arial" panose="020B0604020202020204" pitchFamily="34" charset="0"/>
              </a:rPr>
              <a:t> who </a:t>
            </a:r>
            <a:r>
              <a:rPr lang="en-GB" spc="-10" dirty="0">
                <a:latin typeface="Book Antiqua" panose="02040602050305030304" pitchFamily="18" charset="0"/>
                <a:ea typeface="Times" panose="02020603050405020304" pitchFamily="18" charset="0"/>
                <a:cs typeface="Arial" panose="020B0604020202020204" pitchFamily="34" charset="0"/>
              </a:rPr>
              <a:t>argued the choice of framing </a:t>
            </a:r>
            <a:r>
              <a:rPr lang="en-GB" spc="-10" dirty="0">
                <a:latin typeface="Book Antiqua" panose="02040602050305030304" pitchFamily="18" charset="0"/>
                <a:ea typeface="Times New Roman" panose="02020603050405020304" pitchFamily="18" charset="0"/>
                <a:cs typeface="Arial" panose="020B0604020202020204" pitchFamily="34" charset="0"/>
              </a:rPr>
              <a:t>could elicit different viewer responses in that </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i="1" spc="-10" dirty="0">
                <a:latin typeface="Book Antiqua" panose="02040602050305030304" pitchFamily="18" charset="0"/>
                <a:ea typeface="Times" panose="02020603050405020304" pitchFamily="18" charset="0"/>
                <a:cs typeface="Arial" panose="020B0604020202020204" pitchFamily="34" charset="0"/>
              </a:rPr>
              <a:t>Different photographic framing choices can elicit different viewer responses to a landscape. Framing formats that create large images with broad horizontal ranges may be superior for simulating field experience,</a:t>
            </a:r>
          </a:p>
          <a:p>
            <a:endParaRPr lang="en-GB" i="1" spc="-10" dirty="0">
              <a:latin typeface="Book Antiqua" panose="02040602050305030304" pitchFamily="18" charset="0"/>
              <a:ea typeface="Times" panose="02020603050405020304" pitchFamily="18" charset="0"/>
              <a:cs typeface="Arial" panose="020B0604020202020204" pitchFamily="34" charset="0"/>
            </a:endParaRPr>
          </a:p>
          <a:p>
            <a:r>
              <a:rPr lang="en-GB" i="0" spc="-10" dirty="0">
                <a:latin typeface="Book Antiqua" panose="02040602050305030304" pitchFamily="18" charset="0"/>
                <a:ea typeface="Times" panose="02020603050405020304" pitchFamily="18" charset="0"/>
                <a:cs typeface="Arial" panose="020B0604020202020204" pitchFamily="34" charset="0"/>
              </a:rPr>
              <a:t> I chose to then adopt panoramic framing as a manner in which to present the virtual landscapes..</a:t>
            </a:r>
            <a:endParaRPr lang="en-GB" i="0" dirty="0"/>
          </a:p>
        </p:txBody>
      </p:sp>
      <p:sp>
        <p:nvSpPr>
          <p:cNvPr id="4" name="Slide Number Placeholder 3"/>
          <p:cNvSpPr>
            <a:spLocks noGrp="1"/>
          </p:cNvSpPr>
          <p:nvPr>
            <p:ph type="sldNum" sz="quarter" idx="10"/>
          </p:nvPr>
        </p:nvSpPr>
        <p:spPr/>
        <p:txBody>
          <a:bodyPr/>
          <a:lstStyle/>
          <a:p>
            <a:fld id="{DBD0911D-F1F7-41C6-8F5F-BDE4B51ACC86}" type="slidenum">
              <a:rPr lang="en-GB" smtClean="0"/>
              <a:t>18</a:t>
            </a:fld>
            <a:endParaRPr lang="en-GB"/>
          </a:p>
        </p:txBody>
      </p:sp>
    </p:spTree>
    <p:extLst>
      <p:ext uri="{BB962C8B-B14F-4D97-AF65-F5344CB8AC3E}">
        <p14:creationId xmlns:p14="http://schemas.microsoft.com/office/powerpoint/2010/main" val="83444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using Appleton’s and </a:t>
            </a:r>
            <a:r>
              <a:rPr lang="en-GB" dirty="0" err="1"/>
              <a:t>Nausser’s</a:t>
            </a:r>
            <a:r>
              <a:rPr lang="en-GB" dirty="0"/>
              <a:t> assertion, what emerged was the above thinking: panoramic framing was the closest to how we naturally perceive landscapes, which in turn are strongly representational of how we perceive the wider environment. </a:t>
            </a:r>
          </a:p>
        </p:txBody>
      </p:sp>
      <p:sp>
        <p:nvSpPr>
          <p:cNvPr id="4" name="Slide Number Placeholder 3"/>
          <p:cNvSpPr>
            <a:spLocks noGrp="1"/>
          </p:cNvSpPr>
          <p:nvPr>
            <p:ph type="sldNum" sz="quarter" idx="10"/>
          </p:nvPr>
        </p:nvSpPr>
        <p:spPr/>
        <p:txBody>
          <a:bodyPr/>
          <a:lstStyle/>
          <a:p>
            <a:fld id="{DBD0911D-F1F7-41C6-8F5F-BDE4B51ACC86}" type="slidenum">
              <a:rPr lang="en-GB" smtClean="0"/>
              <a:t>19</a:t>
            </a:fld>
            <a:endParaRPr lang="en-GB"/>
          </a:p>
        </p:txBody>
      </p:sp>
    </p:spTree>
    <p:extLst>
      <p:ext uri="{BB962C8B-B14F-4D97-AF65-F5344CB8AC3E}">
        <p14:creationId xmlns:p14="http://schemas.microsoft.com/office/powerpoint/2010/main" val="109126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began a very long and </a:t>
            </a:r>
            <a:r>
              <a:rPr lang="en-GB" dirty="0" err="1"/>
              <a:t>ardous</a:t>
            </a:r>
            <a:r>
              <a:rPr lang="en-GB" dirty="0"/>
              <a:t> process of sourcing, extracting and exposing, sometimes lost virtual landscapes from  digital games from a period of thirty years ,from 1980-2012.</a:t>
            </a:r>
          </a:p>
        </p:txBody>
      </p:sp>
      <p:sp>
        <p:nvSpPr>
          <p:cNvPr id="4" name="Slide Number Placeholder 3"/>
          <p:cNvSpPr>
            <a:spLocks noGrp="1"/>
          </p:cNvSpPr>
          <p:nvPr>
            <p:ph type="sldNum" sz="quarter" idx="10"/>
          </p:nvPr>
        </p:nvSpPr>
        <p:spPr/>
        <p:txBody>
          <a:bodyPr/>
          <a:lstStyle/>
          <a:p>
            <a:fld id="{DBD0911D-F1F7-41C6-8F5F-BDE4B51ACC86}" type="slidenum">
              <a:rPr lang="en-GB" smtClean="0"/>
              <a:t>20</a:t>
            </a:fld>
            <a:endParaRPr lang="en-GB"/>
          </a:p>
        </p:txBody>
      </p:sp>
    </p:spTree>
    <p:extLst>
      <p:ext uri="{BB962C8B-B14F-4D97-AF65-F5344CB8AC3E}">
        <p14:creationId xmlns:p14="http://schemas.microsoft.com/office/powerpoint/2010/main" val="2032461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method that emerged and I developed was quite complicated, taking multiple images in the game using a virtual camera, these were then stitched up with </a:t>
            </a:r>
            <a:r>
              <a:rPr lang="en-GB" dirty="0" err="1"/>
              <a:t>Autogiga</a:t>
            </a:r>
            <a:r>
              <a:rPr lang="en-GB" dirty="0"/>
              <a:t> </a:t>
            </a:r>
            <a:r>
              <a:rPr lang="en-GB" dirty="0" err="1"/>
              <a:t>Pano</a:t>
            </a:r>
            <a:r>
              <a:rPr lang="en-GB" dirty="0"/>
              <a:t>,, cleaned and edited in Adobe Photoshop to produce a final panoramic image of the landscape.</a:t>
            </a:r>
          </a:p>
        </p:txBody>
      </p:sp>
      <p:sp>
        <p:nvSpPr>
          <p:cNvPr id="4" name="Slide Number Placeholder 3"/>
          <p:cNvSpPr>
            <a:spLocks noGrp="1"/>
          </p:cNvSpPr>
          <p:nvPr>
            <p:ph type="sldNum" sz="quarter" idx="10"/>
          </p:nvPr>
        </p:nvSpPr>
        <p:spPr/>
        <p:txBody>
          <a:bodyPr/>
          <a:lstStyle/>
          <a:p>
            <a:fld id="{DBD0911D-F1F7-41C6-8F5F-BDE4B51ACC86}" type="slidenum">
              <a:rPr lang="en-GB" smtClean="0"/>
              <a:t>21</a:t>
            </a:fld>
            <a:endParaRPr lang="en-GB"/>
          </a:p>
        </p:txBody>
      </p:sp>
    </p:spTree>
    <p:extLst>
      <p:ext uri="{BB962C8B-B14F-4D97-AF65-F5344CB8AC3E}">
        <p14:creationId xmlns:p14="http://schemas.microsoft.com/office/powerpoint/2010/main" val="317270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second passion is the natural environment, I’ve been a keen walker and climber for a number of years and I’ve been fortunate to have travelled across so many landscapes across the world , ranging from the snowy peaks  of Yosemite park, the arid desserts of death valley to the wonderful rich mountains and valleys from across the UK.</a:t>
            </a:r>
          </a:p>
        </p:txBody>
      </p:sp>
      <p:sp>
        <p:nvSpPr>
          <p:cNvPr id="4" name="Slide Number Placeholder 3"/>
          <p:cNvSpPr>
            <a:spLocks noGrp="1"/>
          </p:cNvSpPr>
          <p:nvPr>
            <p:ph type="sldNum" sz="quarter" idx="10"/>
          </p:nvPr>
        </p:nvSpPr>
        <p:spPr/>
        <p:txBody>
          <a:bodyPr/>
          <a:lstStyle/>
          <a:p>
            <a:pPr>
              <a:defRPr/>
            </a:pPr>
            <a:fld id="{6F3736B5-1A55-47F7-9D88-A887D52EA1F5}" type="slidenum">
              <a:rPr lang="en-US" smtClean="0"/>
              <a:pPr>
                <a:defRPr/>
              </a:pPr>
              <a:t>4</a:t>
            </a:fld>
            <a:endParaRPr lang="en-US"/>
          </a:p>
        </p:txBody>
      </p:sp>
    </p:spTree>
    <p:extLst>
      <p:ext uri="{BB962C8B-B14F-4D97-AF65-F5344CB8AC3E}">
        <p14:creationId xmlns:p14="http://schemas.microsoft.com/office/powerpoint/2010/main" val="3917377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this was never straightforward, often other elements that would  hinder the view of the landscape  needed to be removed, so HUD’s, characters, even the original perspective had to be changed in order to extract the panoramic landscapes.</a:t>
            </a:r>
          </a:p>
        </p:txBody>
      </p:sp>
      <p:sp>
        <p:nvSpPr>
          <p:cNvPr id="4" name="Slide Number Placeholder 3"/>
          <p:cNvSpPr>
            <a:spLocks noGrp="1"/>
          </p:cNvSpPr>
          <p:nvPr>
            <p:ph type="sldNum" sz="quarter" idx="10"/>
          </p:nvPr>
        </p:nvSpPr>
        <p:spPr/>
        <p:txBody>
          <a:bodyPr/>
          <a:lstStyle/>
          <a:p>
            <a:fld id="{DBD0911D-F1F7-41C6-8F5F-BDE4B51ACC86}" type="slidenum">
              <a:rPr lang="en-GB" smtClean="0"/>
              <a:t>22</a:t>
            </a:fld>
            <a:endParaRPr lang="en-GB"/>
          </a:p>
        </p:txBody>
      </p:sp>
    </p:spTree>
    <p:extLst>
      <p:ext uri="{BB962C8B-B14F-4D97-AF65-F5344CB8AC3E}">
        <p14:creationId xmlns:p14="http://schemas.microsoft.com/office/powerpoint/2010/main" val="147614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finally resulted was for the first time, a large collection of panoramic landscapes from across computer &amp; video games across a three decade period.</a:t>
            </a:r>
          </a:p>
        </p:txBody>
      </p:sp>
      <p:sp>
        <p:nvSpPr>
          <p:cNvPr id="4" name="Slide Number Placeholder 3"/>
          <p:cNvSpPr>
            <a:spLocks noGrp="1"/>
          </p:cNvSpPr>
          <p:nvPr>
            <p:ph type="sldNum" sz="quarter" idx="10"/>
          </p:nvPr>
        </p:nvSpPr>
        <p:spPr/>
        <p:txBody>
          <a:bodyPr/>
          <a:lstStyle/>
          <a:p>
            <a:fld id="{DBD0911D-F1F7-41C6-8F5F-BDE4B51ACC86}" type="slidenum">
              <a:rPr lang="en-GB" smtClean="0"/>
              <a:t>24</a:t>
            </a:fld>
            <a:endParaRPr lang="en-GB"/>
          </a:p>
        </p:txBody>
      </p:sp>
    </p:spTree>
    <p:extLst>
      <p:ext uri="{BB962C8B-B14F-4D97-AF65-F5344CB8AC3E}">
        <p14:creationId xmlns:p14="http://schemas.microsoft.com/office/powerpoint/2010/main" val="64147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first pass of the research was published in print, and electronically as part of the process of disseminating and gathering feedback on how these virtual landscapes were regarded and perceived by gamers and non gamers alike. The reception was very positive, particularly to non-gamers which was surprising.  </a:t>
            </a:r>
          </a:p>
        </p:txBody>
      </p:sp>
      <p:sp>
        <p:nvSpPr>
          <p:cNvPr id="4" name="Slide Number Placeholder 3"/>
          <p:cNvSpPr>
            <a:spLocks noGrp="1"/>
          </p:cNvSpPr>
          <p:nvPr>
            <p:ph type="sldNum" sz="quarter" idx="10"/>
          </p:nvPr>
        </p:nvSpPr>
        <p:spPr/>
        <p:txBody>
          <a:bodyPr/>
          <a:lstStyle/>
          <a:p>
            <a:fld id="{DBD0911D-F1F7-41C6-8F5F-BDE4B51ACC86}" type="slidenum">
              <a:rPr lang="en-GB" smtClean="0"/>
              <a:t>25</a:t>
            </a:fld>
            <a:endParaRPr lang="en-GB"/>
          </a:p>
        </p:txBody>
      </p:sp>
    </p:spTree>
    <p:extLst>
      <p:ext uri="{BB962C8B-B14F-4D97-AF65-F5344CB8AC3E}">
        <p14:creationId xmlns:p14="http://schemas.microsoft.com/office/powerpoint/2010/main" val="3609160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26</a:t>
            </a:fld>
            <a:endParaRPr lang="en-GB"/>
          </a:p>
        </p:txBody>
      </p:sp>
    </p:spTree>
    <p:extLst>
      <p:ext uri="{BB962C8B-B14F-4D97-AF65-F5344CB8AC3E}">
        <p14:creationId xmlns:p14="http://schemas.microsoft.com/office/powerpoint/2010/main" val="2344637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an analysis, what resulted from this contextual survey was data indicating landscape design in games was centred around a few core elements, however there was no real major design paradigm driving the design, and in fact it was fragmented, ad-hoc and largely </a:t>
            </a:r>
            <a:r>
              <a:rPr lang="en-GB" dirty="0" err="1"/>
              <a:t>asethic</a:t>
            </a:r>
            <a:r>
              <a:rPr lang="en-GB" dirty="0"/>
              <a:t> driven. During a  lit review pass, I stumbled across landscape character assessments which largely capture the elements of virtual landscape design, and which I adapted with the contextual survey data to produce an initial design landscape design framework.</a:t>
            </a:r>
          </a:p>
        </p:txBody>
      </p:sp>
      <p:sp>
        <p:nvSpPr>
          <p:cNvPr id="4" name="Slide Number Placeholder 3"/>
          <p:cNvSpPr>
            <a:spLocks noGrp="1"/>
          </p:cNvSpPr>
          <p:nvPr>
            <p:ph type="sldNum" sz="quarter" idx="10"/>
          </p:nvPr>
        </p:nvSpPr>
        <p:spPr/>
        <p:txBody>
          <a:bodyPr/>
          <a:lstStyle/>
          <a:p>
            <a:fld id="{DBD0911D-F1F7-41C6-8F5F-BDE4B51ACC86}" type="slidenum">
              <a:rPr lang="en-GB" smtClean="0"/>
              <a:t>27</a:t>
            </a:fld>
            <a:endParaRPr lang="en-GB"/>
          </a:p>
        </p:txBody>
      </p:sp>
    </p:spTree>
    <p:extLst>
      <p:ext uri="{BB962C8B-B14F-4D97-AF65-F5344CB8AC3E}">
        <p14:creationId xmlns:p14="http://schemas.microsoft.com/office/powerpoint/2010/main" val="2753374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So given the first study had led to an initial framework, the second step was the to examine if it was able to meet the demands of a production environment,  </a:t>
            </a:r>
            <a:r>
              <a:rPr lang="en-US" dirty="0" err="1">
                <a:effectLst>
                  <a:outerShdw blurRad="38100" dist="38100" dir="2700000" algn="tl">
                    <a:srgbClr val="000000">
                      <a:alpha val="43137"/>
                    </a:srgbClr>
                  </a:outerShdw>
                </a:effectLst>
              </a:rPr>
              <a:t>ShadowMoss</a:t>
            </a:r>
            <a:r>
              <a:rPr lang="en-US" dirty="0">
                <a:effectLst>
                  <a:outerShdw blurRad="38100" dist="38100" dir="2700000" algn="tl">
                    <a:srgbClr val="000000">
                      <a:alpha val="43137"/>
                    </a:srgbClr>
                  </a:outerShdw>
                </a:effectLst>
              </a:rPr>
              <a:t> Island was born, and was a practice-based exploration of how VNE design could incorporate elements from disciplines such as Environmental Psychology and Geology, as well as reflections and observational analysis based on a field trip.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outerShdw blurRad="38100" dist="38100" dir="2700000" algn="tl">
                  <a:srgbClr val="000000">
                    <a:alpha val="43137"/>
                  </a:srgbClr>
                </a:outerShdw>
              </a:effectLst>
            </a:endParaRPr>
          </a:p>
          <a:p>
            <a:pPr marL="45720" indent="0">
              <a:buNone/>
            </a:pPr>
            <a:r>
              <a:rPr lang="en-GB" sz="1200" b="1" u="sng" dirty="0">
                <a:latin typeface="Arial" pitchFamily="34" charset="0"/>
                <a:cs typeface="Arial" pitchFamily="34" charset="0"/>
              </a:rPr>
              <a:t>Photography </a:t>
            </a:r>
            <a:endParaRPr lang="en-GB" sz="1200" u="sng" dirty="0">
              <a:latin typeface="Arial" pitchFamily="34" charset="0"/>
              <a:cs typeface="Arial" pitchFamily="34" charset="0"/>
            </a:endParaRPr>
          </a:p>
          <a:p>
            <a:pPr marL="45720" indent="0">
              <a:buNone/>
            </a:pPr>
            <a:endParaRPr lang="en-GB" sz="1200" dirty="0">
              <a:latin typeface="Arial" pitchFamily="34" charset="0"/>
              <a:cs typeface="Arial" pitchFamily="34" charset="0"/>
            </a:endParaRPr>
          </a:p>
          <a:p>
            <a:pPr marL="45720" indent="0">
              <a:buNone/>
            </a:pPr>
            <a:r>
              <a:rPr lang="en-GB" sz="1200" dirty="0">
                <a:latin typeface="Arial" pitchFamily="34" charset="0"/>
                <a:cs typeface="Arial" pitchFamily="34" charset="0"/>
              </a:rPr>
              <a:t>This method was chosen since it allows instant access to a place (virtual or physical space) in order provide a visual context to an otherwise difficult concept to describe) as a form of non-verbal communication, one that acts as entry point, to aid reflection and analysis, and as a method that allow the research to be transformed into more accessible (one that does not require lengthy time to absorb and digest) and appealing outcome; one that is more readily evolved into exhibit, ready to elicit response and incite critical discussion </a:t>
            </a:r>
          </a:p>
          <a:p>
            <a:endParaRPr lang="en-GB" sz="1200" i="1" dirty="0">
              <a:latin typeface="Arial" pitchFamily="34" charset="0"/>
              <a:cs typeface="Arial" pitchFamily="34" charset="0"/>
            </a:endParaRPr>
          </a:p>
          <a:p>
            <a:endParaRPr lang="en-GB" sz="1200" dirty="0">
              <a:latin typeface="Arial" pitchFamily="34" charset="0"/>
              <a:cs typeface="Arial" pitchFamily="34" charset="0"/>
            </a:endParaRPr>
          </a:p>
          <a:p>
            <a:pPr marL="45720" indent="0">
              <a:buNone/>
            </a:pPr>
            <a:r>
              <a:rPr lang="en-GB" sz="1200" b="1" u="sng" dirty="0">
                <a:latin typeface="Arial" pitchFamily="34" charset="0"/>
                <a:cs typeface="Arial" pitchFamily="34" charset="0"/>
              </a:rPr>
              <a:t>Field Trip (Virtual &amp; Physical) </a:t>
            </a:r>
          </a:p>
          <a:p>
            <a:pPr marL="45720" indent="0">
              <a:buNone/>
            </a:pPr>
            <a:endParaRPr lang="en-GB" sz="1200" b="1" dirty="0">
              <a:latin typeface="Arial" pitchFamily="34" charset="0"/>
              <a:cs typeface="Arial" pitchFamily="34" charset="0"/>
            </a:endParaRPr>
          </a:p>
          <a:p>
            <a:pPr marL="45720" indent="0">
              <a:buNone/>
            </a:pPr>
            <a:r>
              <a:rPr lang="en-GB" sz="1200" dirty="0">
                <a:latin typeface="Arial" pitchFamily="34" charset="0"/>
                <a:cs typeface="Arial" pitchFamily="34" charset="0"/>
              </a:rPr>
              <a:t>This includes the standard definition of the term field trip (an observational method employed to gather data in a 'live' physical setting) but within this study I am including the virtual domain within this term (visiting a virtual space to observe and collect data for later analysis and reflection).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outerShdw blurRad="38100" dist="38100" dir="2700000" algn="tl">
                  <a:srgbClr val="000000">
                    <a:alpha val="43137"/>
                  </a:srgbClr>
                </a:outerShdw>
              </a:effectLst>
            </a:endParaRP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28</a:t>
            </a:fld>
            <a:endParaRPr lang="en-GB"/>
          </a:p>
        </p:txBody>
      </p:sp>
    </p:spTree>
    <p:extLst>
      <p:ext uri="{BB962C8B-B14F-4D97-AF65-F5344CB8AC3E}">
        <p14:creationId xmlns:p14="http://schemas.microsoft.com/office/powerpoint/2010/main" val="2986257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During a second major literature review pass, whilst exploring the relationship between art, landscape and geology I came across the works of John Ruskin, the noted art critic, writer and philanthropist.  one particular dictum resonated very strongly with a core belief driving the research, and grounding subsequent work in Ruskin’s manifesto. He stated:  </a:t>
            </a:r>
          </a:p>
          <a:p>
            <a:pPr marL="0" indent="0">
              <a:buNone/>
            </a:pPr>
            <a:endParaRPr lang="en-GB" dirty="0"/>
          </a:p>
          <a:p>
            <a:r>
              <a:rPr lang="en-GB" i="1" dirty="0"/>
              <a:t>“Go to Nature in all singleness of heart, and walk with her laboriously and trustingly, having no other thoughts but how best to penetrate her meaning, and remember her instructions; rejecting nothing, selecting nothing, and scorning nothing; believing all things to be right and good, and rejoicing always in the truth.’</a:t>
            </a:r>
            <a:r>
              <a:rPr lang="en-GB" b="1" i="1" dirty="0"/>
              <a:t> </a:t>
            </a:r>
            <a:r>
              <a:rPr lang="en-GB" dirty="0"/>
              <a:t>John Ruskin</a:t>
            </a:r>
          </a:p>
          <a:p>
            <a:pPr marL="4572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29</a:t>
            </a:fld>
            <a:endParaRPr lang="en-GB"/>
          </a:p>
        </p:txBody>
      </p:sp>
    </p:spTree>
    <p:extLst>
      <p:ext uri="{BB962C8B-B14F-4D97-AF65-F5344CB8AC3E}">
        <p14:creationId xmlns:p14="http://schemas.microsoft.com/office/powerpoint/2010/main" val="4179528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inspired by his works such of his study of nice rock in Glen Finglas, I was particularly drawn to the idea of exploring a ‘Ruskin experience’, his belief that an understanding and deep appreciation of sciences such as geology for instance was critical in achieving authentic works of art, particularly in reference to the natural environment,  So I began to examine how I could use this idea to enhance and drive a virtual environment design process.</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30</a:t>
            </a:fld>
            <a:endParaRPr lang="en-GB"/>
          </a:p>
        </p:txBody>
      </p:sp>
    </p:spTree>
    <p:extLst>
      <p:ext uri="{BB962C8B-B14F-4D97-AF65-F5344CB8AC3E}">
        <p14:creationId xmlns:p14="http://schemas.microsoft.com/office/powerpoint/2010/main" val="1135220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research often does, Ruskin’s work led to an exploration of concepts of space and architecture, ideas of space, place and </a:t>
            </a:r>
            <a:r>
              <a:rPr lang="en-GB" dirty="0" err="1"/>
              <a:t>placelessness</a:t>
            </a:r>
            <a:r>
              <a:rPr lang="en-GB" dirty="0"/>
              <a:t> began to emerge, and one in particular Edward’s </a:t>
            </a:r>
            <a:r>
              <a:rPr lang="en-GB" dirty="0" err="1"/>
              <a:t>Relph’s</a:t>
            </a:r>
            <a:r>
              <a:rPr lang="en-GB" dirty="0"/>
              <a:t> ideas </a:t>
            </a:r>
            <a:r>
              <a:rPr lang="en-GB" dirty="0" err="1"/>
              <a:t>strangley</a:t>
            </a:r>
            <a:r>
              <a:rPr lang="en-GB" dirty="0"/>
              <a:t> began to resonate with elements of game design.</a:t>
            </a:r>
          </a:p>
        </p:txBody>
      </p:sp>
      <p:sp>
        <p:nvSpPr>
          <p:cNvPr id="4" name="Slide Number Placeholder 3"/>
          <p:cNvSpPr>
            <a:spLocks noGrp="1"/>
          </p:cNvSpPr>
          <p:nvPr>
            <p:ph type="sldNum" sz="quarter" idx="10"/>
          </p:nvPr>
        </p:nvSpPr>
        <p:spPr/>
        <p:txBody>
          <a:bodyPr/>
          <a:lstStyle/>
          <a:p>
            <a:fld id="{DBD0911D-F1F7-41C6-8F5F-BDE4B51ACC86}" type="slidenum">
              <a:rPr lang="en-GB" smtClean="0"/>
              <a:t>31</a:t>
            </a:fld>
            <a:endParaRPr lang="en-GB"/>
          </a:p>
        </p:txBody>
      </p:sp>
    </p:spTree>
    <p:extLst>
      <p:ext uri="{BB962C8B-B14F-4D97-AF65-F5344CB8AC3E}">
        <p14:creationId xmlns:p14="http://schemas.microsoft.com/office/powerpoint/2010/main" val="1324186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was particularly drawn to </a:t>
            </a:r>
            <a:r>
              <a:rPr lang="en-GB" dirty="0" err="1"/>
              <a:t>Relph’s</a:t>
            </a:r>
            <a:r>
              <a:rPr lang="en-GB" dirty="0"/>
              <a:t> idea of </a:t>
            </a:r>
            <a:r>
              <a:rPr lang="en-GB" i="1" dirty="0"/>
              <a:t>Existential </a:t>
            </a:r>
            <a:r>
              <a:rPr lang="en-GB" i="1" dirty="0" err="1"/>
              <a:t>Insideness</a:t>
            </a:r>
            <a:r>
              <a:rPr lang="en-GB" i="1" dirty="0"/>
              <a:t> which he described as “….a situation of deep, unself-conscious immersion in place and the experience most people know when they are at home in their own community and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This for me encapsulated the true goal of my experience as a virtual landscape designer, so I was interested in how, if at all I could achieve this feeling of Existential Insideless in a virtual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32</a:t>
            </a:fld>
            <a:endParaRPr lang="en-GB"/>
          </a:p>
        </p:txBody>
      </p:sp>
    </p:spTree>
    <p:extLst>
      <p:ext uri="{BB962C8B-B14F-4D97-AF65-F5344CB8AC3E}">
        <p14:creationId xmlns:p14="http://schemas.microsoft.com/office/powerpoint/2010/main" val="201943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a:t>
            </a:fld>
            <a:endParaRPr lang="en-GB"/>
          </a:p>
        </p:txBody>
      </p:sp>
    </p:spTree>
    <p:extLst>
      <p:ext uri="{BB962C8B-B14F-4D97-AF65-F5344CB8AC3E}">
        <p14:creationId xmlns:p14="http://schemas.microsoft.com/office/powerpoint/2010/main" val="2258014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using this, and reflecting on particular landscapes I had visited in the past (such as the lone Cypress tree in California) I undertook a fieldtrip to try and capture in-action reflection on natural landscapes with a view to building a digital one going beyond the  dominant </a:t>
            </a:r>
            <a:r>
              <a:rPr lang="en-GB" dirty="0" err="1"/>
              <a:t>aesesthic</a:t>
            </a:r>
            <a:r>
              <a:rPr lang="en-GB" dirty="0"/>
              <a:t> driven design approach. </a:t>
            </a:r>
          </a:p>
        </p:txBody>
      </p:sp>
      <p:sp>
        <p:nvSpPr>
          <p:cNvPr id="4" name="Slide Number Placeholder 3"/>
          <p:cNvSpPr>
            <a:spLocks noGrp="1"/>
          </p:cNvSpPr>
          <p:nvPr>
            <p:ph type="sldNum" sz="quarter" idx="10"/>
          </p:nvPr>
        </p:nvSpPr>
        <p:spPr/>
        <p:txBody>
          <a:bodyPr/>
          <a:lstStyle/>
          <a:p>
            <a:fld id="{DBD0911D-F1F7-41C6-8F5F-BDE4B51ACC86}" type="slidenum">
              <a:rPr lang="en-GB" smtClean="0"/>
              <a:t>33</a:t>
            </a:fld>
            <a:endParaRPr lang="en-GB"/>
          </a:p>
        </p:txBody>
      </p:sp>
    </p:spTree>
    <p:extLst>
      <p:ext uri="{BB962C8B-B14F-4D97-AF65-F5344CB8AC3E}">
        <p14:creationId xmlns:p14="http://schemas.microsoft.com/office/powerpoint/2010/main" val="929412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34</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So I chose a small place in Wales, Moll </a:t>
            </a:r>
            <a:r>
              <a:rPr lang="en-US" dirty="0" err="1"/>
              <a:t>Shabod</a:t>
            </a:r>
            <a:r>
              <a:rPr lang="en-US" dirty="0"/>
              <a:t>, and spent  few days exploring the space and trying to explore the feeling of </a:t>
            </a:r>
            <a:r>
              <a:rPr lang="en-GB" i="1" dirty="0"/>
              <a:t>Existential </a:t>
            </a:r>
            <a:r>
              <a:rPr lang="en-GB" i="1" dirty="0" err="1"/>
              <a:t>Insideness</a:t>
            </a:r>
            <a:r>
              <a:rPr lang="en-GB" i="1" dirty="0"/>
              <a:t> in the Welsh wilderness,.</a:t>
            </a:r>
            <a:endParaRPr lang="en-US" dirty="0"/>
          </a:p>
        </p:txBody>
      </p:sp>
    </p:spTree>
    <p:extLst>
      <p:ext uri="{BB962C8B-B14F-4D97-AF65-F5344CB8AC3E}">
        <p14:creationId xmlns:p14="http://schemas.microsoft.com/office/powerpoint/2010/main" val="163230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35</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6494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36</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49559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37</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53525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15160D-9E30-43F4-88FE-4FBC9A8956E5}" type="slidenum">
              <a:rPr lang="en-GB" smtClean="0"/>
              <a:pPr eaLnBrk="1" hangingPunct="1"/>
              <a:t>38</a:t>
            </a:fld>
            <a:endParaRPr lang="en-GB"/>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534926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 field trip, I then started a process of reflecting and trying to embed my experiences into a virtual natural environment, I ended up  selecting CryEngine 5, a very extensive games engine as the tool to build the digital game, given its very impressive technical capability.</a:t>
            </a:r>
          </a:p>
        </p:txBody>
      </p:sp>
      <p:sp>
        <p:nvSpPr>
          <p:cNvPr id="4" name="Slide Number Placeholder 3"/>
          <p:cNvSpPr>
            <a:spLocks noGrp="1"/>
          </p:cNvSpPr>
          <p:nvPr>
            <p:ph type="sldNum" sz="quarter" idx="10"/>
          </p:nvPr>
        </p:nvSpPr>
        <p:spPr/>
        <p:txBody>
          <a:bodyPr/>
          <a:lstStyle/>
          <a:p>
            <a:fld id="{DBD0911D-F1F7-41C6-8F5F-BDE4B51ACC86}" type="slidenum">
              <a:rPr lang="en-GB" smtClean="0"/>
              <a:t>40</a:t>
            </a:fld>
            <a:endParaRPr lang="en-GB"/>
          </a:p>
        </p:txBody>
      </p:sp>
    </p:spTree>
    <p:extLst>
      <p:ext uri="{BB962C8B-B14F-4D97-AF65-F5344CB8AC3E}">
        <p14:creationId xmlns:p14="http://schemas.microsoft.com/office/powerpoint/2010/main" val="2182882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wasn’t just an the aesthetics I wanted to replicate but I wanted to embed a sense of passed time, geology, physiographic nature, it’s impact on me during the field trip and explore concepts such as genius loci and biophilic design. </a:t>
            </a:r>
          </a:p>
        </p:txBody>
      </p:sp>
      <p:sp>
        <p:nvSpPr>
          <p:cNvPr id="4" name="Slide Number Placeholder 3"/>
          <p:cNvSpPr>
            <a:spLocks noGrp="1"/>
          </p:cNvSpPr>
          <p:nvPr>
            <p:ph type="sldNum" sz="quarter" idx="10"/>
          </p:nvPr>
        </p:nvSpPr>
        <p:spPr/>
        <p:txBody>
          <a:bodyPr/>
          <a:lstStyle/>
          <a:p>
            <a:fld id="{DBD0911D-F1F7-41C6-8F5F-BDE4B51ACC86}" type="slidenum">
              <a:rPr lang="en-GB" smtClean="0"/>
              <a:t>46</a:t>
            </a:fld>
            <a:endParaRPr lang="en-GB"/>
          </a:p>
        </p:txBody>
      </p:sp>
    </p:spTree>
    <p:extLst>
      <p:ext uri="{BB962C8B-B14F-4D97-AF65-F5344CB8AC3E}">
        <p14:creationId xmlns:p14="http://schemas.microsoft.com/office/powerpoint/2010/main" val="2465263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ultimately emerged after this piece of practice was not only a practical </a:t>
            </a:r>
            <a:r>
              <a:rPr lang="en-GB" dirty="0" err="1"/>
              <a:t>aretfact</a:t>
            </a:r>
            <a:r>
              <a:rPr lang="en-GB" dirty="0"/>
              <a:t> of the initial VNED design framework; a game to explore, but also a much more deeper and richer framework began to emerge, particularly the perceptual and phycological impact and meaning of landscape had developed,  one that attempted to unite game design, </a:t>
            </a:r>
            <a:r>
              <a:rPr lang="en-GB" dirty="0" err="1"/>
              <a:t>Relph’s</a:t>
            </a:r>
            <a:r>
              <a:rPr lang="en-GB" dirty="0"/>
              <a:t> </a:t>
            </a:r>
            <a:r>
              <a:rPr lang="en-GB" dirty="0" err="1"/>
              <a:t>placeness</a:t>
            </a:r>
            <a:r>
              <a:rPr lang="en-GB" dirty="0"/>
              <a:t> and Ruskin’s go to nature dictum.</a:t>
            </a:r>
          </a:p>
        </p:txBody>
      </p:sp>
      <p:sp>
        <p:nvSpPr>
          <p:cNvPr id="4" name="Slide Number Placeholder 3"/>
          <p:cNvSpPr>
            <a:spLocks noGrp="1"/>
          </p:cNvSpPr>
          <p:nvPr>
            <p:ph type="sldNum" sz="quarter" idx="10"/>
          </p:nvPr>
        </p:nvSpPr>
        <p:spPr/>
        <p:txBody>
          <a:bodyPr/>
          <a:lstStyle/>
          <a:p>
            <a:fld id="{DBD0911D-F1F7-41C6-8F5F-BDE4B51ACC86}" type="slidenum">
              <a:rPr lang="en-GB" smtClean="0"/>
              <a:t>47</a:t>
            </a:fld>
            <a:endParaRPr lang="en-GB"/>
          </a:p>
        </p:txBody>
      </p:sp>
    </p:spTree>
    <p:extLst>
      <p:ext uri="{BB962C8B-B14F-4D97-AF65-F5344CB8AC3E}">
        <p14:creationId xmlns:p14="http://schemas.microsoft.com/office/powerpoint/2010/main" val="101438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terms of the research outcomes,  </a:t>
            </a:r>
            <a:r>
              <a:rPr lang="en-US" dirty="0"/>
              <a:t>The research has significance to both professional and pedagogic practitioners working in the area of computer and video game natural environment design.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research not only presents a theoretical model but also presents a practice-based outcomes to illustrate that this can be a creative and feasible approach. Within the framework, </a:t>
            </a:r>
            <a:r>
              <a:rPr lang="en-GB" dirty="0" err="1"/>
              <a:t>ShadowMoss</a:t>
            </a:r>
            <a:r>
              <a:rPr lang="en-GB" dirty="0"/>
              <a:t> Island provided a working exemplar of how field study could be conducted (capturing the field experience data in the journal/log) and provides a step by step guide in how a VNE design process should be staged in a contemporary (2017) games engine</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48</a:t>
            </a:fld>
            <a:endParaRPr lang="en-GB"/>
          </a:p>
        </p:txBody>
      </p:sp>
    </p:spTree>
    <p:extLst>
      <p:ext uri="{BB962C8B-B14F-4D97-AF65-F5344CB8AC3E}">
        <p14:creationId xmlns:p14="http://schemas.microsoft.com/office/powerpoint/2010/main" val="419858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itchFamily="34" charset="0"/>
                <a:cs typeface="Arial" pitchFamily="34" charset="0"/>
              </a:rPr>
              <a:t>Pedagogic Experience: </a:t>
            </a:r>
            <a:r>
              <a:rPr lang="en-GB" sz="1200" dirty="0">
                <a:latin typeface="Arial" pitchFamily="34" charset="0"/>
                <a:cs typeface="Arial" pitchFamily="34" charset="0"/>
              </a:rPr>
              <a:t>I am an active Higher Education academic who has developed, written and taught on a range of programmes in the areas of creative and digital media, with a specific interest in computer and video games theory and practice. For over a decade I have taught on a games degree, and taught games design and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itchFamily="34" charset="0"/>
                <a:cs typeface="Arial" pitchFamily="34" charset="0"/>
              </a:rPr>
              <a:t>Personal Interest: </a:t>
            </a:r>
            <a:r>
              <a:rPr lang="en-GB" sz="1200" dirty="0">
                <a:latin typeface="Arial" pitchFamily="34" charset="0"/>
                <a:cs typeface="Arial" pitchFamily="34" charset="0"/>
              </a:rPr>
              <a:t>The natural world, in particularly scenic landscapes, has captivated and held my attention for many years and as a result I have been an active and keen walker, as well as developing an interest in nature landscape photography. I am also a keen and passionate video game player,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pitchFamily="34" charset="0"/>
              <a:cs typeface="Arial" pitchFamily="34" charset="0"/>
            </a:endParaRPr>
          </a:p>
          <a:p>
            <a:r>
              <a:rPr lang="en-GB" sz="1200" b="1" dirty="0">
                <a:latin typeface="Arial" pitchFamily="34" charset="0"/>
                <a:cs typeface="Arial" pitchFamily="34" charset="0"/>
              </a:rPr>
              <a:t>Professional practice: </a:t>
            </a:r>
            <a:r>
              <a:rPr lang="en-GB" sz="1200" dirty="0">
                <a:latin typeface="Arial" pitchFamily="34" charset="0"/>
                <a:cs typeface="Arial" pitchFamily="34" charset="0"/>
              </a:rPr>
              <a:t>my practise as a designer and artist over the last decade has involved undertaking a range of technical and creative problems at the forefront of artistic and commercial practice. Many of these challenges are only ever partially solved or left fully unexplored due to project limitations such as resource constraints. For a practitioner, these „unsolved‟ challenges can be frustrating, and after a number  of projects a number of residual tasks, both creative and technical remained, </a:t>
            </a:r>
            <a:br>
              <a:rPr lang="en-GB" sz="1200" dirty="0">
                <a:latin typeface="Arial" pitchFamily="34" charset="0"/>
                <a:cs typeface="Arial" pitchFamily="34" charset="0"/>
              </a:rPr>
            </a:br>
            <a:endParaRPr lang="en-GB" sz="1200" dirty="0">
              <a:latin typeface="Arial" pitchFamily="34" charset="0"/>
              <a:cs typeface="Arial" pitchFamily="34" charset="0"/>
            </a:endParaRPr>
          </a:p>
          <a:p>
            <a:br>
              <a:rPr lang="en-GB" sz="1200" dirty="0">
                <a:latin typeface="Arial" pitchFamily="34" charset="0"/>
                <a:cs typeface="Arial" pitchFamily="34" charset="0"/>
              </a:rPr>
            </a:br>
            <a:endParaRPr lang="en-GB"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DBD0911D-F1F7-41C6-8F5F-BDE4B51ACC86}" type="slidenum">
              <a:rPr lang="en-GB" smtClean="0"/>
              <a:t>6</a:t>
            </a:fld>
            <a:endParaRPr lang="en-GB"/>
          </a:p>
        </p:txBody>
      </p:sp>
    </p:spTree>
    <p:extLst>
      <p:ext uri="{BB962C8B-B14F-4D97-AF65-F5344CB8AC3E}">
        <p14:creationId xmlns:p14="http://schemas.microsoft.com/office/powerpoint/2010/main" val="1377873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study argues that gamespaces, in particular environments and corresponding landscapes have a significant impact on gameplay, as such the research suggest as  new game design &amp; production processes framework with an aim in developing richer and deeper virtual landscapes.</a:t>
            </a:r>
          </a:p>
        </p:txBody>
      </p:sp>
      <p:sp>
        <p:nvSpPr>
          <p:cNvPr id="4" name="Slide Number Placeholder 3"/>
          <p:cNvSpPr>
            <a:spLocks noGrp="1"/>
          </p:cNvSpPr>
          <p:nvPr>
            <p:ph type="sldNum" sz="quarter" idx="10"/>
          </p:nvPr>
        </p:nvSpPr>
        <p:spPr/>
        <p:txBody>
          <a:bodyPr/>
          <a:lstStyle/>
          <a:p>
            <a:fld id="{DBD0911D-F1F7-41C6-8F5F-BDE4B51ACC86}" type="slidenum">
              <a:rPr lang="en-GB" smtClean="0"/>
              <a:t>49</a:t>
            </a:fld>
            <a:endParaRPr lang="en-GB"/>
          </a:p>
        </p:txBody>
      </p:sp>
    </p:spTree>
    <p:extLst>
      <p:ext uri="{BB962C8B-B14F-4D97-AF65-F5344CB8AC3E}">
        <p14:creationId xmlns:p14="http://schemas.microsoft.com/office/powerpoint/2010/main" val="1544625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a:p>
            <a:r>
              <a:rPr lang="en-GB" dirty="0"/>
              <a:t>A range of tools, processes, artefacts and extensive recommendations were developed in the course of the research, resulting in the creation of historical VNE visual archive in a range of digital and physical ‘artefacts’ forms. ‘</a:t>
            </a:r>
            <a:r>
              <a:rPr lang="en-GB" i="1" dirty="0" err="1"/>
              <a:t>Scenism</a:t>
            </a:r>
            <a:r>
              <a:rPr lang="en-GB" dirty="0"/>
              <a:t>’ was the final resulting framework that arose  as the embodiment of the proposed VNE/VNL design framework</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50</a:t>
            </a:fld>
            <a:endParaRPr lang="en-GB"/>
          </a:p>
        </p:txBody>
      </p:sp>
    </p:spTree>
    <p:extLst>
      <p:ext uri="{BB962C8B-B14F-4D97-AF65-F5344CB8AC3E}">
        <p14:creationId xmlns:p14="http://schemas.microsoft.com/office/powerpoint/2010/main" val="422341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study proposes </a:t>
            </a:r>
            <a:r>
              <a:rPr lang="en-GB" i="1" dirty="0" err="1"/>
              <a:t>gameplace</a:t>
            </a:r>
            <a:r>
              <a:rPr lang="en-GB" i="1" dirty="0"/>
              <a:t> </a:t>
            </a:r>
            <a:r>
              <a:rPr lang="en-GB" dirty="0"/>
              <a:t>as a complimentary term to sit alongside </a:t>
            </a:r>
            <a:r>
              <a:rPr lang="en-GB" i="1" dirty="0" err="1"/>
              <a:t>gamespace</a:t>
            </a:r>
            <a:r>
              <a:rPr lang="en-GB" dirty="0"/>
              <a:t>; </a:t>
            </a:r>
            <a:r>
              <a:rPr lang="en-GB" dirty="0" err="1"/>
              <a:t>gamespace</a:t>
            </a:r>
            <a:r>
              <a:rPr lang="en-GB" dirty="0"/>
              <a:t> may refer to the particularly arrangement/configuration of the virtual space/environment in a game, whereas </a:t>
            </a:r>
            <a:r>
              <a:rPr lang="en-GB" i="1" dirty="0" err="1"/>
              <a:t>gameplace</a:t>
            </a:r>
            <a:r>
              <a:rPr lang="en-GB" i="1" dirty="0"/>
              <a:t> </a:t>
            </a:r>
            <a:r>
              <a:rPr lang="en-GB" dirty="0"/>
              <a:t>refers to a particular and specific location within a </a:t>
            </a:r>
            <a:r>
              <a:rPr lang="en-GB" dirty="0" err="1"/>
              <a:t>gamespace</a:t>
            </a:r>
            <a:r>
              <a:rPr lang="en-GB" dirty="0"/>
              <a:t> that evokes a meaning, whether that is to an individual or a group or a personal, cultural or otherwise level. </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51</a:t>
            </a:fld>
            <a:endParaRPr lang="en-GB"/>
          </a:p>
        </p:txBody>
      </p:sp>
    </p:spTree>
    <p:extLst>
      <p:ext uri="{BB962C8B-B14F-4D97-AF65-F5344CB8AC3E}">
        <p14:creationId xmlns:p14="http://schemas.microsoft.com/office/powerpoint/2010/main" val="2785136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research supports the assertion that video games have the power to forge the future of ludic space-time (</a:t>
            </a:r>
            <a:r>
              <a:rPr lang="en-GB" i="1" dirty="0" err="1"/>
              <a:t>Brouchoud</a:t>
            </a:r>
            <a:r>
              <a:rPr lang="en-GB" i="1" dirty="0"/>
              <a:t> 2013; </a:t>
            </a:r>
            <a:r>
              <a:rPr lang="en-GB" i="1" dirty="0" err="1"/>
              <a:t>Walz</a:t>
            </a:r>
            <a:r>
              <a:rPr lang="en-GB" i="1" dirty="0"/>
              <a:t> 2010) </a:t>
            </a:r>
            <a:r>
              <a:rPr lang="en-GB" dirty="0"/>
              <a:t>and that landscape architecture,  geology and ecology will increasingly blend with game design to create a new type of design and will herald new thinking crossing the boundaries between disciplines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you see here is work, in collaboration with Mark Jackson (landscape architect) and Eddy Fox, lead academic on the Masters in landscape architecture programme, by a </a:t>
            </a:r>
            <a:r>
              <a:rPr lang="en-GB" dirty="0" err="1"/>
              <a:t>Manc</a:t>
            </a:r>
            <a:r>
              <a:rPr lang="en-GB" dirty="0"/>
              <a:t> Metro Uni student </a:t>
            </a:r>
            <a:r>
              <a:rPr lang="en-GB" sz="1200" dirty="0"/>
              <a:t>who for the first time were used games technology, namely CryEngine 5 to explore and design landscape architecture. This is set to be explored further at other Universities.</a:t>
            </a:r>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52</a:t>
            </a:fld>
            <a:endParaRPr lang="en-GB"/>
          </a:p>
        </p:txBody>
      </p:sp>
    </p:spTree>
    <p:extLst>
      <p:ext uri="{BB962C8B-B14F-4D97-AF65-F5344CB8AC3E}">
        <p14:creationId xmlns:p14="http://schemas.microsoft.com/office/powerpoint/2010/main" val="1474243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research supports the notion of Spatiality as Raison </a:t>
            </a:r>
            <a:r>
              <a:rPr lang="en-GB" b="1" dirty="0" err="1"/>
              <a:t>D’etre</a:t>
            </a:r>
            <a:r>
              <a:rPr lang="en-GB" b="1" dirty="0"/>
              <a:t> within digital games, :</a:t>
            </a:r>
            <a:r>
              <a:rPr lang="en-GB" dirty="0"/>
              <a:t> </a:t>
            </a:r>
            <a:r>
              <a:rPr lang="en-GB" dirty="0" err="1"/>
              <a:t>Scenism</a:t>
            </a:r>
            <a:r>
              <a:rPr lang="en-GB" dirty="0"/>
              <a:t> embraces and develops the perspective of spatiality as one of the defining attributes of digital games and as such should be core focus of implementing a ‘</a:t>
            </a:r>
            <a:r>
              <a:rPr lang="en-GB" dirty="0" err="1"/>
              <a:t>scenistic</a:t>
            </a:r>
            <a:r>
              <a:rPr lang="en-GB" dirty="0"/>
              <a:t>’ approach. The framework offers not only game designers an opportunity to develop engaging spatial experiences using an array of game technologies that may not use ‘traditional’ elements of gameplay, but instead focus on emergent spatial-play elements such as exploration &amp; discovery, prospect and refuge.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53</a:t>
            </a:fld>
            <a:endParaRPr lang="en-GB"/>
          </a:p>
        </p:txBody>
      </p:sp>
    </p:spTree>
    <p:extLst>
      <p:ext uri="{BB962C8B-B14F-4D97-AF65-F5344CB8AC3E}">
        <p14:creationId xmlns:p14="http://schemas.microsoft.com/office/powerpoint/2010/main" val="32719879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t>The research concludes with proposing a practical framework driven by viewing environment design from an alternative spatial perspective  to the narrative or aesthetic driven approaches employed by environment design practitioners. The experimental ‘framework proposed in this study intends to assist practitioners in developing digital games from an alternative and informed position.</a:t>
            </a:r>
          </a:p>
          <a:p>
            <a:pPr marL="0" indent="0" algn="just">
              <a:buNone/>
            </a:pPr>
            <a:endParaRPr lang="en-GB" dirty="0"/>
          </a:p>
          <a:p>
            <a:pPr marL="0" indent="0" algn="just">
              <a:buNone/>
            </a:pPr>
            <a:r>
              <a:rPr lang="en-GB" dirty="0"/>
              <a:t>The research concludes with presenting ‘</a:t>
            </a:r>
            <a:r>
              <a:rPr lang="en-GB" i="1" dirty="0" err="1"/>
              <a:t>Scenism</a:t>
            </a:r>
            <a:r>
              <a:rPr lang="en-GB" dirty="0"/>
              <a:t>’ as the embodiment of the proposed VNE/VNL design framework, a unified and coherent construct, one that communicates the research in a more production focused manner for both professional and pedagogic practitioners working in the area of computer and video game natural environment and landscape design.</a:t>
            </a:r>
          </a:p>
          <a:p>
            <a:pPr algn="just"/>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54</a:t>
            </a:fld>
            <a:endParaRPr lang="en-GB"/>
          </a:p>
        </p:txBody>
      </p:sp>
    </p:spTree>
    <p:extLst>
      <p:ext uri="{BB962C8B-B14F-4D97-AF65-F5344CB8AC3E}">
        <p14:creationId xmlns:p14="http://schemas.microsoft.com/office/powerpoint/2010/main" val="705855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t>Finally I believe that future digital games designers will move from being architects of space to </a:t>
            </a:r>
            <a:r>
              <a:rPr lang="en-GB" i="1" dirty="0"/>
              <a:t>Architects of Place, </a:t>
            </a:r>
            <a:r>
              <a:rPr lang="en-GB" dirty="0"/>
              <a:t>and will increasingly be educated in 'traditional' elements of landscape planning including ecology and architecture. This represents a future opportunity for those in fields such as geology, ecology or landscape architecture to become collaborators in shaping future digital games, radically reshaping the professions for both future demands and challenges. </a:t>
            </a:r>
          </a:p>
          <a:p>
            <a:pPr marL="0" indent="0" algn="just">
              <a:buNone/>
            </a:pPr>
            <a:endParaRPr lang="en-GB" dirty="0"/>
          </a:p>
          <a:p>
            <a:pPr marL="0" indent="0" algn="just">
              <a:buNone/>
            </a:pPr>
            <a:r>
              <a:rPr lang="en-GB" dirty="0"/>
              <a:t>Meaning and ideas of landscape, in function and in perceptions in digital games are yet to be fully explored and realised. Thank you.</a:t>
            </a:r>
          </a:p>
        </p:txBody>
      </p:sp>
      <p:sp>
        <p:nvSpPr>
          <p:cNvPr id="4" name="Slide Number Placeholder 3"/>
          <p:cNvSpPr>
            <a:spLocks noGrp="1"/>
          </p:cNvSpPr>
          <p:nvPr>
            <p:ph type="sldNum" sz="quarter" idx="10"/>
          </p:nvPr>
        </p:nvSpPr>
        <p:spPr/>
        <p:txBody>
          <a:bodyPr/>
          <a:lstStyle/>
          <a:p>
            <a:fld id="{DBD0911D-F1F7-41C6-8F5F-BDE4B51ACC86}" type="slidenum">
              <a:rPr lang="en-GB" smtClean="0"/>
              <a:t>55</a:t>
            </a:fld>
            <a:endParaRPr lang="en-GB"/>
          </a:p>
        </p:txBody>
      </p:sp>
    </p:spTree>
    <p:extLst>
      <p:ext uri="{BB962C8B-B14F-4D97-AF65-F5344CB8AC3E}">
        <p14:creationId xmlns:p14="http://schemas.microsoft.com/office/powerpoint/2010/main" val="223233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would like know more or have a question, please feel free to contact me on any of the above. </a:t>
            </a:r>
          </a:p>
        </p:txBody>
      </p:sp>
      <p:sp>
        <p:nvSpPr>
          <p:cNvPr id="4" name="Slide Number Placeholder 3"/>
          <p:cNvSpPr>
            <a:spLocks noGrp="1"/>
          </p:cNvSpPr>
          <p:nvPr>
            <p:ph type="sldNum" sz="quarter" idx="10"/>
          </p:nvPr>
        </p:nvSpPr>
        <p:spPr/>
        <p:txBody>
          <a:bodyPr/>
          <a:lstStyle/>
          <a:p>
            <a:fld id="{DBD0911D-F1F7-41C6-8F5F-BDE4B51ACC86}" type="slidenum">
              <a:rPr lang="en-GB" smtClean="0"/>
              <a:t>56</a:t>
            </a:fld>
            <a:endParaRPr lang="en-GB"/>
          </a:p>
        </p:txBody>
      </p:sp>
    </p:spTree>
    <p:extLst>
      <p:ext uri="{BB962C8B-B14F-4D97-AF65-F5344CB8AC3E}">
        <p14:creationId xmlns:p14="http://schemas.microsoft.com/office/powerpoint/2010/main" val="1947658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57</a:t>
            </a:fld>
            <a:endParaRPr lang="en-GB"/>
          </a:p>
        </p:txBody>
      </p:sp>
    </p:spTree>
    <p:extLst>
      <p:ext uri="{BB962C8B-B14F-4D97-AF65-F5344CB8AC3E}">
        <p14:creationId xmlns:p14="http://schemas.microsoft.com/office/powerpoint/2010/main" val="2669570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58</a:t>
            </a:fld>
            <a:endParaRPr lang="en-GB"/>
          </a:p>
        </p:txBody>
      </p:sp>
    </p:spTree>
    <p:extLst>
      <p:ext uri="{BB962C8B-B14F-4D97-AF65-F5344CB8AC3E}">
        <p14:creationId xmlns:p14="http://schemas.microsoft.com/office/powerpoint/2010/main" val="1075307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GB" dirty="0">
                <a:latin typeface="+mn-lt"/>
                <a:cs typeface="Arial" pitchFamily="34" charset="0"/>
              </a:rPr>
              <a:t>Over the last few decades, Video games have gone from a niche pastime to one of the most popular entertainment industries surpassing TV, film and the music industries. From a bedroom industry to a multibillion pound industry , contemporary video games development can involve hundreds of specialists working across several years on budgets in excess of £4-500 million, with games such as GTA 5 generating billions of pounds of revenue as a single title, illustrating the popularity of the medium.</a:t>
            </a:r>
          </a:p>
          <a:p>
            <a:pPr marL="0" indent="0" algn="just">
              <a:buNone/>
            </a:pPr>
            <a:endParaRPr lang="en-GB" dirty="0">
              <a:latin typeface="+mn-lt"/>
              <a:cs typeface="Arial" pitchFamily="34" charset="0"/>
            </a:endParaRPr>
          </a:p>
          <a:p>
            <a:pPr marL="0" indent="0" algn="just">
              <a:buNone/>
            </a:pPr>
            <a:r>
              <a:rPr lang="en-GB" dirty="0">
                <a:latin typeface="+mn-lt"/>
                <a:cs typeface="Arial" pitchFamily="34" charset="0"/>
              </a:rPr>
              <a:t>From a technological perspective, we’ve gone from blocky </a:t>
            </a:r>
            <a:r>
              <a:rPr lang="en-GB" dirty="0" err="1">
                <a:latin typeface="+mn-lt"/>
                <a:cs typeface="Arial" pitchFamily="34" charset="0"/>
              </a:rPr>
              <a:t>monocolour</a:t>
            </a:r>
            <a:r>
              <a:rPr lang="en-GB" dirty="0">
                <a:latin typeface="+mn-lt"/>
                <a:cs typeface="Arial" pitchFamily="34" charset="0"/>
              </a:rPr>
              <a:t> 2D landscapes, to fully realised 3D worlds complete with weather systems and complex immersive and interactive elements.</a:t>
            </a:r>
          </a:p>
          <a:p>
            <a:endParaRPr lang="en-GB"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7</a:t>
            </a:fld>
            <a:endParaRPr lang="en-GB"/>
          </a:p>
        </p:txBody>
      </p:sp>
    </p:spTree>
    <p:extLst>
      <p:ext uri="{BB962C8B-B14F-4D97-AF65-F5344CB8AC3E}">
        <p14:creationId xmlns:p14="http://schemas.microsoft.com/office/powerpoint/2010/main" val="85393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process of designing games, </a:t>
            </a:r>
            <a:r>
              <a:rPr lang="en-GB" sz="1200" dirty="0" err="1"/>
              <a:t>i.e</a:t>
            </a:r>
            <a:r>
              <a:rPr lang="en-GB" sz="1200" dirty="0"/>
              <a:t> games design is a rapidly evolving discipline yet despite the technological revolution,  the field is still in the ‘feuding tribal’ era with pockets of competing theories and  according to </a:t>
            </a:r>
            <a:r>
              <a:rPr lang="en-GB" sz="1200" dirty="0" err="1"/>
              <a:t>Salen</a:t>
            </a:r>
            <a:r>
              <a:rPr lang="en-GB" sz="1200" dirty="0"/>
              <a:t> &amp; Zimmerman still has not ‘crystalized’ into a stable field of inquiry</a:t>
            </a:r>
          </a:p>
          <a:p>
            <a:endParaRPr lang="en-GB" sz="1200" dirty="0"/>
          </a:p>
          <a:p>
            <a:r>
              <a:rPr lang="en-GB" sz="1200" dirty="0"/>
              <a:t>The study supports </a:t>
            </a:r>
            <a:r>
              <a:rPr lang="en-GB" sz="1200" dirty="0" err="1"/>
              <a:t>Aarseth’s</a:t>
            </a:r>
            <a:r>
              <a:rPr lang="en-GB" sz="1200" dirty="0"/>
              <a:t> (2007) assertion that spatiality is the defining element in computer games as virtual environments are capable of being the </a:t>
            </a:r>
            <a:r>
              <a:rPr lang="en-GB" sz="1200" i="1" dirty="0"/>
              <a:t>raison d’être’</a:t>
            </a:r>
            <a:r>
              <a:rPr lang="en-GB" sz="1200" dirty="0"/>
              <a:t> of a game; i.e. they can be enjoyed either in their own right. </a:t>
            </a:r>
          </a:p>
          <a:p>
            <a:pPr marL="118872" indent="0">
              <a:buNone/>
            </a:pPr>
            <a:endParaRPr lang="en-GB" sz="1200" dirty="0"/>
          </a:p>
          <a:p>
            <a:r>
              <a:rPr lang="en-GB" sz="1200" dirty="0"/>
              <a:t>The study adopts Jenkins &amp; Squire’s (2002) position of viewing digital games as ‘</a:t>
            </a:r>
            <a:r>
              <a:rPr lang="en-GB" sz="1200" i="1" dirty="0"/>
              <a:t>spatial art’ </a:t>
            </a:r>
            <a:r>
              <a:rPr lang="en-GB" sz="1200" dirty="0"/>
              <a:t>and as such, they postulated games design should be grounded in landscape art, architecture, gardening and park design</a:t>
            </a:r>
          </a:p>
          <a:p>
            <a:endParaRPr lang="en-GB" sz="1200" dirty="0"/>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8</a:t>
            </a:fld>
            <a:endParaRPr lang="en-GB"/>
          </a:p>
        </p:txBody>
      </p:sp>
    </p:spTree>
    <p:extLst>
      <p:ext uri="{BB962C8B-B14F-4D97-AF65-F5344CB8AC3E}">
        <p14:creationId xmlns:p14="http://schemas.microsoft.com/office/powerpoint/2010/main" val="289781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Games, in particular gamespaces (the spatial configuration of a game) has evolved significantly over the last 30 years from simple limited 2D fixed size space to massive 3D spaces to completely immersive virtual reality spaces (Wolf, 2002; Boron, 2007) </a:t>
            </a:r>
          </a:p>
          <a:p>
            <a:endParaRPr lang="en-GB" sz="1200" dirty="0"/>
          </a:p>
          <a:p>
            <a:r>
              <a:rPr lang="en-GB" sz="1200" dirty="0"/>
              <a:t>Digital Games have increasingly becoming </a:t>
            </a:r>
            <a:r>
              <a:rPr lang="en-GB" sz="1200" dirty="0" err="1"/>
              <a:t>openworld</a:t>
            </a:r>
            <a:r>
              <a:rPr lang="en-GB" sz="1200" dirty="0"/>
              <a:t>, massive and complex; this is set to change further with the advent of VR and AR technologies (Fox, 2010; England, 2015). </a:t>
            </a:r>
          </a:p>
          <a:p>
            <a:endParaRPr lang="en-GB" sz="1200" dirty="0"/>
          </a:p>
          <a:p>
            <a:r>
              <a:rPr lang="en-GB" sz="1200" dirty="0"/>
              <a:t>However according to Yang, A unified Monolithic level design process is unlikely to emerge however, </a:t>
            </a:r>
            <a:r>
              <a:rPr lang="en-GB" sz="1200" i="1" dirty="0"/>
              <a:t>Intersectional level design</a:t>
            </a:r>
            <a:r>
              <a:rPr lang="en-GB" sz="1200" dirty="0"/>
              <a:t>, one that utilises as many design traditions as possible depending on the context is more likely (Yang, 2005). </a:t>
            </a:r>
          </a:p>
          <a:p>
            <a:endParaRPr lang="en-GB" sz="1200" dirty="0"/>
          </a:p>
          <a:p>
            <a:r>
              <a:rPr lang="en-GB" sz="1200" dirty="0"/>
              <a:t>Interestingly over the last few years, traditional architectural design has been used to games in both theoretical games design (Totten, 2014) as well as and practical application (</a:t>
            </a:r>
            <a:r>
              <a:rPr lang="en-GB" sz="1200" i="1" dirty="0"/>
              <a:t>The Witness</a:t>
            </a:r>
            <a:r>
              <a:rPr lang="en-GB" sz="1200" dirty="0"/>
              <a:t>, 2016). </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9</a:t>
            </a:fld>
            <a:endParaRPr lang="en-GB"/>
          </a:p>
        </p:txBody>
      </p:sp>
    </p:spTree>
    <p:extLst>
      <p:ext uri="{BB962C8B-B14F-4D97-AF65-F5344CB8AC3E}">
        <p14:creationId xmlns:p14="http://schemas.microsoft.com/office/powerpoint/2010/main" val="121819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 As </a:t>
            </a:r>
            <a:r>
              <a:rPr lang="en-GB" sz="1200" i="1" dirty="0" err="1"/>
              <a:t>Aeseth</a:t>
            </a:r>
            <a:r>
              <a:rPr lang="en-GB" sz="1200" i="1" dirty="0"/>
              <a:t> noted “The defining element in computer games is spatiality”</a:t>
            </a:r>
            <a:r>
              <a:rPr lang="en-GB" sz="1200" dirty="0"/>
              <a:t> (</a:t>
            </a:r>
            <a:r>
              <a:rPr lang="en-GB" sz="1200" dirty="0" err="1"/>
              <a:t>Aarseth</a:t>
            </a:r>
            <a:r>
              <a:rPr lang="en-GB" sz="1200" dirty="0"/>
              <a:t>, 2007, p.44)</a:t>
            </a:r>
            <a:br>
              <a:rPr lang="en-GB" sz="1200" dirty="0"/>
            </a:br>
            <a:endParaRPr lang="en-GB" sz="1200" dirty="0"/>
          </a:p>
          <a:p>
            <a:r>
              <a:rPr lang="en-GB" sz="1200" dirty="0"/>
              <a:t>“</a:t>
            </a:r>
            <a:r>
              <a:rPr lang="en-GB" sz="1200" i="1" dirty="0"/>
              <a:t>Games celebrate and explore spatial representation as a central motif </a:t>
            </a:r>
            <a:r>
              <a:rPr lang="en-GB" sz="1200" dirty="0"/>
              <a:t>.” (</a:t>
            </a:r>
            <a:r>
              <a:rPr lang="en-GB" sz="1200" dirty="0" err="1"/>
              <a:t>Aarseth</a:t>
            </a:r>
            <a:r>
              <a:rPr lang="en-GB" sz="1200" dirty="0"/>
              <a:t>, 2007, p.44)</a:t>
            </a:r>
          </a:p>
          <a:p>
            <a:endParaRPr lang="en-GB" sz="1200" dirty="0"/>
          </a:p>
          <a:p>
            <a:r>
              <a:rPr lang="en-GB" sz="1200" dirty="0"/>
              <a:t>Jenkins &amp; Squire’s noted:  “</a:t>
            </a:r>
            <a:r>
              <a:rPr lang="en-GB" sz="1200" i="1" dirty="0"/>
              <a:t>If games tell stories, they do so by organizing spatial features” </a:t>
            </a:r>
            <a:r>
              <a:rPr lang="en-GB" sz="1200" dirty="0"/>
              <a:t>Jenkins &amp; Squire’s (2002)</a:t>
            </a:r>
          </a:p>
          <a:p>
            <a:endParaRPr lang="en-GB" dirty="0"/>
          </a:p>
          <a:p>
            <a:pPr marL="0" indent="0">
              <a:buNone/>
            </a:pPr>
            <a:r>
              <a:rPr lang="en-GB" sz="1200" dirty="0"/>
              <a:t>They also considered the aesthetic influences in gamespaces ranging from expressionism to romanticism and postulate that “</a:t>
            </a:r>
            <a:r>
              <a:rPr lang="en-GB" sz="1200" i="1" dirty="0"/>
              <a:t>as game designers dig deeper into these artistic traditions, they may develop more emotionally evocative and meaningful spaces”</a:t>
            </a:r>
            <a:r>
              <a:rPr lang="en-GB" sz="1200" dirty="0"/>
              <a:t> (2002, p.7).</a:t>
            </a:r>
          </a:p>
          <a:p>
            <a:endParaRPr lang="en-GB" dirty="0"/>
          </a:p>
        </p:txBody>
      </p:sp>
      <p:sp>
        <p:nvSpPr>
          <p:cNvPr id="4" name="Slide Number Placeholder 3"/>
          <p:cNvSpPr>
            <a:spLocks noGrp="1"/>
          </p:cNvSpPr>
          <p:nvPr>
            <p:ph type="sldNum" sz="quarter" idx="10"/>
          </p:nvPr>
        </p:nvSpPr>
        <p:spPr/>
        <p:txBody>
          <a:bodyPr/>
          <a:lstStyle/>
          <a:p>
            <a:fld id="{DBD0911D-F1F7-41C6-8F5F-BDE4B51ACC86}" type="slidenum">
              <a:rPr lang="en-GB" smtClean="0"/>
              <a:t>10</a:t>
            </a:fld>
            <a:endParaRPr lang="en-GB"/>
          </a:p>
        </p:txBody>
      </p:sp>
    </p:spTree>
    <p:extLst>
      <p:ext uri="{BB962C8B-B14F-4D97-AF65-F5344CB8AC3E}">
        <p14:creationId xmlns:p14="http://schemas.microsoft.com/office/powerpoint/2010/main" val="288615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literature review and my professional practice had indicated the problem essentially was this: 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and immersive future spaces?</a:t>
            </a:r>
          </a:p>
        </p:txBody>
      </p:sp>
      <p:sp>
        <p:nvSpPr>
          <p:cNvPr id="4" name="Slide Number Placeholder 3"/>
          <p:cNvSpPr>
            <a:spLocks noGrp="1"/>
          </p:cNvSpPr>
          <p:nvPr>
            <p:ph type="sldNum" sz="quarter" idx="10"/>
          </p:nvPr>
        </p:nvSpPr>
        <p:spPr/>
        <p:txBody>
          <a:bodyPr/>
          <a:lstStyle/>
          <a:p>
            <a:fld id="{DBD0911D-F1F7-41C6-8F5F-BDE4B51ACC86}" type="slidenum">
              <a:rPr lang="en-GB" smtClean="0"/>
              <a:t>11</a:t>
            </a:fld>
            <a:endParaRPr lang="en-GB"/>
          </a:p>
        </p:txBody>
      </p:sp>
    </p:spTree>
    <p:extLst>
      <p:ext uri="{BB962C8B-B14F-4D97-AF65-F5344CB8AC3E}">
        <p14:creationId xmlns:p14="http://schemas.microsoft.com/office/powerpoint/2010/main" val="1789748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117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97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19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2954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808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253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64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824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0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95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167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277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99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973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81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1D8BD707-D9CF-40AE-B4C6-C98DA3205C09}" type="datetimeFigureOut">
              <a:rPr lang="en-US" smtClean="0"/>
              <a:pPr/>
              <a:t>8/28/2018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556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32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8/28/2018</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882416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2.jpe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mailto:u.ali@Salford.ac.uk"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0"/>
            <a:ext cx="7175351" cy="3124200"/>
          </a:xfrm>
        </p:spPr>
        <p:txBody>
          <a:bodyPr/>
          <a:lstStyle/>
          <a:p>
            <a:pPr algn="ctr"/>
            <a:r>
              <a:rPr lang="en-GB" sz="3200" dirty="0">
                <a:effectLst/>
              </a:rPr>
              <a:t>Virtual Landscapes: </a:t>
            </a:r>
            <a:br>
              <a:rPr lang="en-GB" sz="3200" dirty="0">
                <a:effectLst/>
              </a:rPr>
            </a:br>
            <a:br>
              <a:rPr lang="en-GB" sz="3200" dirty="0">
                <a:effectLst/>
              </a:rPr>
            </a:br>
            <a:br>
              <a:rPr lang="en-GB" sz="3200" dirty="0"/>
            </a:br>
            <a:r>
              <a:rPr lang="en-GB" sz="3200" dirty="0">
                <a:effectLst/>
              </a:rPr>
              <a:t>A Practice-Based Exploration of Natural Environment Design </a:t>
            </a:r>
            <a:br>
              <a:rPr lang="en-GB" sz="3200" dirty="0">
                <a:effectLst/>
              </a:rPr>
            </a:br>
            <a:endParaRPr lang="en-GB" sz="3200" dirty="0"/>
          </a:p>
        </p:txBody>
      </p:sp>
      <p:sp>
        <p:nvSpPr>
          <p:cNvPr id="3" name="Subtitle 2"/>
          <p:cNvSpPr>
            <a:spLocks noGrp="1"/>
          </p:cNvSpPr>
          <p:nvPr>
            <p:ph type="subTitle" idx="1"/>
          </p:nvPr>
        </p:nvSpPr>
        <p:spPr>
          <a:xfrm>
            <a:off x="6527800" y="5207000"/>
            <a:ext cx="2590800" cy="1676400"/>
          </a:xfrm>
        </p:spPr>
        <p:txBody>
          <a:bodyPr>
            <a:normAutofit fontScale="77500" lnSpcReduction="20000"/>
          </a:bodyPr>
          <a:lstStyle/>
          <a:p>
            <a:pPr algn="r"/>
            <a:r>
              <a:rPr lang="en-GB" sz="1800" b="1" dirty="0"/>
              <a:t>Dr Umran Ali</a:t>
            </a:r>
            <a:endParaRPr lang="en-GB" sz="1800" dirty="0"/>
          </a:p>
          <a:p>
            <a:pPr algn="r"/>
            <a:r>
              <a:rPr lang="en-GB" sz="1800" dirty="0"/>
              <a:t>University of Salford</a:t>
            </a:r>
          </a:p>
          <a:p>
            <a:pPr algn="r"/>
            <a:r>
              <a:rPr lang="en-GB" sz="1800" dirty="0"/>
              <a:t>School of Arts &amp; Media</a:t>
            </a:r>
          </a:p>
          <a:p>
            <a:pPr algn="r"/>
            <a:r>
              <a:rPr lang="en-GB" sz="1800" dirty="0"/>
              <a:t>0161 295 6094</a:t>
            </a:r>
          </a:p>
          <a:p>
            <a:pPr algn="r"/>
            <a:r>
              <a:rPr lang="en-GB" sz="1800" dirty="0"/>
              <a:t>u.ali@salford.ac.uk</a:t>
            </a:r>
          </a:p>
          <a:p>
            <a:pPr algn="r"/>
            <a:endParaRPr lang="en-GB" sz="1800" dirty="0"/>
          </a:p>
        </p:txBody>
      </p:sp>
      <p:pic>
        <p:nvPicPr>
          <p:cNvPr id="7" name="audio">
            <a:hlinkClick r:id="" action="ppaction://media"/>
            <a:extLst>
              <a:ext uri="{FF2B5EF4-FFF2-40B4-BE49-F238E27FC236}">
                <a16:creationId xmlns:a16="http://schemas.microsoft.com/office/drawing/2014/main" id="{7E2A51F4-79AD-4B8F-A43B-B041B4C17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4800" y="6045200"/>
            <a:ext cx="609600" cy="609600"/>
          </a:xfrm>
          <a:prstGeom prst="rect">
            <a:avLst/>
          </a:prstGeom>
        </p:spPr>
      </p:pic>
    </p:spTree>
    <p:extLst>
      <p:ext uri="{BB962C8B-B14F-4D97-AF65-F5344CB8AC3E}">
        <p14:creationId xmlns:p14="http://schemas.microsoft.com/office/powerpoint/2010/main" val="4058737718"/>
      </p:ext>
    </p:extLst>
  </p:cSld>
  <p:clrMapOvr>
    <a:masterClrMapping/>
  </p:clrMapOvr>
  <mc:AlternateContent xmlns:mc="http://schemas.openxmlformats.org/markup-compatibility/2006">
    <mc:Choice xmlns:p14="http://schemas.microsoft.com/office/powerpoint/2010/main" Requires="p14">
      <p:transition spd="slow" p14:dur="2000" advTm="12740"/>
    </mc:Choice>
    <mc:Fallback>
      <p:transition spd="slow" advTm="1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sz="2000" dirty="0"/>
              <a:t>Theoretical Perspectives: Games as Spatial Art</a:t>
            </a:r>
          </a:p>
        </p:txBody>
      </p:sp>
      <p:pic>
        <p:nvPicPr>
          <p:cNvPr id="5" name="Picture 4">
            <a:extLst>
              <a:ext uri="{FF2B5EF4-FFF2-40B4-BE49-F238E27FC236}">
                <a16:creationId xmlns:a16="http://schemas.microsoft.com/office/drawing/2014/main" id="{57165665-F5F9-44FF-B456-4DFC4DECC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1143000"/>
            <a:ext cx="9123218" cy="4552230"/>
          </a:xfrm>
          <a:prstGeom prst="rect">
            <a:avLst/>
          </a:prstGeom>
        </p:spPr>
      </p:pic>
      <p:sp>
        <p:nvSpPr>
          <p:cNvPr id="3" name="Content Placeholder 2"/>
          <p:cNvSpPr>
            <a:spLocks noGrp="1"/>
          </p:cNvSpPr>
          <p:nvPr>
            <p:ph idx="1"/>
          </p:nvPr>
        </p:nvSpPr>
        <p:spPr>
          <a:xfrm>
            <a:off x="1524000" y="5837734"/>
            <a:ext cx="7467600" cy="1295400"/>
          </a:xfrm>
        </p:spPr>
        <p:txBody>
          <a:bodyPr>
            <a:normAutofit/>
          </a:bodyPr>
          <a:lstStyle/>
          <a:p>
            <a:pPr marL="0" indent="0" algn="r">
              <a:buNone/>
            </a:pPr>
            <a:r>
              <a:rPr lang="en-GB" sz="1600" i="1" dirty="0"/>
              <a:t>“…as game designers dig deeper into these artistic traditions, they may develop more emotionally evocative and meaningful spaces” </a:t>
            </a:r>
          </a:p>
          <a:p>
            <a:pPr marL="0" indent="0" algn="r">
              <a:buNone/>
            </a:pPr>
            <a:r>
              <a:rPr lang="en-GB" sz="1600" i="1" dirty="0"/>
              <a:t>(Jenkins &amp; Squire, 2002)</a:t>
            </a:r>
          </a:p>
          <a:p>
            <a:pPr marL="0" indent="0" algn="r">
              <a:buNone/>
            </a:pPr>
            <a:endParaRPr lang="en-GB" sz="1600" dirty="0"/>
          </a:p>
        </p:txBody>
      </p:sp>
      <p:sp>
        <p:nvSpPr>
          <p:cNvPr id="7" name="Rectangle 6">
            <a:extLst>
              <a:ext uri="{FF2B5EF4-FFF2-40B4-BE49-F238E27FC236}">
                <a16:creationId xmlns:a16="http://schemas.microsoft.com/office/drawing/2014/main" id="{C25F4825-8940-4DB2-B8F0-8A42203AD609}"/>
              </a:ext>
            </a:extLst>
          </p:cNvPr>
          <p:cNvSpPr/>
          <p:nvPr/>
        </p:nvSpPr>
        <p:spPr>
          <a:xfrm>
            <a:off x="228600" y="4191000"/>
            <a:ext cx="5029200" cy="1169551"/>
          </a:xfrm>
          <a:prstGeom prst="rect">
            <a:avLst/>
          </a:prstGeom>
        </p:spPr>
        <p:txBody>
          <a:bodyPr wrap="square">
            <a:spAutoFit/>
          </a:bodyPr>
          <a:lstStyle/>
          <a:p>
            <a:r>
              <a:rPr lang="en-GB" sz="1400" b="1" dirty="0">
                <a:effectLst>
                  <a:outerShdw blurRad="38100" dist="38100" dir="2700000" algn="tl">
                    <a:srgbClr val="000000">
                      <a:alpha val="43137"/>
                    </a:srgbClr>
                  </a:outerShdw>
                </a:effectLst>
              </a:rPr>
              <a:t>“</a:t>
            </a:r>
            <a:r>
              <a:rPr lang="en-GB" sz="1400" b="1" i="1" dirty="0">
                <a:effectLst>
                  <a:outerShdw blurRad="38100" dist="38100" dir="2700000" algn="tl">
                    <a:srgbClr val="000000">
                      <a:alpha val="43137"/>
                    </a:srgbClr>
                  </a:outerShdw>
                </a:effectLst>
              </a:rPr>
              <a:t>Games celebrate and explore spatial representation as a central motif </a:t>
            </a:r>
            <a:r>
              <a:rPr lang="en-GB" sz="1400" b="1" dirty="0">
                <a:effectLst>
                  <a:outerShdw blurRad="38100" dist="38100" dir="2700000" algn="tl">
                    <a:srgbClr val="000000">
                      <a:alpha val="43137"/>
                    </a:srgbClr>
                  </a:outerShdw>
                </a:effectLst>
              </a:rPr>
              <a:t>.”(</a:t>
            </a:r>
            <a:r>
              <a:rPr lang="en-GB" sz="1400" b="1" dirty="0" err="1">
                <a:effectLst>
                  <a:outerShdw blurRad="38100" dist="38100" dir="2700000" algn="tl">
                    <a:srgbClr val="000000">
                      <a:alpha val="43137"/>
                    </a:srgbClr>
                  </a:outerShdw>
                </a:effectLst>
              </a:rPr>
              <a:t>Aarseth</a:t>
            </a:r>
            <a:r>
              <a:rPr lang="en-GB" sz="1400" b="1" dirty="0">
                <a:effectLst>
                  <a:outerShdw blurRad="38100" dist="38100" dir="2700000" algn="tl">
                    <a:srgbClr val="000000">
                      <a:alpha val="43137"/>
                    </a:srgbClr>
                  </a:outerShdw>
                </a:effectLst>
              </a:rPr>
              <a:t>, 2007)</a:t>
            </a:r>
          </a:p>
          <a:p>
            <a:endParaRPr lang="en-GB" sz="1400" b="1" dirty="0">
              <a:effectLst>
                <a:outerShdw blurRad="38100" dist="38100" dir="2700000" algn="tl">
                  <a:srgbClr val="000000">
                    <a:alpha val="43137"/>
                  </a:srgbClr>
                </a:outerShdw>
              </a:effectLst>
            </a:endParaRPr>
          </a:p>
          <a:p>
            <a:r>
              <a:rPr lang="en-GB" sz="1400" b="1" dirty="0">
                <a:effectLst>
                  <a:outerShdw blurRad="38100" dist="38100" dir="2700000" algn="tl">
                    <a:srgbClr val="000000">
                      <a:alpha val="43137"/>
                    </a:srgbClr>
                  </a:outerShdw>
                </a:effectLst>
              </a:rPr>
              <a:t>“I</a:t>
            </a:r>
            <a:r>
              <a:rPr lang="en-GB" sz="1400" b="1" i="1" dirty="0">
                <a:effectLst>
                  <a:outerShdw blurRad="38100" dist="38100" dir="2700000" algn="tl">
                    <a:srgbClr val="000000">
                      <a:alpha val="43137"/>
                    </a:srgbClr>
                  </a:outerShdw>
                </a:effectLst>
              </a:rPr>
              <a:t>f games tell stories, they do so by organizing spatial features” (</a:t>
            </a:r>
            <a:r>
              <a:rPr lang="en-GB" sz="1400" b="1" dirty="0">
                <a:effectLst>
                  <a:outerShdw blurRad="38100" dist="38100" dir="2700000" algn="tl">
                    <a:srgbClr val="000000">
                      <a:alpha val="43137"/>
                    </a:srgbClr>
                  </a:outerShdw>
                </a:effectLst>
              </a:rPr>
              <a:t>Jenkins &amp; Squire’s , 2002)</a:t>
            </a:r>
          </a:p>
        </p:txBody>
      </p:sp>
    </p:spTree>
    <p:extLst>
      <p:ext uri="{BB962C8B-B14F-4D97-AF65-F5344CB8AC3E}">
        <p14:creationId xmlns:p14="http://schemas.microsoft.com/office/powerpoint/2010/main" val="822109519"/>
      </p:ext>
    </p:extLst>
  </p:cSld>
  <p:clrMapOvr>
    <a:masterClrMapping/>
  </p:clrMapOvr>
  <mc:AlternateContent xmlns:mc="http://schemas.openxmlformats.org/markup-compatibility/2006">
    <mc:Choice xmlns:p14="http://schemas.microsoft.com/office/powerpoint/2010/main" Requires="p14">
      <p:transition spd="slow" p14:dur="2000" advTm="34791"/>
    </mc:Choice>
    <mc:Fallback>
      <p:transition spd="slow" advTm="34791"/>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sz="2000" dirty="0"/>
              <a:t>The Problem</a:t>
            </a:r>
          </a:p>
        </p:txBody>
      </p:sp>
      <p:pic>
        <p:nvPicPr>
          <p:cNvPr id="1026" name="Picture 2" descr="https://80.lv/wp-content/uploads/2015/03/ue4_gdc15_openworld_03_hilltop_gif_900px.gif">
            <a:extLst>
              <a:ext uri="{FF2B5EF4-FFF2-40B4-BE49-F238E27FC236}">
                <a16:creationId xmlns:a16="http://schemas.microsoft.com/office/drawing/2014/main" id="{02538574-C24A-4FB1-A139-C851C5868CC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71" y="1064326"/>
            <a:ext cx="9165771" cy="515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07C10-9BB0-4D72-8A14-1A4F22BBC464}"/>
              </a:ext>
            </a:extLst>
          </p:cNvPr>
          <p:cNvSpPr/>
          <p:nvPr/>
        </p:nvSpPr>
        <p:spPr>
          <a:xfrm>
            <a:off x="1905000" y="1317750"/>
            <a:ext cx="6858000" cy="1169551"/>
          </a:xfrm>
          <a:prstGeom prst="rect">
            <a:avLst/>
          </a:prstGeom>
        </p:spPr>
        <p:txBody>
          <a:bodyPr wrap="square">
            <a:spAutoFit/>
          </a:bodyPr>
          <a:lstStyle/>
          <a:p>
            <a:pPr algn="just"/>
            <a:r>
              <a:rPr lang="en-GB" sz="1400" b="1" i="1" dirty="0">
                <a:solidFill>
                  <a:schemeClr val="bg1"/>
                </a:solidFill>
                <a:effectLst>
                  <a:outerShdw blurRad="38100" dist="38100" dir="2700000" algn="tl">
                    <a:srgbClr val="000000">
                      <a:alpha val="43137"/>
                    </a:srgbClr>
                  </a:outerShdw>
                </a:effectLst>
              </a:rPr>
              <a:t>Given the rapid and every increasingly complex nature of natural environment and landscapes in digital games, how will these spaces be designed and what if any is the dominant or emerging paradigms in the current design thinking, and what can and will inform the design and planning of these interactive and immersive future spaces?</a:t>
            </a:r>
          </a:p>
        </p:txBody>
      </p:sp>
    </p:spTree>
    <p:extLst>
      <p:ext uri="{BB962C8B-B14F-4D97-AF65-F5344CB8AC3E}">
        <p14:creationId xmlns:p14="http://schemas.microsoft.com/office/powerpoint/2010/main" val="2817622064"/>
      </p:ext>
    </p:extLst>
  </p:cSld>
  <p:clrMapOvr>
    <a:masterClrMapping/>
  </p:clrMapOvr>
  <mc:AlternateContent xmlns:mc="http://schemas.openxmlformats.org/markup-compatibility/2006">
    <mc:Choice xmlns:p14="http://schemas.microsoft.com/office/powerpoint/2010/main" Requires="p14">
      <p:transition spd="slow" p14:dur="2000" advTm="24195"/>
    </mc:Choice>
    <mc:Fallback>
      <p:transition spd="slow" advTm="24195"/>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Research Questions</a:t>
            </a:r>
          </a:p>
        </p:txBody>
      </p:sp>
      <p:sp>
        <p:nvSpPr>
          <p:cNvPr id="3" name="Content Placeholder 2"/>
          <p:cNvSpPr>
            <a:spLocks noGrp="1"/>
          </p:cNvSpPr>
          <p:nvPr>
            <p:ph idx="1"/>
          </p:nvPr>
        </p:nvSpPr>
        <p:spPr>
          <a:xfrm>
            <a:off x="304800" y="1752600"/>
            <a:ext cx="8229600" cy="4572000"/>
          </a:xfrm>
        </p:spPr>
        <p:txBody>
          <a:bodyPr>
            <a:normAutofit fontScale="77500" lnSpcReduction="20000"/>
          </a:bodyPr>
          <a:lstStyle/>
          <a:p>
            <a:r>
              <a:rPr lang="en-GB" dirty="0"/>
              <a:t>1. How have VNE’s/VML’s evolved in CVG over the last 30 years in both technological and design innovation and what has been (if any) the dominant design paradigm? </a:t>
            </a:r>
          </a:p>
          <a:p>
            <a:pPr marL="118872" indent="0">
              <a:buNone/>
            </a:pPr>
            <a:endParaRPr lang="en-GB" dirty="0"/>
          </a:p>
          <a:p>
            <a:r>
              <a:rPr lang="en-GB" dirty="0"/>
              <a:t>2. How have VNLs been perceived and experienced in games in CVG over the last 30 years </a:t>
            </a:r>
          </a:p>
          <a:p>
            <a:pPr marL="118872" indent="0">
              <a:buNone/>
            </a:pPr>
            <a:endParaRPr lang="en-GB" dirty="0"/>
          </a:p>
          <a:p>
            <a:r>
              <a:rPr lang="en-GB" dirty="0"/>
              <a:t>3. Can the intangible essence of landscapes be distilled into a structural production-based framework for virtual landscape design?</a:t>
            </a:r>
          </a:p>
          <a:p>
            <a:pPr marL="118872" indent="0">
              <a:buNone/>
            </a:pPr>
            <a:r>
              <a:rPr lang="en-GB" dirty="0"/>
              <a:t> </a:t>
            </a:r>
          </a:p>
          <a:p>
            <a:r>
              <a:rPr lang="en-GB" dirty="0"/>
              <a:t>4. How can one employ a practical approach to natural environment design which goes beyond the dominant paradigm exemplified by narrative/visual driven design? </a:t>
            </a:r>
          </a:p>
          <a:p>
            <a:pPr marL="118872" indent="0">
              <a:buNone/>
            </a:pPr>
            <a:endParaRPr lang="en-GB" dirty="0"/>
          </a:p>
          <a:p>
            <a:r>
              <a:rPr lang="en-GB" dirty="0"/>
              <a:t>5. How can one create a framework for VNE designers that incorporates (external design and otherwise) traditions but remains connected to the reality of games production? </a:t>
            </a:r>
          </a:p>
          <a:p>
            <a:endParaRPr lang="en-GB" dirty="0"/>
          </a:p>
        </p:txBody>
      </p:sp>
    </p:spTree>
    <p:extLst>
      <p:ext uri="{BB962C8B-B14F-4D97-AF65-F5344CB8AC3E}">
        <p14:creationId xmlns:p14="http://schemas.microsoft.com/office/powerpoint/2010/main" val="366806377"/>
      </p:ext>
    </p:extLst>
  </p:cSld>
  <p:clrMapOvr>
    <a:masterClrMapping/>
  </p:clrMapOvr>
  <mc:AlternateContent xmlns:mc="http://schemas.openxmlformats.org/markup-compatibility/2006">
    <mc:Choice xmlns:p14="http://schemas.microsoft.com/office/powerpoint/2010/main" Requires="p14">
      <p:transition spd="slow" p14:dur="2000" advTm="34341"/>
    </mc:Choice>
    <mc:Fallback>
      <p:transition spd="slow" advTm="34341"/>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dirty="0"/>
              <a:t>Methodology</a:t>
            </a:r>
          </a:p>
        </p:txBody>
      </p:sp>
      <p:sp>
        <p:nvSpPr>
          <p:cNvPr id="3" name="Content Placeholder 2"/>
          <p:cNvSpPr>
            <a:spLocks noGrp="1"/>
          </p:cNvSpPr>
          <p:nvPr>
            <p:ph idx="1"/>
          </p:nvPr>
        </p:nvSpPr>
        <p:spPr>
          <a:xfrm>
            <a:off x="762000" y="1752600"/>
            <a:ext cx="7772400" cy="4343400"/>
          </a:xfrm>
        </p:spPr>
        <p:txBody>
          <a:bodyPr>
            <a:normAutofit/>
          </a:bodyPr>
          <a:lstStyle/>
          <a:p>
            <a:pPr marL="0" indent="0">
              <a:buNone/>
            </a:pPr>
            <a:r>
              <a:rPr lang="en-GB" dirty="0"/>
              <a:t>Primarily practice-based research </a:t>
            </a:r>
          </a:p>
          <a:p>
            <a:pPr marL="0" indent="0">
              <a:buNone/>
            </a:pPr>
            <a:r>
              <a:rPr lang="en-GB" dirty="0"/>
              <a:t>Methodological ‘bricolage’, combining reflective practice, panoramic photography, virtual field trips and experimental design, </a:t>
            </a:r>
          </a:p>
          <a:p>
            <a:pPr marL="0" indent="0">
              <a:buNone/>
            </a:pPr>
            <a:endParaRPr lang="en-GB" dirty="0"/>
          </a:p>
          <a:p>
            <a:r>
              <a:rPr lang="en-GB" dirty="0"/>
              <a:t>Practice based research (making games as part of the method) </a:t>
            </a:r>
          </a:p>
          <a:p>
            <a:r>
              <a:rPr lang="en-GB" dirty="0"/>
              <a:t>Reflective </a:t>
            </a:r>
            <a:r>
              <a:rPr lang="en-GB" dirty="0" err="1"/>
              <a:t>Practioner</a:t>
            </a:r>
            <a:r>
              <a:rPr lang="en-GB" dirty="0"/>
              <a:t> (Schon)</a:t>
            </a:r>
          </a:p>
          <a:p>
            <a:r>
              <a:rPr lang="en-GB" dirty="0"/>
              <a:t>Cycles of design, experimentation, reflection/analysis.</a:t>
            </a:r>
          </a:p>
        </p:txBody>
      </p:sp>
    </p:spTree>
    <p:extLst>
      <p:ext uri="{BB962C8B-B14F-4D97-AF65-F5344CB8AC3E}">
        <p14:creationId xmlns:p14="http://schemas.microsoft.com/office/powerpoint/2010/main" val="2481817773"/>
      </p:ext>
    </p:extLst>
  </p:cSld>
  <p:clrMapOvr>
    <a:masterClrMapping/>
  </p:clrMapOvr>
  <mc:AlternateContent xmlns:mc="http://schemas.openxmlformats.org/markup-compatibility/2006">
    <mc:Choice xmlns:p14="http://schemas.microsoft.com/office/powerpoint/2010/main" Requires="p14">
      <p:transition spd="slow" p14:dur="2000" advTm="29041"/>
    </mc:Choice>
    <mc:Fallback>
      <p:transition spd="slow" advTm="2904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Methodology</a:t>
            </a:r>
          </a:p>
        </p:txBody>
      </p:sp>
      <p:sp>
        <p:nvSpPr>
          <p:cNvPr id="3" name="Rectangle 2"/>
          <p:cNvSpPr/>
          <p:nvPr/>
        </p:nvSpPr>
        <p:spPr>
          <a:xfrm>
            <a:off x="685800" y="1828800"/>
            <a:ext cx="7772400" cy="5355312"/>
          </a:xfrm>
          <a:prstGeom prst="rect">
            <a:avLst/>
          </a:prstGeom>
        </p:spPr>
        <p:txBody>
          <a:bodyPr wrap="square">
            <a:spAutoFit/>
          </a:bodyPr>
          <a:lstStyle/>
          <a:p>
            <a:r>
              <a:rPr lang="en-GB" b="1" u="sng" dirty="0"/>
              <a:t>Insider Research </a:t>
            </a:r>
          </a:p>
          <a:p>
            <a:pPr algn="just"/>
            <a:endParaRPr lang="en-GB" b="1" u="sng" dirty="0"/>
          </a:p>
          <a:p>
            <a:pPr algn="just"/>
            <a:r>
              <a:rPr lang="en-GB" dirty="0"/>
              <a:t>Smith &amp; Dean (2009, p.23) state “</a:t>
            </a:r>
            <a:r>
              <a:rPr lang="en-GB" i="1" dirty="0"/>
              <a:t>…the advantages of the practitioner-researcher role are compelling: your ‗insider‘ knowledge, experience and status usually lends your research credibility and trustworthiness in the eyes of your peers, that is, you are not an external‘ researcher</a:t>
            </a:r>
            <a:r>
              <a:rPr lang="en-GB" dirty="0"/>
              <a:t>.” </a:t>
            </a:r>
          </a:p>
          <a:p>
            <a:pPr algn="just"/>
            <a:endParaRPr lang="en-GB" dirty="0"/>
          </a:p>
          <a:p>
            <a:pPr algn="just"/>
            <a:endParaRPr lang="en-GB" dirty="0"/>
          </a:p>
          <a:p>
            <a:pPr algn="just"/>
            <a:r>
              <a:rPr lang="en-GB" b="1" u="sng" dirty="0"/>
              <a:t>Emergent Methodology</a:t>
            </a:r>
          </a:p>
          <a:p>
            <a:pPr algn="just"/>
            <a:endParaRPr lang="en-GB" b="1" dirty="0"/>
          </a:p>
          <a:p>
            <a:pPr algn="just"/>
            <a:r>
              <a:rPr lang="en-GB" dirty="0" err="1"/>
              <a:t>Bunnel</a:t>
            </a:r>
            <a:r>
              <a:rPr lang="en-GB" dirty="0"/>
              <a:t> (1998) defines this as </a:t>
            </a:r>
            <a:r>
              <a:rPr lang="en-GB" i="1" dirty="0"/>
              <a:t>"...possible strategies for problem solving emerge through immersion in the research problem and become more focused through action. Reflection in and on action and structured improvisation are valuable to the evolving research strategy</a:t>
            </a:r>
            <a:r>
              <a:rPr lang="en-GB" dirty="0"/>
              <a:t>". </a:t>
            </a:r>
          </a:p>
          <a:p>
            <a:endParaRPr lang="en-GB" dirty="0"/>
          </a:p>
          <a:p>
            <a:endParaRPr lang="en-GB" dirty="0"/>
          </a:p>
          <a:p>
            <a:r>
              <a:rPr lang="en-GB" dirty="0"/>
              <a:t> </a:t>
            </a:r>
          </a:p>
        </p:txBody>
      </p:sp>
    </p:spTree>
    <p:extLst>
      <p:ext uri="{BB962C8B-B14F-4D97-AF65-F5344CB8AC3E}">
        <p14:creationId xmlns:p14="http://schemas.microsoft.com/office/powerpoint/2010/main" val="4186079918"/>
      </p:ext>
    </p:extLst>
  </p:cSld>
  <p:clrMapOvr>
    <a:masterClrMapping/>
  </p:clrMapOvr>
  <mc:AlternateContent xmlns:mc="http://schemas.openxmlformats.org/markup-compatibility/2006">
    <mc:Choice xmlns:p14="http://schemas.microsoft.com/office/powerpoint/2010/main" Requires="p14">
      <p:transition spd="slow" p14:dur="2000" advTm="30188"/>
    </mc:Choice>
    <mc:Fallback>
      <p:transition spd="slow" advTm="30188"/>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255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31295"/>
      </p:ext>
    </p:extLst>
  </p:cSld>
  <p:clrMapOvr>
    <a:masterClrMapping/>
  </p:clrMapOvr>
  <mc:AlternateContent xmlns:mc="http://schemas.openxmlformats.org/markup-compatibility/2006">
    <mc:Choice xmlns:p14="http://schemas.microsoft.com/office/powerpoint/2010/main" Requires="p14">
      <p:transition spd="slow" p14:dur="2000" advTm="25762"/>
    </mc:Choice>
    <mc:Fallback>
      <p:transition spd="slow" advTm="25762"/>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descr="https://pbs.twimg.com/media/DMmc211WsAALbiu.jpg">
            <a:extLst>
              <a:ext uri="{FF2B5EF4-FFF2-40B4-BE49-F238E27FC236}">
                <a16:creationId xmlns:a16="http://schemas.microsoft.com/office/drawing/2014/main" id="{B88DFFA8-B868-4D0B-8FF3-BB7B66C815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44" b="12964"/>
          <a:stretch/>
        </p:blipFill>
        <p:spPr bwMode="auto">
          <a:xfrm>
            <a:off x="0" y="0"/>
            <a:ext cx="9125528" cy="424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2D9793-0BFE-4BF7-84D4-0E9DC10053F5}"/>
              </a:ext>
            </a:extLst>
          </p:cNvPr>
          <p:cNvSpPr/>
          <p:nvPr/>
        </p:nvSpPr>
        <p:spPr>
          <a:xfrm>
            <a:off x="105064" y="4114800"/>
            <a:ext cx="8915400" cy="2462213"/>
          </a:xfrm>
          <a:prstGeom prst="rect">
            <a:avLst/>
          </a:prstGeom>
        </p:spPr>
        <p:txBody>
          <a:bodyPr wrap="square">
            <a:spAutoFit/>
          </a:bodyPr>
          <a:lstStyle/>
          <a:p>
            <a:pPr marL="45720" indent="0">
              <a:buNone/>
            </a:pPr>
            <a:r>
              <a:rPr lang="en-GB" sz="1400" b="1" u="sng" dirty="0">
                <a:cs typeface="Arial" pitchFamily="34" charset="0"/>
              </a:rPr>
              <a:t>Contextual Review </a:t>
            </a:r>
          </a:p>
          <a:p>
            <a:endParaRPr lang="en-GB" sz="1400" u="sng" dirty="0">
              <a:cs typeface="Arial" pitchFamily="34" charset="0"/>
            </a:endParaRPr>
          </a:p>
          <a:p>
            <a:r>
              <a:rPr lang="en-GB" sz="1400" dirty="0" err="1">
                <a:cs typeface="Arial" pitchFamily="34" charset="0"/>
              </a:rPr>
              <a:t>Gray</a:t>
            </a:r>
            <a:r>
              <a:rPr lang="en-GB" sz="1400" dirty="0">
                <a:cs typeface="Arial" pitchFamily="34" charset="0"/>
              </a:rPr>
              <a:t> &amp; </a:t>
            </a:r>
            <a:r>
              <a:rPr lang="en-GB" sz="1400" dirty="0" err="1">
                <a:cs typeface="Arial" pitchFamily="34" charset="0"/>
              </a:rPr>
              <a:t>Malins</a:t>
            </a:r>
            <a:r>
              <a:rPr lang="en-GB" sz="1400" dirty="0">
                <a:cs typeface="Arial" pitchFamily="34" charset="0"/>
              </a:rPr>
              <a:t> (2004, p.49) “</a:t>
            </a:r>
            <a:r>
              <a:rPr lang="en-GB" sz="1400" i="1" dirty="0">
                <a:cs typeface="Arial" pitchFamily="34" charset="0"/>
              </a:rPr>
              <a:t>….to identify a gap‘ in existing knowledge, thus providing a rationale for the new research and a context for its original contribution to knowledge”</a:t>
            </a:r>
            <a:endParaRPr lang="en-GB" sz="1400" u="sng" dirty="0">
              <a:cs typeface="Arial" pitchFamily="34" charset="0"/>
            </a:endParaRPr>
          </a:p>
          <a:p>
            <a:endParaRPr lang="en-GB" sz="1400" dirty="0">
              <a:cs typeface="Arial" pitchFamily="34" charset="0"/>
            </a:endParaRPr>
          </a:p>
          <a:p>
            <a:pPr marL="45720" indent="0">
              <a:buNone/>
            </a:pPr>
            <a:r>
              <a:rPr lang="en-GB" sz="1400" b="1" u="sng" dirty="0">
                <a:cs typeface="Arial" pitchFamily="34" charset="0"/>
              </a:rPr>
              <a:t>Visual Grounded Theory</a:t>
            </a:r>
          </a:p>
          <a:p>
            <a:endParaRPr lang="en-GB" sz="1400" dirty="0">
              <a:cs typeface="Arial" pitchFamily="34" charset="0"/>
            </a:endParaRPr>
          </a:p>
          <a:p>
            <a:r>
              <a:rPr lang="en-GB" sz="1400" dirty="0" err="1">
                <a:cs typeface="Arial" pitchFamily="34" charset="0"/>
              </a:rPr>
              <a:t>Konecki</a:t>
            </a:r>
            <a:r>
              <a:rPr lang="en-GB" sz="1400" dirty="0">
                <a:cs typeface="Arial" pitchFamily="34" charset="0"/>
              </a:rPr>
              <a:t> (2011, p.133) “</a:t>
            </a:r>
            <a:r>
              <a:rPr lang="en-GB" sz="1400" i="1" dirty="0">
                <a:cs typeface="Arial" pitchFamily="34" charset="0"/>
              </a:rPr>
              <a:t>allow[s] researchers to incorporate visual data while designing their research projects within the framework of grounded theory</a:t>
            </a:r>
            <a:r>
              <a:rPr lang="en-GB" sz="1400" dirty="0">
                <a:cs typeface="Arial" pitchFamily="34" charset="0"/>
              </a:rPr>
              <a:t>” and therefore VGT which </a:t>
            </a:r>
            <a:r>
              <a:rPr lang="en-GB" sz="1400" i="1" dirty="0">
                <a:cs typeface="Arial" pitchFamily="34" charset="0"/>
              </a:rPr>
              <a:t>―…relies on visual data for constructing categories, describing properties and generating/constructing theoretical hypotheses, which account for the visual phenomena…”</a:t>
            </a:r>
          </a:p>
        </p:txBody>
      </p:sp>
    </p:spTree>
    <p:extLst>
      <p:ext uri="{BB962C8B-B14F-4D97-AF65-F5344CB8AC3E}">
        <p14:creationId xmlns:p14="http://schemas.microsoft.com/office/powerpoint/2010/main" val="4243364932"/>
      </p:ext>
    </p:extLst>
  </p:cSld>
  <p:clrMapOvr>
    <a:masterClrMapping/>
  </p:clrMapOvr>
  <mc:AlternateContent xmlns:mc="http://schemas.openxmlformats.org/markup-compatibility/2006">
    <mc:Choice xmlns:p14="http://schemas.microsoft.com/office/powerpoint/2010/main" Requires="p14">
      <p:transition spd="slow" p14:dur="2000" advTm="41523"/>
    </mc:Choice>
    <mc:Fallback>
      <p:transition spd="slow" advTm="41523"/>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heart of the andes">
            <a:extLst>
              <a:ext uri="{FF2B5EF4-FFF2-40B4-BE49-F238E27FC236}">
                <a16:creationId xmlns:a16="http://schemas.microsoft.com/office/drawing/2014/main" id="{113AF6DB-CFC6-4C69-9510-863FD74400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50242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B4E9424-EBE5-4704-B400-137ED5A0847D}"/>
              </a:ext>
            </a:extLst>
          </p:cNvPr>
          <p:cNvSpPr/>
          <p:nvPr/>
        </p:nvSpPr>
        <p:spPr>
          <a:xfrm>
            <a:off x="2353294" y="5486400"/>
            <a:ext cx="6781800" cy="1354217"/>
          </a:xfrm>
          <a:prstGeom prst="rect">
            <a:avLst/>
          </a:prstGeom>
        </p:spPr>
        <p:txBody>
          <a:bodyPr wrap="square">
            <a:spAutoFit/>
          </a:bodyPr>
          <a:lstStyle/>
          <a:p>
            <a:pPr algn="r"/>
            <a:r>
              <a:rPr lang="en-GB" sz="1600" i="1" dirty="0"/>
              <a:t>"Landscape is not synonymous with environment, it is the environment perceived, especially visually perceived”. </a:t>
            </a:r>
          </a:p>
          <a:p>
            <a:pPr algn="r"/>
            <a:endParaRPr lang="en-GB" sz="1600" i="1" dirty="0"/>
          </a:p>
          <a:p>
            <a:pPr algn="r"/>
            <a:r>
              <a:rPr lang="en-GB" sz="1600" i="1" dirty="0"/>
              <a:t>Appleton, </a:t>
            </a:r>
          </a:p>
          <a:p>
            <a:pPr algn="r"/>
            <a:r>
              <a:rPr lang="en-GB" sz="1600" i="1" dirty="0"/>
              <a:t>The Experience of Landscape, 1975</a:t>
            </a:r>
            <a:endParaRPr lang="en-GB" sz="1600" dirty="0"/>
          </a:p>
        </p:txBody>
      </p:sp>
    </p:spTree>
    <p:extLst>
      <p:ext uri="{BB962C8B-B14F-4D97-AF65-F5344CB8AC3E}">
        <p14:creationId xmlns:p14="http://schemas.microsoft.com/office/powerpoint/2010/main" val="2415277148"/>
      </p:ext>
    </p:extLst>
  </p:cSld>
  <p:clrMapOvr>
    <a:masterClrMapping/>
  </p:clrMapOvr>
  <mc:AlternateContent xmlns:mc="http://schemas.openxmlformats.org/markup-compatibility/2006">
    <mc:Choice xmlns:p14="http://schemas.microsoft.com/office/powerpoint/2010/main" Requires="p14">
      <p:transition spd="slow" p14:dur="2000" advTm="45529"/>
    </mc:Choice>
    <mc:Fallback>
      <p:transition spd="slow" advTm="45529"/>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FE868A-35B9-4A6D-8237-9F9669EBC9DC}"/>
              </a:ext>
            </a:extLst>
          </p:cNvPr>
          <p:cNvSpPr/>
          <p:nvPr/>
        </p:nvSpPr>
        <p:spPr>
          <a:xfrm>
            <a:off x="381000" y="5181600"/>
            <a:ext cx="8153400" cy="1200329"/>
          </a:xfrm>
          <a:prstGeom prst="rect">
            <a:avLst/>
          </a:prstGeom>
        </p:spPr>
        <p:txBody>
          <a:bodyPr wrap="square">
            <a:spAutoFit/>
          </a:bodyPr>
          <a:lstStyle/>
          <a:p>
            <a:pPr algn="just"/>
            <a:r>
              <a:rPr lang="en-GB" spc="-10" dirty="0">
                <a:latin typeface="Book Antiqua" panose="02040602050305030304" pitchFamily="18" charset="0"/>
                <a:ea typeface="Times New Roman" panose="02020603050405020304" pitchFamily="18" charset="0"/>
                <a:cs typeface="Arial" panose="020B0604020202020204" pitchFamily="34" charset="0"/>
              </a:rPr>
              <a:t>As </a:t>
            </a:r>
            <a:r>
              <a:rPr lang="en-GB" dirty="0" err="1">
                <a:latin typeface="Book Antiqua" panose="02040602050305030304" pitchFamily="18" charset="0"/>
                <a:ea typeface="Times" panose="02020603050405020304" pitchFamily="18" charset="0"/>
                <a:cs typeface="Arial" panose="020B0604020202020204" pitchFamily="34" charset="0"/>
              </a:rPr>
              <a:t>Nausser</a:t>
            </a:r>
            <a:r>
              <a:rPr lang="en-GB" dirty="0">
                <a:latin typeface="Book Antiqua" panose="02040602050305030304" pitchFamily="18" charset="0"/>
                <a:ea typeface="Times" panose="02020603050405020304" pitchFamily="18" charset="0"/>
                <a:cs typeface="Arial" panose="020B0604020202020204" pitchFamily="34" charset="0"/>
              </a:rPr>
              <a:t> (1993)</a:t>
            </a:r>
            <a:r>
              <a:rPr lang="en-GB" spc="-10" dirty="0">
                <a:latin typeface="Book Antiqua" panose="02040602050305030304" pitchFamily="18" charset="0"/>
                <a:ea typeface="Times" panose="02020603050405020304" pitchFamily="18" charset="0"/>
                <a:cs typeface="Arial" panose="020B0604020202020204" pitchFamily="34" charset="0"/>
              </a:rPr>
              <a:t> argues the choice of framing </a:t>
            </a:r>
            <a:r>
              <a:rPr lang="en-GB" spc="-10" dirty="0">
                <a:latin typeface="Book Antiqua" panose="02040602050305030304" pitchFamily="18" charset="0"/>
                <a:ea typeface="Times New Roman" panose="02020603050405020304" pitchFamily="18" charset="0"/>
                <a:cs typeface="Arial" panose="020B0604020202020204" pitchFamily="34" charset="0"/>
              </a:rPr>
              <a:t>can elicit different viewer responses</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spc="-10" dirty="0">
                <a:latin typeface="Book Antiqua" panose="02040602050305030304" pitchFamily="18" charset="0"/>
                <a:ea typeface="Times New Roman" panose="02020603050405020304" pitchFamily="18" charset="0"/>
                <a:cs typeface="Arial" panose="020B0604020202020204" pitchFamily="34" charset="0"/>
              </a:rPr>
              <a:t> </a:t>
            </a:r>
            <a:r>
              <a:rPr lang="en-GB" spc="-10" dirty="0">
                <a:latin typeface="Book Antiqua" panose="02040602050305030304" pitchFamily="18" charset="0"/>
                <a:ea typeface="Times" panose="02020603050405020304" pitchFamily="18" charset="0"/>
                <a:cs typeface="Arial" panose="020B0604020202020204" pitchFamily="34" charset="0"/>
              </a:rPr>
              <a:t>“</a:t>
            </a:r>
            <a:r>
              <a:rPr lang="en-GB" i="1" spc="-10" dirty="0">
                <a:latin typeface="Book Antiqua" panose="02040602050305030304" pitchFamily="18" charset="0"/>
                <a:ea typeface="Times" panose="02020603050405020304" pitchFamily="18" charset="0"/>
                <a:cs typeface="Arial" panose="020B0604020202020204" pitchFamily="34" charset="0"/>
              </a:rPr>
              <a:t>Different photographic framing choices can elicit different viewer responses to a landscape. Framing formats that create large images with broad horizontal ranges may be superior for simulating field experience</a:t>
            </a:r>
            <a:r>
              <a:rPr lang="en-GB" spc="-10" dirty="0">
                <a:latin typeface="Book Antiqua" panose="02040602050305030304" pitchFamily="18" charset="0"/>
                <a:ea typeface="Times" panose="02020603050405020304" pitchFamily="18" charset="0"/>
                <a:cs typeface="Arial" panose="020B0604020202020204" pitchFamily="34" charset="0"/>
              </a:rPr>
              <a:t>”</a:t>
            </a:r>
            <a:endParaRPr lang="en-GB" dirty="0"/>
          </a:p>
        </p:txBody>
      </p:sp>
      <p:pic>
        <p:nvPicPr>
          <p:cNvPr id="4" name="Picture 3">
            <a:extLst>
              <a:ext uri="{FF2B5EF4-FFF2-40B4-BE49-F238E27FC236}">
                <a16:creationId xmlns:a16="http://schemas.microsoft.com/office/drawing/2014/main" id="{3B8E76BE-66B3-4270-8B5F-834BECAC86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66800"/>
            <a:ext cx="9144000" cy="3909872"/>
          </a:xfrm>
          <a:prstGeom prst="rect">
            <a:avLst/>
          </a:prstGeom>
          <a:ln>
            <a:noFill/>
          </a:ln>
        </p:spPr>
      </p:pic>
    </p:spTree>
    <p:extLst>
      <p:ext uri="{BB962C8B-B14F-4D97-AF65-F5344CB8AC3E}">
        <p14:creationId xmlns:p14="http://schemas.microsoft.com/office/powerpoint/2010/main" val="3737520134"/>
      </p:ext>
    </p:extLst>
  </p:cSld>
  <p:clrMapOvr>
    <a:masterClrMapping/>
  </p:clrMapOvr>
  <mc:AlternateContent xmlns:mc="http://schemas.openxmlformats.org/markup-compatibility/2006">
    <mc:Choice xmlns:p14="http://schemas.microsoft.com/office/powerpoint/2010/main" Requires="p14">
      <p:transition spd="slow" p14:dur="2000" advTm="31279"/>
    </mc:Choice>
    <mc:Fallback>
      <p:transition spd="slow" advTm="31279"/>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5" name="Picture 51">
            <a:extLst>
              <a:ext uri="{FF2B5EF4-FFF2-40B4-BE49-F238E27FC236}">
                <a16:creationId xmlns:a16="http://schemas.microsoft.com/office/drawing/2014/main" id="{7D237842-59CD-4E92-872F-7DA823DDD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529" y="1074990"/>
            <a:ext cx="7446471" cy="36494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ABC9468-B2F5-4E0D-8203-8ABD86E3A9BD}"/>
              </a:ext>
            </a:extLst>
          </p:cNvPr>
          <p:cNvSpPr>
            <a:spLocks noChangeArrowheads="1"/>
          </p:cNvSpPr>
          <p:nvPr/>
        </p:nvSpPr>
        <p:spPr bwMode="auto">
          <a:xfrm>
            <a:off x="762000" y="5105400"/>
            <a:ext cx="784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b="1" i="0" u="none" strike="noStrike" cap="none" normalizeH="0" baseline="0" dirty="0" bmk="">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igure </a:t>
            </a:r>
            <a:r>
              <a:rPr kumimoji="0" lang="en-GB" altLang="en-US" b="1" i="0" u="none" strike="noStrike" cap="none" normalizeH="0" baseline="0" dirty="0" bmk="_Toc44694047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Relationship between environment, landscape and panoramic framing</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6654998"/>
      </p:ext>
    </p:extLst>
  </p:cSld>
  <p:clrMapOvr>
    <a:masterClrMapping/>
  </p:clrMapOvr>
  <mc:AlternateContent xmlns:mc="http://schemas.openxmlformats.org/markup-compatibility/2006">
    <mc:Choice xmlns:p14="http://schemas.microsoft.com/office/powerpoint/2010/main" Requires="p14">
      <p:transition spd="slow" p14:dur="2000" advTm="12930"/>
    </mc:Choice>
    <mc:Fallback>
      <p:transition spd="slow" advTm="1293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838200"/>
          </a:xfrm>
        </p:spPr>
        <p:txBody>
          <a:bodyPr/>
          <a:lstStyle/>
          <a:p>
            <a:pPr algn="l"/>
            <a:r>
              <a:rPr lang="en-GB" dirty="0"/>
              <a:t>About Me</a:t>
            </a:r>
          </a:p>
        </p:txBody>
      </p:sp>
      <p:sp>
        <p:nvSpPr>
          <p:cNvPr id="3" name="Content Placeholder 2"/>
          <p:cNvSpPr>
            <a:spLocks noGrp="1"/>
          </p:cNvSpPr>
          <p:nvPr>
            <p:ph idx="1"/>
          </p:nvPr>
        </p:nvSpPr>
        <p:spPr>
          <a:xfrm>
            <a:off x="4724400" y="1752600"/>
            <a:ext cx="3810000" cy="4343400"/>
          </a:xfrm>
        </p:spPr>
        <p:txBody>
          <a:bodyPr>
            <a:normAutofit/>
          </a:bodyPr>
          <a:lstStyle/>
          <a:p>
            <a:r>
              <a:rPr lang="en-GB" dirty="0">
                <a:latin typeface="Arial" pitchFamily="34" charset="0"/>
                <a:cs typeface="Arial" pitchFamily="34" charset="0"/>
              </a:rPr>
              <a:t>Senior Lecturer at University of Salford</a:t>
            </a:r>
          </a:p>
          <a:p>
            <a:pPr marL="457207" lvl="1" indent="0">
              <a:buNone/>
            </a:pPr>
            <a:r>
              <a:rPr lang="en-GB" dirty="0">
                <a:latin typeface="Arial" pitchFamily="34" charset="0"/>
                <a:cs typeface="Arial" pitchFamily="34" charset="0"/>
              </a:rPr>
              <a:t>Past: </a:t>
            </a:r>
          </a:p>
          <a:p>
            <a:pPr lvl="1"/>
            <a:r>
              <a:rPr lang="en-GB" dirty="0">
                <a:latin typeface="Arial" pitchFamily="34" charset="0"/>
                <a:cs typeface="Arial" pitchFamily="34" charset="0"/>
              </a:rPr>
              <a:t>Programme leader for BSc Computer &amp; Video Games</a:t>
            </a:r>
          </a:p>
          <a:p>
            <a:pPr lvl="1"/>
            <a:r>
              <a:rPr lang="en-GB" dirty="0">
                <a:latin typeface="Arial" pitchFamily="34" charset="0"/>
                <a:cs typeface="Arial" pitchFamily="34" charset="0"/>
              </a:rPr>
              <a:t>Director of Creative Media.</a:t>
            </a:r>
          </a:p>
          <a:p>
            <a:pPr lvl="1"/>
            <a:endParaRPr lang="en-GB" dirty="0">
              <a:latin typeface="Arial" pitchFamily="34" charset="0"/>
              <a:cs typeface="Arial" pitchFamily="34" charset="0"/>
            </a:endParaRPr>
          </a:p>
        </p:txBody>
      </p:sp>
      <p:pic>
        <p:nvPicPr>
          <p:cNvPr id="5" name="Picture 4">
            <a:extLst>
              <a:ext uri="{FF2B5EF4-FFF2-40B4-BE49-F238E27FC236}">
                <a16:creationId xmlns:a16="http://schemas.microsoft.com/office/drawing/2014/main" id="{A2F24BC9-F168-4C65-8D58-191717469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42" y="1219199"/>
            <a:ext cx="4173557" cy="5713533"/>
          </a:xfrm>
          <a:prstGeom prst="rect">
            <a:avLst/>
          </a:prstGeom>
        </p:spPr>
      </p:pic>
    </p:spTree>
    <p:extLst>
      <p:ext uri="{BB962C8B-B14F-4D97-AF65-F5344CB8AC3E}">
        <p14:creationId xmlns:p14="http://schemas.microsoft.com/office/powerpoint/2010/main" val="2085525850"/>
      </p:ext>
    </p:extLst>
  </p:cSld>
  <p:clrMapOvr>
    <a:masterClrMapping/>
  </p:clrMapOvr>
  <mc:AlternateContent xmlns:mc="http://schemas.openxmlformats.org/markup-compatibility/2006">
    <mc:Choice xmlns:p14="http://schemas.microsoft.com/office/powerpoint/2010/main" Requires="p14">
      <p:transition spd="slow" p14:dur="2000" advTm="13807"/>
    </mc:Choice>
    <mc:Fallback>
      <p:transition spd="slow" advTm="13807"/>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ACC19C99-6A16-4B95-B4BE-3E75F9BA0BD3}"/>
              </a:ext>
            </a:extLst>
          </p:cNvPr>
          <p:cNvSpPr>
            <a:spLocks noGrp="1"/>
          </p:cNvSpPr>
          <p:nvPr>
            <p:ph idx="1"/>
          </p:nvPr>
        </p:nvSpPr>
        <p:spPr>
          <a:xfrm flipV="1">
            <a:off x="4143375" y="3011488"/>
            <a:ext cx="373063" cy="1489075"/>
          </a:xfrm>
        </p:spPr>
        <p:txBody>
          <a:bodyPr/>
          <a:lstStyle/>
          <a:p>
            <a:pPr eaLnBrk="1" hangingPunct="1">
              <a:buFont typeface="Arial" panose="020B0604020202020204" pitchFamily="34" charset="0"/>
              <a:buNone/>
            </a:pPr>
            <a:endParaRPr lang="en-US" altLang="en-US" dirty="0"/>
          </a:p>
        </p:txBody>
      </p:sp>
      <p:pic>
        <p:nvPicPr>
          <p:cNvPr id="8" name="Picture 3" descr="D:\screens\Dwm 2010-05-03 10-07-19-51.jpg">
            <a:extLst>
              <a:ext uri="{FF2B5EF4-FFF2-40B4-BE49-F238E27FC236}">
                <a16:creationId xmlns:a16="http://schemas.microsoft.com/office/drawing/2014/main" id="{89C9BBD4-B4C5-448C-92A7-7481250F50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5788"/>
            <a:ext cx="4554538"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D:\screens\Dwm 2010-05-03 10-08-16-28.jpg">
            <a:extLst>
              <a:ext uri="{FF2B5EF4-FFF2-40B4-BE49-F238E27FC236}">
                <a16:creationId xmlns:a16="http://schemas.microsoft.com/office/drawing/2014/main" id="{467E48D7-B48F-4B8B-8629-99007A627D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8500" y="557213"/>
            <a:ext cx="46355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screens\Dwm 2010-05-03 10-09-29-88.jpg">
            <a:extLst>
              <a:ext uri="{FF2B5EF4-FFF2-40B4-BE49-F238E27FC236}">
                <a16:creationId xmlns:a16="http://schemas.microsoft.com/office/drawing/2014/main" id="{7A01F4EF-48CF-4826-80A4-FB96E952E1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8500" y="3459163"/>
            <a:ext cx="463550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screens\Dwm 2010-05-03 10-08-45-53.jpg">
            <a:extLst>
              <a:ext uri="{FF2B5EF4-FFF2-40B4-BE49-F238E27FC236}">
                <a16:creationId xmlns:a16="http://schemas.microsoft.com/office/drawing/2014/main" id="{D9325972-BF5F-4DAF-9019-C8B049A1BF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454400"/>
            <a:ext cx="4643438"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362477"/>
      </p:ext>
    </p:extLst>
  </p:cSld>
  <p:clrMapOvr>
    <a:masterClrMapping/>
  </p:clrMapOvr>
  <mc:AlternateContent xmlns:mc="http://schemas.openxmlformats.org/markup-compatibility/2006">
    <mc:Choice xmlns:p14="http://schemas.microsoft.com/office/powerpoint/2010/main" Requires="p14">
      <p:transition spd="slow" p14:dur="2000" advTm="13556"/>
    </mc:Choice>
    <mc:Fallback>
      <p:transition spd="slow" advTm="1355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 name="Picture 17" descr="C:\Users\Umran\Desktop\PhD Write Up\Chapter 5-Virtual Landscapes\Images\10.gif">
            <a:extLst>
              <a:ext uri="{FF2B5EF4-FFF2-40B4-BE49-F238E27FC236}">
                <a16:creationId xmlns:a16="http://schemas.microsoft.com/office/drawing/2014/main" id="{0D9FAD92-F4EB-408B-8CD9-55420A4C83C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084195" cy="2877820"/>
          </a:xfrm>
          <a:prstGeom prst="rect">
            <a:avLst/>
          </a:prstGeom>
          <a:noFill/>
          <a:ln>
            <a:noFill/>
          </a:ln>
        </p:spPr>
      </p:pic>
      <p:pic>
        <p:nvPicPr>
          <p:cNvPr id="19" name="Picture 18" descr="C:\Users\Umran\Desktop\PhD Write Up\Chapter 5-Virtual Landscapes\Images\autopanogiga_main.jpg">
            <a:extLst>
              <a:ext uri="{FF2B5EF4-FFF2-40B4-BE49-F238E27FC236}">
                <a16:creationId xmlns:a16="http://schemas.microsoft.com/office/drawing/2014/main" id="{E9263582-9329-4629-B15A-C250F7FCB9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609600"/>
            <a:ext cx="4588510" cy="2181860"/>
          </a:xfrm>
          <a:prstGeom prst="rect">
            <a:avLst/>
          </a:prstGeom>
          <a:noFill/>
          <a:ln>
            <a:noFill/>
          </a:ln>
        </p:spPr>
      </p:pic>
      <p:pic>
        <p:nvPicPr>
          <p:cNvPr id="2063" name="Picture 54" descr="PSO V2 Pano (11)">
            <a:extLst>
              <a:ext uri="{FF2B5EF4-FFF2-40B4-BE49-F238E27FC236}">
                <a16:creationId xmlns:a16="http://schemas.microsoft.com/office/drawing/2014/main" id="{A8B260F2-86E3-42E8-ADD7-3684419D90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3110072"/>
            <a:ext cx="57340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55" descr="PSO V2 Pano (10)">
            <a:extLst>
              <a:ext uri="{FF2B5EF4-FFF2-40B4-BE49-F238E27FC236}">
                <a16:creationId xmlns:a16="http://schemas.microsoft.com/office/drawing/2014/main" id="{E257C889-E2ED-45A4-B7C6-C3F9E64A8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300" y="4982210"/>
            <a:ext cx="5724525" cy="1447800"/>
          </a:xfrm>
          <a:prstGeom prst="rect">
            <a:avLst/>
          </a:prstGeom>
          <a:noFill/>
          <a:extLst>
            <a:ext uri="{909E8E84-426E-40DD-AFC4-6F175D3DCCD1}">
              <a14:hiddenFill xmlns:a14="http://schemas.microsoft.com/office/drawing/2010/main">
                <a:solidFill>
                  <a:srgbClr val="FFFFFF"/>
                </a:solidFill>
              </a14:hiddenFill>
            </a:ext>
          </a:extLst>
        </p:spPr>
      </p:pic>
      <p:sp>
        <p:nvSpPr>
          <p:cNvPr id="22" name="Down Arrow 19">
            <a:extLst>
              <a:ext uri="{FF2B5EF4-FFF2-40B4-BE49-F238E27FC236}">
                <a16:creationId xmlns:a16="http://schemas.microsoft.com/office/drawing/2014/main" id="{EB31EF6B-D67B-408B-9704-9305A640A1ED}"/>
              </a:ext>
            </a:extLst>
          </p:cNvPr>
          <p:cNvSpPr>
            <a:spLocks noChangeArrowheads="1"/>
          </p:cNvSpPr>
          <p:nvPr/>
        </p:nvSpPr>
        <p:spPr bwMode="auto">
          <a:xfrm>
            <a:off x="6060757" y="2775824"/>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
        <p:nvSpPr>
          <p:cNvPr id="17" name="Rectangle 18">
            <a:extLst>
              <a:ext uri="{FF2B5EF4-FFF2-40B4-BE49-F238E27FC236}">
                <a16:creationId xmlns:a16="http://schemas.microsoft.com/office/drawing/2014/main" id="{E0F5A471-13C0-4CC7-AD98-1F7FBF534B18}"/>
              </a:ext>
            </a:extLst>
          </p:cNvPr>
          <p:cNvSpPr>
            <a:spLocks noChangeArrowheads="1"/>
          </p:cNvSpPr>
          <p:nvPr/>
        </p:nvSpPr>
        <p:spPr bwMode="auto">
          <a:xfrm>
            <a:off x="1524000" y="280416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0" name="Rectangle 20">
            <a:extLst>
              <a:ext uri="{FF2B5EF4-FFF2-40B4-BE49-F238E27FC236}">
                <a16:creationId xmlns:a16="http://schemas.microsoft.com/office/drawing/2014/main" id="{A19BD83F-E5F1-4C47-96C5-A8804139613A}"/>
              </a:ext>
            </a:extLst>
          </p:cNvPr>
          <p:cNvSpPr>
            <a:spLocks noChangeArrowheads="1"/>
          </p:cNvSpPr>
          <p:nvPr/>
        </p:nvSpPr>
        <p:spPr bwMode="auto">
          <a:xfrm>
            <a:off x="1524000" y="33248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1" name="Rectangle 21">
            <a:extLst>
              <a:ext uri="{FF2B5EF4-FFF2-40B4-BE49-F238E27FC236}">
                <a16:creationId xmlns:a16="http://schemas.microsoft.com/office/drawing/2014/main" id="{398EED66-ACDC-411D-BF65-BC4B0805C35F}"/>
              </a:ext>
            </a:extLst>
          </p:cNvPr>
          <p:cNvSpPr>
            <a:spLocks noChangeArrowheads="1"/>
          </p:cNvSpPr>
          <p:nvPr/>
        </p:nvSpPr>
        <p:spPr bwMode="auto">
          <a:xfrm>
            <a:off x="1524000" y="49822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3" name="Rectangle 23">
            <a:extLst>
              <a:ext uri="{FF2B5EF4-FFF2-40B4-BE49-F238E27FC236}">
                <a16:creationId xmlns:a16="http://schemas.microsoft.com/office/drawing/2014/main" id="{0206E1CC-C54E-4D70-82B4-EE7681203D37}"/>
              </a:ext>
            </a:extLst>
          </p:cNvPr>
          <p:cNvSpPr>
            <a:spLocks noChangeArrowheads="1"/>
          </p:cNvSpPr>
          <p:nvPr/>
        </p:nvSpPr>
        <p:spPr bwMode="auto">
          <a:xfrm>
            <a:off x="1524000" y="49822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4">
            <a:extLst>
              <a:ext uri="{FF2B5EF4-FFF2-40B4-BE49-F238E27FC236}">
                <a16:creationId xmlns:a16="http://schemas.microsoft.com/office/drawing/2014/main" id="{55FAE5A2-9880-4F77-9C79-5B262037D069}"/>
              </a:ext>
            </a:extLst>
          </p:cNvPr>
          <p:cNvSpPr>
            <a:spLocks noChangeArrowheads="1"/>
          </p:cNvSpPr>
          <p:nvPr/>
        </p:nvSpPr>
        <p:spPr bwMode="auto">
          <a:xfrm>
            <a:off x="1066801" y="6108061"/>
            <a:ext cx="7010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sz="1200" b="1" i="0" u="none" strike="noStrike" cap="none" normalizeH="0" baseline="0" dirty="0" bmk="">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igure </a:t>
            </a:r>
            <a:r>
              <a:rPr kumimoji="0" lang="en-GB" altLang="en-US" sz="1200" b="1" i="0" u="none" strike="noStrike" cap="none" normalizeH="0" baseline="0" dirty="0" bmk="_Toc446940473">
                <a:ln>
                  <a:noFill/>
                </a:ln>
                <a:solidFill>
                  <a:schemeClr val="bg1"/>
                </a:solidFill>
                <a:effectLst/>
                <a:latin typeface="Book Antiqua" panose="02040602050305030304" pitchFamily="18" charset="0"/>
                <a:ea typeface="Times" panose="02020603050405020304" pitchFamily="18" charset="0"/>
                <a:cs typeface="Times New Roman" panose="02020603050405020304" pitchFamily="18" charset="0"/>
              </a:rPr>
              <a:t>35: Phantasy Star Online; Before &amp; After comparison of ‘raw Vs final panorama</a:t>
            </a:r>
            <a:endParaRPr kumimoji="0" lang="en-GB" altLang="en-US" sz="2800" b="0" i="0" u="none" strike="noStrike" cap="none" normalizeH="0" baseline="0" dirty="0">
              <a:ln>
                <a:noFill/>
              </a:ln>
              <a:solidFill>
                <a:schemeClr val="bg1"/>
              </a:solidFill>
              <a:effectLst/>
              <a:latin typeface="Arial" panose="020B0604020202020204" pitchFamily="34" charset="0"/>
            </a:endParaRPr>
          </a:p>
        </p:txBody>
      </p:sp>
      <p:sp>
        <p:nvSpPr>
          <p:cNvPr id="30" name="Down Arrow 19">
            <a:extLst>
              <a:ext uri="{FF2B5EF4-FFF2-40B4-BE49-F238E27FC236}">
                <a16:creationId xmlns:a16="http://schemas.microsoft.com/office/drawing/2014/main" id="{0448D555-190C-4DD5-8233-1F35740FD956}"/>
              </a:ext>
            </a:extLst>
          </p:cNvPr>
          <p:cNvSpPr>
            <a:spLocks noChangeArrowheads="1"/>
          </p:cNvSpPr>
          <p:nvPr/>
        </p:nvSpPr>
        <p:spPr bwMode="auto">
          <a:xfrm>
            <a:off x="3728720" y="4552951"/>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
        <p:nvSpPr>
          <p:cNvPr id="31" name="Down Arrow 19">
            <a:extLst>
              <a:ext uri="{FF2B5EF4-FFF2-40B4-BE49-F238E27FC236}">
                <a16:creationId xmlns:a16="http://schemas.microsoft.com/office/drawing/2014/main" id="{13A28A3B-E828-4DDC-AF41-EDAF30E6A009}"/>
              </a:ext>
            </a:extLst>
          </p:cNvPr>
          <p:cNvSpPr>
            <a:spLocks noChangeArrowheads="1"/>
          </p:cNvSpPr>
          <p:nvPr/>
        </p:nvSpPr>
        <p:spPr bwMode="auto">
          <a:xfrm rot="16200000">
            <a:off x="3434398" y="1367315"/>
            <a:ext cx="619760" cy="588645"/>
          </a:xfrm>
          <a:prstGeom prst="downArrow">
            <a:avLst>
              <a:gd name="adj1" fmla="val 52250"/>
              <a:gd name="adj2" fmla="val 48588"/>
            </a:avLst>
          </a:prstGeom>
          <a:solidFill>
            <a:srgbClr val="FF0000"/>
          </a:solidFill>
          <a:ln w="38100">
            <a:solidFill>
              <a:schemeClr val="tx1">
                <a:lumMod val="100000"/>
                <a:lumOff val="0"/>
              </a:schemeClr>
            </a:solidFill>
            <a:miter lim="800000"/>
            <a:headEnd/>
            <a:tailEnd/>
          </a:ln>
          <a:effectLst>
            <a:outerShdw dist="28398" dir="3806097" algn="ctr" rotWithShape="0">
              <a:schemeClr val="accent3">
                <a:lumMod val="50000"/>
                <a:lumOff val="0"/>
                <a:alpha val="50000"/>
              </a:schemeClr>
            </a:outerShdw>
          </a:effectLst>
        </p:spPr>
        <p:txBody>
          <a:bodyPr rot="0" vert="eaVert" wrap="square" lIns="91440" tIns="45720" rIns="91440" bIns="45720" anchor="t" anchorCtr="0" upright="1">
            <a:noAutofit/>
          </a:bodyPr>
          <a:lstStyle/>
          <a:p>
            <a:endParaRPr lang="en-GB"/>
          </a:p>
        </p:txBody>
      </p:sp>
    </p:spTree>
    <p:extLst>
      <p:ext uri="{BB962C8B-B14F-4D97-AF65-F5344CB8AC3E}">
        <p14:creationId xmlns:p14="http://schemas.microsoft.com/office/powerpoint/2010/main" val="793140990"/>
      </p:ext>
    </p:extLst>
  </p:cSld>
  <p:clrMapOvr>
    <a:masterClrMapping/>
  </p:clrMapOvr>
  <mc:AlternateContent xmlns:mc="http://schemas.openxmlformats.org/markup-compatibility/2006">
    <mc:Choice xmlns:p14="http://schemas.microsoft.com/office/powerpoint/2010/main" Requires="p14">
      <p:transition spd="slow" p14:dur="2000" advTm="17291"/>
    </mc:Choice>
    <mc:Fallback>
      <p:transition spd="slow" advTm="17291"/>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C3D1F4-A30F-4032-920A-42EB4632FF2E}"/>
              </a:ext>
            </a:extLst>
          </p:cNvPr>
          <p:cNvPicPr>
            <a:picLocks noChangeAspect="1"/>
          </p:cNvPicPr>
          <p:nvPr/>
        </p:nvPicPr>
        <p:blipFill rotWithShape="1">
          <a:blip r:embed="rId3"/>
          <a:srcRect l="24286" t="26425" r="24713" b="6914"/>
          <a:stretch/>
        </p:blipFill>
        <p:spPr>
          <a:xfrm>
            <a:off x="762000" y="152400"/>
            <a:ext cx="7992000" cy="6581610"/>
          </a:xfrm>
          <a:prstGeom prst="rect">
            <a:avLst/>
          </a:prstGeom>
        </p:spPr>
      </p:pic>
    </p:spTree>
    <p:extLst>
      <p:ext uri="{BB962C8B-B14F-4D97-AF65-F5344CB8AC3E}">
        <p14:creationId xmlns:p14="http://schemas.microsoft.com/office/powerpoint/2010/main" val="2834055982"/>
      </p:ext>
    </p:extLst>
  </p:cSld>
  <p:clrMapOvr>
    <a:masterClrMapping/>
  </p:clrMapOvr>
  <mc:AlternateContent xmlns:mc="http://schemas.openxmlformats.org/markup-compatibility/2006">
    <mc:Choice xmlns:p14="http://schemas.microsoft.com/office/powerpoint/2010/main" Requires="p14">
      <p:transition spd="slow" p14:dur="2000" advTm="12971"/>
    </mc:Choice>
    <mc:Fallback>
      <p:transition spd="slow" advTm="12971"/>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F16797-EB07-400C-A62C-8CCEF1D3505E}"/>
              </a:ext>
            </a:extLst>
          </p:cNvPr>
          <p:cNvPicPr>
            <a:picLocks noChangeAspect="1"/>
          </p:cNvPicPr>
          <p:nvPr/>
        </p:nvPicPr>
        <p:blipFill rotWithShape="1">
          <a:blip r:embed="rId2"/>
          <a:srcRect l="21364" t="26540" r="22467" b="7070"/>
          <a:stretch/>
        </p:blipFill>
        <p:spPr>
          <a:xfrm>
            <a:off x="165100" y="76200"/>
            <a:ext cx="8978900" cy="6633391"/>
          </a:xfrm>
          <a:prstGeom prst="rect">
            <a:avLst/>
          </a:prstGeom>
        </p:spPr>
      </p:pic>
    </p:spTree>
    <p:extLst>
      <p:ext uri="{BB962C8B-B14F-4D97-AF65-F5344CB8AC3E}">
        <p14:creationId xmlns:p14="http://schemas.microsoft.com/office/powerpoint/2010/main" val="3453546565"/>
      </p:ext>
    </p:extLst>
  </p:cSld>
  <p:clrMapOvr>
    <a:masterClrMapping/>
  </p:clrMapOvr>
  <mc:AlternateContent xmlns:mc="http://schemas.openxmlformats.org/markup-compatibility/2006">
    <mc:Choice xmlns:p14="http://schemas.microsoft.com/office/powerpoint/2010/main" Requires="p14">
      <p:transition spd="slow" p14:dur="2000" advTm="1655"/>
    </mc:Choice>
    <mc:Fallback>
      <p:transition spd="slow" advTm="1655"/>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2290" name="Picture 2" descr="H:\vl3 screens\VirtualLandscapesTheModernEra20002012_Page_044.jpg">
            <a:extLst>
              <a:ext uri="{FF2B5EF4-FFF2-40B4-BE49-F238E27FC236}">
                <a16:creationId xmlns:a16="http://schemas.microsoft.com/office/drawing/2014/main" id="{AA3E7D69-0A27-4992-AACB-D81408203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5638" y="448945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morrowind-3.jpg">
            <a:extLst>
              <a:ext uri="{FF2B5EF4-FFF2-40B4-BE49-F238E27FC236}">
                <a16:creationId xmlns:a16="http://schemas.microsoft.com/office/drawing/2014/main" id="{B8BBF9F5-95A3-4EC9-AB23-7DD56940F2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60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descr="C:\Users\Umran\Desktop\St\Morrowind\MW Pano (2).jpg">
            <a:extLst>
              <a:ext uri="{FF2B5EF4-FFF2-40B4-BE49-F238E27FC236}">
                <a16:creationId xmlns:a16="http://schemas.microsoft.com/office/drawing/2014/main" id="{F45AAD93-8462-494F-B59E-35C5B51BB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46050"/>
            <a:ext cx="5846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Star-Fox-Adventures-Fox-Confused.jpg">
            <a:extLst>
              <a:ext uri="{FF2B5EF4-FFF2-40B4-BE49-F238E27FC236}">
                <a16:creationId xmlns:a16="http://schemas.microsoft.com/office/drawing/2014/main" id="{21C436BE-2B85-46F9-8BEB-19F382A9708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406650"/>
            <a:ext cx="277653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descr="C:\Users\Umran\Desktop\St\StarFox\StarFox Adventures Panorama_ (6).jpg">
            <a:extLst>
              <a:ext uri="{FF2B5EF4-FFF2-40B4-BE49-F238E27FC236}">
                <a16:creationId xmlns:a16="http://schemas.microsoft.com/office/drawing/2014/main" id="{ED9135DA-C192-4F5A-94CD-D1695D4ABB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406650"/>
            <a:ext cx="5791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H:\vl3 screens\VirtualLandscapesTheModernEra20002012_Page_063.jpg">
            <a:extLst>
              <a:ext uri="{FF2B5EF4-FFF2-40B4-BE49-F238E27FC236}">
                <a16:creationId xmlns:a16="http://schemas.microsoft.com/office/drawing/2014/main" id="{F370DEF4-F063-4A87-8B45-C99F6F60F9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50"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4" descr="H:\vl3 screens\VirtualLandscapesTheModernEra20002012_Page_057.jpg">
            <a:extLst>
              <a:ext uri="{FF2B5EF4-FFF2-40B4-BE49-F238E27FC236}">
                <a16:creationId xmlns:a16="http://schemas.microsoft.com/office/drawing/2014/main" id="{4569C416-E38A-4DEC-ABD2-D2B505A1D7C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7288" y="4622800"/>
            <a:ext cx="26289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822309"/>
      </p:ext>
    </p:extLst>
  </p:cSld>
  <p:clrMapOvr>
    <a:masterClrMapping/>
  </p:clrMapOvr>
  <mc:AlternateContent xmlns:mc="http://schemas.openxmlformats.org/markup-compatibility/2006">
    <mc:Choice xmlns:p14="http://schemas.microsoft.com/office/powerpoint/2010/main" Requires="p14">
      <p:transition spd="slow" p14:dur="2000" advTm="6775"/>
    </mc:Choice>
    <mc:Fallback>
      <p:transition spd="slow" advTm="6775"/>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8434" name="Slide Number Placeholder 3">
            <a:extLst>
              <a:ext uri="{FF2B5EF4-FFF2-40B4-BE49-F238E27FC236}">
                <a16:creationId xmlns:a16="http://schemas.microsoft.com/office/drawing/2014/main" id="{B2B734C4-D742-45C0-949E-A29377BDCC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bg1"/>
                </a:solidFill>
                <a:latin typeface="Calligraph421 BT" panose="03060702050402020204" pitchFamily="66" charset="0"/>
              </a:defRPr>
            </a:lvl1pPr>
            <a:lvl2pPr marL="742950" indent="-285750" eaLnBrk="0" hangingPunct="0">
              <a:defRPr sz="2000">
                <a:solidFill>
                  <a:schemeClr val="bg1"/>
                </a:solidFill>
                <a:latin typeface="Calligraph421 BT" panose="03060702050402020204" pitchFamily="66" charset="0"/>
              </a:defRPr>
            </a:lvl2pPr>
            <a:lvl3pPr marL="1143000" indent="-228600" eaLnBrk="0" hangingPunct="0">
              <a:defRPr sz="2000">
                <a:solidFill>
                  <a:schemeClr val="bg1"/>
                </a:solidFill>
                <a:latin typeface="Calligraph421 BT" panose="03060702050402020204" pitchFamily="66" charset="0"/>
              </a:defRPr>
            </a:lvl3pPr>
            <a:lvl4pPr marL="1600200" indent="-228600" eaLnBrk="0" hangingPunct="0">
              <a:defRPr sz="2000">
                <a:solidFill>
                  <a:schemeClr val="bg1"/>
                </a:solidFill>
                <a:latin typeface="Calligraph421 BT" panose="03060702050402020204" pitchFamily="66" charset="0"/>
              </a:defRPr>
            </a:lvl4pPr>
            <a:lvl5pPr marL="2057400" indent="-228600" eaLnBrk="0" hangingPunct="0">
              <a:defRPr sz="2000">
                <a:solidFill>
                  <a:schemeClr val="bg1"/>
                </a:solidFill>
                <a:latin typeface="Calligraph421 BT" panose="03060702050402020204" pitchFamily="66" charset="0"/>
              </a:defRPr>
            </a:lvl5pPr>
            <a:lvl6pPr marL="2514600" indent="-228600" eaLnBrk="0" fontAlgn="base" hangingPunct="0">
              <a:spcBef>
                <a:spcPct val="0"/>
              </a:spcBef>
              <a:spcAft>
                <a:spcPct val="0"/>
              </a:spcAft>
              <a:defRPr sz="2000">
                <a:solidFill>
                  <a:schemeClr val="bg1"/>
                </a:solidFill>
                <a:latin typeface="Calligraph421 BT" panose="03060702050402020204" pitchFamily="66" charset="0"/>
              </a:defRPr>
            </a:lvl6pPr>
            <a:lvl7pPr marL="2971800" indent="-228600" eaLnBrk="0" fontAlgn="base" hangingPunct="0">
              <a:spcBef>
                <a:spcPct val="0"/>
              </a:spcBef>
              <a:spcAft>
                <a:spcPct val="0"/>
              </a:spcAft>
              <a:defRPr sz="2000">
                <a:solidFill>
                  <a:schemeClr val="bg1"/>
                </a:solidFill>
                <a:latin typeface="Calligraph421 BT" panose="03060702050402020204" pitchFamily="66" charset="0"/>
              </a:defRPr>
            </a:lvl7pPr>
            <a:lvl8pPr marL="3429000" indent="-228600" eaLnBrk="0" fontAlgn="base" hangingPunct="0">
              <a:spcBef>
                <a:spcPct val="0"/>
              </a:spcBef>
              <a:spcAft>
                <a:spcPct val="0"/>
              </a:spcAft>
              <a:defRPr sz="2000">
                <a:solidFill>
                  <a:schemeClr val="bg1"/>
                </a:solidFill>
                <a:latin typeface="Calligraph421 BT" panose="03060702050402020204" pitchFamily="66" charset="0"/>
              </a:defRPr>
            </a:lvl8pPr>
            <a:lvl9pPr marL="3886200" indent="-228600" eaLnBrk="0" fontAlgn="base" hangingPunct="0">
              <a:spcBef>
                <a:spcPct val="0"/>
              </a:spcBef>
              <a:spcAft>
                <a:spcPct val="0"/>
              </a:spcAft>
              <a:defRPr sz="2000">
                <a:solidFill>
                  <a:schemeClr val="bg1"/>
                </a:solidFill>
                <a:latin typeface="Calligraph421 BT" panose="03060702050402020204" pitchFamily="66" charset="0"/>
              </a:defRPr>
            </a:lvl9pPr>
          </a:lstStyle>
          <a:p>
            <a:pPr eaLnBrk="1" hangingPunct="1"/>
            <a:fld id="{990A7815-0D39-4EDE-8616-9A5F9BD340F5}" type="slidenum">
              <a:rPr lang="en-US" altLang="en-US" sz="1100">
                <a:solidFill>
                  <a:srgbClr val="898989"/>
                </a:solidFill>
                <a:latin typeface="Calibri" panose="020F0502020204030204" pitchFamily="34" charset="0"/>
                <a:ea typeface="ＭＳ Ｐゴシック" panose="020B0600070205080204" pitchFamily="34" charset="-128"/>
              </a:rPr>
              <a:pPr eaLnBrk="1" hangingPunct="1"/>
              <a:t>25</a:t>
            </a:fld>
            <a:endParaRPr lang="en-US" altLang="en-US" sz="1100">
              <a:solidFill>
                <a:srgbClr val="898989"/>
              </a:solidFill>
              <a:latin typeface="Calibri" panose="020F0502020204030204" pitchFamily="34" charset="0"/>
              <a:ea typeface="ＭＳ Ｐゴシック" panose="020B0600070205080204" pitchFamily="34" charset="-128"/>
            </a:endParaRPr>
          </a:p>
        </p:txBody>
      </p:sp>
      <p:pic>
        <p:nvPicPr>
          <p:cNvPr id="18435" name="Picture 5" descr="D:\cvg\CM Director\Projects\pechuKichiu\book 3.jpg">
            <a:extLst>
              <a:ext uri="{FF2B5EF4-FFF2-40B4-BE49-F238E27FC236}">
                <a16:creationId xmlns:a16="http://schemas.microsoft.com/office/drawing/2014/main" id="{20878F44-F0C3-4667-8C4C-A03065DDF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87713"/>
            <a:ext cx="30019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D:\cvg\CM Director\Projects\pechuKichiu\book 2.jpg">
            <a:extLst>
              <a:ext uri="{FF2B5EF4-FFF2-40B4-BE49-F238E27FC236}">
                <a16:creationId xmlns:a16="http://schemas.microsoft.com/office/drawing/2014/main" id="{F2824F36-DBF1-42F8-ADFB-F79E73EBE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725" y="3297238"/>
            <a:ext cx="30019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D:\cvg\CM Director\Projects\pechuKichiu\book 1.jpg">
            <a:extLst>
              <a:ext uri="{FF2B5EF4-FFF2-40B4-BE49-F238E27FC236}">
                <a16:creationId xmlns:a16="http://schemas.microsoft.com/office/drawing/2014/main" id="{EE41B0B8-9CE3-4650-86D0-80F8FB53A2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9663" y="3287713"/>
            <a:ext cx="2855269"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D:\cvg\CM Director\Projects\pechuKichiu\VL3cover.jpeg">
            <a:extLst>
              <a:ext uri="{FF2B5EF4-FFF2-40B4-BE49-F238E27FC236}">
                <a16:creationId xmlns:a16="http://schemas.microsoft.com/office/drawing/2014/main" id="{F8775CF7-B041-492A-BC25-44AC57722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75" y="649288"/>
            <a:ext cx="2892425"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D:\cvg\CM Director\Projects\pechuKichiu\VL1C.jpg">
            <a:extLst>
              <a:ext uri="{FF2B5EF4-FFF2-40B4-BE49-F238E27FC236}">
                <a16:creationId xmlns:a16="http://schemas.microsoft.com/office/drawing/2014/main" id="{1C47F679-1965-43A5-BD52-3F5EB48F58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 y="620713"/>
            <a:ext cx="2951163"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D:\cvg\CM Director\Projects\pechuKichiu\VL2C.jpg">
            <a:extLst>
              <a:ext uri="{FF2B5EF4-FFF2-40B4-BE49-F238E27FC236}">
                <a16:creationId xmlns:a16="http://schemas.microsoft.com/office/drawing/2014/main" id="{72776478-0C9D-4AD9-955D-79DCBD29B3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7375" y="660400"/>
            <a:ext cx="289242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257411"/>
      </p:ext>
    </p:extLst>
  </p:cSld>
  <p:clrMapOvr>
    <a:masterClrMapping/>
  </p:clrMapOvr>
  <p:transition spd="slow" advTm="18286"/>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https://pbs.twimg.com/media/DMqWxVyW4AY1A-i.jpg">
            <a:extLst>
              <a:ext uri="{FF2B5EF4-FFF2-40B4-BE49-F238E27FC236}">
                <a16:creationId xmlns:a16="http://schemas.microsoft.com/office/drawing/2014/main" id="{E07FAA3C-D580-4860-92F4-B7FA6070B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A9A5057-0730-4F4A-8C08-7B6F1980CE2A}"/>
              </a:ext>
            </a:extLst>
          </p:cNvPr>
          <p:cNvSpPr/>
          <p:nvPr/>
        </p:nvSpPr>
        <p:spPr>
          <a:xfrm>
            <a:off x="228600" y="3810000"/>
            <a:ext cx="8534400" cy="2862322"/>
          </a:xfrm>
          <a:prstGeom prst="rect">
            <a:avLst/>
          </a:prstGeom>
        </p:spPr>
        <p:txBody>
          <a:bodyPr wrap="square">
            <a:spAutoFit/>
          </a:bodyPr>
          <a:lstStyle/>
          <a:p>
            <a:pPr marL="342900" indent="-342900">
              <a:buFont typeface="Arial" panose="020B0604020202020204" pitchFamily="34" charset="0"/>
              <a:buChar char="•"/>
            </a:pPr>
            <a:r>
              <a:rPr lang="en-GB" sz="2000" dirty="0">
                <a:latin typeface="Arial" pitchFamily="34" charset="0"/>
                <a:cs typeface="Arial" pitchFamily="34" charset="0"/>
              </a:rPr>
              <a:t>3-4 years of work</a:t>
            </a:r>
          </a:p>
          <a:p>
            <a:pPr marL="342900" indent="-342900">
              <a:buFont typeface="Arial" panose="020B0604020202020204" pitchFamily="34" charset="0"/>
              <a:buChar char="•"/>
            </a:pPr>
            <a:r>
              <a:rPr lang="en-GB" sz="2000" dirty="0">
                <a:latin typeface="Arial" pitchFamily="34" charset="0"/>
                <a:cs typeface="Arial" pitchFamily="34" charset="0"/>
              </a:rPr>
              <a:t>70 different Computer &amp; Video Games covered over 30 years period</a:t>
            </a:r>
          </a:p>
          <a:p>
            <a:pPr marL="342900" indent="-342900">
              <a:buFont typeface="Arial" panose="020B0604020202020204" pitchFamily="34" charset="0"/>
              <a:buChar char="•"/>
            </a:pPr>
            <a:r>
              <a:rPr lang="en-GB" sz="2000" dirty="0">
                <a:latin typeface="Arial" pitchFamily="34" charset="0"/>
                <a:cs typeface="Arial" pitchFamily="34" charset="0"/>
              </a:rPr>
              <a:t>~12 Different platforms</a:t>
            </a:r>
          </a:p>
          <a:p>
            <a:pPr marL="342900" indent="-342900">
              <a:buFont typeface="Arial" panose="020B0604020202020204" pitchFamily="34" charset="0"/>
              <a:buChar char="•"/>
            </a:pPr>
            <a:r>
              <a:rPr lang="en-GB" sz="2000" dirty="0">
                <a:latin typeface="Arial" pitchFamily="34" charset="0"/>
                <a:cs typeface="Arial" pitchFamily="34" charset="0"/>
              </a:rPr>
              <a:t>~350 Unique </a:t>
            </a:r>
            <a:r>
              <a:rPr lang="en-GB" sz="2000" dirty="0" err="1">
                <a:latin typeface="Arial" pitchFamily="34" charset="0"/>
                <a:cs typeface="Arial" pitchFamily="34" charset="0"/>
              </a:rPr>
              <a:t>UltraHD</a:t>
            </a:r>
            <a:r>
              <a:rPr lang="en-GB" sz="2000" dirty="0">
                <a:latin typeface="Arial" pitchFamily="34" charset="0"/>
                <a:cs typeface="Arial" pitchFamily="34" charset="0"/>
              </a:rPr>
              <a:t> Virtual Landscape Panoramas</a:t>
            </a:r>
          </a:p>
          <a:p>
            <a:pPr marL="342900" indent="-342900">
              <a:buFont typeface="Arial" panose="020B0604020202020204" pitchFamily="34" charset="0"/>
              <a:buChar char="•"/>
            </a:pPr>
            <a:r>
              <a:rPr lang="en-GB" sz="2000" dirty="0">
                <a:latin typeface="Arial" pitchFamily="34" charset="0"/>
                <a:cs typeface="Arial" pitchFamily="34" charset="0"/>
              </a:rPr>
              <a:t>~300 High Definition ‘extracted’ Virtual Landscapes</a:t>
            </a:r>
          </a:p>
          <a:p>
            <a:pPr marL="342900" indent="-342900">
              <a:buFont typeface="Arial" panose="020B0604020202020204" pitchFamily="34" charset="0"/>
              <a:buChar char="•"/>
            </a:pPr>
            <a:r>
              <a:rPr lang="en-GB" sz="2000" dirty="0">
                <a:latin typeface="Arial" pitchFamily="34" charset="0"/>
                <a:cs typeface="Arial" pitchFamily="34" charset="0"/>
              </a:rPr>
              <a:t>~150 Digitally Enhanced HD Virtual Landscapes</a:t>
            </a:r>
          </a:p>
          <a:p>
            <a:endParaRPr lang="en-GB" sz="2000" dirty="0">
              <a:latin typeface="Arial" pitchFamily="34" charset="0"/>
              <a:cs typeface="Arial" pitchFamily="34" charset="0"/>
            </a:endParaRPr>
          </a:p>
          <a:p>
            <a:r>
              <a:rPr lang="en-GB" sz="2000" dirty="0">
                <a:latin typeface="Arial" pitchFamily="34" charset="0"/>
                <a:cs typeface="Arial" pitchFamily="34" charset="0"/>
              </a:rPr>
              <a:t>Spread over three volumes, available in print, digital(</a:t>
            </a:r>
            <a:r>
              <a:rPr lang="en-GB" sz="2000" dirty="0" err="1">
                <a:latin typeface="Arial" pitchFamily="34" charset="0"/>
                <a:cs typeface="Arial" pitchFamily="34" charset="0"/>
              </a:rPr>
              <a:t>ebook</a:t>
            </a:r>
            <a:r>
              <a:rPr lang="en-GB" sz="2000" dirty="0">
                <a:latin typeface="Arial" pitchFamily="34" charset="0"/>
                <a:cs typeface="Arial" pitchFamily="34" charset="0"/>
              </a:rPr>
              <a:t>, PDF &amp; </a:t>
            </a:r>
            <a:r>
              <a:rPr lang="en-GB" sz="2000" dirty="0" err="1">
                <a:latin typeface="Arial" pitchFamily="34" charset="0"/>
                <a:cs typeface="Arial" pitchFamily="34" charset="0"/>
              </a:rPr>
              <a:t>itunes</a:t>
            </a:r>
            <a:r>
              <a:rPr lang="en-GB" sz="2000" dirty="0">
                <a:latin typeface="Arial" pitchFamily="34" charset="0"/>
                <a:cs typeface="Arial" pitchFamily="34" charset="0"/>
              </a:rPr>
              <a:t>) and interactive formats</a:t>
            </a:r>
          </a:p>
        </p:txBody>
      </p:sp>
    </p:spTree>
    <p:extLst>
      <p:ext uri="{BB962C8B-B14F-4D97-AF65-F5344CB8AC3E}">
        <p14:creationId xmlns:p14="http://schemas.microsoft.com/office/powerpoint/2010/main" val="4064471110"/>
      </p:ext>
    </p:extLst>
  </p:cSld>
  <p:clrMapOvr>
    <a:masterClrMapping/>
  </p:clrMapOvr>
  <mc:AlternateContent xmlns:mc="http://schemas.openxmlformats.org/markup-compatibility/2006">
    <mc:Choice xmlns:p14="http://schemas.microsoft.com/office/powerpoint/2010/main" Requires="p14">
      <p:transition spd="slow" p14:dur="2000" advTm="23904"/>
    </mc:Choice>
    <mc:Fallback>
      <p:transition spd="slow" advTm="23904"/>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latin typeface="Arial" pitchFamily="34" charset="0"/>
                <a:cs typeface="Arial" pitchFamily="34" charset="0"/>
              </a:rPr>
              <a:t>Components of Landscape</a:t>
            </a:r>
            <a:endParaRPr lang="en-GB" dirty="0"/>
          </a:p>
        </p:txBody>
      </p:sp>
      <p:grpSp>
        <p:nvGrpSpPr>
          <p:cNvPr id="7" name="Group 6">
            <a:extLst>
              <a:ext uri="{FF2B5EF4-FFF2-40B4-BE49-F238E27FC236}">
                <a16:creationId xmlns:a16="http://schemas.microsoft.com/office/drawing/2014/main" id="{55B39F55-42FC-4D66-BAEA-7A0BAD7E485F}"/>
              </a:ext>
            </a:extLst>
          </p:cNvPr>
          <p:cNvGrpSpPr/>
          <p:nvPr/>
        </p:nvGrpSpPr>
        <p:grpSpPr>
          <a:xfrm>
            <a:off x="5486400" y="1828800"/>
            <a:ext cx="2209800" cy="1582572"/>
            <a:chOff x="1317510" y="0"/>
            <a:chExt cx="1459458" cy="972972"/>
          </a:xfrm>
        </p:grpSpPr>
        <p:sp>
          <p:nvSpPr>
            <p:cNvPr id="16" name="Rectangle: Rounded Corners 15">
              <a:extLst>
                <a:ext uri="{FF2B5EF4-FFF2-40B4-BE49-F238E27FC236}">
                  <a16:creationId xmlns:a16="http://schemas.microsoft.com/office/drawing/2014/main" id="{EBD2A716-C6AE-46D4-BF89-A6B8F91F19A6}"/>
                </a:ext>
              </a:extLst>
            </p:cNvPr>
            <p:cNvSpPr/>
            <p:nvPr/>
          </p:nvSpPr>
          <p:spPr>
            <a:xfrm>
              <a:off x="1317510" y="0"/>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7" name="Rectangle: Rounded Corners 4">
              <a:extLst>
                <a:ext uri="{FF2B5EF4-FFF2-40B4-BE49-F238E27FC236}">
                  <a16:creationId xmlns:a16="http://schemas.microsoft.com/office/drawing/2014/main" id="{E6595731-F4AA-4B70-B8B1-BB1BC4E0BFD1}"/>
                </a:ext>
              </a:extLst>
            </p:cNvPr>
            <p:cNvSpPr txBox="1"/>
            <p:nvPr/>
          </p:nvSpPr>
          <p:spPr>
            <a:xfrm>
              <a:off x="1346007" y="28497"/>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Landscape</a:t>
              </a:r>
            </a:p>
          </p:txBody>
        </p:sp>
      </p:grpSp>
      <p:sp>
        <p:nvSpPr>
          <p:cNvPr id="8" name="Straight Connector 5">
            <a:extLst>
              <a:ext uri="{FF2B5EF4-FFF2-40B4-BE49-F238E27FC236}">
                <a16:creationId xmlns:a16="http://schemas.microsoft.com/office/drawing/2014/main" id="{443AE050-8757-4F51-A460-652BDC827521}"/>
              </a:ext>
            </a:extLst>
          </p:cNvPr>
          <p:cNvSpPr/>
          <p:nvPr/>
        </p:nvSpPr>
        <p:spPr>
          <a:xfrm>
            <a:off x="5505507" y="3411372"/>
            <a:ext cx="1085793" cy="391490"/>
          </a:xfrm>
          <a:custGeom>
            <a:avLst/>
            <a:gdLst/>
            <a:ahLst/>
            <a:cxnLst/>
            <a:rect l="0" t="0" r="0" b="0"/>
            <a:pathLst>
              <a:path>
                <a:moveTo>
                  <a:pt x="948750" y="0"/>
                </a:moveTo>
                <a:lnTo>
                  <a:pt x="948750" y="194615"/>
                </a:lnTo>
                <a:lnTo>
                  <a:pt x="0" y="194615"/>
                </a:lnTo>
                <a:lnTo>
                  <a:pt x="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9" name="Group 8">
            <a:extLst>
              <a:ext uri="{FF2B5EF4-FFF2-40B4-BE49-F238E27FC236}">
                <a16:creationId xmlns:a16="http://schemas.microsoft.com/office/drawing/2014/main" id="{3E883EE9-7C57-43B3-B5DB-A2B3806D0B5C}"/>
              </a:ext>
            </a:extLst>
          </p:cNvPr>
          <p:cNvGrpSpPr/>
          <p:nvPr/>
        </p:nvGrpSpPr>
        <p:grpSpPr>
          <a:xfrm>
            <a:off x="4261371" y="3802862"/>
            <a:ext cx="1973865" cy="1454938"/>
            <a:chOff x="231717" y="1364462"/>
            <a:chExt cx="1459458" cy="972972"/>
          </a:xfrm>
        </p:grpSpPr>
        <p:sp>
          <p:nvSpPr>
            <p:cNvPr id="14" name="Rectangle: Rounded Corners 13">
              <a:extLst>
                <a:ext uri="{FF2B5EF4-FFF2-40B4-BE49-F238E27FC236}">
                  <a16:creationId xmlns:a16="http://schemas.microsoft.com/office/drawing/2014/main" id="{7C97ADFE-FBE4-407C-BFEE-4BB630ECA6A4}"/>
                </a:ext>
              </a:extLst>
            </p:cNvPr>
            <p:cNvSpPr/>
            <p:nvPr/>
          </p:nvSpPr>
          <p:spPr>
            <a:xfrm>
              <a:off x="231717" y="1364462"/>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5" name="Rectangle: Rounded Corners 7">
              <a:extLst>
                <a:ext uri="{FF2B5EF4-FFF2-40B4-BE49-F238E27FC236}">
                  <a16:creationId xmlns:a16="http://schemas.microsoft.com/office/drawing/2014/main" id="{F0CDF922-B8A0-45C4-AF30-4C6A957738D5}"/>
                </a:ext>
              </a:extLst>
            </p:cNvPr>
            <p:cNvSpPr txBox="1"/>
            <p:nvPr/>
          </p:nvSpPr>
          <p:spPr>
            <a:xfrm>
              <a:off x="260214" y="1392959"/>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Physical</a:t>
              </a:r>
            </a:p>
            <a:p>
              <a:pPr lvl="0" algn="ctr" defTabSz="800100">
                <a:lnSpc>
                  <a:spcPct val="90000"/>
                </a:lnSpc>
                <a:spcBef>
                  <a:spcPct val="0"/>
                </a:spcBef>
                <a:spcAft>
                  <a:spcPct val="35000"/>
                </a:spcAft>
              </a:pPr>
              <a:r>
                <a:rPr lang="en-GB" b="1" dirty="0">
                  <a:solidFill>
                    <a:sysClr val="window" lastClr="FFFFFF"/>
                  </a:solidFill>
                  <a:latin typeface="Calibri" panose="020F0502020204030204" pitchFamily="34" charset="0"/>
                </a:rPr>
                <a:t>(physiographic)</a:t>
              </a:r>
              <a:endParaRPr lang="en-GB" sz="1800" b="1" kern="1200" dirty="0">
                <a:solidFill>
                  <a:sysClr val="window" lastClr="FFFFFF"/>
                </a:solidFill>
                <a:latin typeface="Calibri" panose="020F0502020204030204" pitchFamily="34" charset="0"/>
                <a:ea typeface="+mn-ea"/>
                <a:cs typeface="+mn-cs"/>
              </a:endParaRPr>
            </a:p>
          </p:txBody>
        </p:sp>
      </p:grpSp>
      <p:sp>
        <p:nvSpPr>
          <p:cNvPr id="10" name="Straight Connector 8">
            <a:extLst>
              <a:ext uri="{FF2B5EF4-FFF2-40B4-BE49-F238E27FC236}">
                <a16:creationId xmlns:a16="http://schemas.microsoft.com/office/drawing/2014/main" id="{6D67CA38-8349-4E5F-9BD4-A16ADA64108C}"/>
              </a:ext>
            </a:extLst>
          </p:cNvPr>
          <p:cNvSpPr/>
          <p:nvPr/>
        </p:nvSpPr>
        <p:spPr>
          <a:xfrm>
            <a:off x="6591301" y="3411372"/>
            <a:ext cx="948647" cy="390339"/>
          </a:xfrm>
          <a:custGeom>
            <a:avLst/>
            <a:gdLst/>
            <a:ahLst/>
            <a:cxnLst/>
            <a:rect l="0" t="0" r="0" b="0"/>
            <a:pathLst>
              <a:path>
                <a:moveTo>
                  <a:pt x="0" y="0"/>
                </a:moveTo>
                <a:lnTo>
                  <a:pt x="0" y="194615"/>
                </a:lnTo>
                <a:lnTo>
                  <a:pt x="948750" y="194615"/>
                </a:lnTo>
                <a:lnTo>
                  <a:pt x="948750" y="389230"/>
                </a:lnTo>
              </a:path>
            </a:pathLst>
          </a:custGeom>
          <a:noFill/>
          <a:ln w="25400" cap="flat" cmpd="sng" algn="ctr">
            <a:solidFill>
              <a:schemeClr val="bg1"/>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grpSp>
        <p:nvGrpSpPr>
          <p:cNvPr id="11" name="Group 10">
            <a:extLst>
              <a:ext uri="{FF2B5EF4-FFF2-40B4-BE49-F238E27FC236}">
                <a16:creationId xmlns:a16="http://schemas.microsoft.com/office/drawing/2014/main" id="{D8AB6052-A3EE-43DF-B983-5617CF9A1736}"/>
              </a:ext>
            </a:extLst>
          </p:cNvPr>
          <p:cNvGrpSpPr/>
          <p:nvPr/>
        </p:nvGrpSpPr>
        <p:grpSpPr>
          <a:xfrm>
            <a:off x="6810219" y="3801710"/>
            <a:ext cx="2099352" cy="1456089"/>
            <a:chOff x="2266158" y="1363311"/>
            <a:chExt cx="1459458" cy="972972"/>
          </a:xfrm>
        </p:grpSpPr>
        <p:sp>
          <p:nvSpPr>
            <p:cNvPr id="12" name="Rectangle: Rounded Corners 11">
              <a:extLst>
                <a:ext uri="{FF2B5EF4-FFF2-40B4-BE49-F238E27FC236}">
                  <a16:creationId xmlns:a16="http://schemas.microsoft.com/office/drawing/2014/main" id="{4D5CCE26-93E8-478D-BE09-FCD7F5158E2C}"/>
                </a:ext>
              </a:extLst>
            </p:cNvPr>
            <p:cNvSpPr/>
            <p:nvPr/>
          </p:nvSpPr>
          <p:spPr>
            <a:xfrm>
              <a:off x="2266158" y="1363311"/>
              <a:ext cx="1459458" cy="972972"/>
            </a:xfrm>
            <a:prstGeom prst="roundRect">
              <a:avLst>
                <a:gd name="adj" fmla="val 1000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3" name="Rectangle: Rounded Corners 10">
              <a:extLst>
                <a:ext uri="{FF2B5EF4-FFF2-40B4-BE49-F238E27FC236}">
                  <a16:creationId xmlns:a16="http://schemas.microsoft.com/office/drawing/2014/main" id="{71CFBBFF-C74E-449E-98C3-C54978385557}"/>
                </a:ext>
              </a:extLst>
            </p:cNvPr>
            <p:cNvSpPr txBox="1"/>
            <p:nvPr/>
          </p:nvSpPr>
          <p:spPr>
            <a:xfrm>
              <a:off x="2294655" y="1391808"/>
              <a:ext cx="1402464" cy="9159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ysClr val="window" lastClr="FFFFFF"/>
                  </a:solidFill>
                  <a:latin typeface="Calibri" panose="020F0502020204030204" pitchFamily="34" charset="0"/>
                  <a:ea typeface="+mn-ea"/>
                  <a:cs typeface="+mn-cs"/>
                </a:rPr>
                <a:t>Psychological</a:t>
              </a:r>
            </a:p>
          </p:txBody>
        </p:sp>
      </p:grpSp>
      <p:pic>
        <p:nvPicPr>
          <p:cNvPr id="18" name="Picture 60" descr="lca">
            <a:extLst>
              <a:ext uri="{FF2B5EF4-FFF2-40B4-BE49-F238E27FC236}">
                <a16:creationId xmlns:a16="http://schemas.microsoft.com/office/drawing/2014/main" id="{CB705F34-C52F-49C8-8D7F-DEEFD95A6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61" y="1676400"/>
            <a:ext cx="4035862" cy="398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3A08A2-728E-4BB2-9B96-235E0E4E3928}"/>
              </a:ext>
            </a:extLst>
          </p:cNvPr>
          <p:cNvSpPr/>
          <p:nvPr/>
        </p:nvSpPr>
        <p:spPr>
          <a:xfrm>
            <a:off x="1402910" y="5796950"/>
            <a:ext cx="7131490" cy="646331"/>
          </a:xfrm>
          <a:prstGeom prst="rect">
            <a:avLst/>
          </a:prstGeom>
        </p:spPr>
        <p:txBody>
          <a:bodyPr wrap="square">
            <a:spAutoFit/>
          </a:bodyPr>
          <a:lstStyle/>
          <a:p>
            <a:r>
              <a:rPr lang="en-GB" altLang="en-US" b="1" dirty="0">
                <a:latin typeface="Book Antiqua" panose="02040602050305030304" pitchFamily="18" charset="0"/>
                <a:ea typeface="Times" panose="02020603050405020304" pitchFamily="18" charset="0"/>
                <a:cs typeface="Times New Roman" panose="02020603050405020304" pitchFamily="18" charset="0"/>
              </a:rPr>
              <a:t>F</a:t>
            </a:r>
            <a:r>
              <a:rPr lang="en-GB" altLang="en-US" b="1" dirty="0" bmk="">
                <a:latin typeface="Book Antiqua" panose="02040602050305030304" pitchFamily="18" charset="0"/>
                <a:ea typeface="Times" panose="02020603050405020304" pitchFamily="18" charset="0"/>
                <a:cs typeface="Times New Roman" panose="02020603050405020304" pitchFamily="18" charset="0"/>
              </a:rPr>
              <a:t>igure</a:t>
            </a:r>
            <a:r>
              <a:rPr lang="en-GB" altLang="en-US" b="1" dirty="0" bmk="_Toc446940480">
                <a:latin typeface="Book Antiqua" panose="02040602050305030304" pitchFamily="18" charset="0"/>
                <a:ea typeface="Times" panose="02020603050405020304" pitchFamily="18" charset="0"/>
                <a:cs typeface="Times New Roman" panose="02020603050405020304" pitchFamily="18" charset="0"/>
              </a:rPr>
              <a:t>: The landscape wheel from ‘Landscape Character Assessment (adapted from Tudor, 2014)</a:t>
            </a:r>
            <a:endParaRPr lang="en-GB" dirty="0"/>
          </a:p>
        </p:txBody>
      </p:sp>
    </p:spTree>
    <p:extLst>
      <p:ext uri="{BB962C8B-B14F-4D97-AF65-F5344CB8AC3E}">
        <p14:creationId xmlns:p14="http://schemas.microsoft.com/office/powerpoint/2010/main" val="3372404249"/>
      </p:ext>
    </p:extLst>
  </p:cSld>
  <p:clrMapOvr>
    <a:masterClrMapping/>
  </p:clrMapOvr>
  <mc:AlternateContent xmlns:mc="http://schemas.openxmlformats.org/markup-compatibility/2006">
    <mc:Choice xmlns:p14="http://schemas.microsoft.com/office/powerpoint/2010/main" Requires="p14">
      <p:transition spd="slow" p14:dur="2000" advTm="31667"/>
    </mc:Choice>
    <mc:Fallback>
      <p:transition spd="slow" advTm="31667"/>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7772400" cy="838200"/>
          </a:xfrm>
        </p:spPr>
        <p:txBody>
          <a:bodyPr/>
          <a:lstStyle/>
          <a:p>
            <a:pPr algn="l"/>
            <a:r>
              <a:rPr lang="en-GB" dirty="0" err="1"/>
              <a:t>ShadowMoss</a:t>
            </a:r>
            <a:r>
              <a:rPr lang="en-GB" dirty="0"/>
              <a:t> Island</a:t>
            </a:r>
          </a:p>
        </p:txBody>
      </p:sp>
      <p:pic>
        <p:nvPicPr>
          <p:cNvPr id="8" name="Picture 7">
            <a:extLst>
              <a:ext uri="{FF2B5EF4-FFF2-40B4-BE49-F238E27FC236}">
                <a16:creationId xmlns:a16="http://schemas.microsoft.com/office/drawing/2014/main" id="{FD77E287-A2A1-41BD-8E9F-CE22BED4E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 y="1371600"/>
            <a:ext cx="9144000" cy="4597542"/>
          </a:xfrm>
          <a:prstGeom prst="rect">
            <a:avLst/>
          </a:prstGeom>
        </p:spPr>
      </p:pic>
    </p:spTree>
    <p:extLst>
      <p:ext uri="{BB962C8B-B14F-4D97-AF65-F5344CB8AC3E}">
        <p14:creationId xmlns:p14="http://schemas.microsoft.com/office/powerpoint/2010/main" val="1809918692"/>
      </p:ext>
    </p:extLst>
  </p:cSld>
  <p:clrMapOvr>
    <a:masterClrMapping/>
  </p:clrMapOvr>
  <mc:AlternateContent xmlns:mc="http://schemas.openxmlformats.org/markup-compatibility/2006">
    <mc:Choice xmlns:p14="http://schemas.microsoft.com/office/powerpoint/2010/main" Requires="p14">
      <p:transition spd="slow" p14:dur="2000" advTm="23927"/>
    </mc:Choice>
    <mc:Fallback>
      <p:transition spd="slow" advTm="23927"/>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9" name="Picture 5" descr="D:\cvg\CM Director\Projects\pechuKichiu\Ruskin_4.jpg">
            <a:extLst>
              <a:ext uri="{FF2B5EF4-FFF2-40B4-BE49-F238E27FC236}">
                <a16:creationId xmlns:a16="http://schemas.microsoft.com/office/drawing/2014/main" id="{5576948C-5CD2-4541-8700-F62C3FC46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a:extLst>
              <a:ext uri="{FF2B5EF4-FFF2-40B4-BE49-F238E27FC236}">
                <a16:creationId xmlns:a16="http://schemas.microsoft.com/office/drawing/2014/main" id="{4AA8F525-8FB3-4E11-87C5-8D317CF13D76}"/>
              </a:ext>
            </a:extLst>
          </p:cNvPr>
          <p:cNvSpPr txBox="1">
            <a:spLocks noChangeArrowheads="1"/>
          </p:cNvSpPr>
          <p:nvPr/>
        </p:nvSpPr>
        <p:spPr bwMode="auto">
          <a:xfrm>
            <a:off x="5648325" y="981075"/>
            <a:ext cx="319087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…go to nature in all singleness of heart... rejecting nothing, selecting nothing and scorning nothing</a:t>
            </a:r>
          </a:p>
          <a:p>
            <a:pPr algn="ctr" eaLnBrk="1" hangingPunct="1"/>
            <a:endParaRPr lang="en-GB" altLang="en-US" sz="2800" i="1" dirty="0"/>
          </a:p>
          <a:p>
            <a:pPr algn="ctr" eaLnBrk="1" hangingPunct="1"/>
            <a:r>
              <a:rPr lang="en-GB" altLang="en-US" sz="1600" i="1" dirty="0"/>
              <a:t>John Ruskin (1819 –1900)</a:t>
            </a:r>
          </a:p>
        </p:txBody>
      </p:sp>
    </p:spTree>
    <p:extLst>
      <p:ext uri="{BB962C8B-B14F-4D97-AF65-F5344CB8AC3E}">
        <p14:creationId xmlns:p14="http://schemas.microsoft.com/office/powerpoint/2010/main" val="1561760665"/>
      </p:ext>
    </p:extLst>
  </p:cSld>
  <p:clrMapOvr>
    <a:masterClrMapping/>
  </p:clrMapOvr>
  <mc:AlternateContent xmlns:mc="http://schemas.openxmlformats.org/markup-compatibility/2006">
    <mc:Choice xmlns:p14="http://schemas.microsoft.com/office/powerpoint/2010/main" Requires="p14">
      <p:transition spd="slow" p14:dur="2000" advTm="37791"/>
    </mc:Choice>
    <mc:Fallback>
      <p:transition spd="slow" advTm="3779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2050" name="Picture 2" descr="https://pbs.twimg.com/media/DE8cQIdXcAECOtb.jpg">
            <a:extLst>
              <a:ext uri="{FF2B5EF4-FFF2-40B4-BE49-F238E27FC236}">
                <a16:creationId xmlns:a16="http://schemas.microsoft.com/office/drawing/2014/main" id="{752B18FB-AB87-47C1-B05F-2D13403BB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4" y="3674415"/>
            <a:ext cx="6774085" cy="31835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bs.twimg.com/media/DE8dulKW0AAvtaL.jpg">
            <a:extLst>
              <a:ext uri="{FF2B5EF4-FFF2-40B4-BE49-F238E27FC236}">
                <a16:creationId xmlns:a16="http://schemas.microsoft.com/office/drawing/2014/main" id="{86931D6D-A3A5-4BFC-ACCF-66C557AF6C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451"/>
            <a:ext cx="4672119" cy="36744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media/DG89dk_W0AELoiI.jpg">
            <a:extLst>
              <a:ext uri="{FF2B5EF4-FFF2-40B4-BE49-F238E27FC236}">
                <a16:creationId xmlns:a16="http://schemas.microsoft.com/office/drawing/2014/main" id="{A73889E6-A62E-4915-B151-32AD1731BC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2209" y="3637467"/>
            <a:ext cx="3361791" cy="32280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pbs.twimg.com/media/DJOZNZMWsAEJmaB.jpg">
            <a:extLst>
              <a:ext uri="{FF2B5EF4-FFF2-40B4-BE49-F238E27FC236}">
                <a16:creationId xmlns:a16="http://schemas.microsoft.com/office/drawing/2014/main" id="{C3CCEEFC-DEF4-4E8F-AA68-05DFBC0A42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4145" y="1"/>
            <a:ext cx="4838268" cy="362996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pbs.twimg.com/media/DDatoMZXcAAEfQl.jpg:large">
            <a:extLst>
              <a:ext uri="{FF2B5EF4-FFF2-40B4-BE49-F238E27FC236}">
                <a16:creationId xmlns:a16="http://schemas.microsoft.com/office/drawing/2014/main" id="{B6F333A9-7800-412C-B444-0793FF4E47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2036" y="3674415"/>
            <a:ext cx="2420173" cy="322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786124"/>
      </p:ext>
    </p:extLst>
  </p:cSld>
  <p:clrMapOvr>
    <a:masterClrMapping/>
  </p:clrMapOvr>
  <mc:AlternateContent xmlns:mc="http://schemas.openxmlformats.org/markup-compatibility/2006">
    <mc:Choice xmlns:p14="http://schemas.microsoft.com/office/powerpoint/2010/main" Requires="p14">
      <p:transition spd="slow" p14:dur="2000" advTm="15789"/>
    </mc:Choice>
    <mc:Fallback>
      <p:transition spd="slow" advTm="15789"/>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6627" name="TextBox 5">
            <a:extLst>
              <a:ext uri="{FF2B5EF4-FFF2-40B4-BE49-F238E27FC236}">
                <a16:creationId xmlns:a16="http://schemas.microsoft.com/office/drawing/2014/main" id="{36C95E6E-EDC5-4D2D-BCCC-DAE47C63150F}"/>
              </a:ext>
            </a:extLst>
          </p:cNvPr>
          <p:cNvSpPr txBox="1">
            <a:spLocks noChangeArrowheads="1"/>
          </p:cNvSpPr>
          <p:nvPr/>
        </p:nvSpPr>
        <p:spPr bwMode="auto">
          <a:xfrm>
            <a:off x="4279900" y="2832100"/>
            <a:ext cx="454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i="1" dirty="0"/>
              <a:t>Gneiss Rock, </a:t>
            </a:r>
            <a:r>
              <a:rPr lang="en-GB" altLang="en-US" i="1" dirty="0" err="1"/>
              <a:t>Glenfinlas</a:t>
            </a:r>
            <a:r>
              <a:rPr lang="en-GB" altLang="en-US" i="1" dirty="0"/>
              <a:t> 1853 John Ruskin Ashmolean Museum, Oxford</a:t>
            </a:r>
          </a:p>
        </p:txBody>
      </p:sp>
      <p:pic>
        <p:nvPicPr>
          <p:cNvPr id="26628" name="Picture 2" descr="D:\PhD Appz\PhD V2\My papers\Internal Evaluation\Presentation 13th June\Study_of_Gneiss_Rock.jpg">
            <a:extLst>
              <a:ext uri="{FF2B5EF4-FFF2-40B4-BE49-F238E27FC236}">
                <a16:creationId xmlns:a16="http://schemas.microsoft.com/office/drawing/2014/main" id="{51DF92F3-76DA-471F-AE41-616DB9BC9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751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140796"/>
      </p:ext>
    </p:extLst>
  </p:cSld>
  <p:clrMapOvr>
    <a:masterClrMapping/>
  </p:clrMapOvr>
  <mc:AlternateContent xmlns:mc="http://schemas.openxmlformats.org/markup-compatibility/2006">
    <mc:Choice xmlns:p14="http://schemas.microsoft.com/office/powerpoint/2010/main" Requires="p14">
      <p:transition spd="slow" p14:dur="2000" advTm="24553"/>
    </mc:Choice>
    <mc:Fallback>
      <p:transition spd="slow" advTm="24553"/>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7651" name="TextBox 5">
            <a:extLst>
              <a:ext uri="{FF2B5EF4-FFF2-40B4-BE49-F238E27FC236}">
                <a16:creationId xmlns:a16="http://schemas.microsoft.com/office/drawing/2014/main" id="{D2C6EEE1-787E-4909-999D-512C251ACF73}"/>
              </a:ext>
            </a:extLst>
          </p:cNvPr>
          <p:cNvSpPr txBox="1">
            <a:spLocks noChangeArrowheads="1"/>
          </p:cNvSpPr>
          <p:nvPr/>
        </p:nvSpPr>
        <p:spPr bwMode="auto">
          <a:xfrm>
            <a:off x="2697306" y="4628712"/>
            <a:ext cx="623206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GB" altLang="en-US" sz="2800" i="1" dirty="0"/>
              <a:t>… '</a:t>
            </a:r>
            <a:r>
              <a:rPr lang="en-GB" altLang="en-US" sz="2800" i="1" dirty="0" err="1"/>
              <a:t>Placelessness</a:t>
            </a:r>
            <a:r>
              <a:rPr lang="en-GB" altLang="en-US" sz="2800" i="1" dirty="0"/>
              <a:t>' equals an inability of a setting to encourage the formation of vivid images.</a:t>
            </a:r>
          </a:p>
          <a:p>
            <a:pPr algn="ctr" eaLnBrk="1" hangingPunct="1"/>
            <a:endParaRPr lang="en-GB" altLang="en-US" sz="2800" i="1" dirty="0"/>
          </a:p>
          <a:p>
            <a:pPr algn="ctr" eaLnBrk="1" hangingPunct="1"/>
            <a:r>
              <a:rPr lang="en-GB" altLang="en-US" sz="1600" i="1" dirty="0"/>
              <a:t>Edward </a:t>
            </a:r>
            <a:r>
              <a:rPr lang="en-GB" altLang="en-US" sz="1600" i="1" dirty="0" err="1"/>
              <a:t>Relph</a:t>
            </a:r>
            <a:endParaRPr lang="en-GB" altLang="en-US" sz="1600" i="1" dirty="0"/>
          </a:p>
        </p:txBody>
      </p:sp>
      <p:pic>
        <p:nvPicPr>
          <p:cNvPr id="1026" name="Picture 2" descr="Image result for edward relph place and placelessness">
            <a:extLst>
              <a:ext uri="{FF2B5EF4-FFF2-40B4-BE49-F238E27FC236}">
                <a16:creationId xmlns:a16="http://schemas.microsoft.com/office/drawing/2014/main" id="{99088D2D-D24A-4E26-BF11-70A5E3B40F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001000" cy="449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69263"/>
      </p:ext>
    </p:extLst>
  </p:cSld>
  <p:clrMapOvr>
    <a:masterClrMapping/>
  </p:clrMapOvr>
  <mc:AlternateContent xmlns:mc="http://schemas.openxmlformats.org/markup-compatibility/2006">
    <mc:Choice xmlns:p14="http://schemas.microsoft.com/office/powerpoint/2010/main" Requires="p14">
      <p:transition spd="slow" p14:dur="2000" advTm="17660"/>
    </mc:Choice>
    <mc:Fallback>
      <p:transition spd="slow" advTm="1766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Space &amp; Place</a:t>
            </a:r>
          </a:p>
        </p:txBody>
      </p:sp>
      <p:sp>
        <p:nvSpPr>
          <p:cNvPr id="10" name="Rectangle 5">
            <a:extLst>
              <a:ext uri="{FF2B5EF4-FFF2-40B4-BE49-F238E27FC236}">
                <a16:creationId xmlns:a16="http://schemas.microsoft.com/office/drawing/2014/main" id="{41ABE7CF-FEDB-4E6F-B808-71B62BCB1B2C}"/>
              </a:ext>
            </a:extLst>
          </p:cNvPr>
          <p:cNvSpPr>
            <a:spLocks noChangeArrowheads="1"/>
          </p:cNvSpPr>
          <p:nvPr/>
        </p:nvSpPr>
        <p:spPr bwMode="auto">
          <a:xfrm>
            <a:off x="381000" y="2209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172" name="Picture 19466" descr="PSU AOTi RM (2)">
            <a:extLst>
              <a:ext uri="{FF2B5EF4-FFF2-40B4-BE49-F238E27FC236}">
                <a16:creationId xmlns:a16="http://schemas.microsoft.com/office/drawing/2014/main" id="{BCBF7CA0-C5A4-480D-9DD4-B6A9EBEEF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4450"/>
            <a:ext cx="9098982" cy="28765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1563AF8F-F82B-4266-AF6B-153741320FD6}"/>
              </a:ext>
            </a:extLst>
          </p:cNvPr>
          <p:cNvSpPr>
            <a:spLocks noChangeArrowheads="1"/>
          </p:cNvSpPr>
          <p:nvPr/>
        </p:nvSpPr>
        <p:spPr bwMode="auto">
          <a:xfrm>
            <a:off x="12700" y="4281101"/>
            <a:ext cx="908628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i="1" dirty="0" err="1"/>
              <a:t>Relph’s</a:t>
            </a:r>
            <a:r>
              <a:rPr lang="en-GB" i="1" dirty="0"/>
              <a:t> Existential </a:t>
            </a:r>
            <a:r>
              <a:rPr lang="en-GB" i="1" dirty="0" err="1"/>
              <a:t>Insideness</a:t>
            </a:r>
            <a:endParaRPr lang="en-GB" i="1" dirty="0"/>
          </a:p>
          <a:p>
            <a:endParaRPr lang="en-GB" dirty="0"/>
          </a:p>
          <a:p>
            <a:r>
              <a:rPr lang="en-GB" i="1" dirty="0"/>
              <a:t>“….a situation of deep, unself-conscious immersion in place and the experience most people know when they are at home in their own community and region” </a:t>
            </a:r>
            <a:r>
              <a:rPr lang="en-GB" dirty="0"/>
              <a:t>Seaman &amp; Sowers (2008)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GB" altLang="en-US" b="1" dirty="0">
              <a:latin typeface="Book Antiqua" panose="02040602050305030304" pitchFamily="18" charset="0"/>
              <a:ea typeface="Times"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b="1" i="0" u="none" strike="noStrike" cap="none" normalizeH="0" baseline="0" dirty="0" bmk="">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igure X</a:t>
            </a:r>
            <a:r>
              <a:rPr kumimoji="0" lang="en-GB" altLang="en-US" b="1" i="0" u="none" strike="noStrike" cap="none" normalizeH="0" baseline="0" dirty="0" bmk="_Toc446940489">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Phantasy Star Universe: AOTI’s Forest of Illusions exemplifying Golf Course Design</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8111994"/>
      </p:ext>
    </p:extLst>
  </p:cSld>
  <p:clrMapOvr>
    <a:masterClrMapping/>
  </p:clrMapOvr>
  <mc:AlternateContent xmlns:mc="http://schemas.openxmlformats.org/markup-compatibility/2006">
    <mc:Choice xmlns:p14="http://schemas.microsoft.com/office/powerpoint/2010/main" Requires="p14">
      <p:transition spd="slow" p14:dur="2000" advTm="24982"/>
    </mc:Choice>
    <mc:Fallback>
      <p:transition spd="slow" advTm="2498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832431A2-717D-48C9-918A-5DC4C1873A8C}"/>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60A856EC-6BFE-403D-A156-814EDFBC854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48DE28F-8F3D-4D0E-84F1-6EB503193BA1}" type="slidenum">
              <a:rPr lang="en-US" altLang="en-US">
                <a:solidFill>
                  <a:srgbClr val="898989"/>
                </a:solidFill>
                <a:latin typeface="Calibri" panose="020F0502020204030204" pitchFamily="34" charset="0"/>
              </a:rPr>
              <a:pPr eaLnBrk="1" hangingPunct="1"/>
              <a:t>33</a:t>
            </a:fld>
            <a:endParaRPr lang="en-US" altLang="en-US">
              <a:solidFill>
                <a:srgbClr val="898989"/>
              </a:solidFill>
              <a:latin typeface="Calibri" panose="020F0502020204030204" pitchFamily="34" charset="0"/>
            </a:endParaRPr>
          </a:p>
        </p:txBody>
      </p:sp>
      <p:pic>
        <p:nvPicPr>
          <p:cNvPr id="38916" name="Picture 28" descr="D:\PhD Appz\PhD V2\My papers\Internal Evaluation\4-Natural Pattern Forms Book\Landscapes Photography\Best\17 Mile .jpg">
            <a:extLst>
              <a:ext uri="{FF2B5EF4-FFF2-40B4-BE49-F238E27FC236}">
                <a16:creationId xmlns:a16="http://schemas.microsoft.com/office/drawing/2014/main" id="{72A14C01-D065-4A44-97A0-C748078A96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077811"/>
      </p:ext>
    </p:extLst>
  </p:cSld>
  <p:clrMapOvr>
    <a:masterClrMapping/>
  </p:clrMapOvr>
  <mc:AlternateContent xmlns:mc="http://schemas.openxmlformats.org/markup-compatibility/2006">
    <mc:Choice xmlns:p14="http://schemas.microsoft.com/office/powerpoint/2010/main" Requires="p14">
      <p:transition spd="slow" p14:dur="2000" advTm="19497"/>
    </mc:Choice>
    <mc:Fallback>
      <p:transition spd="slow" advTm="1949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D02D36-E708-47FA-AA2C-0A077174829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2455599"/>
      </p:ext>
    </p:extLst>
  </p:cSld>
  <p:clrMapOvr>
    <a:masterClrMapping/>
  </p:clrMapOvr>
  <mc:AlternateContent xmlns:mc="http://schemas.openxmlformats.org/markup-compatibility/2006">
    <mc:Choice xmlns:p14="http://schemas.microsoft.com/office/powerpoint/2010/main" Requires="p14">
      <p:transition spd="slow" p14:dur="2000" advTm="7518"/>
    </mc:Choice>
    <mc:Fallback>
      <p:transition spd="slow" advTm="751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7EBB6-7FF3-446F-BECF-D8EC9D7EF9F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06652060"/>
      </p:ext>
    </p:extLst>
  </p:cSld>
  <p:clrMapOvr>
    <a:masterClrMapping/>
  </p:clrMapOvr>
  <mc:AlternateContent xmlns:mc="http://schemas.openxmlformats.org/markup-compatibility/2006">
    <mc:Choice xmlns:p14="http://schemas.microsoft.com/office/powerpoint/2010/main" Requires="p14">
      <p:transition spd="slow" p14:dur="2000" advTm="1417"/>
    </mc:Choice>
    <mc:Fallback>
      <p:transition spd="slow" advTm="141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Phd Digital Files\Chapter 6-ShadowMoss Island\Field Trip Gallery\Moel Siabod Field Trip\SG202308.jpg">
            <a:extLst>
              <a:ext uri="{FF2B5EF4-FFF2-40B4-BE49-F238E27FC236}">
                <a16:creationId xmlns:a16="http://schemas.microsoft.com/office/drawing/2014/main" id="{07576708-3EDE-48C5-8FE2-4FA1566230B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666331075"/>
      </p:ext>
    </p:extLst>
  </p:cSld>
  <p:clrMapOvr>
    <a:masterClrMapping/>
  </p:clrMapOvr>
  <mc:AlternateContent xmlns:mc="http://schemas.openxmlformats.org/markup-compatibility/2006">
    <mc:Choice xmlns:p14="http://schemas.microsoft.com/office/powerpoint/2010/main" Requires="p14">
      <p:transition spd="slow" p14:dur="2000" advTm="2210"/>
    </mc:Choice>
    <mc:Fallback>
      <p:transition spd="slow" advTm="221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4">
                    <a14:imgEffect>
                      <a14:colorTemperature colorTemp="5019"/>
                    </a14:imgEffect>
                  </a14:imgLayer>
                </a14:imgProps>
              </a:ext>
            </a:extLst>
          </a:blip>
          <a:stretch/>
        </a:blipFill>
        <a:effectLst/>
      </p:bgPr>
    </p:bg>
    <p:spTree>
      <p:nvGrpSpPr>
        <p:cNvPr id="1" name=""/>
        <p:cNvGrpSpPr/>
        <p:nvPr/>
      </p:nvGrpSpPr>
      <p:grpSpPr>
        <a:xfrm>
          <a:off x="0" y="0"/>
          <a:ext cx="0" cy="0"/>
          <a:chOff x="0" y="0"/>
          <a:chExt cx="0" cy="0"/>
        </a:xfrm>
      </p:grpSpPr>
      <p:pic>
        <p:nvPicPr>
          <p:cNvPr id="3" name="Picture 2" descr="F:\Phd Digital Files\Chapter 6-ShadowMoss Island\Field Trip Gallery\Moel Siabod Field Trip\SG202305.jpg">
            <a:extLst>
              <a:ext uri="{FF2B5EF4-FFF2-40B4-BE49-F238E27FC236}">
                <a16:creationId xmlns:a16="http://schemas.microsoft.com/office/drawing/2014/main" id="{FE57047C-8987-4272-AD51-CE2B85C6C8F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2024330493"/>
      </p:ext>
    </p:extLst>
  </p:cSld>
  <p:clrMapOvr>
    <a:masterClrMapping/>
  </p:clrMapOvr>
  <mc:AlternateContent xmlns:mc="http://schemas.openxmlformats.org/markup-compatibility/2006">
    <mc:Choice xmlns:p14="http://schemas.microsoft.com/office/powerpoint/2010/main" Requires="p14">
      <p:transition spd="slow" p14:dur="2000" advTm="1406"/>
    </mc:Choice>
    <mc:Fallback>
      <p:transition spd="slow" advTm="140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Phd Digital Files\Chapter 6-ShadowMoss Island\Field Trip Gallery\Moel Siabod Field Trip\SG202321.jpg">
            <a:extLst>
              <a:ext uri="{FF2B5EF4-FFF2-40B4-BE49-F238E27FC236}">
                <a16:creationId xmlns:a16="http://schemas.microsoft.com/office/drawing/2014/main" id="{4F82C95E-F42C-4E61-9FDC-197EABC5C4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953459"/>
          </a:xfrm>
          <a:prstGeom prst="rect">
            <a:avLst/>
          </a:prstGeom>
          <a:noFill/>
          <a:ln>
            <a:noFill/>
          </a:ln>
        </p:spPr>
      </p:pic>
    </p:spTree>
    <p:extLst>
      <p:ext uri="{BB962C8B-B14F-4D97-AF65-F5344CB8AC3E}">
        <p14:creationId xmlns:p14="http://schemas.microsoft.com/office/powerpoint/2010/main" val="437862841"/>
      </p:ext>
    </p:extLst>
  </p:cSld>
  <p:clrMapOvr>
    <a:masterClrMapping/>
  </p:clrMapOvr>
  <mc:AlternateContent xmlns:mc="http://schemas.openxmlformats.org/markup-compatibility/2006">
    <mc:Choice xmlns:p14="http://schemas.microsoft.com/office/powerpoint/2010/main" Requires="p14">
      <p:transition spd="slow" p14:dur="2000" advTm="1201"/>
    </mc:Choice>
    <mc:Fallback>
      <p:transition spd="slow" advTm="120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ea typeface="ＭＳ Ｐゴシック" pitchFamily="34" charset="-128"/>
            </a:endParaRPr>
          </a:p>
        </p:txBody>
      </p:sp>
      <p:sp>
        <p:nvSpPr>
          <p:cNvPr id="31747" name="Content Placeholder 2"/>
          <p:cNvSpPr>
            <a:spLocks noGrp="1"/>
          </p:cNvSpPr>
          <p:nvPr>
            <p:ph idx="1"/>
          </p:nvPr>
        </p:nvSpPr>
        <p:spPr/>
        <p:txBody>
          <a:bodyPr/>
          <a:lstStyle/>
          <a:p>
            <a:pPr eaLnBrk="1" hangingPunct="1"/>
            <a:endParaRPr lang="en-US">
              <a:ea typeface="ＭＳ Ｐゴシック" pitchFamily="34" charset="-128"/>
            </a:endParaRPr>
          </a:p>
        </p:txBody>
      </p:sp>
      <p:sp>
        <p:nvSpPr>
          <p:cNvPr id="317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A235638-0B40-4564-BBCB-34813F2485BB}" type="slidenum">
              <a:rPr lang="en-US" smtClean="0">
                <a:solidFill>
                  <a:srgbClr val="898989"/>
                </a:solidFill>
                <a:latin typeface="Calibri" pitchFamily="34" charset="0"/>
              </a:rPr>
              <a:pPr eaLnBrk="1" hangingPunct="1"/>
              <a:t>39</a:t>
            </a:fld>
            <a:endParaRPr lang="en-US">
              <a:solidFill>
                <a:srgbClr val="898989"/>
              </a:solidFill>
              <a:latin typeface="Calibri" pitchFamily="34" charset="0"/>
            </a:endParaRPr>
          </a:p>
        </p:txBody>
      </p:sp>
      <p:pic>
        <p:nvPicPr>
          <p:cNvPr id="5" name="Picture 6" descr="D:\PhD Appz\PhD V2\My papers\PhD Presentation 16th May 2012\Images\197213_160911033965907_100001410350602_353193_4127534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p:cNvSpPr txBox="1">
            <a:spLocks noChangeArrowheads="1"/>
          </p:cNvSpPr>
          <p:nvPr/>
        </p:nvSpPr>
        <p:spPr bwMode="auto">
          <a:xfrm>
            <a:off x="4800600" y="247815"/>
            <a:ext cx="4343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GB" sz="2000" i="1" dirty="0">
                <a:solidFill>
                  <a:schemeClr val="bg1"/>
                </a:solidFill>
                <a:effectLst>
                  <a:outerShdw blurRad="38100" dist="38100" dir="2700000" algn="tl">
                    <a:srgbClr val="000000">
                      <a:alpha val="43137"/>
                    </a:srgbClr>
                  </a:outerShdw>
                </a:effectLst>
              </a:rPr>
              <a:t>…go to nature in all singleness of heart... rejecting nothing, selecting nothing and scorning nothing.</a:t>
            </a:r>
          </a:p>
          <a:p>
            <a:pPr algn="ctr" eaLnBrk="1" hangingPunct="1"/>
            <a:endParaRPr lang="en-GB" sz="2000" i="1" dirty="0">
              <a:solidFill>
                <a:schemeClr val="bg1"/>
              </a:solidFill>
              <a:effectLst>
                <a:outerShdw blurRad="38100" dist="38100" dir="2700000" algn="tl">
                  <a:srgbClr val="000000">
                    <a:alpha val="43137"/>
                  </a:srgbClr>
                </a:outerShdw>
              </a:effectLst>
            </a:endParaRPr>
          </a:p>
          <a:p>
            <a:pPr algn="ctr" eaLnBrk="1" hangingPunct="1"/>
            <a:r>
              <a:rPr lang="en-GB" sz="2000" i="1" dirty="0">
                <a:solidFill>
                  <a:schemeClr val="bg1"/>
                </a:solidFill>
                <a:effectLst>
                  <a:outerShdw blurRad="38100" dist="38100" dir="2700000" algn="tl">
                    <a:srgbClr val="000000">
                      <a:alpha val="43137"/>
                    </a:srgbClr>
                  </a:outerShdw>
                </a:effectLst>
              </a:rPr>
              <a:t>John Ruskin (1819 –1900)</a:t>
            </a:r>
          </a:p>
        </p:txBody>
      </p:sp>
    </p:spTree>
    <p:custDataLst>
      <p:tags r:id="rId1"/>
    </p:custDataLst>
    <p:extLst>
      <p:ext uri="{BB962C8B-B14F-4D97-AF65-F5344CB8AC3E}">
        <p14:creationId xmlns:p14="http://schemas.microsoft.com/office/powerpoint/2010/main" val="317044623"/>
      </p:ext>
    </p:extLst>
  </p:cSld>
  <p:clrMapOvr>
    <a:masterClrMapping/>
  </p:clrMapOvr>
  <mc:AlternateContent xmlns:mc="http://schemas.openxmlformats.org/markup-compatibility/2006">
    <mc:Choice xmlns:p14="http://schemas.microsoft.com/office/powerpoint/2010/main" Requires="p14">
      <p:transition spd="slow" p14:dur="2000" advTm="9112"/>
    </mc:Choice>
    <mc:Fallback>
      <p:transition spd="slow" advTm="911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E8348-28C1-4CF8-A141-07C852CF4C28}"/>
              </a:ext>
            </a:extLst>
          </p:cNvPr>
          <p:cNvPicPr>
            <a:picLocks noChangeAspect="1"/>
          </p:cNvPicPr>
          <p:nvPr/>
        </p:nvPicPr>
        <p:blipFill>
          <a:blip r:embed="rId3"/>
          <a:stretch>
            <a:fillRect/>
          </a:stretch>
        </p:blipFill>
        <p:spPr>
          <a:xfrm>
            <a:off x="0" y="3128089"/>
            <a:ext cx="4978400" cy="3733800"/>
          </a:xfrm>
          <a:prstGeom prst="rect">
            <a:avLst/>
          </a:prstGeom>
        </p:spPr>
      </p:pic>
      <p:pic>
        <p:nvPicPr>
          <p:cNvPr id="11" name="Picture 10">
            <a:extLst>
              <a:ext uri="{FF2B5EF4-FFF2-40B4-BE49-F238E27FC236}">
                <a16:creationId xmlns:a16="http://schemas.microsoft.com/office/drawing/2014/main" id="{FA99AF50-38CB-4800-AE7E-ED0C003E4EAD}"/>
              </a:ext>
            </a:extLst>
          </p:cNvPr>
          <p:cNvPicPr>
            <a:picLocks noChangeAspect="1"/>
          </p:cNvPicPr>
          <p:nvPr/>
        </p:nvPicPr>
        <p:blipFill>
          <a:blip r:embed="rId4"/>
          <a:stretch>
            <a:fillRect/>
          </a:stretch>
        </p:blipFill>
        <p:spPr>
          <a:xfrm>
            <a:off x="4159326" y="3128089"/>
            <a:ext cx="4978400" cy="3733800"/>
          </a:xfrm>
          <a:prstGeom prst="rect">
            <a:avLst/>
          </a:prstGeom>
        </p:spPr>
      </p:pic>
      <p:pic>
        <p:nvPicPr>
          <p:cNvPr id="9" name="Picture 8">
            <a:extLst>
              <a:ext uri="{FF2B5EF4-FFF2-40B4-BE49-F238E27FC236}">
                <a16:creationId xmlns:a16="http://schemas.microsoft.com/office/drawing/2014/main" id="{B38BFA1B-C121-4A18-816D-BF493231121E}"/>
              </a:ext>
            </a:extLst>
          </p:cNvPr>
          <p:cNvPicPr>
            <a:picLocks noChangeAspect="1"/>
          </p:cNvPicPr>
          <p:nvPr/>
        </p:nvPicPr>
        <p:blipFill>
          <a:blip r:embed="rId5"/>
          <a:stretch>
            <a:fillRect/>
          </a:stretch>
        </p:blipFill>
        <p:spPr>
          <a:xfrm>
            <a:off x="-31214" y="0"/>
            <a:ext cx="4983434" cy="3127895"/>
          </a:xfrm>
          <a:prstGeom prst="rect">
            <a:avLst/>
          </a:prstGeom>
        </p:spPr>
      </p:pic>
      <p:sp>
        <p:nvSpPr>
          <p:cNvPr id="4100" name="Rectangle 4"/>
          <p:cNvSpPr>
            <a:spLocks noChangeArrowheads="1"/>
          </p:cNvSpPr>
          <p:nvPr/>
        </p:nvSpPr>
        <p:spPr bwMode="auto">
          <a:xfrm>
            <a:off x="228600" y="222250"/>
            <a:ext cx="64674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1000" indent="-381000">
              <a:spcBef>
                <a:spcPct val="20000"/>
              </a:spcBef>
            </a:pPr>
            <a:r>
              <a:rPr lang="en-GB" u="sng" dirty="0"/>
              <a:t>Overview</a:t>
            </a:r>
          </a:p>
          <a:p>
            <a:pPr marL="381000" indent="-381000">
              <a:spcBef>
                <a:spcPct val="20000"/>
              </a:spcBef>
            </a:pPr>
            <a:endParaRPr lang="en-GB" u="sng" dirty="0"/>
          </a:p>
        </p:txBody>
      </p:sp>
      <p:pic>
        <p:nvPicPr>
          <p:cNvPr id="5" name="Picture 4">
            <a:extLst>
              <a:ext uri="{FF2B5EF4-FFF2-40B4-BE49-F238E27FC236}">
                <a16:creationId xmlns:a16="http://schemas.microsoft.com/office/drawing/2014/main" id="{2E49455D-CEA9-49A9-A7FF-9AED1EAA8275}"/>
              </a:ext>
            </a:extLst>
          </p:cNvPr>
          <p:cNvPicPr>
            <a:picLocks noChangeAspect="1"/>
          </p:cNvPicPr>
          <p:nvPr/>
        </p:nvPicPr>
        <p:blipFill>
          <a:blip r:embed="rId6"/>
          <a:stretch>
            <a:fillRect/>
          </a:stretch>
        </p:blipFill>
        <p:spPr>
          <a:xfrm>
            <a:off x="4972800" y="0"/>
            <a:ext cx="4170526" cy="3127895"/>
          </a:xfrm>
          <a:prstGeom prst="rect">
            <a:avLst/>
          </a:prstGeom>
        </p:spPr>
      </p:pic>
    </p:spTree>
    <p:extLst>
      <p:ext uri="{BB962C8B-B14F-4D97-AF65-F5344CB8AC3E}">
        <p14:creationId xmlns:p14="http://schemas.microsoft.com/office/powerpoint/2010/main" val="451940516"/>
      </p:ext>
    </p:extLst>
  </p:cSld>
  <p:clrMapOvr>
    <a:masterClrMapping/>
  </p:clrMapOvr>
  <mc:AlternateContent xmlns:mc="http://schemas.openxmlformats.org/markup-compatibility/2006">
    <mc:Choice xmlns:p14="http://schemas.microsoft.com/office/powerpoint/2010/main" Requires="p14">
      <p:transition spd="slow" p14:dur="2000" advTm="18511"/>
    </mc:Choice>
    <mc:Fallback>
      <p:transition spd="slow" advTm="18511"/>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3" name="Picture 4" descr="C:\Fraps\Screenshots\Edi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 y="838200"/>
            <a:ext cx="911043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858131"/>
      </p:ext>
    </p:extLst>
  </p:cSld>
  <p:clrMapOvr>
    <a:masterClrMapping/>
  </p:clrMapOvr>
  <mc:AlternateContent xmlns:mc="http://schemas.openxmlformats.org/markup-compatibility/2006">
    <mc:Choice xmlns:p14="http://schemas.microsoft.com/office/powerpoint/2010/main" Requires="p14">
      <p:transition spd="slow" p14:dur="2000" advTm="9162"/>
    </mc:Choice>
    <mc:Fallback>
      <p:transition spd="slow" advTm="9162"/>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5" name="Picture 5" descr="D:\cvg\CM Director\Projects\pechuKichiu\jWUMz28dGKCM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7070"/>
            <a:ext cx="9144000" cy="483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060063"/>
      </p:ext>
    </p:extLst>
  </p:cSld>
  <p:clrMapOvr>
    <a:masterClrMapping/>
  </p:clrMapOvr>
  <mc:AlternateContent xmlns:mc="http://schemas.openxmlformats.org/markup-compatibility/2006">
    <mc:Choice xmlns:p14="http://schemas.microsoft.com/office/powerpoint/2010/main" Requires="p14">
      <p:transition spd="slow" p14:dur="2000" advTm="5537"/>
    </mc:Choice>
    <mc:Fallback>
      <p:transition spd="slow" advTm="5537"/>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6" name="Picture 8" descr="D:\cvg\CM Director\Projects\pechuKichiu\j54XHTiFRmij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488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961618"/>
      </p:ext>
    </p:extLst>
  </p:cSld>
  <p:clrMapOvr>
    <a:masterClrMapping/>
  </p:clrMapOvr>
  <mc:AlternateContent xmlns:mc="http://schemas.openxmlformats.org/markup-compatibility/2006">
    <mc:Choice xmlns:p14="http://schemas.microsoft.com/office/powerpoint/2010/main" Requires="p14">
      <p:transition spd="slow" p14:dur="2000" advTm="4449"/>
    </mc:Choice>
    <mc:Fallback>
      <p:transition spd="slow" advTm="4449"/>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6" descr="D:\cvg\CM Director\Projects\pechuKichiu\jFfePshPYBX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2" y="685800"/>
            <a:ext cx="9131339"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764485"/>
      </p:ext>
    </p:extLst>
  </p:cSld>
  <p:clrMapOvr>
    <a:masterClrMapping/>
  </p:clrMapOvr>
  <mc:AlternateContent xmlns:mc="http://schemas.openxmlformats.org/markup-compatibility/2006">
    <mc:Choice xmlns:p14="http://schemas.microsoft.com/office/powerpoint/2010/main" Requires="p14">
      <p:transition spd="slow" p14:dur="2000" advTm="638"/>
    </mc:Choice>
    <mc:Fallback>
      <p:transition spd="slow" advTm="638"/>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1" name="Picture 9" descr="D:\cvg\CM Director\Projects\pechuKichiu\jbkT5JLUrLhj4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6" y="914400"/>
            <a:ext cx="912382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722637"/>
      </p:ext>
    </p:extLst>
  </p:cSld>
  <p:clrMapOvr>
    <a:masterClrMapping/>
  </p:clrMapOvr>
  <mc:AlternateContent xmlns:mc="http://schemas.openxmlformats.org/markup-compatibility/2006">
    <mc:Choice xmlns:p14="http://schemas.microsoft.com/office/powerpoint/2010/main" Requires="p14">
      <p:transition spd="slow" p14:dur="2000" advTm="3146"/>
    </mc:Choice>
    <mc:Fallback>
      <p:transition spd="slow" advTm="3146"/>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4" name="Picture 7" descr="D:\cvg\CM Director\Projects\pechuKichiu\j1ZNW5xx0eh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4" y="914400"/>
            <a:ext cx="912306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806796"/>
      </p:ext>
    </p:extLst>
  </p:cSld>
  <p:clrMapOvr>
    <a:masterClrMapping/>
  </p:clrMapOvr>
  <mc:AlternateContent xmlns:mc="http://schemas.openxmlformats.org/markup-compatibility/2006">
    <mc:Choice xmlns:p14="http://schemas.microsoft.com/office/powerpoint/2010/main" Requires="p14">
      <p:transition spd="slow" p14:dur="2000" advTm="974"/>
    </mc:Choice>
    <mc:Fallback>
      <p:transition spd="slow" advTm="974"/>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5126C8F-9654-4FC2-9EA2-6A8505D9F718}"/>
              </a:ext>
            </a:extLst>
          </p:cNvPr>
          <p:cNvSpPr>
            <a:spLocks noChangeArrowheads="1"/>
          </p:cNvSpPr>
          <p:nvPr/>
        </p:nvSpPr>
        <p:spPr bwMode="auto">
          <a:xfrm>
            <a:off x="6096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9217" name="Picture 19469" descr="ShadowMoss Island Path Map">
            <a:extLst>
              <a:ext uri="{FF2B5EF4-FFF2-40B4-BE49-F238E27FC236}">
                <a16:creationId xmlns:a16="http://schemas.microsoft.com/office/drawing/2014/main" id="{1E79756B-6021-4D0F-A073-6DC0E83F2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922"/>
            <a:ext cx="6553200" cy="60081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0ED43E0-2D91-4496-8D30-1E100FCC8533}"/>
              </a:ext>
            </a:extLst>
          </p:cNvPr>
          <p:cNvSpPr>
            <a:spLocks noChangeArrowheads="1"/>
          </p:cNvSpPr>
          <p:nvPr/>
        </p:nvSpPr>
        <p:spPr bwMode="auto">
          <a:xfrm>
            <a:off x="2152850" y="6153078"/>
            <a:ext cx="46858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u="none" strike="noStrike" cap="none" normalizeH="0" baseline="0" dirty="0">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F</a:t>
            </a:r>
            <a:r>
              <a:rPr kumimoji="0" lang="en-GB" altLang="en-US" b="1" i="0" u="none" strike="noStrike" cap="none" normalizeH="0" baseline="0" dirty="0" bmk="">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igure </a:t>
            </a:r>
            <a:r>
              <a:rPr kumimoji="0" lang="en-GB" altLang="en-US" b="1" i="0" u="none" strike="noStrike" cap="none" normalizeH="0" baseline="0" dirty="0"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54: </a:t>
            </a:r>
            <a:r>
              <a:rPr kumimoji="0" lang="en-GB" altLang="en-US" b="1" i="0" u="none" strike="noStrike" cap="none" normalizeH="0" baseline="0" dirty="0" err="1"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ShadowMoss</a:t>
            </a:r>
            <a:r>
              <a:rPr kumimoji="0" lang="en-GB" altLang="en-US" b="1" i="0" u="none" strike="noStrike" cap="none" normalizeH="0" baseline="0" dirty="0" bmk="_Toc446940492">
                <a:ln>
                  <a:noFill/>
                </a:ln>
                <a:solidFill>
                  <a:schemeClr val="tx1"/>
                </a:solidFill>
                <a:effectLst/>
                <a:latin typeface="Book Antiqua" panose="02040602050305030304" pitchFamily="18" charset="0"/>
                <a:ea typeface="Times" panose="02020603050405020304" pitchFamily="18" charset="0"/>
                <a:cs typeface="Times New Roman" panose="02020603050405020304" pitchFamily="18" charset="0"/>
              </a:rPr>
              <a:t> Island Route Flow</a:t>
            </a:r>
            <a:endParaRPr kumimoji="0" lang="en-GB"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327160"/>
      </p:ext>
    </p:extLst>
  </p:cSld>
  <p:clrMapOvr>
    <a:masterClrMapping/>
  </p:clrMapOvr>
  <mc:AlternateContent xmlns:mc="http://schemas.openxmlformats.org/markup-compatibility/2006">
    <mc:Choice xmlns:p14="http://schemas.microsoft.com/office/powerpoint/2010/main" Requires="p14">
      <p:transition spd="slow" p14:dur="2000" advTm="14320"/>
    </mc:Choice>
    <mc:Fallback>
      <p:transition spd="slow" advTm="1432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229600" cy="838200"/>
          </a:xfrm>
        </p:spPr>
        <p:txBody>
          <a:bodyPr/>
          <a:lstStyle/>
          <a:p>
            <a:pPr algn="ctr"/>
            <a:r>
              <a:rPr lang="en-GB" dirty="0">
                <a:latin typeface="Arial" pitchFamily="34" charset="0"/>
                <a:cs typeface="Arial" pitchFamily="34" charset="0"/>
              </a:rPr>
              <a:t>Components of Virtual Natural Landscapes </a:t>
            </a:r>
            <a:endParaRPr lang="en-GB" dirty="0"/>
          </a:p>
        </p:txBody>
      </p:sp>
      <p:graphicFrame>
        <p:nvGraphicFramePr>
          <p:cNvPr id="4" name="Diagram 3">
            <a:extLst>
              <a:ext uri="{FF2B5EF4-FFF2-40B4-BE49-F238E27FC236}">
                <a16:creationId xmlns:a16="http://schemas.microsoft.com/office/drawing/2014/main" id="{AA837F60-D233-4172-9838-2715B7F8A93C}"/>
              </a:ext>
            </a:extLst>
          </p:cNvPr>
          <p:cNvGraphicFramePr/>
          <p:nvPr>
            <p:extLst>
              <p:ext uri="{D42A27DB-BD31-4B8C-83A1-F6EECF244321}">
                <p14:modId xmlns:p14="http://schemas.microsoft.com/office/powerpoint/2010/main" val="1063939005"/>
              </p:ext>
            </p:extLst>
          </p:nvPr>
        </p:nvGraphicFramePr>
        <p:xfrm>
          <a:off x="381000" y="1981200"/>
          <a:ext cx="8458200" cy="4316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3552912"/>
      </p:ext>
    </p:extLst>
  </p:cSld>
  <p:clrMapOvr>
    <a:masterClrMapping/>
  </p:clrMapOvr>
  <mc:AlternateContent xmlns:mc="http://schemas.openxmlformats.org/markup-compatibility/2006">
    <mc:Choice xmlns:p14="http://schemas.microsoft.com/office/powerpoint/2010/main" Requires="p14">
      <p:transition spd="slow" p14:dur="2000" advTm="21842"/>
    </mc:Choice>
    <mc:Fallback>
      <p:transition spd="slow" advTm="21842"/>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838200"/>
          </a:xfrm>
        </p:spPr>
        <p:txBody>
          <a:bodyPr/>
          <a:lstStyle/>
          <a:p>
            <a:pPr algn="l"/>
            <a:r>
              <a:rPr lang="en-GB" dirty="0"/>
              <a:t>Research Outcomes</a:t>
            </a:r>
          </a:p>
        </p:txBody>
      </p:sp>
      <p:pic>
        <p:nvPicPr>
          <p:cNvPr id="5" name="Picture 4">
            <a:extLst>
              <a:ext uri="{FF2B5EF4-FFF2-40B4-BE49-F238E27FC236}">
                <a16:creationId xmlns:a16="http://schemas.microsoft.com/office/drawing/2014/main" id="{19F84E27-1C0A-4B9F-9F46-8AF0BDAD2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143000"/>
            <a:ext cx="9144000" cy="4597542"/>
          </a:xfrm>
          <a:prstGeom prst="rect">
            <a:avLst/>
          </a:prstGeom>
        </p:spPr>
      </p:pic>
    </p:spTree>
    <p:extLst>
      <p:ext uri="{BB962C8B-B14F-4D97-AF65-F5344CB8AC3E}">
        <p14:creationId xmlns:p14="http://schemas.microsoft.com/office/powerpoint/2010/main" val="2506581185"/>
      </p:ext>
    </p:extLst>
  </p:cSld>
  <p:clrMapOvr>
    <a:masterClrMapping/>
  </p:clrMapOvr>
  <mc:AlternateContent xmlns:mc="http://schemas.openxmlformats.org/markup-compatibility/2006">
    <mc:Choice xmlns:p14="http://schemas.microsoft.com/office/powerpoint/2010/main" Requires="p14">
      <p:transition spd="slow" p14:dur="2000" advTm="30305"/>
    </mc:Choice>
    <mc:Fallback>
      <p:transition spd="slow" advTm="30305"/>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3200" dirty="0"/>
              <a:t>Research Outcomes: Gamespaces</a:t>
            </a:r>
          </a:p>
        </p:txBody>
      </p:sp>
      <p:pic>
        <p:nvPicPr>
          <p:cNvPr id="5" name="Picture 4">
            <a:extLst>
              <a:ext uri="{FF2B5EF4-FFF2-40B4-BE49-F238E27FC236}">
                <a16:creationId xmlns:a16="http://schemas.microsoft.com/office/drawing/2014/main" id="{945AA854-2B16-4F37-A8DD-F4B4C1EF8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400"/>
            <a:ext cx="9144000" cy="4637176"/>
          </a:xfrm>
          <a:prstGeom prst="rect">
            <a:avLst/>
          </a:prstGeom>
        </p:spPr>
      </p:pic>
    </p:spTree>
    <p:extLst>
      <p:ext uri="{BB962C8B-B14F-4D97-AF65-F5344CB8AC3E}">
        <p14:creationId xmlns:p14="http://schemas.microsoft.com/office/powerpoint/2010/main" val="2427422680"/>
      </p:ext>
    </p:extLst>
  </p:cSld>
  <p:clrMapOvr>
    <a:masterClrMapping/>
  </p:clrMapOvr>
  <mc:AlternateContent xmlns:mc="http://schemas.openxmlformats.org/markup-compatibility/2006">
    <mc:Choice xmlns:p14="http://schemas.microsoft.com/office/powerpoint/2010/main" Requires="p14">
      <p:transition spd="slow" p14:dur="2000" advTm="15830"/>
    </mc:Choice>
    <mc:Fallback>
      <p:transition spd="slow" advTm="1583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Introduction</a:t>
            </a:r>
          </a:p>
        </p:txBody>
      </p:sp>
      <p:sp>
        <p:nvSpPr>
          <p:cNvPr id="3" name="Content Placeholder 2"/>
          <p:cNvSpPr>
            <a:spLocks noGrp="1"/>
          </p:cNvSpPr>
          <p:nvPr>
            <p:ph idx="1"/>
          </p:nvPr>
        </p:nvSpPr>
        <p:spPr>
          <a:xfrm>
            <a:off x="762000" y="1752600"/>
            <a:ext cx="7772400" cy="4343400"/>
          </a:xfrm>
        </p:spPr>
        <p:txBody>
          <a:bodyPr>
            <a:normAutofit fontScale="92500" lnSpcReduction="20000"/>
          </a:bodyPr>
          <a:lstStyle/>
          <a:p>
            <a:pPr marL="0" indent="0" algn="just">
              <a:buNone/>
            </a:pPr>
            <a:r>
              <a:rPr lang="en-US" dirty="0">
                <a:latin typeface="+mn-lt"/>
                <a:cs typeface="Arial" pitchFamily="34" charset="0"/>
              </a:rPr>
              <a:t>This study is a practice-based investigation that proposes an interdisciplinary approach towards natural environment design in computer and video games.</a:t>
            </a:r>
          </a:p>
          <a:p>
            <a:pPr algn="just"/>
            <a:endParaRPr lang="en-US" dirty="0">
              <a:latin typeface="+mn-lt"/>
              <a:cs typeface="Arial" pitchFamily="34" charset="0"/>
            </a:endParaRPr>
          </a:p>
          <a:p>
            <a:pPr marL="0" indent="0" algn="just">
              <a:buNone/>
            </a:pPr>
            <a:r>
              <a:rPr lang="en-US" dirty="0">
                <a:latin typeface="+mn-lt"/>
                <a:cs typeface="Arial" pitchFamily="34" charset="0"/>
              </a:rPr>
              <a:t>In this study I argue the current virtual natural environment design practice within computer and video games is not sufficiently developed to meet current or future demands. This was demonstrated by identifying areas of strong/weak practice with an aim to develop a new design framework that </a:t>
            </a:r>
            <a:r>
              <a:rPr lang="en-US" dirty="0" err="1">
                <a:latin typeface="+mn-lt"/>
                <a:cs typeface="Arial" pitchFamily="34" charset="0"/>
              </a:rPr>
              <a:t>utilises</a:t>
            </a:r>
            <a:r>
              <a:rPr lang="en-US" dirty="0">
                <a:latin typeface="+mn-lt"/>
                <a:cs typeface="Arial" pitchFamily="34" charset="0"/>
              </a:rPr>
              <a:t> a cross-disciplinary approach for practitioners, students and researchers.</a:t>
            </a:r>
          </a:p>
          <a:p>
            <a:pPr algn="just"/>
            <a:endParaRPr lang="en-US" dirty="0">
              <a:latin typeface="+mn-lt"/>
              <a:cs typeface="Arial" pitchFamily="34" charset="0"/>
            </a:endParaRPr>
          </a:p>
          <a:p>
            <a:pPr marL="0" indent="0" algn="just">
              <a:buNone/>
            </a:pPr>
            <a:r>
              <a:rPr lang="en-US" dirty="0">
                <a:latin typeface="+mn-lt"/>
                <a:cs typeface="Arial" pitchFamily="34" charset="0"/>
              </a:rPr>
              <a:t>The research proposes theoretical frameworks as well practical guidance within a new design framework for virtual natural environment design.</a:t>
            </a:r>
            <a:endParaRPr lang="en-GB" dirty="0">
              <a:latin typeface="+mn-lt"/>
              <a:cs typeface="Arial" pitchFamily="34" charset="0"/>
            </a:endParaRPr>
          </a:p>
        </p:txBody>
      </p:sp>
    </p:spTree>
    <p:extLst>
      <p:ext uri="{BB962C8B-B14F-4D97-AF65-F5344CB8AC3E}">
        <p14:creationId xmlns:p14="http://schemas.microsoft.com/office/powerpoint/2010/main" val="996500864"/>
      </p:ext>
    </p:extLst>
  </p:cSld>
  <p:clrMapOvr>
    <a:masterClrMapping/>
  </p:clrMapOvr>
  <mc:AlternateContent xmlns:mc="http://schemas.openxmlformats.org/markup-compatibility/2006">
    <mc:Choice xmlns:p14="http://schemas.microsoft.com/office/powerpoint/2010/main" Requires="p14">
      <p:transition spd="slow" p14:dur="2000" advTm="34098"/>
    </mc:Choice>
    <mc:Fallback>
      <p:transition spd="slow" advTm="34098"/>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001000" cy="838200"/>
          </a:xfrm>
        </p:spPr>
        <p:txBody>
          <a:bodyPr/>
          <a:lstStyle/>
          <a:p>
            <a:pPr algn="l"/>
            <a:r>
              <a:rPr lang="en-GB" sz="2800" dirty="0"/>
              <a:t>Research Outcomes: </a:t>
            </a:r>
            <a:r>
              <a:rPr lang="en-GB" sz="2800" dirty="0" err="1"/>
              <a:t>Scenism</a:t>
            </a:r>
            <a:r>
              <a:rPr lang="en-GB" sz="2800" dirty="0"/>
              <a:t> Framework</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95400"/>
            <a:ext cx="5880100" cy="527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934736"/>
      </p:ext>
    </p:extLst>
  </p:cSld>
  <p:clrMapOvr>
    <a:masterClrMapping/>
  </p:clrMapOvr>
  <mc:AlternateContent xmlns:mc="http://schemas.openxmlformats.org/markup-compatibility/2006">
    <mc:Choice xmlns:p14="http://schemas.microsoft.com/office/powerpoint/2010/main" Requires="p14">
      <p:transition spd="slow" p14:dur="2000" advTm="16151"/>
    </mc:Choice>
    <mc:Fallback>
      <p:transition spd="slow" advTm="16151"/>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7CE1CD-6693-4711-AB8F-9125D00007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0"/>
            <a:ext cx="9144000" cy="2786264"/>
          </a:xfrm>
          <a:prstGeom prst="rect">
            <a:avLst/>
          </a:prstGeom>
        </p:spPr>
      </p:pic>
      <p:sp>
        <p:nvSpPr>
          <p:cNvPr id="2" name="Title 1"/>
          <p:cNvSpPr>
            <a:spLocks noGrp="1"/>
          </p:cNvSpPr>
          <p:nvPr>
            <p:ph type="title"/>
          </p:nvPr>
        </p:nvSpPr>
        <p:spPr>
          <a:xfrm>
            <a:off x="762000" y="609600"/>
            <a:ext cx="7772400" cy="838200"/>
          </a:xfrm>
        </p:spPr>
        <p:txBody>
          <a:bodyPr/>
          <a:lstStyle/>
          <a:p>
            <a:r>
              <a:rPr lang="en-GB" sz="3600" dirty="0"/>
              <a:t>Research Outcomes: </a:t>
            </a:r>
            <a:r>
              <a:rPr lang="en-GB" sz="3600" i="1" dirty="0" err="1"/>
              <a:t>Gameplace</a:t>
            </a:r>
            <a:endParaRPr lang="en-GB" sz="3600" i="1" dirty="0"/>
          </a:p>
        </p:txBody>
      </p:sp>
      <p:pic>
        <p:nvPicPr>
          <p:cNvPr id="5" name="Picture 4">
            <a:extLst>
              <a:ext uri="{FF2B5EF4-FFF2-40B4-BE49-F238E27FC236}">
                <a16:creationId xmlns:a16="http://schemas.microsoft.com/office/drawing/2014/main" id="{ADAB8D8F-19CD-4A0C-9947-2ED11E935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 y="1445157"/>
            <a:ext cx="9144000" cy="2131279"/>
          </a:xfrm>
          <a:prstGeom prst="rect">
            <a:avLst/>
          </a:prstGeom>
        </p:spPr>
      </p:pic>
    </p:spTree>
    <p:extLst>
      <p:ext uri="{BB962C8B-B14F-4D97-AF65-F5344CB8AC3E}">
        <p14:creationId xmlns:p14="http://schemas.microsoft.com/office/powerpoint/2010/main" val="3941714421"/>
      </p:ext>
    </p:extLst>
  </p:cSld>
  <p:clrMapOvr>
    <a:masterClrMapping/>
  </p:clrMapOvr>
  <mc:AlternateContent xmlns:mc="http://schemas.openxmlformats.org/markup-compatibility/2006">
    <mc:Choice xmlns:p14="http://schemas.microsoft.com/office/powerpoint/2010/main" Requires="p14">
      <p:transition spd="slow" p14:dur="2000" advTm="21866"/>
    </mc:Choice>
    <mc:Fallback>
      <p:transition spd="slow" advTm="21866"/>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3200" dirty="0"/>
              <a:t>Research Outcomes: World Architects</a:t>
            </a:r>
          </a:p>
        </p:txBody>
      </p:sp>
      <p:sp>
        <p:nvSpPr>
          <p:cNvPr id="3" name="Content Placeholder 2"/>
          <p:cNvSpPr>
            <a:spLocks noGrp="1"/>
          </p:cNvSpPr>
          <p:nvPr>
            <p:ph idx="1"/>
          </p:nvPr>
        </p:nvSpPr>
        <p:spPr>
          <a:xfrm>
            <a:off x="762000" y="1447800"/>
            <a:ext cx="7772400" cy="4343400"/>
          </a:xfrm>
        </p:spPr>
        <p:txBody>
          <a:bodyPr>
            <a:normAutofit/>
          </a:bodyPr>
          <a:lstStyle/>
          <a:p>
            <a:endParaRPr lang="en-GB" dirty="0"/>
          </a:p>
          <a:p>
            <a:endParaRPr lang="en-GB" dirty="0"/>
          </a:p>
        </p:txBody>
      </p:sp>
      <p:pic>
        <p:nvPicPr>
          <p:cNvPr id="7" name="Picture 6">
            <a:extLst>
              <a:ext uri="{FF2B5EF4-FFF2-40B4-BE49-F238E27FC236}">
                <a16:creationId xmlns:a16="http://schemas.microsoft.com/office/drawing/2014/main" id="{432ABD91-C625-43F9-BC2E-18F5A9110758}"/>
              </a:ext>
            </a:extLst>
          </p:cNvPr>
          <p:cNvPicPr>
            <a:picLocks noChangeAspect="1"/>
          </p:cNvPicPr>
          <p:nvPr/>
        </p:nvPicPr>
        <p:blipFill rotWithShape="1">
          <a:blip r:embed="rId3">
            <a:extLst>
              <a:ext uri="{28A0092B-C50C-407E-A947-70E740481C1C}">
                <a14:useLocalDpi xmlns:a14="http://schemas.microsoft.com/office/drawing/2010/main" val="0"/>
              </a:ext>
            </a:extLst>
          </a:blip>
          <a:srcRect b="11302"/>
          <a:stretch/>
        </p:blipFill>
        <p:spPr>
          <a:xfrm>
            <a:off x="4455652" y="4197579"/>
            <a:ext cx="4498524" cy="2590681"/>
          </a:xfrm>
          <a:prstGeom prst="rect">
            <a:avLst/>
          </a:prstGeom>
        </p:spPr>
      </p:pic>
      <p:sp>
        <p:nvSpPr>
          <p:cNvPr id="8" name="Rectangle 7">
            <a:extLst>
              <a:ext uri="{FF2B5EF4-FFF2-40B4-BE49-F238E27FC236}">
                <a16:creationId xmlns:a16="http://schemas.microsoft.com/office/drawing/2014/main" id="{A67486C7-B1FF-4650-B9CA-49A151AA7D65}"/>
              </a:ext>
            </a:extLst>
          </p:cNvPr>
          <p:cNvSpPr/>
          <p:nvPr/>
        </p:nvSpPr>
        <p:spPr>
          <a:xfrm>
            <a:off x="-564499" y="5410200"/>
            <a:ext cx="4942036" cy="1323439"/>
          </a:xfrm>
          <a:prstGeom prst="rect">
            <a:avLst/>
          </a:prstGeom>
        </p:spPr>
        <p:txBody>
          <a:bodyPr wrap="square">
            <a:spAutoFit/>
          </a:bodyPr>
          <a:lstStyle/>
          <a:p>
            <a:pPr algn="r"/>
            <a:r>
              <a:rPr lang="en-GB" sz="1600" dirty="0"/>
              <a:t>Landscape by </a:t>
            </a:r>
            <a:r>
              <a:rPr lang="en-GB" sz="1600" dirty="0" err="1"/>
              <a:t>Tuğçe</a:t>
            </a:r>
            <a:r>
              <a:rPr lang="en-GB" sz="1600" dirty="0"/>
              <a:t> </a:t>
            </a:r>
            <a:r>
              <a:rPr lang="en-GB" sz="1600" dirty="0" err="1"/>
              <a:t>Kurak</a:t>
            </a:r>
            <a:r>
              <a:rPr lang="en-GB" sz="1600" dirty="0"/>
              <a:t> ‎[tugce.kurak@hotmail.com]</a:t>
            </a:r>
          </a:p>
          <a:p>
            <a:pPr algn="r"/>
            <a:r>
              <a:rPr lang="en-GB" sz="1600" dirty="0"/>
              <a:t>CryEngine 5</a:t>
            </a:r>
          </a:p>
          <a:p>
            <a:pPr algn="r"/>
            <a:r>
              <a:rPr lang="en-GB" sz="1600" dirty="0"/>
              <a:t>Masters in Landscape Architecture </a:t>
            </a:r>
          </a:p>
          <a:p>
            <a:pPr algn="r"/>
            <a:r>
              <a:rPr lang="en-GB" sz="1600" dirty="0"/>
              <a:t>MMU University‎</a:t>
            </a:r>
          </a:p>
        </p:txBody>
      </p:sp>
      <p:pic>
        <p:nvPicPr>
          <p:cNvPr id="5" name="Picture 4">
            <a:extLst>
              <a:ext uri="{FF2B5EF4-FFF2-40B4-BE49-F238E27FC236}">
                <a16:creationId xmlns:a16="http://schemas.microsoft.com/office/drawing/2014/main" id="{C47387D4-25D2-44AB-AFA0-4DF5FA3C26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209800"/>
            <a:ext cx="4225137" cy="2984350"/>
          </a:xfrm>
          <a:prstGeom prst="rect">
            <a:avLst/>
          </a:prstGeom>
        </p:spPr>
      </p:pic>
      <p:pic>
        <p:nvPicPr>
          <p:cNvPr id="4098" name="Picture 2" descr="https://www.cryengine.com/files/features/screen40.JPG">
            <a:extLst>
              <a:ext uri="{FF2B5EF4-FFF2-40B4-BE49-F238E27FC236}">
                <a16:creationId xmlns:a16="http://schemas.microsoft.com/office/drawing/2014/main" id="{41CF76BC-E9A0-4A30-8EFE-F07B7C5FB2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569" y="1677224"/>
            <a:ext cx="4497534" cy="22909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YENGINE 5.2 is now available for download!">
            <a:extLst>
              <a:ext uri="{FF2B5EF4-FFF2-40B4-BE49-F238E27FC236}">
                <a16:creationId xmlns:a16="http://schemas.microsoft.com/office/drawing/2014/main" id="{37E859A1-3F08-4AFA-BB30-4A1ED97BE7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6259" y="5969910"/>
            <a:ext cx="1454844" cy="81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43662"/>
      </p:ext>
    </p:extLst>
  </p:cSld>
  <p:clrMapOvr>
    <a:masterClrMapping/>
  </p:clrMapOvr>
  <mc:AlternateContent xmlns:mc="http://schemas.openxmlformats.org/markup-compatibility/2006">
    <mc:Choice xmlns:p14="http://schemas.microsoft.com/office/powerpoint/2010/main" Requires="p14">
      <p:transition spd="slow" p14:dur="2000" advTm="41960"/>
    </mc:Choice>
    <mc:Fallback>
      <p:transition spd="slow" advTm="4196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r>
              <a:rPr lang="en-GB" sz="4000" dirty="0"/>
              <a:t>Research Outcomes: Spatiality</a:t>
            </a:r>
          </a:p>
        </p:txBody>
      </p:sp>
      <p:sp>
        <p:nvSpPr>
          <p:cNvPr id="3" name="Content Placeholder 2"/>
          <p:cNvSpPr>
            <a:spLocks noGrp="1"/>
          </p:cNvSpPr>
          <p:nvPr>
            <p:ph idx="1"/>
          </p:nvPr>
        </p:nvSpPr>
        <p:spPr>
          <a:xfrm>
            <a:off x="609600" y="5410200"/>
            <a:ext cx="8305800" cy="1219200"/>
          </a:xfrm>
        </p:spPr>
        <p:txBody>
          <a:bodyPr>
            <a:normAutofit/>
          </a:bodyPr>
          <a:lstStyle/>
          <a:p>
            <a:pPr marL="0" indent="0" algn="r">
              <a:buNone/>
            </a:pPr>
            <a:r>
              <a:rPr lang="en-GB" i="1" dirty="0"/>
              <a:t>The simulacrum is never that which conceals the truth--it is the truth which conceals that there is none…..The simulacrum is true</a:t>
            </a:r>
            <a:r>
              <a:rPr lang="en-GB" dirty="0"/>
              <a:t>.” (Poster &amp; </a:t>
            </a:r>
            <a:r>
              <a:rPr lang="en-GB" dirty="0" err="1"/>
              <a:t>Mourrain</a:t>
            </a:r>
            <a:r>
              <a:rPr lang="en-GB" dirty="0"/>
              <a:t>, 2002, pp.166-184) </a:t>
            </a:r>
            <a:endParaRPr lang="en-GB" b="1" dirty="0"/>
          </a:p>
          <a:p>
            <a:pPr algn="just"/>
            <a:endParaRPr lang="en-GB" b="1" dirty="0"/>
          </a:p>
          <a:p>
            <a:pPr algn="just"/>
            <a:endParaRPr lang="en-GB" b="1" dirty="0"/>
          </a:p>
          <a:p>
            <a:pPr algn="just"/>
            <a:endParaRPr lang="en-GB" dirty="0"/>
          </a:p>
        </p:txBody>
      </p:sp>
      <p:pic>
        <p:nvPicPr>
          <p:cNvPr id="5" name="Picture 4">
            <a:extLst>
              <a:ext uri="{FF2B5EF4-FFF2-40B4-BE49-F238E27FC236}">
                <a16:creationId xmlns:a16="http://schemas.microsoft.com/office/drawing/2014/main" id="{F1FA8C22-4745-4151-A027-8F98E67E2D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15" t="687" r="20607" b="-687"/>
          <a:stretch/>
        </p:blipFill>
        <p:spPr>
          <a:xfrm>
            <a:off x="0" y="1476000"/>
            <a:ext cx="9144000" cy="3707748"/>
          </a:xfrm>
          <a:prstGeom prst="rect">
            <a:avLst/>
          </a:prstGeom>
        </p:spPr>
      </p:pic>
    </p:spTree>
    <p:extLst>
      <p:ext uri="{BB962C8B-B14F-4D97-AF65-F5344CB8AC3E}">
        <p14:creationId xmlns:p14="http://schemas.microsoft.com/office/powerpoint/2010/main" val="3949281381"/>
      </p:ext>
    </p:extLst>
  </p:cSld>
  <p:clrMapOvr>
    <a:masterClrMapping/>
  </p:clrMapOvr>
  <mc:AlternateContent xmlns:mc="http://schemas.openxmlformats.org/markup-compatibility/2006">
    <mc:Choice xmlns:p14="http://schemas.microsoft.com/office/powerpoint/2010/main" Requires="p14">
      <p:transition spd="slow" p14:dur="2000" advTm="32043"/>
    </mc:Choice>
    <mc:Fallback>
      <p:transition spd="slow" advTm="32043"/>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Conclusions</a:t>
            </a:r>
          </a:p>
        </p:txBody>
      </p:sp>
      <p:sp>
        <p:nvSpPr>
          <p:cNvPr id="6" name="Content Placeholder 2">
            <a:extLst>
              <a:ext uri="{FF2B5EF4-FFF2-40B4-BE49-F238E27FC236}">
                <a16:creationId xmlns:a16="http://schemas.microsoft.com/office/drawing/2014/main" id="{53F50F15-38A6-4A52-8E48-DF46BDE7CE08}"/>
              </a:ext>
            </a:extLst>
          </p:cNvPr>
          <p:cNvSpPr>
            <a:spLocks noGrp="1"/>
          </p:cNvSpPr>
          <p:nvPr>
            <p:ph idx="1"/>
          </p:nvPr>
        </p:nvSpPr>
        <p:spPr>
          <a:xfrm>
            <a:off x="1752600" y="1522413"/>
            <a:ext cx="5324475" cy="904875"/>
          </a:xfrm>
        </p:spPr>
        <p:txBody>
          <a:bodyPr>
            <a:normAutofit fontScale="92500" lnSpcReduction="10000"/>
          </a:bodyPr>
          <a:lstStyle/>
          <a:p>
            <a:pPr algn="ctr" eaLnBrk="1" hangingPunct="1">
              <a:buFont typeface="Arial" panose="020B0604020202020204" pitchFamily="34" charset="0"/>
              <a:buNone/>
              <a:defRPr/>
            </a:pPr>
            <a:r>
              <a:rPr lang="en-US" sz="2000" dirty="0">
                <a:solidFill>
                  <a:schemeClr val="tx2">
                    <a:lumMod val="75000"/>
                  </a:schemeClr>
                </a:solidFill>
                <a:effectLst>
                  <a:outerShdw blurRad="38100" dist="38100" dir="2700000" algn="tl">
                    <a:srgbClr val="000000">
                      <a:alpha val="43137"/>
                    </a:srgbClr>
                  </a:outerShdw>
                </a:effectLst>
                <a:ea typeface="ＭＳ Ｐゴシック" pitchFamily="34" charset="-128"/>
              </a:rPr>
              <a:t>Visual Archive of Seminal Natural Environments in CVG(</a:t>
            </a:r>
            <a:r>
              <a:rPr lang="en-US" sz="2000" dirty="0" err="1">
                <a:solidFill>
                  <a:schemeClr val="tx2">
                    <a:lumMod val="75000"/>
                  </a:schemeClr>
                </a:solidFill>
                <a:effectLst>
                  <a:outerShdw blurRad="38100" dist="38100" dir="2700000" algn="tl">
                    <a:srgbClr val="000000">
                      <a:alpha val="43137"/>
                    </a:srgbClr>
                  </a:outerShdw>
                </a:effectLst>
                <a:ea typeface="ＭＳ Ｐゴシック" pitchFamily="34" charset="-128"/>
              </a:rPr>
              <a:t>ebook</a:t>
            </a:r>
            <a:r>
              <a:rPr lang="en-US" sz="2000" dirty="0">
                <a:solidFill>
                  <a:schemeClr val="tx2">
                    <a:lumMod val="75000"/>
                  </a:schemeClr>
                </a:solidFill>
                <a:effectLst>
                  <a:outerShdw blurRad="38100" dist="38100" dir="2700000" algn="tl">
                    <a:srgbClr val="000000">
                      <a:alpha val="43137"/>
                    </a:srgbClr>
                  </a:outerShdw>
                </a:effectLst>
                <a:ea typeface="ＭＳ Ｐゴシック" pitchFamily="34" charset="-128"/>
              </a:rPr>
              <a:t> &amp; interactive database)</a:t>
            </a:r>
          </a:p>
        </p:txBody>
      </p:sp>
      <p:pic>
        <p:nvPicPr>
          <p:cNvPr id="7" name="Picture 6" descr="D:\cvg\CM Director\Projects\pechuKichiu\images (4).jpg">
            <a:extLst>
              <a:ext uri="{FF2B5EF4-FFF2-40B4-BE49-F238E27FC236}">
                <a16:creationId xmlns:a16="http://schemas.microsoft.com/office/drawing/2014/main" id="{649FF798-1724-42EA-A9DC-B309DFCB0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505075"/>
            <a:ext cx="34766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D1560F40-6B3C-4A18-B76D-064F0DD47DCC}"/>
              </a:ext>
            </a:extLst>
          </p:cNvPr>
          <p:cNvSpPr txBox="1">
            <a:spLocks/>
          </p:cNvSpPr>
          <p:nvPr/>
        </p:nvSpPr>
        <p:spPr bwMode="auto">
          <a:xfrm>
            <a:off x="2490787" y="5334000"/>
            <a:ext cx="3848100" cy="1041400"/>
          </a:xfrm>
          <a:prstGeom prst="rect">
            <a:avLst/>
          </a:prstGeom>
          <a:noFill/>
          <a:ln w="9525">
            <a:noFill/>
            <a:miter lim="800000"/>
            <a:headEnd/>
            <a:tailEnd/>
          </a:ln>
        </p:spPr>
        <p:txBody>
          <a:bodyPr/>
          <a:lstStyle/>
          <a:p>
            <a:pPr marL="342900" indent="-342900" algn="ctr">
              <a:spcBef>
                <a:spcPct val="20000"/>
              </a:spcBef>
              <a:buFont typeface="Arial" pitchFamily="34" charset="0"/>
              <a:buNone/>
              <a:defRPr/>
            </a:pPr>
            <a:r>
              <a:rPr lang="en-US" sz="2000" dirty="0">
                <a:solidFill>
                  <a:srgbClr val="FFFF00"/>
                </a:solidFill>
                <a:effectLst>
                  <a:outerShdw blurRad="38100" dist="38100" dir="2700000" algn="tl">
                    <a:srgbClr val="000000">
                      <a:alpha val="43137"/>
                    </a:srgbClr>
                  </a:outerShdw>
                </a:effectLst>
                <a:latin typeface="+mn-lt"/>
              </a:rPr>
              <a:t>Interactive Game Artefact(s)illustrating the design of </a:t>
            </a:r>
            <a:r>
              <a:rPr lang="en-US" sz="2000" dirty="0" err="1">
                <a:solidFill>
                  <a:srgbClr val="FFFF00"/>
                </a:solidFill>
                <a:effectLst>
                  <a:outerShdw blurRad="38100" dist="38100" dir="2700000" algn="tl">
                    <a:srgbClr val="000000">
                      <a:alpha val="43137"/>
                    </a:srgbClr>
                  </a:outerShdw>
                </a:effectLst>
                <a:latin typeface="+mn-lt"/>
              </a:rPr>
              <a:t>ShadowMoss</a:t>
            </a:r>
            <a:r>
              <a:rPr lang="en-US" sz="2000" dirty="0">
                <a:solidFill>
                  <a:srgbClr val="FFFF00"/>
                </a:solidFill>
                <a:effectLst>
                  <a:outerShdw blurRad="38100" dist="38100" dir="2700000" algn="tl">
                    <a:srgbClr val="000000">
                      <a:alpha val="43137"/>
                    </a:srgbClr>
                  </a:outerShdw>
                </a:effectLst>
                <a:latin typeface="+mn-lt"/>
              </a:rPr>
              <a:t> Island</a:t>
            </a:r>
            <a:endParaRPr lang="en-US" sz="2000" dirty="0">
              <a:solidFill>
                <a:srgbClr val="FFFF00"/>
              </a:solidFill>
              <a:latin typeface="+mn-lt"/>
            </a:endParaRPr>
          </a:p>
        </p:txBody>
      </p:sp>
      <p:sp>
        <p:nvSpPr>
          <p:cNvPr id="9" name="Content Placeholder 2">
            <a:extLst>
              <a:ext uri="{FF2B5EF4-FFF2-40B4-BE49-F238E27FC236}">
                <a16:creationId xmlns:a16="http://schemas.microsoft.com/office/drawing/2014/main" id="{575C21F9-F622-4B47-AF9C-C333A6A50453}"/>
              </a:ext>
            </a:extLst>
          </p:cNvPr>
          <p:cNvSpPr txBox="1">
            <a:spLocks/>
          </p:cNvSpPr>
          <p:nvPr/>
        </p:nvSpPr>
        <p:spPr bwMode="auto">
          <a:xfrm>
            <a:off x="6374081" y="2806700"/>
            <a:ext cx="2238375" cy="1390650"/>
          </a:xfrm>
          <a:prstGeom prst="rect">
            <a:avLst/>
          </a:prstGeom>
          <a:noFill/>
          <a:ln w="9525">
            <a:noFill/>
            <a:miter lim="800000"/>
            <a:headEnd/>
            <a:tailEnd/>
          </a:ln>
        </p:spPr>
        <p:txBody>
          <a:bodyPr/>
          <a:lstStyle/>
          <a:p>
            <a:pPr marL="342900" indent="-342900">
              <a:spcBef>
                <a:spcPct val="20000"/>
              </a:spcBef>
              <a:buFont typeface="Arial" pitchFamily="34" charset="0"/>
              <a:buNone/>
              <a:defRPr/>
            </a:pPr>
            <a:r>
              <a:rPr lang="en-US" sz="2000" dirty="0">
                <a:solidFill>
                  <a:srgbClr val="92D050"/>
                </a:solidFill>
                <a:effectLst>
                  <a:outerShdw blurRad="38100" dist="38100" dir="2700000" algn="tl">
                    <a:srgbClr val="000000">
                      <a:alpha val="43137"/>
                    </a:srgbClr>
                  </a:outerShdw>
                </a:effectLst>
                <a:latin typeface="+mn-lt"/>
              </a:rPr>
              <a:t>     Beyond Aesthetic Natural Environment Design : Guidebook</a:t>
            </a:r>
          </a:p>
        </p:txBody>
      </p:sp>
      <p:sp>
        <p:nvSpPr>
          <p:cNvPr id="10" name="Content Placeholder 2">
            <a:extLst>
              <a:ext uri="{FF2B5EF4-FFF2-40B4-BE49-F238E27FC236}">
                <a16:creationId xmlns:a16="http://schemas.microsoft.com/office/drawing/2014/main" id="{31A88599-9BA6-4BC9-8157-30F1F23060A6}"/>
              </a:ext>
            </a:extLst>
          </p:cNvPr>
          <p:cNvSpPr txBox="1">
            <a:spLocks/>
          </p:cNvSpPr>
          <p:nvPr/>
        </p:nvSpPr>
        <p:spPr bwMode="auto">
          <a:xfrm>
            <a:off x="233362" y="2962274"/>
            <a:ext cx="2357438" cy="1990725"/>
          </a:xfrm>
          <a:prstGeom prst="rect">
            <a:avLst/>
          </a:prstGeom>
          <a:noFill/>
          <a:ln w="9525">
            <a:noFill/>
            <a:miter lim="800000"/>
            <a:headEnd/>
            <a:tailEnd/>
          </a:ln>
        </p:spPr>
        <p:txBody>
          <a:bodyPr/>
          <a:lstStyle/>
          <a:p>
            <a:pPr marL="342900" indent="-342900">
              <a:spcBef>
                <a:spcPct val="20000"/>
              </a:spcBef>
              <a:buFont typeface="Arial" pitchFamily="34" charset="0"/>
              <a:buNone/>
              <a:defRPr/>
            </a:pPr>
            <a:r>
              <a:rPr lang="en-US" sz="2000" dirty="0">
                <a:solidFill>
                  <a:srgbClr val="FF0000"/>
                </a:solidFill>
                <a:effectLst>
                  <a:outerShdw blurRad="38100" dist="38100" dir="2700000" algn="tl">
                    <a:srgbClr val="000000">
                      <a:alpha val="43137"/>
                    </a:srgbClr>
                  </a:outerShdw>
                </a:effectLst>
                <a:latin typeface="+mn-lt"/>
              </a:rPr>
              <a:t>     </a:t>
            </a:r>
            <a:r>
              <a:rPr lang="en-US" sz="2000" dirty="0" err="1">
                <a:solidFill>
                  <a:srgbClr val="FF0000"/>
                </a:solidFill>
                <a:effectLst>
                  <a:outerShdw blurRad="38100" dist="38100" dir="2700000" algn="tl">
                    <a:srgbClr val="000000">
                      <a:alpha val="43137"/>
                    </a:srgbClr>
                  </a:outerShdw>
                </a:effectLst>
                <a:latin typeface="+mn-lt"/>
              </a:rPr>
              <a:t>MindFlow</a:t>
            </a:r>
            <a:r>
              <a:rPr lang="en-US" sz="2000" dirty="0">
                <a:solidFill>
                  <a:srgbClr val="FF0000"/>
                </a:solidFill>
                <a:effectLst>
                  <a:outerShdw blurRad="38100" dist="38100" dir="2700000" algn="tl">
                    <a:srgbClr val="000000">
                      <a:alpha val="43137"/>
                    </a:srgbClr>
                  </a:outerShdw>
                </a:effectLst>
                <a:latin typeface="+mn-lt"/>
              </a:rPr>
              <a:t> Tool: Interactive multimedia </a:t>
            </a:r>
            <a:r>
              <a:rPr lang="en-US" sz="2000" dirty="0" err="1">
                <a:solidFill>
                  <a:srgbClr val="FF0000"/>
                </a:solidFill>
                <a:effectLst>
                  <a:outerShdw blurRad="38100" dist="38100" dir="2700000" algn="tl">
                    <a:srgbClr val="000000">
                      <a:alpha val="43137"/>
                    </a:srgbClr>
                  </a:outerShdw>
                </a:effectLst>
                <a:latin typeface="+mn-lt"/>
              </a:rPr>
              <a:t>Mindmapping</a:t>
            </a:r>
            <a:r>
              <a:rPr lang="en-US" sz="2000" dirty="0">
                <a:solidFill>
                  <a:srgbClr val="FF0000"/>
                </a:solidFill>
                <a:effectLst>
                  <a:outerShdw blurRad="38100" dist="38100" dir="2700000" algn="tl">
                    <a:srgbClr val="000000">
                      <a:alpha val="43137"/>
                    </a:srgbClr>
                  </a:outerShdw>
                </a:effectLst>
                <a:latin typeface="+mn-lt"/>
              </a:rPr>
              <a:t> tool</a:t>
            </a:r>
          </a:p>
        </p:txBody>
      </p:sp>
    </p:spTree>
    <p:extLst>
      <p:ext uri="{BB962C8B-B14F-4D97-AF65-F5344CB8AC3E}">
        <p14:creationId xmlns:p14="http://schemas.microsoft.com/office/powerpoint/2010/main" val="1042433368"/>
      </p:ext>
    </p:extLst>
  </p:cSld>
  <p:clrMapOvr>
    <a:masterClrMapping/>
  </p:clrMapOvr>
  <mc:AlternateContent xmlns:mc="http://schemas.openxmlformats.org/markup-compatibility/2006">
    <mc:Choice xmlns:p14="http://schemas.microsoft.com/office/powerpoint/2010/main" Requires="p14">
      <p:transition spd="slow" p14:dur="2000" advTm="17311"/>
    </mc:Choice>
    <mc:Fallback>
      <p:transition spd="slow" advTm="17311"/>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sz="3600" dirty="0"/>
              <a:t>Conclusions: Architects of Place</a:t>
            </a:r>
          </a:p>
        </p:txBody>
      </p:sp>
      <p:sp>
        <p:nvSpPr>
          <p:cNvPr id="3" name="Content Placeholder 2"/>
          <p:cNvSpPr>
            <a:spLocks noGrp="1"/>
          </p:cNvSpPr>
          <p:nvPr>
            <p:ph idx="1"/>
          </p:nvPr>
        </p:nvSpPr>
        <p:spPr>
          <a:xfrm>
            <a:off x="762000" y="1752600"/>
            <a:ext cx="7772400" cy="4343400"/>
          </a:xfrm>
        </p:spPr>
        <p:txBody>
          <a:bodyPr>
            <a:normAutofit/>
          </a:bodyPr>
          <a:lstStyle/>
          <a:p>
            <a:pPr marL="0" indent="0" algn="just">
              <a:buNone/>
            </a:pPr>
            <a:r>
              <a:rPr lang="en-GB" dirty="0"/>
              <a:t>.</a:t>
            </a:r>
          </a:p>
          <a:p>
            <a:pPr marL="0" indent="0" algn="just">
              <a:buNone/>
            </a:pPr>
            <a:endParaRPr lang="en-GB" dirty="0"/>
          </a:p>
          <a:p>
            <a:pPr algn="just"/>
            <a:endParaRPr lang="en-GB" dirty="0"/>
          </a:p>
        </p:txBody>
      </p:sp>
      <p:pic>
        <p:nvPicPr>
          <p:cNvPr id="1026" name="Picture 2" descr="Related image">
            <a:extLst>
              <a:ext uri="{FF2B5EF4-FFF2-40B4-BE49-F238E27FC236}">
                <a16:creationId xmlns:a16="http://schemas.microsoft.com/office/drawing/2014/main" id="{472FC748-B57E-4709-9BBE-807591A7A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4935"/>
            <a:ext cx="9144000" cy="428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73293"/>
      </p:ext>
    </p:extLst>
  </p:cSld>
  <p:clrMapOvr>
    <a:masterClrMapping/>
  </p:clrMapOvr>
  <mc:AlternateContent xmlns:mc="http://schemas.openxmlformats.org/markup-compatibility/2006">
    <mc:Choice xmlns:p14="http://schemas.microsoft.com/office/powerpoint/2010/main" Requires="p14">
      <p:transition spd="slow" p14:dur="2000" advTm="38307"/>
    </mc:Choice>
    <mc:Fallback>
      <p:transition spd="slow" advTm="38307"/>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5" descr="D:\cvg\CM Director\Projects\pechuKichiu\wow_world_of_warcraft_2030_reality.jpg">
            <a:extLst>
              <a:ext uri="{FF2B5EF4-FFF2-40B4-BE49-F238E27FC236}">
                <a16:creationId xmlns:a16="http://schemas.microsoft.com/office/drawing/2014/main" id="{5EA8329B-853B-409C-B456-9AE9C22E7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609600"/>
            <a:ext cx="7772400" cy="838200"/>
          </a:xfrm>
        </p:spPr>
        <p:txBody>
          <a:bodyPr/>
          <a:lstStyle/>
          <a:p>
            <a:pPr algn="l"/>
            <a:r>
              <a:rPr lang="en-GB" dirty="0"/>
              <a:t>Contact</a:t>
            </a:r>
          </a:p>
        </p:txBody>
      </p:sp>
      <p:sp>
        <p:nvSpPr>
          <p:cNvPr id="3" name="Content Placeholder 2"/>
          <p:cNvSpPr>
            <a:spLocks noGrp="1"/>
          </p:cNvSpPr>
          <p:nvPr>
            <p:ph idx="1"/>
          </p:nvPr>
        </p:nvSpPr>
        <p:spPr>
          <a:xfrm>
            <a:off x="4114800" y="602255"/>
            <a:ext cx="5029200" cy="5416627"/>
          </a:xfrm>
        </p:spPr>
        <p:txBody>
          <a:bodyPr>
            <a:normAutofit/>
          </a:bodyPr>
          <a:lstStyle/>
          <a:p>
            <a:endParaRPr lang="en-GB" sz="1600" b="1" dirty="0"/>
          </a:p>
          <a:p>
            <a:r>
              <a:rPr lang="en-GB" sz="1600" b="1" dirty="0"/>
              <a:t>Email: </a:t>
            </a:r>
            <a:r>
              <a:rPr lang="en-GB" sz="1600" b="1" dirty="0">
                <a:hlinkClick r:id="rId4"/>
              </a:rPr>
              <a:t>u.ali@Salford.ac.uk</a:t>
            </a:r>
            <a:endParaRPr lang="en-GB" sz="1600" b="1" dirty="0"/>
          </a:p>
          <a:p>
            <a:endParaRPr lang="en-GB" sz="1600" b="1" dirty="0"/>
          </a:p>
          <a:p>
            <a:r>
              <a:rPr lang="en-GB" sz="1600" b="1" dirty="0"/>
              <a:t>Twitter:</a:t>
            </a:r>
            <a:r>
              <a:rPr lang="en-GB" sz="1600" dirty="0"/>
              <a:t> https://twitter.com/Dr_UmranAli</a:t>
            </a:r>
          </a:p>
          <a:p>
            <a:pPr marL="0" indent="0">
              <a:buNone/>
            </a:pPr>
            <a:endParaRPr lang="en-GB" sz="1600" dirty="0"/>
          </a:p>
          <a:p>
            <a:r>
              <a:rPr lang="en-GB" sz="1600" b="1" dirty="0" err="1"/>
              <a:t>LinkedIN</a:t>
            </a:r>
            <a:r>
              <a:rPr lang="en-GB" sz="1600" b="1" dirty="0"/>
              <a:t>: </a:t>
            </a:r>
            <a:r>
              <a:rPr lang="en-GB" sz="1600" dirty="0"/>
              <a:t>https://www.linkedin.com/in/dr-umran-ali/</a:t>
            </a:r>
          </a:p>
          <a:p>
            <a:br>
              <a:rPr lang="en-GB" sz="1600" dirty="0"/>
            </a:br>
            <a:r>
              <a:rPr lang="en-GB" sz="1600" b="1" dirty="0"/>
              <a:t>University Of Salford Profile: </a:t>
            </a:r>
            <a:r>
              <a:rPr lang="en-GB" sz="1600" dirty="0"/>
              <a:t>https://www.salford.ac.uk/arts-media/our-staff/arts-media-academics/umran-ali</a:t>
            </a:r>
          </a:p>
          <a:p>
            <a:r>
              <a:rPr lang="en-GB" sz="1600" b="1" dirty="0"/>
              <a:t>SEEK Profile:</a:t>
            </a:r>
            <a:r>
              <a:rPr lang="en-GB" sz="1600" dirty="0"/>
              <a:t> https://www.seek.salford.ac.uk/profiles/AUmran.jsp</a:t>
            </a:r>
          </a:p>
          <a:p>
            <a:endParaRPr lang="en-GB" sz="1600" dirty="0"/>
          </a:p>
        </p:txBody>
      </p:sp>
    </p:spTree>
    <p:extLst>
      <p:ext uri="{BB962C8B-B14F-4D97-AF65-F5344CB8AC3E}">
        <p14:creationId xmlns:p14="http://schemas.microsoft.com/office/powerpoint/2010/main" val="3429308203"/>
      </p:ext>
    </p:extLst>
  </p:cSld>
  <p:clrMapOvr>
    <a:masterClrMapping/>
  </p:clrMapOvr>
  <mc:AlternateContent xmlns:mc="http://schemas.openxmlformats.org/markup-compatibility/2006">
    <mc:Choice xmlns:p14="http://schemas.microsoft.com/office/powerpoint/2010/main" Requires="p14">
      <p:transition spd="slow" p14:dur="2000" advTm="7248"/>
    </mc:Choice>
    <mc:Fallback>
      <p:transition spd="slow" advTm="7248"/>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609600"/>
          </a:xfrm>
        </p:spPr>
        <p:txBody>
          <a:bodyPr/>
          <a:lstStyle/>
          <a:p>
            <a:pPr algn="l"/>
            <a:r>
              <a:rPr lang="en-GB" sz="3600" dirty="0"/>
              <a:t>Bibliography </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85800" y="1295400"/>
            <a:ext cx="8153400" cy="4648199"/>
          </a:xfrm>
        </p:spPr>
        <p:txBody>
          <a:bodyPr>
            <a:normAutofit/>
          </a:bodyPr>
          <a:lstStyle/>
          <a:p>
            <a:r>
              <a:rPr lang="en-GB" sz="1100" dirty="0" err="1"/>
              <a:t>Aarseth</a:t>
            </a:r>
            <a:r>
              <a:rPr lang="en-GB" sz="1100" dirty="0"/>
              <a:t>, E.J. (2007). Allegories of space: The Question of Spatiality in Computer Games. In F. von Borries, S. P. </a:t>
            </a:r>
            <a:r>
              <a:rPr lang="en-GB" sz="1100" dirty="0" err="1"/>
              <a:t>Walz</a:t>
            </a:r>
            <a:r>
              <a:rPr lang="en-GB" sz="1100" dirty="0"/>
              <a:t> &amp; M. </a:t>
            </a:r>
            <a:r>
              <a:rPr lang="en-GB" sz="1100" dirty="0" err="1"/>
              <a:t>Böttger</a:t>
            </a:r>
            <a:r>
              <a:rPr lang="en-GB" sz="1100" dirty="0"/>
              <a:t> (eds.) Space time play: computer games, architecture and urbanism: the next level (pp. 44-47) Berlin: </a:t>
            </a:r>
            <a:r>
              <a:rPr lang="en-GB" sz="1100" dirty="0" err="1"/>
              <a:t>Birkhauser</a:t>
            </a:r>
            <a:r>
              <a:rPr lang="en-GB" sz="1100" dirty="0"/>
              <a:t> Verlag AG </a:t>
            </a:r>
          </a:p>
          <a:p>
            <a:r>
              <a:rPr lang="en-GB" sz="1100" dirty="0"/>
              <a:t>Appleton, J. (1975). The experience of landscape. Chichester: Wiley.</a:t>
            </a:r>
          </a:p>
          <a:p>
            <a:r>
              <a:rPr lang="en-GB" sz="1100" dirty="0" err="1"/>
              <a:t>Brouchoud</a:t>
            </a:r>
            <a:r>
              <a:rPr lang="en-GB" sz="1100" dirty="0"/>
              <a:t>, J. (2013, February 09). The Importance of Architecture in Video Games and Virtual Worlds. </a:t>
            </a:r>
            <a:r>
              <a:rPr lang="en-GB" sz="1100" dirty="0" err="1"/>
              <a:t>ArchVirtual</a:t>
            </a:r>
            <a:r>
              <a:rPr lang="en-GB" sz="1100" dirty="0"/>
              <a:t>. Retrieved January 15, 2016, from http://archvirtual.com/2013/02/09/the-importance-of-architecture-in-video-games-and-virtual-worlds/ </a:t>
            </a:r>
          </a:p>
          <a:p>
            <a:r>
              <a:rPr lang="en-GB" sz="1100" dirty="0"/>
              <a:t>Bunnell, K.  (1998). The Integration of New Technology into Ceramic Designer-Maker Practice. (Unpublished PhD thesis) Robert Gordon University, Aberdeen.</a:t>
            </a:r>
          </a:p>
          <a:p>
            <a:r>
              <a:rPr lang="en-GB" sz="1100" dirty="0" err="1"/>
              <a:t>Konecki</a:t>
            </a:r>
            <a:r>
              <a:rPr lang="en-GB" sz="1100" dirty="0"/>
              <a:t>, K.T. (2011). Visual grounded theory: A methodological outline and examples from empirical work. </a:t>
            </a:r>
            <a:r>
              <a:rPr lang="en-GB" sz="1100" dirty="0" err="1"/>
              <a:t>Revija</a:t>
            </a:r>
            <a:r>
              <a:rPr lang="en-GB" sz="1100" dirty="0"/>
              <a:t> </a:t>
            </a:r>
            <a:r>
              <a:rPr lang="en-GB" sz="1100" dirty="0" err="1"/>
              <a:t>za</a:t>
            </a:r>
            <a:r>
              <a:rPr lang="en-GB" sz="1100" dirty="0"/>
              <a:t> </a:t>
            </a:r>
            <a:r>
              <a:rPr lang="en-GB" sz="1100" dirty="0" err="1"/>
              <a:t>sociologiju</a:t>
            </a:r>
            <a:r>
              <a:rPr lang="en-GB" sz="1100" dirty="0"/>
              <a:t>, 41(2), pp.131-160</a:t>
            </a:r>
          </a:p>
          <a:p>
            <a:r>
              <a:rPr lang="en-GB" sz="1100" dirty="0" err="1"/>
              <a:t>Malins</a:t>
            </a:r>
            <a:r>
              <a:rPr lang="en-GB" sz="1100" dirty="0"/>
              <a:t>, J. &amp; </a:t>
            </a:r>
            <a:r>
              <a:rPr lang="en-GB" sz="1100" dirty="0" err="1"/>
              <a:t>Gray</a:t>
            </a:r>
            <a:r>
              <a:rPr lang="en-GB" sz="1100" dirty="0"/>
              <a:t>, C. (1995). Appropriate Research Methodologies for Artists, Designers and </a:t>
            </a:r>
            <a:r>
              <a:rPr lang="en-GB" sz="1100" dirty="0" err="1"/>
              <a:t>Craftpersons</a:t>
            </a:r>
            <a:r>
              <a:rPr lang="en-GB" sz="1100" dirty="0"/>
              <a:t>: Research as a Learning Process. </a:t>
            </a:r>
            <a:r>
              <a:rPr lang="en-GB" sz="1100" dirty="0" err="1"/>
              <a:t>Gray's</a:t>
            </a:r>
            <a:r>
              <a:rPr lang="en-GB" sz="1100" dirty="0"/>
              <a:t> School of Art, Centre for Research in Art &amp; Design.</a:t>
            </a:r>
          </a:p>
          <a:p>
            <a:r>
              <a:rPr lang="en-GB" sz="1100" dirty="0" err="1"/>
              <a:t>Nassauer</a:t>
            </a:r>
            <a:r>
              <a:rPr lang="en-GB" sz="1100" dirty="0"/>
              <a:t>, J.I. (1983).  Framing the Landscape in Photographic Simulation. Journal of  Environmental Management. 16(4) pp.1-16</a:t>
            </a:r>
          </a:p>
          <a:p>
            <a:r>
              <a:rPr lang="en-GB" sz="1100" dirty="0" err="1"/>
              <a:t>Salen</a:t>
            </a:r>
            <a:r>
              <a:rPr lang="en-GB" sz="1100" dirty="0"/>
              <a:t>, K. &amp; Zimmerman, E. (2004). Rules of play: Game design fundamentals. MIT press.</a:t>
            </a:r>
          </a:p>
          <a:p>
            <a:r>
              <a:rPr lang="en-GB" sz="1100" dirty="0"/>
              <a:t>Smith, H. &amp; Dean, R. T. (2009). Practice-led research, research-led practice in the creative arts. Edinburgh University Press.</a:t>
            </a:r>
          </a:p>
          <a:p>
            <a:r>
              <a:rPr lang="en-GB" sz="1100" dirty="0"/>
              <a:t>Jenkins, H. &amp; Squire, K.D. (2002). The Art of Contested Spaces. In L. King (Ed.) Game On!. (pp.64-75). London: Barbican Press</a:t>
            </a:r>
          </a:p>
        </p:txBody>
      </p:sp>
    </p:spTree>
    <p:extLst>
      <p:ext uri="{BB962C8B-B14F-4D97-AF65-F5344CB8AC3E}">
        <p14:creationId xmlns:p14="http://schemas.microsoft.com/office/powerpoint/2010/main" val="3320332669"/>
      </p:ext>
    </p:extLst>
  </p:cSld>
  <p:clrMapOvr>
    <a:masterClrMapping/>
  </p:clrMapOvr>
  <mc:AlternateContent xmlns:mc="http://schemas.openxmlformats.org/markup-compatibility/2006">
    <mc:Choice xmlns:p14="http://schemas.microsoft.com/office/powerpoint/2010/main" Requires="p14">
      <p:transition spd="slow" p14:dur="2000" advTm="2207"/>
    </mc:Choice>
    <mc:Fallback>
      <p:transition spd="slow" advTm="2207"/>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dirty="0"/>
              <a:t>List of Figures</a:t>
            </a:r>
          </a:p>
        </p:txBody>
      </p:sp>
      <p:sp>
        <p:nvSpPr>
          <p:cNvPr id="6" name="Content Placeholder 5">
            <a:extLst>
              <a:ext uri="{FF2B5EF4-FFF2-40B4-BE49-F238E27FC236}">
                <a16:creationId xmlns:a16="http://schemas.microsoft.com/office/drawing/2014/main" id="{E6812A65-60DF-40E2-932F-B904B3143E6E}"/>
              </a:ext>
            </a:extLst>
          </p:cNvPr>
          <p:cNvSpPr>
            <a:spLocks noGrp="1"/>
          </p:cNvSpPr>
          <p:nvPr>
            <p:ph idx="1"/>
          </p:nvPr>
        </p:nvSpPr>
        <p:spPr>
          <a:xfrm>
            <a:off x="609600" y="1600201"/>
            <a:ext cx="8077200" cy="4648199"/>
          </a:xfrm>
        </p:spPr>
        <p:txBody>
          <a:bodyPr>
            <a:normAutofit fontScale="92500" lnSpcReduction="20000"/>
          </a:bodyPr>
          <a:lstStyle/>
          <a:p>
            <a:pPr lvl="0">
              <a:lnSpc>
                <a:spcPct val="110000"/>
              </a:lnSpc>
              <a:buFont typeface="+mj-lt"/>
              <a:buAutoNum type="arabicPeriod"/>
            </a:pPr>
            <a:r>
              <a:rPr lang="en-GB" sz="900" dirty="0"/>
              <a:t>Comparison of Progression of </a:t>
            </a:r>
            <a:r>
              <a:rPr lang="en-GB" sz="900" dirty="0" err="1"/>
              <a:t>Openworld</a:t>
            </a:r>
            <a:r>
              <a:rPr lang="en-GB" sz="900" dirty="0"/>
              <a:t> games (Source Hexapolis.com 2014)</a:t>
            </a:r>
          </a:p>
          <a:p>
            <a:pPr lvl="0">
              <a:lnSpc>
                <a:spcPct val="110000"/>
              </a:lnSpc>
              <a:buFont typeface="+mj-lt"/>
              <a:buAutoNum type="arabicPeriod"/>
            </a:pPr>
            <a:r>
              <a:rPr lang="en-GB" sz="900" dirty="0"/>
              <a:t>Dear Esther </a:t>
            </a:r>
            <a:r>
              <a:rPr lang="en-GB" sz="900" dirty="0" err="1"/>
              <a:t>Panoroma</a:t>
            </a:r>
            <a:r>
              <a:rPr lang="en-GB" sz="900" dirty="0"/>
              <a:t>, Ali, U 2012 Virtual Landscapes</a:t>
            </a:r>
          </a:p>
          <a:p>
            <a:pPr lvl="0">
              <a:lnSpc>
                <a:spcPct val="110000"/>
              </a:lnSpc>
              <a:buFont typeface="+mj-lt"/>
              <a:buAutoNum type="arabicPeriod"/>
            </a:pPr>
            <a:r>
              <a:rPr lang="en-GB" sz="900" dirty="0"/>
              <a:t>Edward </a:t>
            </a:r>
            <a:r>
              <a:rPr lang="en-GB" sz="900" dirty="0" err="1"/>
              <a:t>Relph</a:t>
            </a:r>
            <a:r>
              <a:rPr lang="en-GB" sz="900" dirty="0"/>
              <a:t> available at: https://www.nhltv.net/playlist/unsw-built-environment/PLvW1evjftfvntp6R2ItJ6TuEBFYcpKFsy</a:t>
            </a:r>
          </a:p>
          <a:p>
            <a:pPr lvl="0">
              <a:lnSpc>
                <a:spcPct val="110000"/>
              </a:lnSpc>
              <a:buFont typeface="+mj-lt"/>
              <a:buAutoNum type="arabicPeriod"/>
            </a:pPr>
            <a:r>
              <a:rPr lang="en-GB" sz="900" dirty="0"/>
              <a:t>Fable 3 Panorama, Ali, U 2012 Virtual Landscapes</a:t>
            </a:r>
          </a:p>
          <a:p>
            <a:pPr lvl="0">
              <a:lnSpc>
                <a:spcPct val="110000"/>
              </a:lnSpc>
              <a:buFont typeface="+mj-lt"/>
              <a:buAutoNum type="arabicPeriod"/>
            </a:pPr>
            <a:r>
              <a:rPr lang="en-GB" sz="900" dirty="0"/>
              <a:t>GDC UE4 Open World Demo GIF By @</a:t>
            </a:r>
            <a:r>
              <a:rPr lang="en-GB" sz="900" dirty="0" err="1"/>
              <a:t>moritzw</a:t>
            </a:r>
            <a:endParaRPr lang="en-GB" sz="900" dirty="0"/>
          </a:p>
          <a:p>
            <a:pPr lvl="0">
              <a:lnSpc>
                <a:spcPct val="110000"/>
              </a:lnSpc>
              <a:buFont typeface="+mj-lt"/>
              <a:buAutoNum type="arabicPeriod"/>
            </a:pPr>
            <a:r>
              <a:rPr lang="en-GB" sz="900" dirty="0"/>
              <a:t>Ghouls &amp; Ghosts Ali, U 2012 Virtual Landscapes</a:t>
            </a:r>
          </a:p>
          <a:p>
            <a:pPr lvl="0">
              <a:lnSpc>
                <a:spcPct val="110000"/>
              </a:lnSpc>
              <a:buFont typeface="+mj-lt"/>
              <a:buAutoNum type="arabicPeriod"/>
            </a:pPr>
            <a:r>
              <a:rPr lang="en-GB" sz="900" dirty="0"/>
              <a:t>Landscape Animation, available at: https://i.pinimg.com/originals/03/bb/fb/03bbfb95d3410a404583edfdc5415ace.gif</a:t>
            </a:r>
          </a:p>
          <a:p>
            <a:pPr lvl="0">
              <a:lnSpc>
                <a:spcPct val="110000"/>
              </a:lnSpc>
              <a:buFont typeface="+mj-lt"/>
              <a:buAutoNum type="arabicPeriod"/>
            </a:pPr>
            <a:r>
              <a:rPr lang="en-GB" sz="900" dirty="0"/>
              <a:t>Landscape image available at: https://www.unrealengine.com/marketplace/landscape-auto-material</a:t>
            </a:r>
          </a:p>
          <a:p>
            <a:pPr lvl="0">
              <a:lnSpc>
                <a:spcPct val="110000"/>
              </a:lnSpc>
              <a:buFont typeface="+mj-lt"/>
              <a:buAutoNum type="arabicPeriod"/>
            </a:pPr>
            <a:r>
              <a:rPr lang="en-GB" sz="900" dirty="0"/>
              <a:t>Lone Cypress Tree Photograph, Ali, U 2016</a:t>
            </a:r>
          </a:p>
          <a:p>
            <a:pPr lvl="0">
              <a:lnSpc>
                <a:spcPct val="110000"/>
              </a:lnSpc>
              <a:buFont typeface="+mj-lt"/>
              <a:buAutoNum type="arabicPeriod"/>
            </a:pPr>
            <a:r>
              <a:rPr lang="en-GB" sz="900" dirty="0" err="1"/>
              <a:t>Scencism</a:t>
            </a:r>
            <a:r>
              <a:rPr lang="en-GB" sz="900" dirty="0"/>
              <a:t> Framework, Ali U 2016</a:t>
            </a:r>
          </a:p>
          <a:p>
            <a:pPr lvl="0">
              <a:lnSpc>
                <a:spcPct val="110000"/>
              </a:lnSpc>
              <a:buFont typeface="+mj-lt"/>
              <a:buAutoNum type="arabicPeriod"/>
            </a:pPr>
            <a:r>
              <a:rPr lang="en-GB" sz="900" dirty="0" err="1"/>
              <a:t>ShadowMoss</a:t>
            </a:r>
            <a:r>
              <a:rPr lang="en-GB" sz="900" dirty="0"/>
              <a:t> Island, Ali U 2016</a:t>
            </a:r>
          </a:p>
          <a:p>
            <a:pPr lvl="0">
              <a:lnSpc>
                <a:spcPct val="110000"/>
              </a:lnSpc>
              <a:buFont typeface="+mj-lt"/>
              <a:buAutoNum type="arabicPeriod"/>
            </a:pPr>
            <a:r>
              <a:rPr lang="en-GB" sz="900" dirty="0"/>
              <a:t>Skyrim Animated GIF,  available at:  https://media.giphy.com/media/TWVidqvGHHnnW/giphy.gif</a:t>
            </a:r>
          </a:p>
          <a:p>
            <a:pPr lvl="0">
              <a:lnSpc>
                <a:spcPct val="110000"/>
              </a:lnSpc>
              <a:buFont typeface="+mj-lt"/>
              <a:buAutoNum type="arabicPeriod"/>
            </a:pPr>
            <a:r>
              <a:rPr lang="en-GB" sz="900" dirty="0"/>
              <a:t>Skyrim Panorama, Ali, U 2012 Virtual Landscapes</a:t>
            </a:r>
          </a:p>
          <a:p>
            <a:pPr lvl="0">
              <a:lnSpc>
                <a:spcPct val="110000"/>
              </a:lnSpc>
              <a:buFont typeface="+mj-lt"/>
              <a:buAutoNum type="arabicPeriod"/>
            </a:pPr>
            <a:r>
              <a:rPr lang="en-GB" sz="900" dirty="0"/>
              <a:t>Skyrim Panorama, Ali, U 2012 Virtual Landscapes</a:t>
            </a:r>
          </a:p>
          <a:p>
            <a:pPr lvl="0">
              <a:lnSpc>
                <a:spcPct val="110000"/>
              </a:lnSpc>
              <a:buFont typeface="+mj-lt"/>
              <a:buAutoNum type="arabicPeriod"/>
            </a:pPr>
            <a:r>
              <a:rPr lang="en-GB" sz="900" dirty="0" err="1"/>
              <a:t>StarFox</a:t>
            </a:r>
            <a:r>
              <a:rPr lang="en-GB" sz="900" dirty="0"/>
              <a:t> Adventures: Before &amp; After Comparison </a:t>
            </a:r>
          </a:p>
          <a:p>
            <a:pPr lvl="0">
              <a:lnSpc>
                <a:spcPct val="110000"/>
              </a:lnSpc>
              <a:buFont typeface="+mj-lt"/>
              <a:buAutoNum type="arabicPeriod"/>
            </a:pPr>
            <a:r>
              <a:rPr lang="en-GB" sz="900" dirty="0"/>
              <a:t>Study of Gneiss Rock  available at: http://ruskin.ashmolean.org/collection/9006/9037/9358/all/per_page/25/offset/0/sort_by/seqn./object/14350</a:t>
            </a:r>
          </a:p>
          <a:p>
            <a:pPr lvl="0">
              <a:lnSpc>
                <a:spcPct val="110000"/>
              </a:lnSpc>
              <a:buFont typeface="+mj-lt"/>
              <a:buAutoNum type="arabicPeriod"/>
            </a:pPr>
            <a:r>
              <a:rPr lang="en-GB" sz="900" dirty="0"/>
              <a:t>The Elder Scrolls 3: </a:t>
            </a:r>
            <a:r>
              <a:rPr lang="en-GB" sz="900" dirty="0" err="1"/>
              <a:t>Morrowind</a:t>
            </a:r>
            <a:r>
              <a:rPr lang="en-GB" sz="900" dirty="0"/>
              <a:t> – Before &amp; After Comparison </a:t>
            </a:r>
          </a:p>
          <a:p>
            <a:pPr lvl="0">
              <a:lnSpc>
                <a:spcPct val="110000"/>
              </a:lnSpc>
              <a:buFont typeface="+mj-lt"/>
              <a:buAutoNum type="arabicPeriod"/>
            </a:pPr>
            <a:r>
              <a:rPr lang="en-GB" sz="900" dirty="0"/>
              <a:t>The Heart of the Andes Painting by Frederic Edwin Church, available at https://en.wikipedia.org/wiki/The_Heart_of_the_Andes#/media/File:Church_Heart_of_the_Andes.jpg</a:t>
            </a:r>
          </a:p>
          <a:p>
            <a:pPr lvl="0">
              <a:lnSpc>
                <a:spcPct val="110000"/>
              </a:lnSpc>
              <a:buFont typeface="+mj-lt"/>
              <a:buAutoNum type="arabicPeriod"/>
            </a:pPr>
            <a:r>
              <a:rPr lang="en-GB" sz="900" dirty="0"/>
              <a:t>The landscape wheel from ‘Landscape Character Assessment (adapted from Tudor, 2014)</a:t>
            </a:r>
          </a:p>
        </p:txBody>
      </p:sp>
    </p:spTree>
    <p:extLst>
      <p:ext uri="{BB962C8B-B14F-4D97-AF65-F5344CB8AC3E}">
        <p14:creationId xmlns:p14="http://schemas.microsoft.com/office/powerpoint/2010/main" val="3859228958"/>
      </p:ext>
    </p:extLst>
  </p:cSld>
  <p:clrMapOvr>
    <a:masterClrMapping/>
  </p:clrMapOvr>
  <mc:AlternateContent xmlns:mc="http://schemas.openxmlformats.org/markup-compatibility/2006">
    <mc:Choice xmlns:p14="http://schemas.microsoft.com/office/powerpoint/2010/main" Requires="p14">
      <p:transition spd="slow" p14:dur="2000" advTm="6242"/>
    </mc:Choice>
    <mc:Fallback>
      <p:transition spd="slow" advTm="6242"/>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838200"/>
          </a:xfrm>
        </p:spPr>
        <p:txBody>
          <a:bodyPr/>
          <a:lstStyle/>
          <a:p>
            <a:pPr algn="l"/>
            <a:r>
              <a:rPr lang="en-GB" dirty="0"/>
              <a:t>Motivation</a:t>
            </a:r>
          </a:p>
        </p:txBody>
      </p:sp>
      <p:graphicFrame>
        <p:nvGraphicFramePr>
          <p:cNvPr id="6" name="Diagram 5">
            <a:extLst>
              <a:ext uri="{FF2B5EF4-FFF2-40B4-BE49-F238E27FC236}">
                <a16:creationId xmlns:a16="http://schemas.microsoft.com/office/drawing/2014/main" id="{C820C598-9E69-4E10-804E-828725059DDB}"/>
              </a:ext>
            </a:extLst>
          </p:cNvPr>
          <p:cNvGraphicFramePr/>
          <p:nvPr>
            <p:extLst>
              <p:ext uri="{D42A27DB-BD31-4B8C-83A1-F6EECF244321}">
                <p14:modId xmlns:p14="http://schemas.microsoft.com/office/powerpoint/2010/main" val="3689995360"/>
              </p:ext>
            </p:extLst>
          </p:nvPr>
        </p:nvGraphicFramePr>
        <p:xfrm>
          <a:off x="685800" y="1295400"/>
          <a:ext cx="7924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917450"/>
      </p:ext>
    </p:extLst>
  </p:cSld>
  <p:clrMapOvr>
    <a:masterClrMapping/>
  </p:clrMapOvr>
  <mc:AlternateContent xmlns:mc="http://schemas.openxmlformats.org/markup-compatibility/2006">
    <mc:Choice xmlns:p14="http://schemas.microsoft.com/office/powerpoint/2010/main" Requires="p14">
      <p:transition spd="slow" p14:dur="2000" advTm="65860"/>
    </mc:Choice>
    <mc:Fallback>
      <p:transition spd="slow" advTm="6586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Image result for growth of games industry">
            <a:extLst>
              <a:ext uri="{FF2B5EF4-FFF2-40B4-BE49-F238E27FC236}">
                <a16:creationId xmlns:a16="http://schemas.microsoft.com/office/drawing/2014/main" id="{A7E78EF5-5328-457E-A612-17CFEB45D2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 y="838200"/>
            <a:ext cx="9216054" cy="5181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Teaching V2\PhD V2\My Artefacts\New folder\beyond_the_forbidden_forest_02.gif">
            <a:extLst>
              <a:ext uri="{FF2B5EF4-FFF2-40B4-BE49-F238E27FC236}">
                <a16:creationId xmlns:a16="http://schemas.microsoft.com/office/drawing/2014/main" id="{91993904-6931-4A49-97DC-E2CE6AE41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 y="5715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E:\Teaching V2\PhD V2\My Artefacts\New folder\ridge-small.jpg">
            <a:extLst>
              <a:ext uri="{FF2B5EF4-FFF2-40B4-BE49-F238E27FC236}">
                <a16:creationId xmlns:a16="http://schemas.microsoft.com/office/drawing/2014/main" id="{BCD82A49-28AF-4289-91D6-D433FAECA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 y="4953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39341670"/>
      </p:ext>
    </p:extLst>
  </p:cSld>
  <p:clrMapOvr>
    <a:masterClrMapping/>
  </p:clrMapOvr>
  <mc:AlternateContent xmlns:mc="http://schemas.openxmlformats.org/markup-compatibility/2006">
    <mc:Choice xmlns:p14="http://schemas.microsoft.com/office/powerpoint/2010/main" Requires="p14">
      <p:transition spd="slow" p14:dur="2000" advTm="44964"/>
    </mc:Choice>
    <mc:Fallback>
      <p:transition spd="slow" advTm="4496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gtEl>
                                        <p:attrNameLst>
                                          <p:attrName>style.visibility</p:attrName>
                                        </p:attrNameLst>
                                      </p:cBhvr>
                                      <p:to>
                                        <p:strVal val="visible"/>
                                      </p:to>
                                    </p:set>
                                    <p:animEffect transition="in" filter="blinds(horizontal)">
                                      <p:cBhvr>
                                        <p:cTn id="17" dur="1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772400" cy="838200"/>
          </a:xfrm>
        </p:spPr>
        <p:txBody>
          <a:bodyPr/>
          <a:lstStyle/>
          <a:p>
            <a:pPr algn="l"/>
            <a:r>
              <a:rPr lang="en-GB" sz="2000" dirty="0"/>
              <a:t>Theoretical Perspectives: Games Design as Spatial Art</a:t>
            </a:r>
          </a:p>
        </p:txBody>
      </p:sp>
      <p:pic>
        <p:nvPicPr>
          <p:cNvPr id="2050" name="Picture 2" descr="Related image">
            <a:extLst>
              <a:ext uri="{FF2B5EF4-FFF2-40B4-BE49-F238E27FC236}">
                <a16:creationId xmlns:a16="http://schemas.microsoft.com/office/drawing/2014/main" id="{01E336CA-674D-4BCF-A12F-A5C8BEE073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302712"/>
            <a:ext cx="9144000" cy="51511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9E2EB25-6442-42D7-A6BA-6327555EC60B}"/>
              </a:ext>
            </a:extLst>
          </p:cNvPr>
          <p:cNvSpPr/>
          <p:nvPr/>
        </p:nvSpPr>
        <p:spPr>
          <a:xfrm>
            <a:off x="2819400" y="6453832"/>
            <a:ext cx="6427519" cy="261610"/>
          </a:xfrm>
          <a:prstGeom prst="rect">
            <a:avLst/>
          </a:prstGeom>
        </p:spPr>
        <p:txBody>
          <a:bodyPr wrap="square">
            <a:spAutoFit/>
          </a:bodyPr>
          <a:lstStyle/>
          <a:p>
            <a:r>
              <a:rPr lang="en-GB" sz="1100" dirty="0"/>
              <a:t>Source: https://i.pinimg.com/originals/03/bb/fb/03bbfb95d3410a404583edfdc5415ace.gif</a:t>
            </a:r>
          </a:p>
        </p:txBody>
      </p:sp>
      <p:sp>
        <p:nvSpPr>
          <p:cNvPr id="8" name="TextBox 7">
            <a:extLst>
              <a:ext uri="{FF2B5EF4-FFF2-40B4-BE49-F238E27FC236}">
                <a16:creationId xmlns:a16="http://schemas.microsoft.com/office/drawing/2014/main" id="{EC549319-789F-4DC3-BCBA-3F1EAD34CC5C}"/>
              </a:ext>
            </a:extLst>
          </p:cNvPr>
          <p:cNvSpPr txBox="1"/>
          <p:nvPr/>
        </p:nvSpPr>
        <p:spPr>
          <a:xfrm>
            <a:off x="152400" y="1447800"/>
            <a:ext cx="8153400" cy="1200329"/>
          </a:xfrm>
          <a:prstGeom prst="rect">
            <a:avLst/>
          </a:prstGeom>
          <a:noFill/>
        </p:spPr>
        <p:txBody>
          <a:bodyPr wrap="square" rtlCol="0">
            <a:spAutoFit/>
          </a:bodyPr>
          <a:lstStyle/>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Salen</a:t>
            </a:r>
            <a:r>
              <a:rPr lang="en-GB" dirty="0">
                <a:solidFill>
                  <a:schemeClr val="bg1"/>
                </a:solidFill>
                <a:effectLst>
                  <a:outerShdw blurRad="38100" dist="38100" dir="2700000" algn="tl">
                    <a:srgbClr val="000000">
                      <a:alpha val="43137"/>
                    </a:srgbClr>
                  </a:outerShdw>
                </a:effectLst>
              </a:rPr>
              <a:t> &amp; Zimmerman (2004): Games design not ‘crystalized’ into a stable field of inquiry</a:t>
            </a:r>
          </a:p>
          <a:p>
            <a:pPr marL="342900" indent="-342900">
              <a:buFont typeface="Arial" panose="020B0604020202020204" pitchFamily="34" charset="0"/>
              <a:buChar char="•"/>
            </a:pPr>
            <a:r>
              <a:rPr lang="en-GB" dirty="0" err="1">
                <a:solidFill>
                  <a:schemeClr val="bg1"/>
                </a:solidFill>
                <a:effectLst>
                  <a:outerShdw blurRad="38100" dist="38100" dir="2700000" algn="tl">
                    <a:srgbClr val="000000">
                      <a:alpha val="43137"/>
                    </a:srgbClr>
                  </a:outerShdw>
                </a:effectLst>
              </a:rPr>
              <a:t>Aarseth’s</a:t>
            </a:r>
            <a:r>
              <a:rPr lang="en-GB" dirty="0">
                <a:solidFill>
                  <a:schemeClr val="bg1"/>
                </a:solidFill>
                <a:effectLst>
                  <a:outerShdw blurRad="38100" dist="38100" dir="2700000" algn="tl">
                    <a:srgbClr val="000000">
                      <a:alpha val="43137"/>
                    </a:srgbClr>
                  </a:outerShdw>
                </a:effectLst>
              </a:rPr>
              <a:t> (2007): Spatiality as the </a:t>
            </a:r>
            <a:r>
              <a:rPr lang="en-GB" i="1" dirty="0">
                <a:solidFill>
                  <a:schemeClr val="bg1"/>
                </a:solidFill>
                <a:effectLst>
                  <a:outerShdw blurRad="38100" dist="38100" dir="2700000" algn="tl">
                    <a:srgbClr val="000000">
                      <a:alpha val="43137"/>
                    </a:srgbClr>
                  </a:outerShdw>
                </a:effectLst>
              </a:rPr>
              <a:t>raison d’être’ of games</a:t>
            </a:r>
          </a:p>
          <a:p>
            <a:pPr marL="342900" indent="-342900">
              <a:buFont typeface="Arial" panose="020B0604020202020204" pitchFamily="34" charset="0"/>
              <a:buChar char="•"/>
            </a:pPr>
            <a:r>
              <a:rPr lang="en-GB" dirty="0">
                <a:solidFill>
                  <a:schemeClr val="bg1"/>
                </a:solidFill>
                <a:effectLst>
                  <a:outerShdw blurRad="38100" dist="38100" dir="2700000" algn="tl">
                    <a:srgbClr val="000000">
                      <a:alpha val="43137"/>
                    </a:srgbClr>
                  </a:outerShdw>
                </a:effectLst>
              </a:rPr>
              <a:t>Jenkins &amp; Squire’s (2002) : Games as ‘</a:t>
            </a:r>
            <a:r>
              <a:rPr lang="en-GB" i="1" dirty="0">
                <a:solidFill>
                  <a:schemeClr val="bg1"/>
                </a:solidFill>
                <a:effectLst>
                  <a:outerShdw blurRad="38100" dist="38100" dir="2700000" algn="tl">
                    <a:srgbClr val="000000">
                      <a:alpha val="43137"/>
                    </a:srgbClr>
                  </a:outerShdw>
                </a:effectLst>
              </a:rPr>
              <a:t>spatial art’ </a:t>
            </a:r>
            <a:r>
              <a:rPr lang="en-GB"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334611"/>
      </p:ext>
    </p:extLst>
  </p:cSld>
  <p:clrMapOvr>
    <a:masterClrMapping/>
  </p:clrMapOvr>
  <mc:AlternateContent xmlns:mc="http://schemas.openxmlformats.org/markup-compatibility/2006">
    <mc:Choice xmlns:p14="http://schemas.microsoft.com/office/powerpoint/2010/main" Requires="p14">
      <p:transition spd="slow" p14:dur="2000" advTm="45572"/>
    </mc:Choice>
    <mc:Fallback>
      <p:transition spd="slow" advTm="45572"/>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271680-CAEF-4D0F-9D10-C42997A3D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4559"/>
            <a:ext cx="9144000" cy="6603151"/>
          </a:xfrm>
          <a:prstGeom prst="rect">
            <a:avLst/>
          </a:prstGeom>
        </p:spPr>
      </p:pic>
      <p:pic>
        <p:nvPicPr>
          <p:cNvPr id="6" name="Picture 5">
            <a:extLst>
              <a:ext uri="{FF2B5EF4-FFF2-40B4-BE49-F238E27FC236}">
                <a16:creationId xmlns:a16="http://schemas.microsoft.com/office/drawing/2014/main" id="{B1ECF316-8A53-4234-8CFD-1621F66DF2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6615"/>
            <a:ext cx="9144000" cy="2431385"/>
          </a:xfrm>
          <a:prstGeom prst="rect">
            <a:avLst/>
          </a:prstGeom>
        </p:spPr>
      </p:pic>
      <p:pic>
        <p:nvPicPr>
          <p:cNvPr id="8" name="Picture 7">
            <a:extLst>
              <a:ext uri="{FF2B5EF4-FFF2-40B4-BE49-F238E27FC236}">
                <a16:creationId xmlns:a16="http://schemas.microsoft.com/office/drawing/2014/main" id="{02E9ECDB-CE86-467E-B373-0F8590190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6" y="3375605"/>
            <a:ext cx="9147958" cy="2901455"/>
          </a:xfrm>
          <a:prstGeom prst="rect">
            <a:avLst/>
          </a:prstGeom>
        </p:spPr>
      </p:pic>
      <p:pic>
        <p:nvPicPr>
          <p:cNvPr id="1026" name="Picture 2" descr="https://static.giantbomb.com/uploads/original/3/30984/1366064-ubwcz.jpg">
            <a:extLst>
              <a:ext uri="{FF2B5EF4-FFF2-40B4-BE49-F238E27FC236}">
                <a16:creationId xmlns:a16="http://schemas.microsoft.com/office/drawing/2014/main" id="{15CEC7AD-CB25-41DD-9852-05321A3B13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2865"/>
            <a:ext cx="839152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581036"/>
      </p:ext>
    </p:extLst>
  </p:cSld>
  <p:clrMapOvr>
    <a:masterClrMapping/>
  </p:clrMapOvr>
  <mc:AlternateContent xmlns:mc="http://schemas.openxmlformats.org/markup-compatibility/2006">
    <mc:Choice xmlns:p14="http://schemas.microsoft.com/office/powerpoint/2010/main" Requires="p14">
      <p:transition spd="slow" p14:dur="2000" advTm="59343"/>
    </mc:Choice>
    <mc:Fallback>
      <p:transition spd="slow" advTm="59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28.8|11.3"/>
</p:tagLst>
</file>

<file path=ppt/tags/tag2.xml><?xml version="1.0" encoding="utf-8"?>
<p:tagLst xmlns:a="http://schemas.openxmlformats.org/drawingml/2006/main" xmlns:r="http://schemas.openxmlformats.org/officeDocument/2006/relationships" xmlns:p="http://schemas.openxmlformats.org/presentationml/2006/main">
  <p:tag name="TIMING" val="|1.9|12.8|1.3|1.7|3.9|1"/>
</p:tagLst>
</file>

<file path=ppt/tags/tag3.xml><?xml version="1.0" encoding="utf-8"?>
<p:tagLst xmlns:a="http://schemas.openxmlformats.org/drawingml/2006/main" xmlns:r="http://schemas.openxmlformats.org/officeDocument/2006/relationships" xmlns:p="http://schemas.openxmlformats.org/presentationml/2006/main">
  <p:tag name="TIMING" val="|3.8|5.3|0.8|1.1"/>
</p:tagLst>
</file>

<file path=ppt/tags/tag4.xml><?xml version="1.0" encoding="utf-8"?>
<p:tagLst xmlns:a="http://schemas.openxmlformats.org/drawingml/2006/main" xmlns:r="http://schemas.openxmlformats.org/officeDocument/2006/relationships" xmlns:p="http://schemas.openxmlformats.org/presentationml/2006/main">
  <p:tag name="TIMING" val="|8.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2818</TotalTime>
  <Words>5084</Words>
  <Application>Microsoft Office PowerPoint</Application>
  <PresentationFormat>On-screen Show (4:3)</PresentationFormat>
  <Paragraphs>341</Paragraphs>
  <Slides>58</Slides>
  <Notes>49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MS PGothic</vt:lpstr>
      <vt:lpstr>Arial</vt:lpstr>
      <vt:lpstr>Book Antiqua</vt:lpstr>
      <vt:lpstr>Calibri</vt:lpstr>
      <vt:lpstr>Century Gothic</vt:lpstr>
      <vt:lpstr>Times</vt:lpstr>
      <vt:lpstr>Times New Roman</vt:lpstr>
      <vt:lpstr>Wingdings 3</vt:lpstr>
      <vt:lpstr>Ion</vt:lpstr>
      <vt:lpstr>Virtual Landscapes:    A Practice-Based Exploration of Natural Environment Design  </vt:lpstr>
      <vt:lpstr>About Me</vt:lpstr>
      <vt:lpstr>PowerPoint Presentation</vt:lpstr>
      <vt:lpstr>PowerPoint Presentation</vt:lpstr>
      <vt:lpstr>Introduction</vt:lpstr>
      <vt:lpstr>Motivation</vt:lpstr>
      <vt:lpstr>PowerPoint Presentation</vt:lpstr>
      <vt:lpstr>Theoretical Perspectives: Games Design as Spatial Art</vt:lpstr>
      <vt:lpstr>PowerPoint Presentation</vt:lpstr>
      <vt:lpstr>Theoretical Perspectives: Games as Spatial Art</vt:lpstr>
      <vt:lpstr>The Problem</vt:lpstr>
      <vt:lpstr>Research Questions</vt:lpstr>
      <vt:lpstr>Methodology</vt:lpstr>
      <vt:lpstr>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Landscape</vt:lpstr>
      <vt:lpstr>ShadowMoss Island</vt:lpstr>
      <vt:lpstr>PowerPoint Presentation</vt:lpstr>
      <vt:lpstr>PowerPoint Presentation</vt:lpstr>
      <vt:lpstr>PowerPoint Presentation</vt:lpstr>
      <vt:lpstr>Space &amp; 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Components of Virtual Natural Landscapes </vt:lpstr>
      <vt:lpstr>Research Outcomes</vt:lpstr>
      <vt:lpstr>Research Outcomes: Gamespaces</vt:lpstr>
      <vt:lpstr>Research Outcomes: Scenism Framework</vt:lpstr>
      <vt:lpstr>Research Outcomes: Gameplace</vt:lpstr>
      <vt:lpstr>Research Outcomes: World Architects</vt:lpstr>
      <vt:lpstr>Research Outcomes: Spatiality</vt:lpstr>
      <vt:lpstr>Conclusions</vt:lpstr>
      <vt:lpstr>Conclusions: Architects of Place</vt:lpstr>
      <vt:lpstr>Contact</vt:lpstr>
      <vt:lpstr>Bibliography </vt:lpstr>
      <vt:lpstr>List of Figures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Landscapes: A Practice-Based Exploration of Natural Environment Design</dc:title>
  <dc:creator>Ali Umran</dc:creator>
  <cp:lastModifiedBy>Umran</cp:lastModifiedBy>
  <cp:revision>113</cp:revision>
  <dcterms:created xsi:type="dcterms:W3CDTF">2006-08-16T00:00:00Z</dcterms:created>
  <dcterms:modified xsi:type="dcterms:W3CDTF">2018-08-29T13:47:40Z</dcterms:modified>
</cp:coreProperties>
</file>