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handoutMasterIdLst>
    <p:handoutMasterId r:id="rId18"/>
  </p:handoutMasterIdLst>
  <p:sldIdLst>
    <p:sldId id="257" r:id="rId3"/>
    <p:sldId id="268" r:id="rId4"/>
    <p:sldId id="258" r:id="rId5"/>
    <p:sldId id="267" r:id="rId6"/>
    <p:sldId id="260" r:id="rId7"/>
    <p:sldId id="264" r:id="rId8"/>
    <p:sldId id="266" r:id="rId9"/>
    <p:sldId id="259" r:id="rId10"/>
    <p:sldId id="269" r:id="rId11"/>
    <p:sldId id="270" r:id="rId12"/>
    <p:sldId id="271" r:id="rId13"/>
    <p:sldId id="272" r:id="rId14"/>
    <p:sldId id="273" r:id="rId15"/>
    <p:sldId id="262"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A45"/>
    <a:srgbClr val="579F99"/>
    <a:srgbClr val="91CAA7"/>
    <a:srgbClr val="E8B81F"/>
    <a:srgbClr val="F1EFE8"/>
    <a:srgbClr val="DEDCCD"/>
    <a:srgbClr val="C1BCA7"/>
    <a:srgbClr val="0A2A31"/>
    <a:srgbClr val="B50E20"/>
    <a:srgbClr val="283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38100" dist="25400" dir="2340000" algn="tl" rotWithShape="0">
                <a:srgbClr val="000000">
                  <a:alpha val="84000"/>
                </a:srgbClr>
              </a:outerShdw>
            </a:effectLst>
          </c:spPr>
          <c:explosion val="9"/>
          <c:dPt>
            <c:idx val="0"/>
            <c:bubble3D val="0"/>
            <c:spPr>
              <a:solidFill>
                <a:srgbClr val="B50E20"/>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1-1465-49DF-A2DC-5B606F9CC67C}"/>
              </c:ext>
            </c:extLst>
          </c:dPt>
          <c:dPt>
            <c:idx val="1"/>
            <c:bubble3D val="0"/>
            <c:spPr>
              <a:solidFill>
                <a:srgbClr val="E8B81F"/>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3-1465-49DF-A2DC-5B606F9CC67C}"/>
              </c:ext>
            </c:extLst>
          </c:dPt>
          <c:dPt>
            <c:idx val="2"/>
            <c:bubble3D val="0"/>
            <c:explosion val="20"/>
            <c:spPr>
              <a:solidFill>
                <a:srgbClr val="579F99"/>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5-1465-49DF-A2DC-5B606F9CC67C}"/>
              </c:ext>
            </c:extLst>
          </c:dPt>
          <c:dPt>
            <c:idx val="3"/>
            <c:bubble3D val="0"/>
            <c:spPr>
              <a:solidFill>
                <a:srgbClr val="0A2A31"/>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7-1465-49DF-A2DC-5B606F9CC67C}"/>
              </c:ext>
            </c:extLst>
          </c:dPt>
          <c:dPt>
            <c:idx val="4"/>
            <c:bubble3D val="0"/>
            <c:explosion val="28"/>
            <c:spPr>
              <a:solidFill>
                <a:srgbClr val="D84A45"/>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9-1465-49DF-A2DC-5B606F9CC67C}"/>
              </c:ext>
            </c:extLst>
          </c:dPt>
          <c:dPt>
            <c:idx val="5"/>
            <c:bubble3D val="0"/>
            <c:spPr>
              <a:solidFill>
                <a:srgbClr val="91CAA7"/>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B-1465-49DF-A2DC-5B606F9CC67C}"/>
              </c:ext>
            </c:extLst>
          </c:dPt>
          <c:cat>
            <c:strRef>
              <c:f>Sheet1!$A$2:$A$7</c:f>
              <c:strCache>
                <c:ptCount val="6"/>
                <c:pt idx="0">
                  <c:v>UG Students</c:v>
                </c:pt>
                <c:pt idx="1">
                  <c:v>PG Students</c:v>
                </c:pt>
                <c:pt idx="2">
                  <c:v>UG International</c:v>
                </c:pt>
                <c:pt idx="3">
                  <c:v>PG International</c:v>
                </c:pt>
                <c:pt idx="4">
                  <c:v>Other</c:v>
                </c:pt>
                <c:pt idx="5">
                  <c:v>Staff</c:v>
                </c:pt>
              </c:strCache>
            </c:strRef>
          </c:cat>
          <c:val>
            <c:numRef>
              <c:f>Sheet1!$B$2:$B$7</c:f>
              <c:numCache>
                <c:formatCode>General</c:formatCode>
                <c:ptCount val="6"/>
                <c:pt idx="0">
                  <c:v>8.1999999999999993</c:v>
                </c:pt>
                <c:pt idx="1">
                  <c:v>3.2</c:v>
                </c:pt>
                <c:pt idx="2">
                  <c:v>1.4</c:v>
                </c:pt>
                <c:pt idx="3">
                  <c:v>1.2</c:v>
                </c:pt>
                <c:pt idx="4">
                  <c:v>0.9</c:v>
                </c:pt>
                <c:pt idx="5">
                  <c:v>1.3</c:v>
                </c:pt>
              </c:numCache>
            </c:numRef>
          </c:val>
          <c:extLst xmlns:c16r2="http://schemas.microsoft.com/office/drawing/2015/06/chart">
            <c:ext xmlns:c16="http://schemas.microsoft.com/office/drawing/2014/chart" uri="{C3380CC4-5D6E-409C-BE32-E72D297353CC}">
              <c16:uniqueId val="{0000000C-1465-49DF-A2DC-5B606F9CC67C}"/>
            </c:ext>
          </c:extLst>
        </c:ser>
        <c:dLbls>
          <c:showLegendKey val="0"/>
          <c:showVal val="0"/>
          <c:showCatName val="0"/>
          <c:showSerName val="0"/>
          <c:showPercent val="0"/>
          <c:showBubbleSize val="0"/>
          <c:showLeaderLines val="1"/>
        </c:dLbls>
        <c:firstSliceAng val="32"/>
        <c:holeSize val="35"/>
      </c:doughnutChart>
    </c:plotArea>
    <c:legend>
      <c:legendPos val="b"/>
      <c:overlay val="0"/>
      <c:txPr>
        <a:bodyPr/>
        <a:lstStyle/>
        <a:p>
          <a:pPr>
            <a:defRPr sz="1200" cap="none" baseline="0">
              <a:solidFill>
                <a:srgbClr val="0A2A31"/>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38100" dist="25400" dir="2340000" algn="tl" rotWithShape="0">
                <a:srgbClr val="000000">
                  <a:alpha val="84000"/>
                </a:srgbClr>
              </a:outerShdw>
            </a:effectLst>
          </c:spPr>
          <c:explosion val="9"/>
          <c:dPt>
            <c:idx val="0"/>
            <c:bubble3D val="0"/>
            <c:spPr>
              <a:solidFill>
                <a:srgbClr val="B50E20"/>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1-2B94-42D0-A587-5EB3DE46055A}"/>
              </c:ext>
            </c:extLst>
          </c:dPt>
          <c:dPt>
            <c:idx val="1"/>
            <c:bubble3D val="0"/>
            <c:spPr>
              <a:solidFill>
                <a:srgbClr val="E8B81F"/>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3-2B94-42D0-A587-5EB3DE46055A}"/>
              </c:ext>
            </c:extLst>
          </c:dPt>
          <c:dPt>
            <c:idx val="2"/>
            <c:bubble3D val="0"/>
            <c:explosion val="20"/>
            <c:spPr>
              <a:solidFill>
                <a:srgbClr val="579F99"/>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5-2B94-42D0-A587-5EB3DE46055A}"/>
              </c:ext>
            </c:extLst>
          </c:dPt>
          <c:dPt>
            <c:idx val="3"/>
            <c:bubble3D val="0"/>
            <c:spPr>
              <a:solidFill>
                <a:srgbClr val="DEDCCD"/>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7-2B94-42D0-A587-5EB3DE46055A}"/>
              </c:ext>
            </c:extLst>
          </c:dPt>
          <c:dPt>
            <c:idx val="4"/>
            <c:bubble3D val="0"/>
            <c:explosion val="28"/>
            <c:spPr>
              <a:solidFill>
                <a:srgbClr val="D84A45"/>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9-2B94-42D0-A587-5EB3DE46055A}"/>
              </c:ext>
            </c:extLst>
          </c:dPt>
          <c:dPt>
            <c:idx val="5"/>
            <c:bubble3D val="0"/>
            <c:spPr>
              <a:solidFill>
                <a:srgbClr val="91CAA7"/>
              </a:solidFill>
              <a:effectLst>
                <a:outerShdw blurRad="38100" dist="25400" dir="2340000" algn="tl" rotWithShape="0">
                  <a:srgbClr val="000000">
                    <a:alpha val="84000"/>
                  </a:srgbClr>
                </a:outerShdw>
              </a:effectLst>
            </c:spPr>
            <c:extLst xmlns:c16r2="http://schemas.microsoft.com/office/drawing/2015/06/chart">
              <c:ext xmlns:c16="http://schemas.microsoft.com/office/drawing/2014/chart" uri="{C3380CC4-5D6E-409C-BE32-E72D297353CC}">
                <c16:uniqueId val="{0000000B-2B94-42D0-A587-5EB3DE46055A}"/>
              </c:ext>
            </c:extLst>
          </c:dPt>
          <c:cat>
            <c:strRef>
              <c:f>Sheet1!$A$2:$A$7</c:f>
              <c:strCache>
                <c:ptCount val="6"/>
                <c:pt idx="0">
                  <c:v>UG Students</c:v>
                </c:pt>
                <c:pt idx="1">
                  <c:v>PG Students</c:v>
                </c:pt>
                <c:pt idx="2">
                  <c:v>UG International</c:v>
                </c:pt>
                <c:pt idx="3">
                  <c:v>PG International</c:v>
                </c:pt>
                <c:pt idx="4">
                  <c:v>Other</c:v>
                </c:pt>
                <c:pt idx="5">
                  <c:v>Staff</c:v>
                </c:pt>
              </c:strCache>
            </c:strRef>
          </c:cat>
          <c:val>
            <c:numRef>
              <c:f>Sheet1!$B$2:$B$7</c:f>
              <c:numCache>
                <c:formatCode>General</c:formatCode>
                <c:ptCount val="6"/>
                <c:pt idx="0">
                  <c:v>8.1999999999999993</c:v>
                </c:pt>
                <c:pt idx="1">
                  <c:v>3.2</c:v>
                </c:pt>
                <c:pt idx="2">
                  <c:v>1.4</c:v>
                </c:pt>
                <c:pt idx="3">
                  <c:v>1.2</c:v>
                </c:pt>
                <c:pt idx="4">
                  <c:v>0.9</c:v>
                </c:pt>
                <c:pt idx="5">
                  <c:v>1.3</c:v>
                </c:pt>
              </c:numCache>
            </c:numRef>
          </c:val>
          <c:extLst xmlns:c16r2="http://schemas.microsoft.com/office/drawing/2015/06/chart">
            <c:ext xmlns:c16="http://schemas.microsoft.com/office/drawing/2014/chart" uri="{C3380CC4-5D6E-409C-BE32-E72D297353CC}">
              <c16:uniqueId val="{0000000C-2B94-42D0-A587-5EB3DE46055A}"/>
            </c:ext>
          </c:extLst>
        </c:ser>
        <c:dLbls>
          <c:showLegendKey val="0"/>
          <c:showVal val="0"/>
          <c:showCatName val="0"/>
          <c:showSerName val="0"/>
          <c:showPercent val="0"/>
          <c:showBubbleSize val="0"/>
          <c:showLeaderLines val="1"/>
        </c:dLbls>
        <c:firstSliceAng val="32"/>
        <c:holeSize val="35"/>
      </c:doughnutChart>
    </c:plotArea>
    <c:legend>
      <c:legendPos val="b"/>
      <c:overlay val="0"/>
      <c:txPr>
        <a:bodyPr/>
        <a:lstStyle/>
        <a:p>
          <a:pPr>
            <a:defRPr sz="1200" cap="none" baseline="0">
              <a:solidFill>
                <a:schemeClr val="bg1"/>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3A3EA19-0148-4F68-A718-730EA9400407}" type="datetimeFigureOut">
              <a:rPr lang="en-GB" smtClean="0"/>
              <a:t>03/07/2018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D4F6C81-CFAD-48B0-98FE-4639A58C2F15}" type="slidenum">
              <a:rPr lang="en-GB" smtClean="0"/>
              <a:t>‹#›</a:t>
            </a:fld>
            <a:endParaRPr lang="en-GB"/>
          </a:p>
        </p:txBody>
      </p:sp>
    </p:spTree>
    <p:extLst>
      <p:ext uri="{BB962C8B-B14F-4D97-AF65-F5344CB8AC3E}">
        <p14:creationId xmlns:p14="http://schemas.microsoft.com/office/powerpoint/2010/main" val="3455971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21CEF94-AE85-42DD-9E07-AA5E7ECE578D}" type="datetimeFigureOut">
              <a:rPr lang="en-GB" smtClean="0"/>
              <a:t>03/07/2018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E7FA21A-44F2-4F25-9A03-076697C255F3}" type="slidenum">
              <a:rPr lang="en-GB" smtClean="0"/>
              <a:t>‹#›</a:t>
            </a:fld>
            <a:endParaRPr lang="en-GB"/>
          </a:p>
        </p:txBody>
      </p:sp>
    </p:spTree>
    <p:extLst>
      <p:ext uri="{BB962C8B-B14F-4D97-AF65-F5344CB8AC3E}">
        <p14:creationId xmlns:p14="http://schemas.microsoft.com/office/powerpoint/2010/main" val="228164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smtClean="0">
                <a:solidFill>
                  <a:srgbClr val="404040"/>
                </a:solidFill>
                <a:latin typeface="Lato-Regular"/>
              </a:rPr>
              <a:t>Participants will be introduced to the concept of coaching and to out unique coaching framework and how cultures to foster student success can be changed both in the university and healthcare setting</a:t>
            </a:r>
          </a:p>
          <a:p>
            <a:pPr algn="l"/>
            <a:r>
              <a:rPr lang="en-GB" sz="1200" b="0" i="0" u="none" strike="noStrike" baseline="0" dirty="0" smtClean="0">
                <a:solidFill>
                  <a:srgbClr val="404040"/>
                </a:solidFill>
                <a:latin typeface="Lato-Regular"/>
              </a:rPr>
              <a:t>Participants will be invited to engage in a real life coaching conversation simulation. Feedback will be provided by an experienced coach. Student nurses who have experience of coaching in the</a:t>
            </a:r>
          </a:p>
          <a:p>
            <a:pPr algn="l"/>
            <a:r>
              <a:rPr lang="en-GB" sz="1200" b="0" i="0" u="none" strike="noStrike" baseline="0" dirty="0" smtClean="0">
                <a:solidFill>
                  <a:srgbClr val="404040"/>
                </a:solidFill>
                <a:latin typeface="Lato-Regular"/>
              </a:rPr>
              <a:t>healthcare practice setting will share their experiences and impact on patient care. This will include impact on their clinical leadership development, peer teaching and resilience. We will challenge participants assumptions</a:t>
            </a:r>
          </a:p>
          <a:p>
            <a:pPr algn="l"/>
            <a:r>
              <a:rPr lang="en-GB" sz="1200" b="0" i="0" u="none" strike="noStrike" baseline="0" dirty="0" smtClean="0">
                <a:solidFill>
                  <a:srgbClr val="404040"/>
                </a:solidFill>
                <a:latin typeface="Lato-Regular"/>
              </a:rPr>
              <a:t>about existing student support for undergraduate nursing programmes and share our applied problem solving techniques to identify multi-stakeholder key issues: • Personal tutoring policy/practices not delivering vision for</a:t>
            </a:r>
          </a:p>
          <a:p>
            <a:pPr algn="l"/>
            <a:r>
              <a:rPr lang="en-GB" sz="1200" b="0" i="0" u="none" strike="noStrike" baseline="0" dirty="0" smtClean="0">
                <a:solidFill>
                  <a:srgbClr val="404040"/>
                </a:solidFill>
                <a:latin typeface="Lato-Regular"/>
              </a:rPr>
              <a:t>student experience transformation • Variable support in clinical practice for undergraduate student nurses of whom were not consistently encouraged to take ownership of their learning needs (unlock potential for learning) • NHS Trusts</a:t>
            </a:r>
          </a:p>
          <a:p>
            <a:pPr algn="l"/>
            <a:r>
              <a:rPr lang="en-GB" sz="1200" b="0" i="0" u="none" strike="noStrike" baseline="0" dirty="0" smtClean="0">
                <a:solidFill>
                  <a:srgbClr val="404040"/>
                </a:solidFill>
                <a:latin typeface="Lato-Regular"/>
              </a:rPr>
              <a:t>increased undergraduate student numbers by 100 but without growing the practice placement capacity • Strategies for smooth role transition from student to qualified nurse. Our framework operationalises our shared vision recognising that the transformation of student learning and support will only be achieved if taken place in the empowered university and healthcare learning environment and that all involved exhibit the collective behaviours, knowledge and skills required to ‘unlock’ the student’s potential for learning: “Coaching raises students’ self-awareness, unlocking their potential for effective learning” Unique is how our coaching framework transfers across schools and organisations. The coaching framework includes an evaluation strategy and we will share our evaluation at the session. </a:t>
            </a:r>
            <a:endParaRPr lang="en-GB" dirty="0"/>
          </a:p>
        </p:txBody>
      </p:sp>
      <p:sp>
        <p:nvSpPr>
          <p:cNvPr id="4" name="Slide Number Placeholder 3"/>
          <p:cNvSpPr>
            <a:spLocks noGrp="1"/>
          </p:cNvSpPr>
          <p:nvPr>
            <p:ph type="sldNum" sz="quarter" idx="10"/>
          </p:nvPr>
        </p:nvSpPr>
        <p:spPr/>
        <p:txBody>
          <a:bodyPr/>
          <a:lstStyle/>
          <a:p>
            <a:fld id="{FE7FA21A-44F2-4F25-9A03-076697C255F3}" type="slidenum">
              <a:rPr lang="en-GB" smtClean="0"/>
              <a:t>2</a:t>
            </a:fld>
            <a:endParaRPr lang="en-GB"/>
          </a:p>
        </p:txBody>
      </p:sp>
    </p:spTree>
    <p:extLst>
      <p:ext uri="{BB962C8B-B14F-4D97-AF65-F5344CB8AC3E}">
        <p14:creationId xmlns:p14="http://schemas.microsoft.com/office/powerpoint/2010/main" val="60188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299832" y="5075498"/>
            <a:ext cx="6064394" cy="4146678"/>
          </a:xfrm>
        </p:spPr>
        <p:txBody>
          <a:bodyPr/>
          <a:lstStyle/>
          <a:p>
            <a:endParaRPr lang="en-GB" dirty="0"/>
          </a:p>
        </p:txBody>
      </p:sp>
    </p:spTree>
    <p:extLst>
      <p:ext uri="{BB962C8B-B14F-4D97-AF65-F5344CB8AC3E}">
        <p14:creationId xmlns:p14="http://schemas.microsoft.com/office/powerpoint/2010/main" val="182921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Bored – No impact</a:t>
            </a:r>
          </a:p>
          <a:p>
            <a:r>
              <a:rPr lang="en-GB" dirty="0"/>
              <a:t>Comforted – Feels cosy, builds dependence, unpredictable</a:t>
            </a:r>
            <a:r>
              <a:rPr lang="en-GB" baseline="0" dirty="0"/>
              <a:t> results</a:t>
            </a:r>
          </a:p>
          <a:p>
            <a:r>
              <a:rPr lang="en-GB" baseline="0" dirty="0"/>
              <a:t>Stressed – Focused on short term results, erodes self confidence, Alienates leader</a:t>
            </a:r>
          </a:p>
          <a:p>
            <a:r>
              <a:rPr lang="en-GB" baseline="0" dirty="0"/>
              <a:t>Empowered – Delivers high quality results, builds self esteem, increases productivity</a:t>
            </a:r>
            <a:endParaRPr lang="en-GB" dirty="0"/>
          </a:p>
        </p:txBody>
      </p:sp>
      <p:sp>
        <p:nvSpPr>
          <p:cNvPr id="4" name="Slide Number Placeholder 3"/>
          <p:cNvSpPr>
            <a:spLocks noGrp="1"/>
          </p:cNvSpPr>
          <p:nvPr>
            <p:ph type="sldNum" sz="quarter" idx="10"/>
          </p:nvPr>
        </p:nvSpPr>
        <p:spPr/>
        <p:txBody>
          <a:bodyPr/>
          <a:lstStyle/>
          <a:p>
            <a:fld id="{94D2E600-33C7-4136-915D-C0289C629D9F}" type="slidenum">
              <a:rPr lang="en-GB" smtClean="0"/>
              <a:pPr/>
              <a:t>10</a:t>
            </a:fld>
            <a:endParaRPr lang="en-GB" dirty="0"/>
          </a:p>
        </p:txBody>
      </p:sp>
    </p:spTree>
    <p:extLst>
      <p:ext uri="{BB962C8B-B14F-4D97-AF65-F5344CB8AC3E}">
        <p14:creationId xmlns:p14="http://schemas.microsoft.com/office/powerpoint/2010/main" val="206558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F2408B-407C-4E2E-B30C-62C5109AB143}" type="slidenum">
              <a:rPr lang="en-US" smtClean="0"/>
              <a:pPr/>
              <a:t>13</a:t>
            </a:fld>
            <a:endParaRPr lang="en-US"/>
          </a:p>
        </p:txBody>
      </p:sp>
    </p:spTree>
    <p:extLst>
      <p:ext uri="{BB962C8B-B14F-4D97-AF65-F5344CB8AC3E}">
        <p14:creationId xmlns:p14="http://schemas.microsoft.com/office/powerpoint/2010/main" val="2755224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SalUni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6401" y="1653401"/>
            <a:ext cx="3542054" cy="3542054"/>
          </a:xfrm>
          <a:prstGeom prst="rect">
            <a:avLst/>
          </a:prstGeom>
        </p:spPr>
      </p:pic>
    </p:spTree>
    <p:extLst>
      <p:ext uri="{BB962C8B-B14F-4D97-AF65-F5344CB8AC3E}">
        <p14:creationId xmlns:p14="http://schemas.microsoft.com/office/powerpoint/2010/main" val="99417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0998" y="2905125"/>
            <a:ext cx="3984801"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62500" y="2905125"/>
            <a:ext cx="3924300"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392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998" y="2911475"/>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0998" y="3705225"/>
            <a:ext cx="3986390" cy="24209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911475"/>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705225"/>
            <a:ext cx="4041775" cy="2420938"/>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D8BD707-D9CF-40AE-B4C6-C98DA3205C09}" type="datetimeFigureOut">
              <a:rPr lang="en-US" smtClean="0"/>
              <a:pPr/>
              <a:t>7/3/2018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091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8" y="2905124"/>
            <a:ext cx="8175801"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49633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Freeform 7"/>
          <p:cNvSpPr/>
          <p:nvPr userDrawn="1"/>
        </p:nvSpPr>
        <p:spPr>
          <a:xfrm>
            <a:off x="2744920" y="573778"/>
            <a:ext cx="3655928" cy="5686846"/>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ffectLst/>
            </a:endParaRPr>
          </a:p>
        </p:txBody>
      </p:sp>
      <p:pic>
        <p:nvPicPr>
          <p:cNvPr id="7" name="Picture 6" descr="SalUniLogo-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9033" y="1686033"/>
            <a:ext cx="3476790" cy="3476790"/>
          </a:xfrm>
          <a:prstGeom prst="rect">
            <a:avLst/>
          </a:prstGeom>
        </p:spPr>
      </p:pic>
    </p:spTree>
    <p:extLst>
      <p:ext uri="{BB962C8B-B14F-4D97-AF65-F5344CB8AC3E}">
        <p14:creationId xmlns:p14="http://schemas.microsoft.com/office/powerpoint/2010/main" val="350419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715819" y="1212273"/>
            <a:ext cx="5091546" cy="4013406"/>
          </a:xfrm>
          <a:prstGeom prst="rect">
            <a:avLst/>
          </a:prstGeom>
          <a:noFill/>
        </p:spPr>
        <p:txBody>
          <a:bodyPr wrap="square" rtlCol="0">
            <a:spAutoFit/>
          </a:bodyPr>
          <a:lstStyle/>
          <a:p>
            <a:pPr>
              <a:lnSpc>
                <a:spcPct val="120000"/>
              </a:lnSpc>
            </a:pPr>
            <a:r>
              <a:rPr lang="en-US" sz="1200" kern="1200" dirty="0" smtClean="0">
                <a:solidFill>
                  <a:schemeClr val="bg1"/>
                </a:solidFill>
                <a:latin typeface="Arial"/>
                <a:ea typeface="+mn-ea"/>
                <a:cs typeface="Arial"/>
              </a:rPr>
              <a:t>Australia created more than 54,000 jobs in one month, which was more than three times higher than what was expected by most economists. </a:t>
            </a:r>
            <a:r>
              <a:rPr lang="en-US" sz="1200" b="1" kern="1200" dirty="0" smtClean="0">
                <a:solidFill>
                  <a:schemeClr val="bg1"/>
                </a:solidFill>
                <a:latin typeface="Arial"/>
                <a:ea typeface="+mn-ea"/>
                <a:cs typeface="Arial"/>
              </a:rPr>
              <a:t>"Employment growth has been phenomenal"</a:t>
            </a:r>
            <a:r>
              <a:rPr lang="en-US" sz="1200" b="0" kern="1200" dirty="0" smtClean="0">
                <a:solidFill>
                  <a:schemeClr val="bg1"/>
                </a:solidFill>
                <a:latin typeface="Arial"/>
                <a:ea typeface="+mn-ea"/>
                <a:cs typeface="Arial"/>
              </a:rPr>
              <a:t>, noted Commonwealth Bank economist Gareth </a:t>
            </a:r>
            <a:r>
              <a:rPr lang="en-US" sz="1200" b="0" kern="1200" dirty="0" err="1" smtClean="0">
                <a:solidFill>
                  <a:schemeClr val="bg1"/>
                </a:solidFill>
                <a:latin typeface="Arial"/>
                <a:ea typeface="+mn-ea"/>
                <a:cs typeface="Arial"/>
              </a:rPr>
              <a:t>Aird</a:t>
            </a:r>
            <a:r>
              <a:rPr lang="en-US" sz="1200" b="0" kern="1200" dirty="0" smtClean="0">
                <a:solidFill>
                  <a:schemeClr val="bg1"/>
                </a:solidFill>
                <a:latin typeface="Arial"/>
                <a:ea typeface="+mn-ea"/>
                <a:cs typeface="Arial"/>
              </a:rPr>
              <a:t>. </a:t>
            </a:r>
          </a:p>
          <a:p>
            <a:pPr>
              <a:lnSpc>
                <a:spcPct val="120000"/>
              </a:lnSpc>
            </a:pPr>
            <a:endParaRPr lang="en-US" sz="1200" b="0" kern="1200" dirty="0" smtClean="0">
              <a:solidFill>
                <a:schemeClr val="bg1"/>
              </a:solidFill>
              <a:latin typeface="Arial"/>
              <a:ea typeface="+mn-ea"/>
              <a:cs typeface="Arial"/>
            </a:endParaRPr>
          </a:p>
          <a:p>
            <a:pPr>
              <a:lnSpc>
                <a:spcPct val="120000"/>
              </a:lnSpc>
            </a:pPr>
            <a:r>
              <a:rPr lang="en-US" sz="1200" b="1" kern="1200" dirty="0" smtClean="0">
                <a:solidFill>
                  <a:schemeClr val="bg1"/>
                </a:solidFill>
                <a:latin typeface="Arial"/>
                <a:ea typeface="+mn-ea"/>
                <a:cs typeface="Arial"/>
              </a:rPr>
              <a:t>"Full-time employment has now increased by around 253,000 since August 2016, and makes up the majority of the 307,000 person increase in employment over the period,"</a:t>
            </a:r>
            <a:r>
              <a:rPr lang="en-US" sz="1200" b="0" kern="1200" dirty="0" smtClean="0">
                <a:solidFill>
                  <a:schemeClr val="bg1"/>
                </a:solidFill>
                <a:latin typeface="Arial"/>
                <a:ea typeface="+mn-ea"/>
                <a:cs typeface="Arial"/>
              </a:rPr>
              <a:t> he wrote. The employment-to-population ratio has also risen to a four-and-a-half-year high, as job creation exceeded population growth. </a:t>
            </a:r>
          </a:p>
          <a:p>
            <a:pPr>
              <a:lnSpc>
                <a:spcPct val="120000"/>
              </a:lnSpc>
            </a:pPr>
            <a:endParaRPr lang="en-US" sz="1200" b="0" kern="1200" dirty="0" smtClean="0">
              <a:solidFill>
                <a:schemeClr val="bg1"/>
              </a:solidFill>
              <a:latin typeface="Arial"/>
              <a:ea typeface="+mn-ea"/>
              <a:cs typeface="Arial"/>
            </a:endParaRPr>
          </a:p>
          <a:p>
            <a:pPr>
              <a:lnSpc>
                <a:spcPct val="120000"/>
              </a:lnSpc>
            </a:pPr>
            <a:r>
              <a:rPr lang="en-US" sz="1200" b="0" kern="1200" dirty="0" smtClean="0">
                <a:solidFill>
                  <a:schemeClr val="bg1"/>
                </a:solidFill>
                <a:latin typeface="Arial"/>
                <a:ea typeface="+mn-ea"/>
                <a:cs typeface="Arial"/>
              </a:rPr>
              <a:t>Looking ahead, the five industries that are currently experiencing skill shortages, and are poised to undergo huge growth in coming years are: Healthcare Education; Construction; Tourism and Agriculture, but as the economy continues to grow skill shortages across most sectors are also expected to increase, so whatever your occupation now is the ideal time to find out if you’re eligible to move down under. </a:t>
            </a:r>
            <a:r>
              <a:rPr lang="en-US" sz="1000" b="0" kern="1200" dirty="0" smtClean="0">
                <a:solidFill>
                  <a:schemeClr val="bg1"/>
                </a:solidFill>
                <a:latin typeface="Arial"/>
                <a:ea typeface="+mn-ea"/>
                <a:cs typeface="Arial"/>
              </a:rPr>
              <a:t>	</a:t>
            </a:r>
          </a:p>
          <a:p>
            <a:endParaRPr lang="en-US" sz="1000" dirty="0"/>
          </a:p>
        </p:txBody>
      </p:sp>
      <p:sp>
        <p:nvSpPr>
          <p:cNvPr id="10" name="TextBox 9"/>
          <p:cNvSpPr txBox="1"/>
          <p:nvPr userDrawn="1"/>
        </p:nvSpPr>
        <p:spPr>
          <a:xfrm>
            <a:off x="6130636" y="1200728"/>
            <a:ext cx="2563092" cy="2281651"/>
          </a:xfrm>
          <a:prstGeom prst="rect">
            <a:avLst/>
          </a:prstGeom>
          <a:noFill/>
        </p:spPr>
        <p:txBody>
          <a:bodyPr wrap="square" rtlCol="0">
            <a:spAutoFit/>
          </a:bodyPr>
          <a:lstStyle/>
          <a:p>
            <a:pPr>
              <a:lnSpc>
                <a:spcPct val="80000"/>
              </a:lnSpc>
            </a:pPr>
            <a:r>
              <a:rPr lang="en-US" sz="4400" b="1" i="0" spc="-150" dirty="0" smtClean="0">
                <a:solidFill>
                  <a:srgbClr val="DEDCCD"/>
                </a:solidFill>
                <a:latin typeface="Arial Black"/>
                <a:cs typeface="Arial Black"/>
              </a:rPr>
              <a:t>54,000</a:t>
            </a:r>
            <a:r>
              <a:rPr lang="en-US" sz="4400" b="1" i="0" spc="-150" baseline="0" dirty="0" smtClean="0">
                <a:solidFill>
                  <a:srgbClr val="DEDCCD"/>
                </a:solidFill>
                <a:latin typeface="Arial Black"/>
                <a:cs typeface="Arial Black"/>
              </a:rPr>
              <a:t> JOBS IN ONE MONTH</a:t>
            </a:r>
            <a:endParaRPr lang="en-US" sz="4400" b="1" i="0" spc="-150" dirty="0">
              <a:solidFill>
                <a:srgbClr val="DEDCCD"/>
              </a:solidFill>
              <a:latin typeface="Arial Black"/>
              <a:cs typeface="Arial Black"/>
            </a:endParaRPr>
          </a:p>
        </p:txBody>
      </p:sp>
    </p:spTree>
    <p:extLst>
      <p:ext uri="{BB962C8B-B14F-4D97-AF65-F5344CB8AC3E}">
        <p14:creationId xmlns:p14="http://schemas.microsoft.com/office/powerpoint/2010/main" val="182847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9"/>
          <p:cNvSpPr/>
          <p:nvPr userDrawn="1"/>
        </p:nvSpPr>
        <p:spPr>
          <a:xfrm>
            <a:off x="2837316"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2"/>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Freeform 10"/>
          <p:cNvSpPr/>
          <p:nvPr userDrawn="1"/>
        </p:nvSpPr>
        <p:spPr>
          <a:xfrm>
            <a:off x="5427443"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3"/>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3" name="TextBox 12"/>
          <p:cNvSpPr txBox="1"/>
          <p:nvPr userDrawn="1"/>
        </p:nvSpPr>
        <p:spPr>
          <a:xfrm>
            <a:off x="2837316" y="2441178"/>
            <a:ext cx="2316226" cy="2930545"/>
          </a:xfrm>
          <a:prstGeom prst="rect">
            <a:avLst/>
          </a:prstGeom>
          <a:noFill/>
        </p:spPr>
        <p:txBody>
          <a:bodyPr wrap="square" rtlCol="0">
            <a:spAutoFit/>
          </a:bodyPr>
          <a:lstStyle/>
          <a:p>
            <a:pPr>
              <a:lnSpc>
                <a:spcPct val="120000"/>
              </a:lnSpc>
            </a:pPr>
            <a:r>
              <a:rPr lang="en-US" sz="1100" kern="1200" dirty="0" smtClean="0">
                <a:solidFill>
                  <a:schemeClr val="bg1"/>
                </a:solidFill>
                <a:latin typeface="Arial"/>
                <a:ea typeface="+mn-ea"/>
                <a:cs typeface="Arial"/>
              </a:rPr>
              <a:t>Architects &amp; surveyors; Engineering; Agricultural Professionals; Accounting; Information Technology; Business &amp; Information; Health; Education; </a:t>
            </a:r>
            <a:r>
              <a:rPr lang="en-US" sz="1100" kern="1200" dirty="0" err="1" smtClean="0">
                <a:solidFill>
                  <a:schemeClr val="bg1"/>
                </a:solidFill>
                <a:latin typeface="Arial"/>
                <a:ea typeface="+mn-ea"/>
                <a:cs typeface="Arial"/>
              </a:rPr>
              <a:t>Counselling</a:t>
            </a:r>
            <a:r>
              <a:rPr lang="en-US" sz="1100" kern="1200" dirty="0" smtClean="0">
                <a:solidFill>
                  <a:schemeClr val="bg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100" dirty="0">
              <a:solidFill>
                <a:schemeClr val="bg1"/>
              </a:solidFill>
              <a:latin typeface="Arial"/>
              <a:cs typeface="Arial"/>
            </a:endParaRPr>
          </a:p>
        </p:txBody>
      </p:sp>
      <p:sp>
        <p:nvSpPr>
          <p:cNvPr id="14" name="TextBox 13"/>
          <p:cNvSpPr txBox="1"/>
          <p:nvPr userDrawn="1"/>
        </p:nvSpPr>
        <p:spPr>
          <a:xfrm>
            <a:off x="5427443" y="2441178"/>
            <a:ext cx="2316226" cy="2727413"/>
          </a:xfrm>
          <a:prstGeom prst="rect">
            <a:avLst/>
          </a:prstGeom>
          <a:noFill/>
        </p:spPr>
        <p:txBody>
          <a:bodyPr wrap="square" rtlCol="0">
            <a:spAutoFit/>
          </a:bodyPr>
          <a:lstStyle/>
          <a:p>
            <a:pPr>
              <a:lnSpc>
                <a:spcPct val="120000"/>
              </a:lnSpc>
            </a:pPr>
            <a:r>
              <a:rPr lang="en-US" sz="1100" kern="1200" dirty="0" smtClean="0">
                <a:solidFill>
                  <a:srgbClr val="FFFFFF"/>
                </a:solidFill>
                <a:latin typeface="Arial"/>
                <a:ea typeface="+mn-ea"/>
                <a:cs typeface="Arial"/>
              </a:rPr>
              <a:t>Online employment site ‘Indeed‘ has </a:t>
            </a:r>
            <a:r>
              <a:rPr lang="en-US" sz="1100" kern="1200" dirty="0" err="1" smtClean="0">
                <a:solidFill>
                  <a:srgbClr val="FFFFFF"/>
                </a:solidFill>
                <a:latin typeface="Arial"/>
                <a:ea typeface="+mn-ea"/>
                <a:cs typeface="Arial"/>
              </a:rPr>
              <a:t>analysed</a:t>
            </a:r>
            <a:r>
              <a:rPr lang="en-US" sz="1100" kern="1200" dirty="0" smtClean="0">
                <a:solidFill>
                  <a:srgbClr val="FFFFFF"/>
                </a:solidFill>
                <a:latin typeface="Arial"/>
                <a:ea typeface="+mn-ea"/>
                <a:cs typeface="Arial"/>
              </a:rPr>
              <a:t> its database of more than 170,000 Australian job listings and identified the postings that have remained unfilled for 60 days or more. Amongst the most difficult to fill jobs are: </a:t>
            </a:r>
            <a:r>
              <a:rPr lang="en-US" sz="1100" b="1" kern="1200" dirty="0" smtClean="0">
                <a:solidFill>
                  <a:srgbClr val="FFFFFF"/>
                </a:solidFill>
                <a:latin typeface="Arial"/>
                <a:ea typeface="+mn-ea"/>
                <a:cs typeface="Arial"/>
              </a:rPr>
              <a:t>Electrician; Glazier; Plasterer; Carpenter; Hair stylist; Panel beater; Veterinarian; Cabinet maker’ Plumber; Maintenance electrician and Air conditioning engineer.</a:t>
            </a:r>
            <a:r>
              <a:rPr lang="en-US" sz="1100" b="0" kern="1200" dirty="0" smtClean="0">
                <a:solidFill>
                  <a:srgbClr val="FFFFFF"/>
                </a:solidFill>
                <a:latin typeface="Arial"/>
                <a:ea typeface="+mn-ea"/>
                <a:cs typeface="Arial"/>
              </a:rPr>
              <a:t> 	</a:t>
            </a:r>
          </a:p>
        </p:txBody>
      </p:sp>
      <p:sp>
        <p:nvSpPr>
          <p:cNvPr id="15" name="TextBox 14"/>
          <p:cNvSpPr txBox="1"/>
          <p:nvPr userDrawn="1"/>
        </p:nvSpPr>
        <p:spPr>
          <a:xfrm>
            <a:off x="103908" y="2441178"/>
            <a:ext cx="2563092" cy="1485535"/>
          </a:xfrm>
          <a:prstGeom prst="rect">
            <a:avLst/>
          </a:prstGeom>
          <a:noFill/>
        </p:spPr>
        <p:txBody>
          <a:bodyPr wrap="square" rtlCol="0">
            <a:spAutoFit/>
          </a:bodyPr>
          <a:lstStyle/>
          <a:p>
            <a:pPr algn="r">
              <a:lnSpc>
                <a:spcPct val="80000"/>
              </a:lnSpc>
            </a:pPr>
            <a:r>
              <a:rPr lang="en-US" sz="2800" b="1" i="0" spc="-150" dirty="0" smtClean="0">
                <a:solidFill>
                  <a:srgbClr val="DEDCCD"/>
                </a:solidFill>
                <a:latin typeface="Arial Black"/>
                <a:cs typeface="Arial Black"/>
              </a:rPr>
              <a:t>LOOKING FOR AN AMAZING LIFESTYLE</a:t>
            </a:r>
            <a:endParaRPr lang="en-US" sz="2800" b="1" i="0" spc="-150" dirty="0">
              <a:solidFill>
                <a:srgbClr val="DEDCCD"/>
              </a:solidFill>
              <a:latin typeface="Arial Black"/>
              <a:cs typeface="Arial Black"/>
            </a:endParaRPr>
          </a:p>
        </p:txBody>
      </p:sp>
    </p:spTree>
    <p:extLst>
      <p:ext uri="{BB962C8B-B14F-4D97-AF65-F5344CB8AC3E}">
        <p14:creationId xmlns:p14="http://schemas.microsoft.com/office/powerpoint/2010/main" val="272924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352414" y="986561"/>
            <a:ext cx="4276039" cy="2281651"/>
          </a:xfrm>
          <a:prstGeom prst="rect">
            <a:avLst/>
          </a:prstGeom>
          <a:noFill/>
        </p:spPr>
        <p:txBody>
          <a:bodyPr wrap="square" rtlCol="0">
            <a:spAutoFit/>
          </a:bodyPr>
          <a:lstStyle/>
          <a:p>
            <a:pPr>
              <a:lnSpc>
                <a:spcPct val="80000"/>
              </a:lnSpc>
              <a:spcBef>
                <a:spcPts val="0"/>
              </a:spcBef>
            </a:pPr>
            <a:r>
              <a:rPr lang="en-US" sz="4400" b="1" i="0" kern="1200" spc="-150" dirty="0" smtClean="0">
                <a:solidFill>
                  <a:srgbClr val="DEDCCD"/>
                </a:solidFill>
                <a:latin typeface="Arial Black"/>
                <a:cs typeface="Arial Black"/>
              </a:rPr>
              <a:t>ANOTHER</a:t>
            </a:r>
            <a:r>
              <a:rPr lang="en-US" sz="4400" b="1" i="0" kern="1200" spc="-150" baseline="0" dirty="0" smtClean="0">
                <a:solidFill>
                  <a:srgbClr val="DEDCCD"/>
                </a:solidFill>
                <a:latin typeface="Arial Black"/>
                <a:cs typeface="Arial Black"/>
              </a:rPr>
              <a:t> INTRESTING TITLE TO GO IN HERE</a:t>
            </a:r>
            <a:endParaRPr lang="en-US" sz="4400" b="1" i="0" kern="1200" spc="-150" dirty="0">
              <a:solidFill>
                <a:srgbClr val="DEDCCD"/>
              </a:solidFill>
              <a:latin typeface="Arial Black"/>
              <a:cs typeface="Arial Black"/>
            </a:endParaRPr>
          </a:p>
        </p:txBody>
      </p:sp>
      <p:sp>
        <p:nvSpPr>
          <p:cNvPr id="3" name="TextBox 2"/>
          <p:cNvSpPr txBox="1"/>
          <p:nvPr userDrawn="1"/>
        </p:nvSpPr>
        <p:spPr>
          <a:xfrm>
            <a:off x="352415" y="3527409"/>
            <a:ext cx="3272858" cy="2929007"/>
          </a:xfrm>
          <a:prstGeom prst="rect">
            <a:avLst/>
          </a:prstGeom>
          <a:noFill/>
        </p:spPr>
        <p:txBody>
          <a:bodyPr wrap="square" rtlCol="0">
            <a:spAutoFit/>
          </a:bodyPr>
          <a:lstStyle/>
          <a:p>
            <a:pPr>
              <a:lnSpc>
                <a:spcPct val="120000"/>
              </a:lnSpc>
            </a:pPr>
            <a:r>
              <a:rPr lang="en-US" sz="1400" kern="1200" dirty="0" smtClean="0">
                <a:solidFill>
                  <a:schemeClr val="bg1"/>
                </a:solidFill>
                <a:latin typeface="Arial"/>
                <a:ea typeface="+mn-ea"/>
                <a:cs typeface="Arial"/>
              </a:rPr>
              <a:t>Architects &amp; surveyors; Engineering; Agricultural Professionals; Accounting; Information Technology; Business &amp; Information; Health; Education; </a:t>
            </a:r>
            <a:r>
              <a:rPr lang="en-US" sz="1400" kern="1200" dirty="0" err="1" smtClean="0">
                <a:solidFill>
                  <a:schemeClr val="bg1"/>
                </a:solidFill>
                <a:latin typeface="Arial"/>
                <a:ea typeface="+mn-ea"/>
                <a:cs typeface="Arial"/>
              </a:rPr>
              <a:t>Counselling</a:t>
            </a:r>
            <a:r>
              <a:rPr lang="en-US" sz="1400" kern="1200" dirty="0" smtClean="0">
                <a:solidFill>
                  <a:schemeClr val="bg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400" dirty="0">
              <a:solidFill>
                <a:schemeClr val="bg1"/>
              </a:solidFill>
              <a:latin typeface="Arial"/>
              <a:cs typeface="Arial"/>
            </a:endParaRPr>
          </a:p>
        </p:txBody>
      </p:sp>
      <p:sp>
        <p:nvSpPr>
          <p:cNvPr id="4" name="Freeform 3"/>
          <p:cNvSpPr>
            <a:spLocks noChangeAspect="1"/>
          </p:cNvSpPr>
          <p:nvPr userDrawn="1"/>
        </p:nvSpPr>
        <p:spPr>
          <a:xfrm>
            <a:off x="2955637"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blipFill rotWithShape="1">
            <a:blip r:embed="rId2"/>
            <a:srcRect/>
            <a:stretch>
              <a:fillRect l="-15158" r="-41278"/>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5" name="Freeform 4"/>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38487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hart 9"/>
          <p:cNvGraphicFramePr/>
          <p:nvPr userDrawn="1">
            <p:extLst>
              <p:ext uri="{D42A27DB-BD31-4B8C-83A1-F6EECF244321}">
                <p14:modId xmlns:p14="http://schemas.microsoft.com/office/powerpoint/2010/main" val="1930406450"/>
              </p:ext>
            </p:extLst>
          </p:nvPr>
        </p:nvGraphicFramePr>
        <p:xfrm>
          <a:off x="2840182" y="895621"/>
          <a:ext cx="6096000" cy="43526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userDrawn="1"/>
        </p:nvSpPr>
        <p:spPr>
          <a:xfrm>
            <a:off x="352414" y="1217471"/>
            <a:ext cx="3446041" cy="3365024"/>
          </a:xfrm>
          <a:prstGeom prst="rect">
            <a:avLst/>
          </a:prstGeom>
          <a:noFill/>
        </p:spPr>
        <p:txBody>
          <a:bodyPr wrap="square" rtlCol="0">
            <a:spAutoFit/>
          </a:bodyPr>
          <a:lstStyle/>
          <a:p>
            <a:pPr>
              <a:lnSpc>
                <a:spcPct val="80000"/>
              </a:lnSpc>
              <a:spcBef>
                <a:spcPts val="0"/>
              </a:spcBef>
            </a:pPr>
            <a:r>
              <a:rPr lang="en-US" sz="4400" b="1" i="0" kern="1200" spc="-150" dirty="0" smtClean="0">
                <a:solidFill>
                  <a:srgbClr val="DEDCCD"/>
                </a:solidFill>
                <a:latin typeface="Arial Black"/>
                <a:cs typeface="Arial Black"/>
              </a:rPr>
              <a:t>WORKING FROM HOME IS ALWAYS </a:t>
            </a:r>
            <a:br>
              <a:rPr lang="en-US" sz="4400" b="1" i="0" kern="1200" spc="-150" dirty="0" smtClean="0">
                <a:solidFill>
                  <a:srgbClr val="DEDCCD"/>
                </a:solidFill>
                <a:latin typeface="Arial Black"/>
                <a:cs typeface="Arial Black"/>
              </a:rPr>
            </a:br>
            <a:r>
              <a:rPr lang="en-US" sz="4400" b="1" i="0" kern="1200" spc="-150" dirty="0" smtClean="0">
                <a:solidFill>
                  <a:srgbClr val="DEDCCD"/>
                </a:solidFill>
                <a:latin typeface="Arial Black"/>
                <a:cs typeface="Arial Black"/>
              </a:rPr>
              <a:t>AN OPTION</a:t>
            </a:r>
            <a:endParaRPr lang="en-US" sz="4400" b="1" i="0" kern="1200" spc="-150" dirty="0">
              <a:solidFill>
                <a:srgbClr val="DEDCCD"/>
              </a:solidFill>
              <a:latin typeface="Arial Black"/>
              <a:cs typeface="Arial Black"/>
            </a:endParaRPr>
          </a:p>
        </p:txBody>
      </p:sp>
    </p:spTree>
    <p:extLst>
      <p:ext uri="{BB962C8B-B14F-4D97-AF65-F5344CB8AC3E}">
        <p14:creationId xmlns:p14="http://schemas.microsoft.com/office/powerpoint/2010/main" val="245440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04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715819" y="1212273"/>
            <a:ext cx="5091546" cy="4013406"/>
          </a:xfrm>
          <a:prstGeom prst="rect">
            <a:avLst/>
          </a:prstGeom>
          <a:noFill/>
        </p:spPr>
        <p:txBody>
          <a:bodyPr wrap="square" rtlCol="0">
            <a:spAutoFit/>
          </a:bodyPr>
          <a:lstStyle/>
          <a:p>
            <a:pPr>
              <a:lnSpc>
                <a:spcPct val="120000"/>
              </a:lnSpc>
            </a:pPr>
            <a:r>
              <a:rPr lang="en-US" sz="1200" kern="1200" dirty="0" smtClean="0">
                <a:solidFill>
                  <a:schemeClr val="tx1"/>
                </a:solidFill>
                <a:latin typeface="Arial"/>
                <a:ea typeface="+mn-ea"/>
                <a:cs typeface="Arial"/>
              </a:rPr>
              <a:t>Australia created more than 54,000 jobs in one month, which was more than three times higher than what was expected by most economists. </a:t>
            </a:r>
            <a:r>
              <a:rPr lang="en-US" sz="1200" b="1" kern="1200" dirty="0" smtClean="0">
                <a:solidFill>
                  <a:schemeClr val="tx1"/>
                </a:solidFill>
                <a:latin typeface="Arial"/>
                <a:ea typeface="+mn-ea"/>
                <a:cs typeface="Arial"/>
              </a:rPr>
              <a:t>"Employment growth has been phenomenal"</a:t>
            </a:r>
            <a:r>
              <a:rPr lang="en-US" sz="1200" b="0" kern="1200" dirty="0" smtClean="0">
                <a:solidFill>
                  <a:schemeClr val="tx1"/>
                </a:solidFill>
                <a:latin typeface="Arial"/>
                <a:ea typeface="+mn-ea"/>
                <a:cs typeface="Arial"/>
              </a:rPr>
              <a:t>, noted Commonwealth Bank economist Gareth </a:t>
            </a:r>
            <a:r>
              <a:rPr lang="en-US" sz="1200" b="0" kern="1200" dirty="0" err="1" smtClean="0">
                <a:solidFill>
                  <a:schemeClr val="tx1"/>
                </a:solidFill>
                <a:latin typeface="Arial"/>
                <a:ea typeface="+mn-ea"/>
                <a:cs typeface="Arial"/>
              </a:rPr>
              <a:t>Aird</a:t>
            </a:r>
            <a:r>
              <a:rPr lang="en-US" sz="1200" b="0" kern="1200" dirty="0" smtClean="0">
                <a:solidFill>
                  <a:schemeClr val="tx1"/>
                </a:solidFill>
                <a:latin typeface="Arial"/>
                <a:ea typeface="+mn-ea"/>
                <a:cs typeface="Arial"/>
              </a:rPr>
              <a:t>. </a:t>
            </a:r>
          </a:p>
          <a:p>
            <a:pPr>
              <a:lnSpc>
                <a:spcPct val="120000"/>
              </a:lnSpc>
            </a:pPr>
            <a:endParaRPr lang="en-US" sz="1200" b="0" kern="1200" dirty="0" smtClean="0">
              <a:solidFill>
                <a:schemeClr val="tx1"/>
              </a:solidFill>
              <a:latin typeface="Arial"/>
              <a:ea typeface="+mn-ea"/>
              <a:cs typeface="Arial"/>
            </a:endParaRPr>
          </a:p>
          <a:p>
            <a:pPr>
              <a:lnSpc>
                <a:spcPct val="120000"/>
              </a:lnSpc>
            </a:pPr>
            <a:r>
              <a:rPr lang="en-US" sz="1200" b="1" kern="1200" dirty="0" smtClean="0">
                <a:solidFill>
                  <a:schemeClr val="tx1"/>
                </a:solidFill>
                <a:latin typeface="Arial"/>
                <a:ea typeface="+mn-ea"/>
                <a:cs typeface="Arial"/>
              </a:rPr>
              <a:t>"Full-time employment has now increased by around 253,000 since August 2016, and makes up the majority of the 307,000 person increase in employment over the period,"</a:t>
            </a:r>
            <a:r>
              <a:rPr lang="en-US" sz="1200" b="0" kern="1200" dirty="0" smtClean="0">
                <a:solidFill>
                  <a:schemeClr val="tx1"/>
                </a:solidFill>
                <a:latin typeface="Arial"/>
                <a:ea typeface="+mn-ea"/>
                <a:cs typeface="Arial"/>
              </a:rPr>
              <a:t> he wrote. The employment-to-population ratio has also risen to a four-and-a-half-year high, as job creation exceeded population growth. </a:t>
            </a:r>
          </a:p>
          <a:p>
            <a:pPr>
              <a:lnSpc>
                <a:spcPct val="120000"/>
              </a:lnSpc>
            </a:pPr>
            <a:endParaRPr lang="en-US" sz="1200" b="0" kern="1200" dirty="0" smtClean="0">
              <a:solidFill>
                <a:schemeClr val="tx1"/>
              </a:solidFill>
              <a:latin typeface="Arial"/>
              <a:ea typeface="+mn-ea"/>
              <a:cs typeface="Arial"/>
            </a:endParaRPr>
          </a:p>
          <a:p>
            <a:pPr>
              <a:lnSpc>
                <a:spcPct val="120000"/>
              </a:lnSpc>
            </a:pPr>
            <a:r>
              <a:rPr lang="en-US" sz="1200" b="0" kern="1200" dirty="0" smtClean="0">
                <a:solidFill>
                  <a:schemeClr val="tx1"/>
                </a:solidFill>
                <a:latin typeface="Arial"/>
                <a:ea typeface="+mn-ea"/>
                <a:cs typeface="Arial"/>
              </a:rPr>
              <a:t>Looking ahead, the five industries that are currently experiencing skill shortages, and are poised to undergo huge growth in coming years are: Healthcare Education; Construction; Tourism and Agriculture, but as the economy continues to grow skill shortages across most sectors are also expected to increase, so whatever your occupation now is the ideal time to find out if you’re eligible to move down under. </a:t>
            </a:r>
            <a:r>
              <a:rPr lang="en-US" sz="1000" b="0" kern="1200" dirty="0" smtClean="0">
                <a:solidFill>
                  <a:schemeClr val="tx1"/>
                </a:solidFill>
                <a:latin typeface="Arial"/>
                <a:ea typeface="+mn-ea"/>
                <a:cs typeface="Arial"/>
              </a:rPr>
              <a:t>	</a:t>
            </a:r>
          </a:p>
          <a:p>
            <a:endParaRPr lang="en-US" sz="1000" dirty="0"/>
          </a:p>
        </p:txBody>
      </p:sp>
      <p:sp>
        <p:nvSpPr>
          <p:cNvPr id="10" name="TextBox 9"/>
          <p:cNvSpPr txBox="1"/>
          <p:nvPr userDrawn="1"/>
        </p:nvSpPr>
        <p:spPr>
          <a:xfrm>
            <a:off x="6130636" y="1200728"/>
            <a:ext cx="2563092" cy="2281651"/>
          </a:xfrm>
          <a:prstGeom prst="rect">
            <a:avLst/>
          </a:prstGeom>
          <a:noFill/>
        </p:spPr>
        <p:txBody>
          <a:bodyPr wrap="square" rtlCol="0">
            <a:spAutoFit/>
          </a:bodyPr>
          <a:lstStyle/>
          <a:p>
            <a:pPr>
              <a:lnSpc>
                <a:spcPct val="80000"/>
              </a:lnSpc>
            </a:pPr>
            <a:r>
              <a:rPr lang="en-US" sz="4400" b="1" i="0" spc="-150" dirty="0" smtClean="0">
                <a:latin typeface="Arial Black"/>
                <a:cs typeface="Arial Black"/>
              </a:rPr>
              <a:t>54,000</a:t>
            </a:r>
            <a:r>
              <a:rPr lang="en-US" sz="4400" b="1" i="0" spc="-150" baseline="0" dirty="0" smtClean="0">
                <a:latin typeface="Arial Black"/>
                <a:cs typeface="Arial Black"/>
              </a:rPr>
              <a:t> JOBS IN ONE MONTH</a:t>
            </a:r>
            <a:endParaRPr lang="en-US" sz="4400" b="1" i="0" spc="-150" dirty="0">
              <a:latin typeface="Arial Black"/>
              <a:cs typeface="Arial Black"/>
            </a:endParaRPr>
          </a:p>
        </p:txBody>
      </p:sp>
    </p:spTree>
    <p:extLst>
      <p:ext uri="{BB962C8B-B14F-4D97-AF65-F5344CB8AC3E}">
        <p14:creationId xmlns:p14="http://schemas.microsoft.com/office/powerpoint/2010/main" val="283857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9"/>
          <p:cNvSpPr/>
          <p:nvPr userDrawn="1"/>
        </p:nvSpPr>
        <p:spPr>
          <a:xfrm>
            <a:off x="2837316"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2"/>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Freeform 10"/>
          <p:cNvSpPr/>
          <p:nvPr userDrawn="1"/>
        </p:nvSpPr>
        <p:spPr>
          <a:xfrm>
            <a:off x="5427443"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3"/>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3" name="TextBox 12"/>
          <p:cNvSpPr txBox="1"/>
          <p:nvPr userDrawn="1"/>
        </p:nvSpPr>
        <p:spPr>
          <a:xfrm>
            <a:off x="2837316" y="2441178"/>
            <a:ext cx="2316226" cy="2930545"/>
          </a:xfrm>
          <a:prstGeom prst="rect">
            <a:avLst/>
          </a:prstGeom>
          <a:noFill/>
        </p:spPr>
        <p:txBody>
          <a:bodyPr wrap="square" rtlCol="0">
            <a:spAutoFit/>
          </a:bodyPr>
          <a:lstStyle/>
          <a:p>
            <a:pPr>
              <a:lnSpc>
                <a:spcPct val="120000"/>
              </a:lnSpc>
            </a:pPr>
            <a:r>
              <a:rPr lang="en-US" sz="1100" kern="1200" dirty="0" smtClean="0">
                <a:solidFill>
                  <a:schemeClr val="tx1"/>
                </a:solidFill>
                <a:latin typeface="Arial"/>
                <a:ea typeface="+mn-ea"/>
                <a:cs typeface="Arial"/>
              </a:rPr>
              <a:t>Architects &amp; surveyors; Engineering; Agricultural Professionals; Accounting; Information Technology; Business &amp; Information; Health; Education; </a:t>
            </a:r>
            <a:r>
              <a:rPr lang="en-US" sz="1100" kern="1200" dirty="0" err="1" smtClean="0">
                <a:solidFill>
                  <a:schemeClr val="tx1"/>
                </a:solidFill>
                <a:latin typeface="Arial"/>
                <a:ea typeface="+mn-ea"/>
                <a:cs typeface="Arial"/>
              </a:rPr>
              <a:t>Counselling</a:t>
            </a:r>
            <a:r>
              <a:rPr lang="en-US" sz="1100" kern="1200" dirty="0" smtClean="0">
                <a:solidFill>
                  <a:schemeClr val="tx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100" dirty="0">
              <a:latin typeface="Arial"/>
              <a:cs typeface="Arial"/>
            </a:endParaRPr>
          </a:p>
        </p:txBody>
      </p:sp>
      <p:sp>
        <p:nvSpPr>
          <p:cNvPr id="14" name="TextBox 13"/>
          <p:cNvSpPr txBox="1"/>
          <p:nvPr userDrawn="1"/>
        </p:nvSpPr>
        <p:spPr>
          <a:xfrm>
            <a:off x="5427443" y="2441178"/>
            <a:ext cx="2316226" cy="2727413"/>
          </a:xfrm>
          <a:prstGeom prst="rect">
            <a:avLst/>
          </a:prstGeom>
          <a:noFill/>
        </p:spPr>
        <p:txBody>
          <a:bodyPr wrap="square" rtlCol="0">
            <a:spAutoFit/>
          </a:bodyPr>
          <a:lstStyle/>
          <a:p>
            <a:pPr>
              <a:lnSpc>
                <a:spcPct val="120000"/>
              </a:lnSpc>
            </a:pPr>
            <a:r>
              <a:rPr lang="en-US" sz="1100" kern="1200" dirty="0" smtClean="0">
                <a:solidFill>
                  <a:schemeClr val="tx1"/>
                </a:solidFill>
                <a:latin typeface="Arial"/>
                <a:ea typeface="+mn-ea"/>
                <a:cs typeface="Arial"/>
              </a:rPr>
              <a:t>Online employment site ‘Indeed‘ has </a:t>
            </a:r>
            <a:r>
              <a:rPr lang="en-US" sz="1100" kern="1200" dirty="0" err="1" smtClean="0">
                <a:solidFill>
                  <a:schemeClr val="tx1"/>
                </a:solidFill>
                <a:latin typeface="Arial"/>
                <a:ea typeface="+mn-ea"/>
                <a:cs typeface="Arial"/>
              </a:rPr>
              <a:t>analysed</a:t>
            </a:r>
            <a:r>
              <a:rPr lang="en-US" sz="1100" kern="1200" dirty="0" smtClean="0">
                <a:solidFill>
                  <a:schemeClr val="tx1"/>
                </a:solidFill>
                <a:latin typeface="Arial"/>
                <a:ea typeface="+mn-ea"/>
                <a:cs typeface="Arial"/>
              </a:rPr>
              <a:t> its database of more than 170,000 Australian job listings and identified the postings that have remained unfilled for 60 days or more. Amongst the most difficult to fill jobs are: </a:t>
            </a:r>
            <a:r>
              <a:rPr lang="en-US" sz="1100" b="1" kern="1200" dirty="0" smtClean="0">
                <a:solidFill>
                  <a:schemeClr val="tx1"/>
                </a:solidFill>
                <a:latin typeface="Arial"/>
                <a:ea typeface="+mn-ea"/>
                <a:cs typeface="Arial"/>
              </a:rPr>
              <a:t>Electrician; Glazier; Plasterer; Carpenter; Hair stylist; Panel beater; Veterinarian; Cabinet maker’ Plumber; Maintenance electrician and Air conditioning engineer.</a:t>
            </a:r>
            <a:r>
              <a:rPr lang="en-US" sz="1100" b="0" kern="1200" dirty="0" smtClean="0">
                <a:solidFill>
                  <a:schemeClr val="tx1"/>
                </a:solidFill>
                <a:latin typeface="Arial"/>
                <a:ea typeface="+mn-ea"/>
                <a:cs typeface="Arial"/>
              </a:rPr>
              <a:t> 	</a:t>
            </a:r>
          </a:p>
        </p:txBody>
      </p:sp>
      <p:sp>
        <p:nvSpPr>
          <p:cNvPr id="15" name="TextBox 14"/>
          <p:cNvSpPr txBox="1"/>
          <p:nvPr userDrawn="1"/>
        </p:nvSpPr>
        <p:spPr>
          <a:xfrm>
            <a:off x="103908" y="2441178"/>
            <a:ext cx="2563092" cy="1485535"/>
          </a:xfrm>
          <a:prstGeom prst="rect">
            <a:avLst/>
          </a:prstGeom>
          <a:noFill/>
        </p:spPr>
        <p:txBody>
          <a:bodyPr wrap="square" rtlCol="0">
            <a:spAutoFit/>
          </a:bodyPr>
          <a:lstStyle/>
          <a:p>
            <a:pPr algn="r">
              <a:lnSpc>
                <a:spcPct val="80000"/>
              </a:lnSpc>
            </a:pPr>
            <a:r>
              <a:rPr lang="en-US" sz="2800" b="1" i="0" spc="-150" dirty="0" smtClean="0">
                <a:latin typeface="Arial Black"/>
                <a:cs typeface="Arial Black"/>
              </a:rPr>
              <a:t>LOOKING FOR AN AMAZING LIFESTYLE</a:t>
            </a:r>
            <a:endParaRPr lang="en-US" sz="2800" b="1" i="0" spc="-150" dirty="0">
              <a:latin typeface="Arial Black"/>
              <a:cs typeface="Arial Black"/>
            </a:endParaRPr>
          </a:p>
        </p:txBody>
      </p:sp>
    </p:spTree>
    <p:extLst>
      <p:ext uri="{BB962C8B-B14F-4D97-AF65-F5344CB8AC3E}">
        <p14:creationId xmlns:p14="http://schemas.microsoft.com/office/powerpoint/2010/main" val="97156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352414" y="986561"/>
            <a:ext cx="4276039" cy="2281651"/>
          </a:xfrm>
          <a:prstGeom prst="rect">
            <a:avLst/>
          </a:prstGeom>
          <a:noFill/>
        </p:spPr>
        <p:txBody>
          <a:bodyPr wrap="square" rtlCol="0">
            <a:spAutoFit/>
          </a:bodyPr>
          <a:lstStyle/>
          <a:p>
            <a:pPr>
              <a:lnSpc>
                <a:spcPct val="80000"/>
              </a:lnSpc>
              <a:spcBef>
                <a:spcPts val="0"/>
              </a:spcBef>
            </a:pPr>
            <a:r>
              <a:rPr lang="en-US" sz="4400" b="1" i="0" kern="1200" spc="-150" dirty="0" smtClean="0">
                <a:latin typeface="Arial Black"/>
                <a:cs typeface="Arial Black"/>
              </a:rPr>
              <a:t>ANOTHER</a:t>
            </a:r>
            <a:r>
              <a:rPr lang="en-US" sz="4400" b="1" i="0" kern="1200" spc="-150" baseline="0" dirty="0" smtClean="0">
                <a:latin typeface="Arial Black"/>
                <a:cs typeface="Arial Black"/>
              </a:rPr>
              <a:t> INTRESTING TITLE TO GO IN HERE</a:t>
            </a:r>
            <a:endParaRPr lang="en-US" sz="4400" b="1" i="0" kern="1200" spc="-150" dirty="0">
              <a:latin typeface="Arial Black"/>
              <a:cs typeface="Arial Black"/>
            </a:endParaRPr>
          </a:p>
        </p:txBody>
      </p:sp>
      <p:sp>
        <p:nvSpPr>
          <p:cNvPr id="3" name="TextBox 2"/>
          <p:cNvSpPr txBox="1"/>
          <p:nvPr userDrawn="1"/>
        </p:nvSpPr>
        <p:spPr>
          <a:xfrm>
            <a:off x="352415" y="3527409"/>
            <a:ext cx="3272858" cy="2929007"/>
          </a:xfrm>
          <a:prstGeom prst="rect">
            <a:avLst/>
          </a:prstGeom>
          <a:noFill/>
        </p:spPr>
        <p:txBody>
          <a:bodyPr wrap="square" rtlCol="0">
            <a:spAutoFit/>
          </a:bodyPr>
          <a:lstStyle/>
          <a:p>
            <a:pPr>
              <a:lnSpc>
                <a:spcPct val="120000"/>
              </a:lnSpc>
            </a:pPr>
            <a:r>
              <a:rPr lang="en-US" sz="1400" kern="1200" dirty="0" smtClean="0">
                <a:solidFill>
                  <a:schemeClr val="tx1"/>
                </a:solidFill>
                <a:latin typeface="Arial"/>
                <a:ea typeface="+mn-ea"/>
                <a:cs typeface="Arial"/>
              </a:rPr>
              <a:t>Architects &amp; surveyors; Engineering; Agricultural Professionals; Accounting; Information Technology; Business &amp; Information; Health; Education; </a:t>
            </a:r>
            <a:r>
              <a:rPr lang="en-US" sz="1400" kern="1200" dirty="0" err="1" smtClean="0">
                <a:solidFill>
                  <a:schemeClr val="tx1"/>
                </a:solidFill>
                <a:latin typeface="Arial"/>
                <a:ea typeface="+mn-ea"/>
                <a:cs typeface="Arial"/>
              </a:rPr>
              <a:t>Counselling</a:t>
            </a:r>
            <a:r>
              <a:rPr lang="en-US" sz="1400" kern="1200" dirty="0" smtClean="0">
                <a:solidFill>
                  <a:schemeClr val="tx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400" dirty="0">
              <a:latin typeface="Arial"/>
              <a:cs typeface="Arial"/>
            </a:endParaRPr>
          </a:p>
        </p:txBody>
      </p:sp>
      <p:sp>
        <p:nvSpPr>
          <p:cNvPr id="4" name="Freeform 3"/>
          <p:cNvSpPr>
            <a:spLocks noChangeAspect="1"/>
          </p:cNvSpPr>
          <p:nvPr userDrawn="1"/>
        </p:nvSpPr>
        <p:spPr>
          <a:xfrm>
            <a:off x="2955637"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blipFill rotWithShape="1">
            <a:blip r:embed="rId2"/>
            <a:srcRect/>
            <a:stretch>
              <a:fillRect l="-11987" r="-44449"/>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5" name="Freeform 4"/>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205682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hart 9"/>
          <p:cNvGraphicFramePr/>
          <p:nvPr userDrawn="1">
            <p:extLst>
              <p:ext uri="{D42A27DB-BD31-4B8C-83A1-F6EECF244321}">
                <p14:modId xmlns:p14="http://schemas.microsoft.com/office/powerpoint/2010/main" val="278329552"/>
              </p:ext>
            </p:extLst>
          </p:nvPr>
        </p:nvGraphicFramePr>
        <p:xfrm>
          <a:off x="2840182" y="895621"/>
          <a:ext cx="6096000" cy="43526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userDrawn="1"/>
        </p:nvSpPr>
        <p:spPr>
          <a:xfrm>
            <a:off x="352414" y="1217471"/>
            <a:ext cx="3446041" cy="3365024"/>
          </a:xfrm>
          <a:prstGeom prst="rect">
            <a:avLst/>
          </a:prstGeom>
          <a:noFill/>
        </p:spPr>
        <p:txBody>
          <a:bodyPr wrap="square" rtlCol="0">
            <a:spAutoFit/>
          </a:bodyPr>
          <a:lstStyle/>
          <a:p>
            <a:pPr>
              <a:lnSpc>
                <a:spcPct val="80000"/>
              </a:lnSpc>
              <a:spcBef>
                <a:spcPts val="0"/>
              </a:spcBef>
            </a:pPr>
            <a:r>
              <a:rPr lang="en-US" sz="4400" b="1" i="0" kern="1200" spc="-150" dirty="0" smtClean="0">
                <a:latin typeface="Arial Black"/>
                <a:cs typeface="Arial Black"/>
              </a:rPr>
              <a:t>WORKING FROM HOME IS ALWAYS </a:t>
            </a:r>
            <a:br>
              <a:rPr lang="en-US" sz="4400" b="1" i="0" kern="1200" spc="-150" dirty="0" smtClean="0">
                <a:latin typeface="Arial Black"/>
                <a:cs typeface="Arial Black"/>
              </a:rPr>
            </a:br>
            <a:r>
              <a:rPr lang="en-US" sz="4400" b="1" i="0" kern="1200" spc="-150" dirty="0" smtClean="0">
                <a:latin typeface="Arial Black"/>
                <a:cs typeface="Arial Black"/>
              </a:rPr>
              <a:t>AN OPTION</a:t>
            </a:r>
            <a:endParaRPr lang="en-US" sz="4400" b="1" i="0" kern="1200" spc="-150" dirty="0">
              <a:latin typeface="Arial Black"/>
              <a:cs typeface="Arial Black"/>
            </a:endParaRPr>
          </a:p>
        </p:txBody>
      </p:sp>
    </p:spTree>
    <p:extLst>
      <p:ext uri="{BB962C8B-B14F-4D97-AF65-F5344CB8AC3E}">
        <p14:creationId xmlns:p14="http://schemas.microsoft.com/office/powerpoint/2010/main" val="114085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81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37267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14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D8BD707-D9CF-40AE-B4C6-C98DA3205C09}" type="datetimeFigureOut">
              <a:rPr lang="en-US" smtClean="0"/>
              <a:pPr/>
              <a:t>7/3/2018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5462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967182"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solidFill>
            <a:srgbClr val="F1EF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6" name="Freeform 5"/>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76046525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53" r:id="rId5"/>
    <p:sldLayoutId id="2147483654" r:id="rId6"/>
    <p:sldLayoutId id="2147483677" r:id="rId7"/>
    <p:sldLayoutId id="2147483678" r:id="rId8"/>
    <p:sldLayoutId id="2147483679" r:id="rId9"/>
    <p:sldLayoutId id="2147483680" r:id="rId10"/>
    <p:sldLayoutId id="2147483681" r:id="rId11"/>
    <p:sldLayoutId id="2147483682" r:id="rId12"/>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8333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Freeform 9"/>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18506918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aspirekc.com/Blog/2015/01/05/need-more-focus-try-the-grow-mode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302" y="2957623"/>
            <a:ext cx="7717960" cy="2616101"/>
          </a:xfrm>
          <a:prstGeom prst="rect">
            <a:avLst/>
          </a:prstGeom>
          <a:noFill/>
        </p:spPr>
        <p:txBody>
          <a:bodyPr wrap="square" rtlCol="0">
            <a:spAutoFit/>
          </a:bodyPr>
          <a:lstStyle/>
          <a:p>
            <a:r>
              <a:rPr lang="en-GB" sz="3600" b="1" dirty="0">
                <a:solidFill>
                  <a:srgbClr val="C00000"/>
                </a:solidFill>
              </a:rPr>
              <a:t>Fostering undergraduate student </a:t>
            </a:r>
            <a:r>
              <a:rPr lang="en-GB" sz="3600" b="1" dirty="0" smtClean="0">
                <a:solidFill>
                  <a:srgbClr val="C00000"/>
                </a:solidFill>
              </a:rPr>
              <a:t>success and </a:t>
            </a:r>
            <a:r>
              <a:rPr lang="en-GB" sz="3600" b="1" dirty="0">
                <a:solidFill>
                  <a:srgbClr val="C00000"/>
                </a:solidFill>
              </a:rPr>
              <a:t>leadership </a:t>
            </a:r>
            <a:r>
              <a:rPr lang="en-GB" sz="3600" b="1" dirty="0" smtClean="0">
                <a:solidFill>
                  <a:srgbClr val="C00000"/>
                </a:solidFill>
              </a:rPr>
              <a:t>development through implementing </a:t>
            </a:r>
            <a:r>
              <a:rPr lang="en-GB" sz="3600" b="1" dirty="0">
                <a:solidFill>
                  <a:srgbClr val="C00000"/>
                </a:solidFill>
              </a:rPr>
              <a:t>and evaluating a </a:t>
            </a:r>
            <a:r>
              <a:rPr lang="en-GB" sz="3600" b="1" dirty="0" smtClean="0">
                <a:solidFill>
                  <a:srgbClr val="C00000"/>
                </a:solidFill>
              </a:rPr>
              <a:t>coaching framework </a:t>
            </a:r>
            <a:endParaRPr lang="en-GB" sz="3600" b="1" dirty="0" smtClean="0">
              <a:solidFill>
                <a:srgbClr val="C00000"/>
              </a:solidFill>
              <a:latin typeface="Arial"/>
              <a:cs typeface="Arial"/>
            </a:endParaRPr>
          </a:p>
          <a:p>
            <a:r>
              <a:rPr lang="en-GB" sz="1600" b="1" dirty="0" smtClean="0"/>
              <a:t>Dr </a:t>
            </a:r>
            <a:r>
              <a:rPr lang="en-GB" sz="1600" b="1" dirty="0"/>
              <a:t>Jacqueline Leigh</a:t>
            </a:r>
            <a:r>
              <a:rPr lang="en-GB" sz="1600" b="1" dirty="0" smtClean="0"/>
              <a:t>, Lisa Littlewood, </a:t>
            </a:r>
            <a:r>
              <a:rPr lang="en-GB" sz="1600" b="1" dirty="0" smtClean="0"/>
              <a:t>Dr Emma </a:t>
            </a:r>
            <a:r>
              <a:rPr lang="en-GB" sz="1600" b="1" dirty="0" err="1" smtClean="0"/>
              <a:t>Gillaspy</a:t>
            </a:r>
            <a:r>
              <a:rPr lang="en-GB" sz="1600" b="1" dirty="0" smtClean="0"/>
              <a:t>, </a:t>
            </a:r>
            <a:r>
              <a:rPr lang="en-US" sz="1600" b="1" dirty="0" smtClean="0">
                <a:latin typeface="Arial"/>
                <a:cs typeface="Arial"/>
              </a:rPr>
              <a:t>July </a:t>
            </a:r>
            <a:r>
              <a:rPr lang="en-US" sz="1600" b="1" dirty="0" smtClean="0">
                <a:latin typeface="Arial"/>
                <a:cs typeface="Arial"/>
              </a:rPr>
              <a:t>2018 </a:t>
            </a:r>
            <a:endParaRPr lang="en-US" sz="1600" b="1" dirty="0">
              <a:latin typeface="Arial"/>
              <a:cs typeface="Arial"/>
            </a:endParaRPr>
          </a:p>
        </p:txBody>
      </p:sp>
    </p:spTree>
    <p:extLst>
      <p:ext uri="{BB962C8B-B14F-4D97-AF65-F5344CB8AC3E}">
        <p14:creationId xmlns:p14="http://schemas.microsoft.com/office/powerpoint/2010/main" val="395106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216"/>
            <a:ext cx="4547120" cy="1017984"/>
          </a:xfrm>
        </p:spPr>
        <p:txBody>
          <a:bodyPr/>
          <a:lstStyle/>
          <a:p>
            <a:pPr algn="ctr"/>
            <a:r>
              <a:rPr lang="en-GB" sz="2800" dirty="0">
                <a:latin typeface="Arial Bold" panose="020B0704020202020204" pitchFamily="34" charset="0"/>
                <a:cs typeface="Arial Bold" panose="020B0704020202020204" pitchFamily="34" charset="0"/>
              </a:rPr>
              <a:t>Challenge and support</a:t>
            </a:r>
          </a:p>
        </p:txBody>
      </p:sp>
      <p:grpSp>
        <p:nvGrpSpPr>
          <p:cNvPr id="6" name="Group 5"/>
          <p:cNvGrpSpPr/>
          <p:nvPr/>
        </p:nvGrpSpPr>
        <p:grpSpPr>
          <a:xfrm>
            <a:off x="1331640" y="685800"/>
            <a:ext cx="6696744" cy="5485889"/>
            <a:chOff x="1331640" y="1124744"/>
            <a:chExt cx="6696744" cy="5485889"/>
          </a:xfrm>
        </p:grpSpPr>
        <p:pic>
          <p:nvPicPr>
            <p:cNvPr id="13" name="Picture 12" descr="comfortable by Xerones.jpg"/>
            <p:cNvPicPr>
              <a:picLocks noChangeAspect="1"/>
            </p:cNvPicPr>
            <p:nvPr/>
          </p:nvPicPr>
          <p:blipFill>
            <a:blip r:embed="rId3" cstate="print"/>
            <a:stretch>
              <a:fillRect/>
            </a:stretch>
          </p:blipFill>
          <p:spPr>
            <a:xfrm>
              <a:off x="2155616" y="1709576"/>
              <a:ext cx="2448988" cy="1800000"/>
            </a:xfrm>
            <a:prstGeom prst="rect">
              <a:avLst/>
            </a:prstGeom>
          </p:spPr>
        </p:pic>
        <p:pic>
          <p:nvPicPr>
            <p:cNvPr id="11" name="Picture 10" descr="boredom-005.jpg"/>
            <p:cNvPicPr>
              <a:picLocks/>
            </p:cNvPicPr>
            <p:nvPr/>
          </p:nvPicPr>
          <p:blipFill>
            <a:blip r:embed="rId4" cstate="print"/>
            <a:srcRect l="16435" r="11253" b="15088"/>
            <a:stretch>
              <a:fillRect/>
            </a:stretch>
          </p:blipFill>
          <p:spPr>
            <a:xfrm>
              <a:off x="2175030" y="4005063"/>
              <a:ext cx="2448000" cy="1800000"/>
            </a:xfrm>
            <a:prstGeom prst="rect">
              <a:avLst/>
            </a:prstGeom>
          </p:spPr>
        </p:pic>
        <p:cxnSp>
          <p:nvCxnSpPr>
            <p:cNvPr id="1030" name="AutoShape 6"/>
            <p:cNvCxnSpPr>
              <a:cxnSpLocks noChangeShapeType="1"/>
            </p:cNvCxnSpPr>
            <p:nvPr/>
          </p:nvCxnSpPr>
          <p:spPr bwMode="auto">
            <a:xfrm>
              <a:off x="1789404" y="6265362"/>
              <a:ext cx="5950947" cy="0"/>
            </a:xfrm>
            <a:prstGeom prst="straightConnector1">
              <a:avLst/>
            </a:prstGeom>
            <a:noFill/>
            <a:ln w="76200">
              <a:solidFill>
                <a:srgbClr val="D20A11"/>
              </a:solidFill>
              <a:round/>
              <a:headEnd/>
              <a:tailEnd type="triangle" w="med" len="med"/>
            </a:ln>
            <a:effectLst/>
          </p:spPr>
        </p:cxnSp>
        <p:sp>
          <p:nvSpPr>
            <p:cNvPr id="1031" name="Text Box 7"/>
            <p:cNvSpPr txBox="1">
              <a:spLocks noChangeArrowheads="1"/>
            </p:cNvSpPr>
            <p:nvPr/>
          </p:nvSpPr>
          <p:spPr bwMode="auto">
            <a:xfrm>
              <a:off x="5905382" y="6309320"/>
              <a:ext cx="2123002" cy="301313"/>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a:ln>
                    <a:noFill/>
                  </a:ln>
                  <a:solidFill>
                    <a:schemeClr val="tx1"/>
                  </a:solidFill>
                  <a:effectLst/>
                  <a:latin typeface="Calibri" pitchFamily="34" charset="0"/>
                  <a:cs typeface="Arial" pitchFamily="34" charset="0"/>
                </a:rPr>
                <a:t>CHALLENGE</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cxnSp>
          <p:nvCxnSpPr>
            <p:cNvPr id="10" name="AutoShape 6"/>
            <p:cNvCxnSpPr>
              <a:cxnSpLocks noChangeShapeType="1"/>
            </p:cNvCxnSpPr>
            <p:nvPr/>
          </p:nvCxnSpPr>
          <p:spPr bwMode="auto">
            <a:xfrm flipV="1">
              <a:off x="1789404" y="1302809"/>
              <a:ext cx="0" cy="4962553"/>
            </a:xfrm>
            <a:prstGeom prst="straightConnector1">
              <a:avLst/>
            </a:prstGeom>
            <a:noFill/>
            <a:ln w="76200">
              <a:solidFill>
                <a:srgbClr val="D20A11"/>
              </a:solidFill>
              <a:round/>
              <a:headEnd/>
              <a:tailEnd type="triangle" w="med" len="med"/>
            </a:ln>
            <a:effectLst/>
          </p:spPr>
        </p:cxnSp>
        <p:sp>
          <p:nvSpPr>
            <p:cNvPr id="12" name="Text Box 7"/>
            <p:cNvSpPr txBox="1">
              <a:spLocks noChangeArrowheads="1"/>
            </p:cNvSpPr>
            <p:nvPr/>
          </p:nvSpPr>
          <p:spPr bwMode="auto">
            <a:xfrm rot="16200000">
              <a:off x="557943" y="1898441"/>
              <a:ext cx="1886484" cy="33909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a:ln>
                    <a:noFill/>
                  </a:ln>
                  <a:solidFill>
                    <a:schemeClr val="tx1"/>
                  </a:solidFill>
                  <a:effectLst/>
                  <a:latin typeface="Calibri" pitchFamily="34" charset="0"/>
                  <a:cs typeface="Arial" pitchFamily="34" charset="0"/>
                </a:rPr>
                <a:t>SUPPORT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6" name="TextBox 15"/>
            <p:cNvSpPr txBox="1"/>
            <p:nvPr/>
          </p:nvSpPr>
          <p:spPr>
            <a:xfrm>
              <a:off x="2110485" y="3481019"/>
              <a:ext cx="2608616" cy="400110"/>
            </a:xfrm>
            <a:prstGeom prst="rect">
              <a:avLst/>
            </a:prstGeom>
            <a:noFill/>
          </p:spPr>
          <p:txBody>
            <a:bodyPr wrap="square" rtlCol="0">
              <a:spAutoFit/>
            </a:bodyPr>
            <a:lstStyle/>
            <a:p>
              <a:pPr algn="ctr"/>
              <a:r>
                <a:rPr lang="en-GB" sz="2000" b="1" dirty="0">
                  <a:solidFill>
                    <a:srgbClr val="FF0000"/>
                  </a:solidFill>
                </a:rPr>
                <a:t>COMFORTED</a:t>
              </a:r>
            </a:p>
          </p:txBody>
        </p:sp>
        <p:sp>
          <p:nvSpPr>
            <p:cNvPr id="17" name="TextBox 16"/>
            <p:cNvSpPr txBox="1"/>
            <p:nvPr/>
          </p:nvSpPr>
          <p:spPr>
            <a:xfrm>
              <a:off x="4902207" y="3481019"/>
              <a:ext cx="2608616" cy="400110"/>
            </a:xfrm>
            <a:prstGeom prst="rect">
              <a:avLst/>
            </a:prstGeom>
            <a:noFill/>
          </p:spPr>
          <p:txBody>
            <a:bodyPr wrap="square" rtlCol="0">
              <a:spAutoFit/>
            </a:bodyPr>
            <a:lstStyle/>
            <a:p>
              <a:pPr algn="ctr"/>
              <a:r>
                <a:rPr lang="en-GB" sz="2000" b="1" dirty="0">
                  <a:solidFill>
                    <a:srgbClr val="00B050"/>
                  </a:solidFill>
                </a:rPr>
                <a:t>EMPOWERED</a:t>
              </a:r>
            </a:p>
          </p:txBody>
        </p:sp>
        <p:sp>
          <p:nvSpPr>
            <p:cNvPr id="18" name="TextBox 17"/>
            <p:cNvSpPr txBox="1"/>
            <p:nvPr/>
          </p:nvSpPr>
          <p:spPr>
            <a:xfrm>
              <a:off x="2110485" y="5765194"/>
              <a:ext cx="2608616" cy="400110"/>
            </a:xfrm>
            <a:prstGeom prst="rect">
              <a:avLst/>
            </a:prstGeom>
            <a:noFill/>
          </p:spPr>
          <p:txBody>
            <a:bodyPr wrap="square" rtlCol="0">
              <a:spAutoFit/>
            </a:bodyPr>
            <a:lstStyle/>
            <a:p>
              <a:pPr algn="ctr"/>
              <a:r>
                <a:rPr lang="en-GB" sz="2000" b="1" dirty="0">
                  <a:solidFill>
                    <a:srgbClr val="FF0000"/>
                  </a:solidFill>
                </a:rPr>
                <a:t>BORED</a:t>
              </a:r>
            </a:p>
          </p:txBody>
        </p:sp>
        <p:sp>
          <p:nvSpPr>
            <p:cNvPr id="19" name="TextBox 18"/>
            <p:cNvSpPr txBox="1"/>
            <p:nvPr/>
          </p:nvSpPr>
          <p:spPr>
            <a:xfrm>
              <a:off x="4948629" y="5765194"/>
              <a:ext cx="2608616" cy="400110"/>
            </a:xfrm>
            <a:prstGeom prst="rect">
              <a:avLst/>
            </a:prstGeom>
            <a:noFill/>
          </p:spPr>
          <p:txBody>
            <a:bodyPr wrap="square" rtlCol="0">
              <a:spAutoFit/>
            </a:bodyPr>
            <a:lstStyle/>
            <a:p>
              <a:pPr algn="ctr"/>
              <a:r>
                <a:rPr lang="en-GB" sz="2000" b="1" dirty="0">
                  <a:solidFill>
                    <a:srgbClr val="FF0000"/>
                  </a:solidFill>
                </a:rPr>
                <a:t>STRESSED</a:t>
              </a:r>
            </a:p>
          </p:txBody>
        </p:sp>
        <p:grpSp>
          <p:nvGrpSpPr>
            <p:cNvPr id="3" name="Group 23"/>
            <p:cNvGrpSpPr/>
            <p:nvPr/>
          </p:nvGrpSpPr>
          <p:grpSpPr>
            <a:xfrm>
              <a:off x="5004320" y="4005064"/>
              <a:ext cx="2448000" cy="1800200"/>
              <a:chOff x="5004320" y="4005064"/>
              <a:chExt cx="2448000" cy="1800200"/>
            </a:xfrm>
          </p:grpSpPr>
          <p:sp>
            <p:nvSpPr>
              <p:cNvPr id="23" name="Rectangle 22"/>
              <p:cNvSpPr/>
              <p:nvPr/>
            </p:nvSpPr>
            <p:spPr>
              <a:xfrm>
                <a:off x="5004320" y="4005064"/>
                <a:ext cx="2448000" cy="18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stressed-out-child.jpg"/>
              <p:cNvPicPr>
                <a:picLocks/>
              </p:cNvPicPr>
              <p:nvPr/>
            </p:nvPicPr>
            <p:blipFill>
              <a:blip r:embed="rId5" cstate="print"/>
              <a:stretch>
                <a:fillRect/>
              </a:stretch>
            </p:blipFill>
            <p:spPr>
              <a:xfrm>
                <a:off x="5220072" y="4005264"/>
                <a:ext cx="2016224" cy="1800000"/>
              </a:xfrm>
              <a:prstGeom prst="rect">
                <a:avLst/>
              </a:prstGeom>
            </p:spPr>
          </p:pic>
        </p:gr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4411" t="-487" r="11260" b="487"/>
            <a:stretch/>
          </p:blipFill>
          <p:spPr>
            <a:xfrm>
              <a:off x="4932040" y="1700808"/>
              <a:ext cx="2467816" cy="1800000"/>
            </a:xfrm>
            <a:prstGeom prst="rect">
              <a:avLst/>
            </a:prstGeom>
          </p:spPr>
        </p:pic>
      </p:grpSp>
      <p:sp>
        <p:nvSpPr>
          <p:cNvPr id="5" name="Rectangle 4"/>
          <p:cNvSpPr/>
          <p:nvPr/>
        </p:nvSpPr>
        <p:spPr>
          <a:xfrm>
            <a:off x="228600" y="6358953"/>
            <a:ext cx="8915400" cy="499047"/>
          </a:xfrm>
          <a:prstGeom prst="rect">
            <a:avLst/>
          </a:prstGeom>
        </p:spPr>
        <p:txBody>
          <a:bodyPr wrap="square">
            <a:spAutoFit/>
          </a:bodyPr>
          <a:lstStyle/>
          <a:p>
            <a:pPr algn="ctr">
              <a:lnSpc>
                <a:spcPct val="115000"/>
              </a:lnSpc>
              <a:spcAft>
                <a:spcPts val="0"/>
              </a:spcAft>
            </a:pPr>
            <a:r>
              <a:rPr lang="en-GB" sz="1200" dirty="0">
                <a:solidFill>
                  <a:srgbClr val="000000"/>
                </a:solidFill>
                <a:ea typeface="Times New Roman" panose="02020603050405020304" pitchFamily="18" charset="0"/>
                <a:cs typeface="Calibri" panose="020F0502020204030204" pitchFamily="34" charset="0"/>
              </a:rPr>
              <a:t>Adapted from: Blakey, J., Day, Ian, CIPD, &amp; </a:t>
            </a:r>
            <a:r>
              <a:rPr lang="en-GB" sz="1200" dirty="0" err="1">
                <a:solidFill>
                  <a:srgbClr val="000000"/>
                </a:solidFill>
                <a:ea typeface="Times New Roman" panose="02020603050405020304" pitchFamily="18" charset="0"/>
                <a:cs typeface="Calibri" panose="020F0502020204030204" pitchFamily="34" charset="0"/>
              </a:rPr>
              <a:t>Ebrary</a:t>
            </a:r>
            <a:r>
              <a:rPr lang="en-GB" sz="1200" dirty="0">
                <a:solidFill>
                  <a:srgbClr val="000000"/>
                </a:solidFill>
                <a:ea typeface="Times New Roman" panose="02020603050405020304" pitchFamily="18" charset="0"/>
                <a:cs typeface="Calibri" panose="020F0502020204030204" pitchFamily="34" charset="0"/>
              </a:rPr>
              <a:t>, Inc. (2012). </a:t>
            </a:r>
            <a:r>
              <a:rPr lang="en-GB" sz="1200" i="1" dirty="0">
                <a:solidFill>
                  <a:srgbClr val="000000"/>
                </a:solidFill>
                <a:ea typeface="Times New Roman" panose="02020603050405020304" pitchFamily="18" charset="0"/>
                <a:cs typeface="Calibri" panose="020F0502020204030204" pitchFamily="34" charset="0"/>
              </a:rPr>
              <a:t>Challenging coaching: </a:t>
            </a:r>
          </a:p>
          <a:p>
            <a:pPr algn="ctr">
              <a:lnSpc>
                <a:spcPct val="115000"/>
              </a:lnSpc>
              <a:spcAft>
                <a:spcPts val="0"/>
              </a:spcAft>
            </a:pPr>
            <a:r>
              <a:rPr lang="en-GB" sz="1200" i="1" dirty="0">
                <a:solidFill>
                  <a:srgbClr val="000000"/>
                </a:solidFill>
                <a:ea typeface="Times New Roman" panose="02020603050405020304" pitchFamily="18" charset="0"/>
                <a:cs typeface="Calibri" panose="020F0502020204030204" pitchFamily="34" charset="0"/>
              </a:rPr>
              <a:t>Going beyond traditional coaching to face the facts</a:t>
            </a:r>
            <a:r>
              <a:rPr lang="en-GB" sz="1200" dirty="0">
                <a:solidFill>
                  <a:srgbClr val="000000"/>
                </a:solidFill>
                <a:ea typeface="Times New Roman" panose="02020603050405020304" pitchFamily="18" charset="0"/>
                <a:cs typeface="Calibri" panose="020F0502020204030204" pitchFamily="34" charset="0"/>
              </a:rPr>
              <a:t>. London ; Boston: Nicholas </a:t>
            </a:r>
            <a:r>
              <a:rPr lang="en-GB" sz="1200" dirty="0" err="1">
                <a:solidFill>
                  <a:srgbClr val="000000"/>
                </a:solidFill>
                <a:ea typeface="Times New Roman" panose="02020603050405020304" pitchFamily="18" charset="0"/>
                <a:cs typeface="Calibri" panose="020F0502020204030204" pitchFamily="34" charset="0"/>
              </a:rPr>
              <a:t>Brealey</a:t>
            </a:r>
            <a:r>
              <a:rPr lang="en-GB" sz="1200" dirty="0">
                <a:solidFill>
                  <a:srgbClr val="000000"/>
                </a:solidFill>
                <a:ea typeface="Times New Roman" panose="02020603050405020304" pitchFamily="18" charset="0"/>
                <a:cs typeface="Calibri" panose="020F0502020204030204" pitchFamily="34" charset="0"/>
              </a:rPr>
              <a:t> Pub.</a:t>
            </a:r>
            <a:endParaRPr lang="en-GB"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60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339953" y="745364"/>
            <a:ext cx="6675111" cy="5283200"/>
          </a:xfrm>
          <a:prstGeom prst="triangle">
            <a:avLst/>
          </a:prstGeom>
          <a:solidFill>
            <a:srgbClr val="C00000"/>
          </a:solidFill>
          <a:ln>
            <a:solidFill>
              <a:srgbClr val="C00000"/>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2"/>
          <p:cNvGrpSpPr/>
          <p:nvPr/>
        </p:nvGrpSpPr>
        <p:grpSpPr>
          <a:xfrm>
            <a:off x="4955509" y="1297569"/>
            <a:ext cx="3960009" cy="939006"/>
            <a:chOff x="4879177" y="768648"/>
            <a:chExt cx="3960009" cy="939006"/>
          </a:xfrm>
          <a:scene3d>
            <a:camera prst="orthographicFront">
              <a:rot lat="0" lon="0" rev="0"/>
            </a:camera>
            <a:lightRig rig="contrasting" dir="t">
              <a:rot lat="0" lon="0" rev="1200000"/>
            </a:lightRig>
          </a:scene3d>
        </p:grpSpPr>
        <p:sp>
          <p:nvSpPr>
            <p:cNvPr id="4" name="Rounded Rectangle 3"/>
            <p:cNvSpPr/>
            <p:nvPr/>
          </p:nvSpPr>
          <p:spPr>
            <a:xfrm>
              <a:off x="4879177" y="768648"/>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ed Rectangle 4"/>
            <p:cNvSpPr txBox="1"/>
            <p:nvPr/>
          </p:nvSpPr>
          <p:spPr>
            <a:xfrm>
              <a:off x="4925016" y="814486"/>
              <a:ext cx="3701420"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rgbClr val="D20A11"/>
                  </a:solidFill>
                </a:rPr>
                <a:t>Level 3 – Global</a:t>
              </a:r>
            </a:p>
            <a:p>
              <a:pPr lvl="0" algn="ctr" defTabSz="711200">
                <a:lnSpc>
                  <a:spcPct val="90000"/>
                </a:lnSpc>
                <a:spcBef>
                  <a:spcPct val="0"/>
                </a:spcBef>
                <a:spcAft>
                  <a:spcPct val="35000"/>
                </a:spcAft>
              </a:pPr>
              <a:r>
                <a:rPr lang="en-GB" sz="1400" kern="1200" dirty="0"/>
                <a:t>Picking up emotions, tone body language, environment and self talk</a:t>
              </a:r>
            </a:p>
          </p:txBody>
        </p:sp>
      </p:grpSp>
      <p:grpSp>
        <p:nvGrpSpPr>
          <p:cNvPr id="6" name="Group 5"/>
          <p:cNvGrpSpPr/>
          <p:nvPr/>
        </p:nvGrpSpPr>
        <p:grpSpPr>
          <a:xfrm>
            <a:off x="4955508" y="2400150"/>
            <a:ext cx="3960009" cy="939006"/>
            <a:chOff x="4879177" y="1825030"/>
            <a:chExt cx="3960009" cy="939006"/>
          </a:xfrm>
          <a:scene3d>
            <a:camera prst="orthographicFront">
              <a:rot lat="0" lon="0" rev="0"/>
            </a:camera>
            <a:lightRig rig="contrasting" dir="t">
              <a:rot lat="0" lon="0" rev="1200000"/>
            </a:lightRig>
          </a:scene3d>
        </p:grpSpPr>
        <p:sp>
          <p:nvSpPr>
            <p:cNvPr id="7" name="Rounded Rectangle 6"/>
            <p:cNvSpPr/>
            <p:nvPr/>
          </p:nvSpPr>
          <p:spPr>
            <a:xfrm>
              <a:off x="4879177" y="1825030"/>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txBox="1"/>
            <p:nvPr/>
          </p:nvSpPr>
          <p:spPr>
            <a:xfrm>
              <a:off x="4925015" y="1870868"/>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rgbClr val="D20A11"/>
                  </a:solidFill>
                </a:rPr>
                <a:t>Level 2 – Focused</a:t>
              </a:r>
            </a:p>
            <a:p>
              <a:pPr lvl="0" algn="ctr" defTabSz="711200">
                <a:lnSpc>
                  <a:spcPct val="90000"/>
                </a:lnSpc>
                <a:spcBef>
                  <a:spcPct val="0"/>
                </a:spcBef>
                <a:spcAft>
                  <a:spcPct val="35000"/>
                </a:spcAft>
              </a:pPr>
              <a:r>
                <a:rPr lang="en-GB" sz="1400" kern="1200" dirty="0"/>
                <a:t>The focus is with the </a:t>
              </a:r>
              <a:r>
                <a:rPr lang="en-GB" sz="1400" kern="1200" dirty="0" err="1"/>
                <a:t>coachee</a:t>
              </a:r>
              <a:r>
                <a:rPr lang="en-GB" sz="1400" kern="1200" dirty="0"/>
                <a:t>, listening to every word and conversational nuance</a:t>
              </a:r>
            </a:p>
          </p:txBody>
        </p:sp>
      </p:grpSp>
      <p:grpSp>
        <p:nvGrpSpPr>
          <p:cNvPr id="11" name="Group 10"/>
          <p:cNvGrpSpPr/>
          <p:nvPr/>
        </p:nvGrpSpPr>
        <p:grpSpPr>
          <a:xfrm>
            <a:off x="4955509" y="4609232"/>
            <a:ext cx="3960009" cy="939006"/>
            <a:chOff x="4879177" y="3937794"/>
            <a:chExt cx="3960009" cy="939006"/>
          </a:xfrm>
          <a:scene3d>
            <a:camera prst="orthographicFront">
              <a:rot lat="0" lon="0" rev="0"/>
            </a:camera>
            <a:lightRig rig="contrasting" dir="t">
              <a:rot lat="0" lon="0" rev="1200000"/>
            </a:lightRig>
          </a:scene3d>
        </p:grpSpPr>
        <p:sp>
          <p:nvSpPr>
            <p:cNvPr id="12" name="Rounded Rectangle 11"/>
            <p:cNvSpPr/>
            <p:nvPr/>
          </p:nvSpPr>
          <p:spPr>
            <a:xfrm>
              <a:off x="4879177" y="3937794"/>
              <a:ext cx="3960009" cy="939006"/>
            </a:xfrm>
            <a:prstGeom prst="roundRect">
              <a:avLst/>
            </a:prstGeom>
            <a:solidFill>
              <a:sysClr val="window" lastClr="FFFFFF">
                <a:alpha val="90000"/>
                <a:hueOff val="0"/>
                <a:satOff val="0"/>
                <a:lumOff val="0"/>
                <a:alphaOff val="0"/>
              </a:sysClr>
            </a:solidFill>
            <a:ln>
              <a:noFill/>
            </a:ln>
            <a:effectLst/>
            <a:sp3d z="300000" contourW="19050" prstMaterial="metal">
              <a:bevelT w="88900" h="203200"/>
              <a:bevelB w="165100" h="254000"/>
            </a:sp3d>
          </p:spPr>
        </p:sp>
        <p:sp>
          <p:nvSpPr>
            <p:cNvPr id="13" name="Rounded Rectangle 4"/>
            <p:cNvSpPr txBox="1"/>
            <p:nvPr/>
          </p:nvSpPr>
          <p:spPr>
            <a:xfrm>
              <a:off x="4925015" y="3983632"/>
              <a:ext cx="3868333" cy="847330"/>
            </a:xfrm>
            <a:prstGeom prst="rect">
              <a:avLst/>
            </a:prstGeom>
            <a:noFill/>
            <a:ln>
              <a:noFill/>
            </a:ln>
            <a:effectLst/>
            <a:sp3d z="300000"/>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D20A11"/>
                  </a:solidFill>
                  <a:effectLst/>
                  <a:uLnTx/>
                  <a:uFillTx/>
                  <a:latin typeface="Calibri"/>
                  <a:ea typeface="+mn-ea"/>
                  <a:cs typeface="+mn-cs"/>
                </a:rPr>
                <a:t>Level 0 – Tuned out</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Not listening</a:t>
              </a:r>
            </a:p>
          </p:txBody>
        </p:sp>
      </p:grpSp>
      <p:grpSp>
        <p:nvGrpSpPr>
          <p:cNvPr id="14" name="Group 13"/>
          <p:cNvGrpSpPr/>
          <p:nvPr/>
        </p:nvGrpSpPr>
        <p:grpSpPr>
          <a:xfrm>
            <a:off x="4955509" y="3506651"/>
            <a:ext cx="3960009" cy="939006"/>
            <a:chOff x="4879177" y="2881412"/>
            <a:chExt cx="3960009" cy="939006"/>
          </a:xfrm>
          <a:scene3d>
            <a:camera prst="orthographicFront">
              <a:rot lat="0" lon="0" rev="0"/>
            </a:camera>
            <a:lightRig rig="contrasting" dir="t">
              <a:rot lat="0" lon="0" rev="1200000"/>
            </a:lightRig>
          </a:scene3d>
        </p:grpSpPr>
        <p:sp>
          <p:nvSpPr>
            <p:cNvPr id="15" name="Rounded Rectangle 14"/>
            <p:cNvSpPr/>
            <p:nvPr/>
          </p:nvSpPr>
          <p:spPr>
            <a:xfrm>
              <a:off x="4879177" y="2881412"/>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txBox="1"/>
            <p:nvPr/>
          </p:nvSpPr>
          <p:spPr>
            <a:xfrm>
              <a:off x="4925015" y="2927250"/>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rgbClr val="D20A11"/>
                  </a:solidFill>
                </a:rPr>
                <a:t>Level 1 – Internal</a:t>
              </a:r>
            </a:p>
            <a:p>
              <a:pPr lvl="0" algn="ctr" defTabSz="711200">
                <a:lnSpc>
                  <a:spcPct val="90000"/>
                </a:lnSpc>
                <a:spcBef>
                  <a:spcPct val="0"/>
                </a:spcBef>
                <a:spcAft>
                  <a:spcPct val="35000"/>
                </a:spcAft>
              </a:pPr>
              <a:r>
                <a:rPr lang="en-GB" sz="1400" kern="1200" dirty="0"/>
                <a:t>Hear the words but primarily aware of own opinions, feelings and needs</a:t>
              </a:r>
            </a:p>
          </p:txBody>
        </p:sp>
      </p:grpSp>
      <p:sp>
        <p:nvSpPr>
          <p:cNvPr id="17" name="Rectangle 16"/>
          <p:cNvSpPr/>
          <p:nvPr/>
        </p:nvSpPr>
        <p:spPr>
          <a:xfrm>
            <a:off x="1339953" y="6090304"/>
            <a:ext cx="6740178" cy="573298"/>
          </a:xfrm>
          <a:prstGeom prst="rect">
            <a:avLst/>
          </a:prstGeom>
        </p:spPr>
        <p:txBody>
          <a:bodyPr wrap="square">
            <a:spAutoFit/>
          </a:bodyPr>
          <a:lstStyle/>
          <a:p>
            <a:pPr algn="ctr">
              <a:lnSpc>
                <a:spcPct val="115000"/>
              </a:lnSpc>
              <a:spcAft>
                <a:spcPts val="0"/>
              </a:spcAft>
            </a:pPr>
            <a:r>
              <a:rPr lang="en-GB" sz="1400" dirty="0">
                <a:solidFill>
                  <a:srgbClr val="000000"/>
                </a:solidFill>
                <a:ea typeface="Times New Roman" panose="02020603050405020304" pitchFamily="18" charset="0"/>
                <a:cs typeface="Calibri" panose="020F0502020204030204" pitchFamily="34" charset="0"/>
              </a:rPr>
              <a:t>Adapted from: </a:t>
            </a:r>
            <a:r>
              <a:rPr lang="en-US" sz="1400" dirty="0" err="1"/>
              <a:t>Kimsey</a:t>
            </a:r>
            <a:r>
              <a:rPr lang="en-US" sz="1400" dirty="0"/>
              <a:t>-House, K., </a:t>
            </a:r>
            <a:r>
              <a:rPr lang="en-US" sz="1400" dirty="0" err="1"/>
              <a:t>Kimsey</a:t>
            </a:r>
            <a:r>
              <a:rPr lang="en-US" sz="1400" dirty="0"/>
              <a:t>-House, H., </a:t>
            </a:r>
            <a:r>
              <a:rPr lang="en-US" sz="1400" dirty="0" err="1"/>
              <a:t>Sandahl</a:t>
            </a:r>
            <a:r>
              <a:rPr lang="en-US" sz="1400" dirty="0"/>
              <a:t>, P., &amp; Whitworth, L. (2011). </a:t>
            </a:r>
          </a:p>
          <a:p>
            <a:pPr algn="ctr">
              <a:lnSpc>
                <a:spcPct val="115000"/>
              </a:lnSpc>
              <a:spcAft>
                <a:spcPts val="0"/>
              </a:spcAft>
            </a:pPr>
            <a:r>
              <a:rPr lang="en-US" sz="1400" i="1" dirty="0"/>
              <a:t>Co-Active Coaching</a:t>
            </a:r>
            <a:r>
              <a:rPr lang="en-US" sz="1400" dirty="0"/>
              <a:t> (3rd ed.). London: Nicholas </a:t>
            </a:r>
            <a:r>
              <a:rPr lang="en-US" sz="1400" dirty="0" err="1"/>
              <a:t>Brealey</a:t>
            </a:r>
            <a:r>
              <a:rPr lang="en-US" sz="1400" dirty="0"/>
              <a:t> Publishing.</a:t>
            </a:r>
            <a:endParaRPr lang="en-GB" sz="1400" dirty="0">
              <a:ea typeface="Times New Roman" panose="02020603050405020304" pitchFamily="18" charset="0"/>
              <a:cs typeface="Times New Roman" panose="02020603050405020304" pitchFamily="18" charset="0"/>
            </a:endParaRPr>
          </a:p>
        </p:txBody>
      </p:sp>
      <p:sp>
        <p:nvSpPr>
          <p:cNvPr id="19" name="Rectangle 18"/>
          <p:cNvSpPr/>
          <p:nvPr/>
        </p:nvSpPr>
        <p:spPr>
          <a:xfrm>
            <a:off x="3024554" y="93738"/>
            <a:ext cx="368081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C00000"/>
                </a:solidFill>
                <a:effectLst/>
                <a:uLnTx/>
                <a:uFillTx/>
                <a:ea typeface="+mj-ea"/>
                <a:cs typeface="+mj-cs"/>
              </a:rPr>
              <a:t>Levels of Listening</a:t>
            </a:r>
            <a:endParaRPr kumimoji="0" lang="en-GB" sz="3600" b="1" i="0"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val="206976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54" y="152400"/>
            <a:ext cx="8175801" cy="1476375"/>
          </a:xfrm>
        </p:spPr>
        <p:txBody>
          <a:bodyPr/>
          <a:lstStyle/>
          <a:p>
            <a:r>
              <a:rPr lang="en-GB" sz="2800" dirty="0">
                <a:latin typeface="Arial Bold" panose="020B0704020202020204" pitchFamily="34" charset="0"/>
                <a:cs typeface="Arial Bold" panose="020B0704020202020204" pitchFamily="34" charset="0"/>
              </a:rPr>
              <a:t>Questioning Skills</a:t>
            </a:r>
            <a:endParaRPr lang="en-US" sz="2800" dirty="0">
              <a:latin typeface="Arial Bold" panose="020B0704020202020204" pitchFamily="34" charset="0"/>
              <a:cs typeface="Arial Bold" panose="020B0704020202020204" pitchFamily="34" charset="0"/>
            </a:endParaRPr>
          </a:p>
        </p:txBody>
      </p:sp>
      <p:sp>
        <p:nvSpPr>
          <p:cNvPr id="15" name="Text Placeholder 2"/>
          <p:cNvSpPr>
            <a:spLocks noGrp="1"/>
          </p:cNvSpPr>
          <p:nvPr>
            <p:ph type="body" idx="1"/>
          </p:nvPr>
        </p:nvSpPr>
        <p:spPr>
          <a:xfrm>
            <a:off x="457200" y="1404541"/>
            <a:ext cx="4040188" cy="639762"/>
          </a:xfrm>
        </p:spPr>
        <p:txBody>
          <a:bodyPr/>
          <a:lstStyle/>
          <a:p>
            <a:r>
              <a:rPr lang="en-US" dirty="0"/>
              <a:t>Effective Coaching Questions</a:t>
            </a:r>
          </a:p>
        </p:txBody>
      </p:sp>
      <p:sp>
        <p:nvSpPr>
          <p:cNvPr id="16" name="Content Placeholder 4"/>
          <p:cNvSpPr>
            <a:spLocks noGrp="1"/>
          </p:cNvSpPr>
          <p:nvPr>
            <p:ph idx="4294967295"/>
          </p:nvPr>
        </p:nvSpPr>
        <p:spPr>
          <a:xfrm>
            <a:off x="457200" y="2342443"/>
            <a:ext cx="4040188" cy="3783719"/>
          </a:xfrm>
          <a:prstGeom prst="rect">
            <a:avLst/>
          </a:prstGeom>
        </p:spPr>
        <p:txBody>
          <a:bodyPr>
            <a:normAutofit fontScale="62500" lnSpcReduction="20000"/>
          </a:bodyPr>
          <a:lstStyle/>
          <a:p>
            <a:r>
              <a:rPr lang="en-GB" b="1" dirty="0"/>
              <a:t>Open </a:t>
            </a:r>
          </a:p>
          <a:p>
            <a:pPr lvl="1"/>
            <a:r>
              <a:rPr lang="en-GB" dirty="0">
                <a:solidFill>
                  <a:srgbClr val="818A8F"/>
                </a:solidFill>
                <a:cs typeface="Tahoma" charset="0"/>
              </a:rPr>
              <a:t>(to promote discussion)</a:t>
            </a:r>
          </a:p>
          <a:p>
            <a:endParaRPr lang="en-GB" dirty="0"/>
          </a:p>
          <a:p>
            <a:pPr>
              <a:lnSpc>
                <a:spcPct val="120000"/>
              </a:lnSpc>
            </a:pPr>
            <a:r>
              <a:rPr lang="en-GB" b="1" dirty="0"/>
              <a:t>Probing </a:t>
            </a:r>
          </a:p>
          <a:p>
            <a:pPr lvl="1"/>
            <a:r>
              <a:rPr lang="en-GB" dirty="0">
                <a:solidFill>
                  <a:srgbClr val="818A8F"/>
                </a:solidFill>
                <a:cs typeface="Tahoma" charset="0"/>
              </a:rPr>
              <a:t>(to follow up on what has been said)</a:t>
            </a:r>
          </a:p>
          <a:p>
            <a:pPr marL="0" indent="0">
              <a:buNone/>
            </a:pPr>
            <a:endParaRPr lang="en-GB" dirty="0"/>
          </a:p>
          <a:p>
            <a:pPr>
              <a:lnSpc>
                <a:spcPct val="90000"/>
              </a:lnSpc>
            </a:pPr>
            <a:r>
              <a:rPr lang="en-GB" b="1" dirty="0"/>
              <a:t>Focussed </a:t>
            </a:r>
          </a:p>
          <a:p>
            <a:pPr lvl="1"/>
            <a:r>
              <a:rPr lang="en-GB" dirty="0">
                <a:solidFill>
                  <a:srgbClr val="818A8F"/>
                </a:solidFill>
                <a:cs typeface="Tahoma" charset="0"/>
              </a:rPr>
              <a:t>(to establish the real situation and real actions to be taken)</a:t>
            </a:r>
          </a:p>
          <a:p>
            <a:pPr lvl="1"/>
            <a:endParaRPr lang="en-GB" dirty="0"/>
          </a:p>
          <a:p>
            <a:pPr>
              <a:lnSpc>
                <a:spcPct val="90000"/>
              </a:lnSpc>
            </a:pPr>
            <a:r>
              <a:rPr lang="en-GB" b="1" dirty="0"/>
              <a:t>Leading Questions </a:t>
            </a:r>
          </a:p>
          <a:p>
            <a:pPr lvl="1"/>
            <a:r>
              <a:rPr lang="en-GB" dirty="0">
                <a:solidFill>
                  <a:srgbClr val="818A8F"/>
                </a:solidFill>
                <a:cs typeface="Tahoma" charset="0"/>
              </a:rPr>
              <a:t>(to be avoided!)</a:t>
            </a:r>
          </a:p>
          <a:p>
            <a:endParaRPr lang="en-GB" dirty="0"/>
          </a:p>
          <a:p>
            <a:endParaRPr lang="en-US" dirty="0"/>
          </a:p>
        </p:txBody>
      </p:sp>
      <p:sp>
        <p:nvSpPr>
          <p:cNvPr id="17" name="Content Placeholder 5"/>
          <p:cNvSpPr>
            <a:spLocks noGrp="1"/>
          </p:cNvSpPr>
          <p:nvPr>
            <p:ph idx="4294967295"/>
          </p:nvPr>
        </p:nvSpPr>
        <p:spPr>
          <a:xfrm>
            <a:off x="4645025" y="2290947"/>
            <a:ext cx="4041775" cy="3835216"/>
          </a:xfrm>
          <a:prstGeom prst="rect">
            <a:avLst/>
          </a:prstGeom>
        </p:spPr>
        <p:txBody>
          <a:bodyPr>
            <a:normAutofit/>
          </a:bodyPr>
          <a:lstStyle/>
          <a:p>
            <a:r>
              <a:rPr lang="en-GB" sz="1700" dirty="0"/>
              <a:t>What, Where, When, How (Why needs to be used carefully to avoid appearing judgemental)</a:t>
            </a:r>
          </a:p>
          <a:p>
            <a:endParaRPr lang="en-GB" sz="1700" dirty="0"/>
          </a:p>
          <a:p>
            <a:pPr>
              <a:lnSpc>
                <a:spcPct val="70000"/>
              </a:lnSpc>
            </a:pPr>
            <a:r>
              <a:rPr lang="en-GB" sz="1700" dirty="0"/>
              <a:t>Can you tell me more about…?</a:t>
            </a:r>
          </a:p>
          <a:p>
            <a:endParaRPr lang="en-GB" sz="1700" dirty="0"/>
          </a:p>
          <a:p>
            <a:endParaRPr lang="en-GB" sz="1700" dirty="0"/>
          </a:p>
          <a:p>
            <a:r>
              <a:rPr lang="en-GB" sz="1700" dirty="0"/>
              <a:t>What were your feelings at the time?</a:t>
            </a:r>
          </a:p>
          <a:p>
            <a:r>
              <a:rPr lang="en-GB" sz="1700" dirty="0"/>
              <a:t>What action will you take?</a:t>
            </a:r>
          </a:p>
          <a:p>
            <a:endParaRPr lang="en-GB" sz="1700" dirty="0"/>
          </a:p>
          <a:p>
            <a:pPr>
              <a:lnSpc>
                <a:spcPct val="140000"/>
              </a:lnSpc>
            </a:pPr>
            <a:r>
              <a:rPr lang="en-GB" sz="1700" dirty="0"/>
              <a:t>Don</a:t>
            </a:r>
            <a:r>
              <a:rPr lang="en-GB" altLang="ja-JP" sz="1700" dirty="0"/>
              <a:t>’</a:t>
            </a:r>
            <a:r>
              <a:rPr lang="en-GB" sz="1700" dirty="0"/>
              <a:t>t you think it would be better if…?</a:t>
            </a:r>
          </a:p>
          <a:p>
            <a:r>
              <a:rPr lang="en-GB" sz="1700" dirty="0"/>
              <a:t>Why don</a:t>
            </a:r>
            <a:r>
              <a:rPr lang="en-GB" altLang="ja-JP" sz="1700" dirty="0"/>
              <a:t>’</a:t>
            </a:r>
            <a:r>
              <a:rPr lang="en-GB" sz="1700" dirty="0"/>
              <a:t>t you do the following…?</a:t>
            </a:r>
          </a:p>
        </p:txBody>
      </p:sp>
      <p:cxnSp>
        <p:nvCxnSpPr>
          <p:cNvPr id="18" name="Straight Connector 17"/>
          <p:cNvCxnSpPr/>
          <p:nvPr/>
        </p:nvCxnSpPr>
        <p:spPr>
          <a:xfrm>
            <a:off x="534129" y="3230930"/>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4129" y="4143145"/>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4129" y="5225506"/>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4129" y="2276872"/>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77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1"/>
            <a:ext cx="8175801" cy="838200"/>
          </a:xfrm>
        </p:spPr>
        <p:txBody>
          <a:bodyPr/>
          <a:lstStyle/>
          <a:p>
            <a:r>
              <a:rPr lang="en-GB" sz="2800" dirty="0"/>
              <a:t>The G.R.O.W model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228" y="878093"/>
            <a:ext cx="4643772" cy="5083709"/>
          </a:xfrm>
          <a:prstGeom prst="rect">
            <a:avLst/>
          </a:prstGeom>
        </p:spPr>
      </p:pic>
      <p:sp>
        <p:nvSpPr>
          <p:cNvPr id="5" name="Rectangle 4"/>
          <p:cNvSpPr/>
          <p:nvPr/>
        </p:nvSpPr>
        <p:spPr>
          <a:xfrm>
            <a:off x="228600" y="5943600"/>
            <a:ext cx="8915400" cy="246221"/>
          </a:xfrm>
          <a:prstGeom prst="rect">
            <a:avLst/>
          </a:prstGeom>
        </p:spPr>
        <p:txBody>
          <a:bodyPr wrap="square">
            <a:spAutoFit/>
          </a:bodyPr>
          <a:lstStyle/>
          <a:p>
            <a:pPr algn="ctr"/>
            <a:r>
              <a:rPr lang="en-GB" sz="1000" dirty="0">
                <a:latin typeface="+mn-lt"/>
              </a:rPr>
              <a:t>Image from </a:t>
            </a:r>
            <a:r>
              <a:rPr lang="en-GB" sz="1000" dirty="0">
                <a:latin typeface="+mn-lt"/>
                <a:hlinkClick r:id="rId4"/>
              </a:rPr>
              <a:t>http://aspirekc.com/Blog/2015/01/05/need-more-focus-try-the-grow-model/</a:t>
            </a:r>
            <a:r>
              <a:rPr lang="en-GB" sz="1000" dirty="0">
                <a:latin typeface="+mn-lt"/>
              </a:rPr>
              <a:t> </a:t>
            </a:r>
          </a:p>
        </p:txBody>
      </p:sp>
      <p:sp>
        <p:nvSpPr>
          <p:cNvPr id="6" name="Title 1"/>
          <p:cNvSpPr txBox="1">
            <a:spLocks/>
          </p:cNvSpPr>
          <p:nvPr/>
        </p:nvSpPr>
        <p:spPr>
          <a:xfrm>
            <a:off x="5334000" y="381000"/>
            <a:ext cx="3095836" cy="680864"/>
          </a:xfrm>
          <a:prstGeom prst="rect">
            <a:avLst/>
          </a:prstGeom>
        </p:spPr>
        <p:txBody>
          <a:bodyPr>
            <a:normAutofit fontScale="62500" lnSpcReduction="20000"/>
          </a:bodyPr>
          <a:lstStyle>
            <a:lvl1pPr algn="l" defTabSz="457200" rtl="0" eaLnBrk="1" fontAlgn="base" hangingPunct="1">
              <a:spcBef>
                <a:spcPct val="0"/>
              </a:spcBef>
              <a:spcAft>
                <a:spcPct val="0"/>
              </a:spcAft>
              <a:defRPr sz="44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a:lstStyle>
          <a:p>
            <a:r>
              <a:rPr lang="en-GB" dirty="0">
                <a:solidFill>
                  <a:srgbClr val="00CC99"/>
                </a:solidFill>
              </a:rPr>
              <a:t>S.M.A.R.T. Goals</a:t>
            </a:r>
          </a:p>
        </p:txBody>
      </p:sp>
      <p:sp>
        <p:nvSpPr>
          <p:cNvPr id="7" name="Content Placeholder 2"/>
          <p:cNvSpPr>
            <a:spLocks noGrp="1"/>
          </p:cNvSpPr>
          <p:nvPr>
            <p:ph sz="half" idx="1"/>
          </p:nvPr>
        </p:nvSpPr>
        <p:spPr>
          <a:xfrm>
            <a:off x="5638800" y="797632"/>
            <a:ext cx="3276600" cy="2121602"/>
          </a:xfrm>
        </p:spPr>
        <p:txBody>
          <a:bodyPr>
            <a:normAutofit/>
          </a:bodyPr>
          <a:lstStyle/>
          <a:p>
            <a:pPr marL="252000">
              <a:spcAft>
                <a:spcPts val="600"/>
              </a:spcAft>
              <a:buClr>
                <a:srgbClr val="00CC99"/>
              </a:buClr>
              <a:buFont typeface="Wingdings" panose="05000000000000000000" pitchFamily="2" charset="2"/>
              <a:buChar char="§"/>
            </a:pPr>
            <a:r>
              <a:rPr lang="en-GB" sz="1800" dirty="0">
                <a:solidFill>
                  <a:srgbClr val="00CC99"/>
                </a:solidFill>
              </a:rPr>
              <a:t>S</a:t>
            </a:r>
            <a:r>
              <a:rPr lang="en-GB" sz="1800" dirty="0"/>
              <a:t>pecific </a:t>
            </a:r>
          </a:p>
          <a:p>
            <a:pPr marL="252000">
              <a:spcAft>
                <a:spcPts val="600"/>
              </a:spcAft>
              <a:buClr>
                <a:srgbClr val="00CC99"/>
              </a:buClr>
              <a:buFont typeface="Wingdings" panose="05000000000000000000" pitchFamily="2" charset="2"/>
              <a:buChar char="§"/>
            </a:pPr>
            <a:r>
              <a:rPr lang="en-GB" sz="1800" dirty="0">
                <a:solidFill>
                  <a:srgbClr val="00CC99"/>
                </a:solidFill>
              </a:rPr>
              <a:t>M</a:t>
            </a:r>
            <a:r>
              <a:rPr lang="en-GB" sz="1800" dirty="0"/>
              <a:t>easurable</a:t>
            </a:r>
          </a:p>
          <a:p>
            <a:pPr marL="252000">
              <a:spcAft>
                <a:spcPts val="600"/>
              </a:spcAft>
              <a:buClr>
                <a:srgbClr val="00CC99"/>
              </a:buClr>
              <a:buFont typeface="Wingdings" panose="05000000000000000000" pitchFamily="2" charset="2"/>
              <a:buChar char="§"/>
            </a:pPr>
            <a:r>
              <a:rPr lang="en-GB" sz="1800" dirty="0">
                <a:solidFill>
                  <a:srgbClr val="00CC99"/>
                </a:solidFill>
              </a:rPr>
              <a:t>A</a:t>
            </a:r>
            <a:r>
              <a:rPr lang="en-GB" sz="1800" dirty="0"/>
              <a:t>chievable/</a:t>
            </a:r>
            <a:r>
              <a:rPr lang="en-GB" sz="1800" dirty="0">
                <a:solidFill>
                  <a:srgbClr val="00CC99"/>
                </a:solidFill>
              </a:rPr>
              <a:t>A</a:t>
            </a:r>
            <a:r>
              <a:rPr lang="en-GB" sz="1800" dirty="0"/>
              <a:t>ction-oriented </a:t>
            </a:r>
          </a:p>
          <a:p>
            <a:pPr marL="252000">
              <a:spcAft>
                <a:spcPts val="600"/>
              </a:spcAft>
              <a:buClr>
                <a:srgbClr val="00CC99"/>
              </a:buClr>
              <a:buFont typeface="Wingdings" panose="05000000000000000000" pitchFamily="2" charset="2"/>
              <a:buChar char="§"/>
            </a:pPr>
            <a:r>
              <a:rPr lang="en-GB" sz="1800" dirty="0">
                <a:solidFill>
                  <a:srgbClr val="00CC99"/>
                </a:solidFill>
              </a:rPr>
              <a:t>R</a:t>
            </a:r>
            <a:r>
              <a:rPr lang="en-GB" sz="1800" dirty="0"/>
              <a:t>ealistic</a:t>
            </a:r>
          </a:p>
          <a:p>
            <a:pPr marL="252000">
              <a:spcAft>
                <a:spcPts val="600"/>
              </a:spcAft>
              <a:buClr>
                <a:srgbClr val="00CC99"/>
              </a:buClr>
              <a:buFont typeface="Wingdings" panose="05000000000000000000" pitchFamily="2" charset="2"/>
              <a:buChar char="§"/>
            </a:pPr>
            <a:r>
              <a:rPr lang="en-GB" sz="1800" dirty="0">
                <a:solidFill>
                  <a:srgbClr val="00CC99"/>
                </a:solidFill>
              </a:rPr>
              <a:t>T</a:t>
            </a:r>
            <a:r>
              <a:rPr lang="en-GB" sz="1800" dirty="0"/>
              <a:t>ime-bound</a:t>
            </a:r>
          </a:p>
        </p:txBody>
      </p:sp>
      <p:sp>
        <p:nvSpPr>
          <p:cNvPr id="2" name="Rectangle 1"/>
          <p:cNvSpPr/>
          <p:nvPr/>
        </p:nvSpPr>
        <p:spPr>
          <a:xfrm>
            <a:off x="228600" y="6340935"/>
            <a:ext cx="8915400" cy="517065"/>
          </a:xfrm>
          <a:prstGeom prst="rect">
            <a:avLst/>
          </a:prstGeom>
        </p:spPr>
        <p:txBody>
          <a:bodyPr wrap="square">
            <a:spAutoFit/>
          </a:bodyPr>
          <a:lstStyle/>
          <a:p>
            <a:pPr lvl="0" algn="ctr">
              <a:lnSpc>
                <a:spcPct val="115000"/>
              </a:lnSpc>
              <a:spcAft>
                <a:spcPts val="0"/>
              </a:spcAft>
              <a:tabLst>
                <a:tab pos="457200" algn="l"/>
              </a:tabLst>
            </a:pPr>
            <a:r>
              <a:rPr lang="en-GB" sz="1200" dirty="0">
                <a:solidFill>
                  <a:srgbClr val="000000"/>
                </a:solidFill>
                <a:ea typeface="Times New Roman" panose="02020603050405020304" pitchFamily="18" charset="0"/>
                <a:cs typeface="Calibri" panose="020F0502020204030204" pitchFamily="34" charset="0"/>
              </a:rPr>
              <a:t>Whitmore, J. (2009). Coaching for performance: </a:t>
            </a:r>
            <a:r>
              <a:rPr lang="en-GB" sz="1200" dirty="0" err="1">
                <a:solidFill>
                  <a:srgbClr val="000000"/>
                </a:solidFill>
                <a:ea typeface="Times New Roman" panose="02020603050405020304" pitchFamily="18" charset="0"/>
                <a:cs typeface="Calibri" panose="020F0502020204030204" pitchFamily="34" charset="0"/>
              </a:rPr>
              <a:t>GROWing</a:t>
            </a:r>
            <a:r>
              <a:rPr lang="en-GB" sz="1200" dirty="0">
                <a:solidFill>
                  <a:srgbClr val="000000"/>
                </a:solidFill>
                <a:ea typeface="Times New Roman" panose="02020603050405020304" pitchFamily="18" charset="0"/>
                <a:cs typeface="Calibri" panose="020F0502020204030204" pitchFamily="34" charset="0"/>
              </a:rPr>
              <a:t> human potential and purpose: </a:t>
            </a:r>
          </a:p>
          <a:p>
            <a:pPr lvl="0" algn="ctr">
              <a:lnSpc>
                <a:spcPct val="115000"/>
              </a:lnSpc>
              <a:spcAft>
                <a:spcPts val="0"/>
              </a:spcAft>
              <a:tabLst>
                <a:tab pos="457200" algn="l"/>
              </a:tabLst>
            </a:pPr>
            <a:r>
              <a:rPr lang="en-GB" sz="1200" dirty="0">
                <a:solidFill>
                  <a:srgbClr val="000000"/>
                </a:solidFill>
                <a:ea typeface="Times New Roman" panose="02020603050405020304" pitchFamily="18" charset="0"/>
                <a:cs typeface="Calibri" panose="020F0502020204030204" pitchFamily="34" charset="0"/>
              </a:rPr>
              <a:t>The principles and practice of coaching and leadership (4th ed.). London: Nicholas </a:t>
            </a:r>
            <a:r>
              <a:rPr lang="en-GB" sz="1200" dirty="0" err="1">
                <a:solidFill>
                  <a:srgbClr val="000000"/>
                </a:solidFill>
                <a:ea typeface="Times New Roman" panose="02020603050405020304" pitchFamily="18" charset="0"/>
                <a:cs typeface="Calibri" panose="020F0502020204030204" pitchFamily="34" charset="0"/>
              </a:rPr>
              <a:t>Brealey</a:t>
            </a:r>
            <a:r>
              <a:rPr lang="en-GB" sz="1200" dirty="0">
                <a:solidFill>
                  <a:srgbClr val="000000"/>
                </a:solidFill>
                <a:ea typeface="Times New Roman" panose="02020603050405020304" pitchFamily="18" charset="0"/>
                <a:cs typeface="Calibri" panose="020F0502020204030204" pitchFamily="34" charset="0"/>
              </a:rPr>
              <a:t>.</a:t>
            </a:r>
            <a:endParaRPr lang="en-GB" sz="12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01262" y="404447"/>
            <a:ext cx="6761284" cy="830997"/>
          </a:xfrm>
          <a:prstGeom prst="rect">
            <a:avLst/>
          </a:prstGeom>
          <a:noFill/>
        </p:spPr>
        <p:txBody>
          <a:bodyPr wrap="square" rtlCol="0">
            <a:spAutoFit/>
          </a:bodyPr>
          <a:lstStyle/>
          <a:p>
            <a:pPr algn="ctr"/>
            <a:r>
              <a:rPr lang="en-GB" sz="4800" b="1" dirty="0" smtClean="0">
                <a:solidFill>
                  <a:srgbClr val="C00000"/>
                </a:solidFill>
              </a:rPr>
              <a:t>Coaching Conversation</a:t>
            </a:r>
            <a:endParaRPr lang="en-GB" sz="4800" b="1" dirty="0">
              <a:solidFill>
                <a:srgbClr val="C00000"/>
              </a:solidFill>
            </a:endParaRPr>
          </a:p>
        </p:txBody>
      </p:sp>
      <p:pic>
        <p:nvPicPr>
          <p:cNvPr id="1026" name="Picture 2" descr="Image result for coaching conver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31" y="5020408"/>
            <a:ext cx="2664200" cy="14412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6331" y="1630966"/>
            <a:ext cx="8185638" cy="3293209"/>
          </a:xfrm>
          <a:prstGeom prst="rect">
            <a:avLst/>
          </a:prstGeom>
        </p:spPr>
        <p:txBody>
          <a:bodyPr wrap="square">
            <a:spAutoFit/>
          </a:bodyPr>
          <a:lstStyle/>
          <a:p>
            <a:pPr algn="just">
              <a:spcAft>
                <a:spcPts val="0"/>
              </a:spcAft>
            </a:pPr>
            <a:r>
              <a:rPr lang="en-GB" sz="1600" dirty="0">
                <a:latin typeface="Arial" panose="020B0604020202020204" pitchFamily="34" charset="0"/>
                <a:ea typeface="Calibri" panose="020F0502020204030204" pitchFamily="34" charset="0"/>
              </a:rPr>
              <a:t>Jamal is in his final year and on paper is progressing very well with excellent grades putting him on course for a solid 2:1.  All his friends say he is doing well, however he has found it a real struggle and is never happy with the marks he gets.  Whenever he gets praised he downplays it, and whenever he receives criticism (which is infrequently) he takes it to heart and feels that he needs to work even harder to improve.  He has always been this way from school through to college and is quite competitive with his siblings.  </a:t>
            </a:r>
            <a:endParaRPr lang="en-GB" sz="1600" dirty="0">
              <a:latin typeface="Times New Roman" panose="02020603050405020304" pitchFamily="18" charset="0"/>
              <a:ea typeface="Calibri" panose="020F0502020204030204" pitchFamily="34" charset="0"/>
            </a:endParaRPr>
          </a:p>
          <a:p>
            <a:pPr algn="just">
              <a:spcAft>
                <a:spcPts val="0"/>
              </a:spcAft>
            </a:pPr>
            <a:r>
              <a:rPr lang="en-GB" sz="1600" dirty="0">
                <a:latin typeface="Arial" panose="020B0604020202020204" pitchFamily="34" charset="0"/>
                <a:ea typeface="Calibri" panose="020F0502020204030204" pitchFamily="34" charset="0"/>
              </a:rPr>
              <a:t> </a:t>
            </a:r>
            <a:endParaRPr lang="en-GB" sz="1600" dirty="0">
              <a:latin typeface="Times New Roman" panose="02020603050405020304" pitchFamily="18" charset="0"/>
              <a:ea typeface="Calibri" panose="020F0502020204030204" pitchFamily="34" charset="0"/>
            </a:endParaRPr>
          </a:p>
          <a:p>
            <a:pPr algn="just">
              <a:spcAft>
                <a:spcPts val="0"/>
              </a:spcAft>
            </a:pPr>
            <a:r>
              <a:rPr lang="en-GB" sz="1600" dirty="0" smtClean="0">
                <a:latin typeface="Arial" panose="020B0604020202020204" pitchFamily="34" charset="0"/>
                <a:ea typeface="Calibri" panose="020F0502020204030204" pitchFamily="34" charset="0"/>
              </a:rPr>
              <a:t>Out on placement and in the university time </a:t>
            </a:r>
            <a:r>
              <a:rPr lang="en-GB" sz="1600" dirty="0">
                <a:latin typeface="Arial" panose="020B0604020202020204" pitchFamily="34" charset="0"/>
                <a:ea typeface="Calibri" panose="020F0502020204030204" pitchFamily="34" charset="0"/>
              </a:rPr>
              <a:t>management is a real issue, Jamal will work day and night on assignments, spending four times the time it takes his peers to complete work.  This impacts on his other deadlines and he never knows when to stop.  </a:t>
            </a:r>
            <a:r>
              <a:rPr lang="en-GB" sz="1600" dirty="0" smtClean="0">
                <a:latin typeface="Arial" panose="020B0604020202020204" pitchFamily="34" charset="0"/>
                <a:ea typeface="Calibri" panose="020F0502020204030204" pitchFamily="34" charset="0"/>
              </a:rPr>
              <a:t>Due to completing clinical placements he has </a:t>
            </a:r>
            <a:r>
              <a:rPr lang="en-GB" sz="1600" dirty="0">
                <a:latin typeface="Arial" panose="020B0604020202020204" pitchFamily="34" charset="0"/>
                <a:ea typeface="Calibri" panose="020F0502020204030204" pitchFamily="34" charset="0"/>
              </a:rPr>
              <a:t>no time for other social activities or seeing friends and feels incredibly guilty when relaxing.  His mind is constantly on work and yet he finds himself procrastinating and feeling low in enthusiasm.</a:t>
            </a:r>
            <a:endParaRPr lang="en-GB"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3496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Workshop </a:t>
            </a:r>
            <a:endParaRPr lang="en-GB" dirty="0"/>
          </a:p>
        </p:txBody>
      </p:sp>
      <p:sp>
        <p:nvSpPr>
          <p:cNvPr id="3" name="Content Placeholder 2"/>
          <p:cNvSpPr>
            <a:spLocks noGrp="1"/>
          </p:cNvSpPr>
          <p:nvPr>
            <p:ph idx="1"/>
          </p:nvPr>
        </p:nvSpPr>
        <p:spPr/>
        <p:txBody>
          <a:bodyPr/>
          <a:lstStyle/>
          <a:p>
            <a:r>
              <a:rPr lang="en-GB" sz="2400" dirty="0" smtClean="0"/>
              <a:t>Explore </a:t>
            </a:r>
            <a:r>
              <a:rPr lang="en-GB" sz="2400" dirty="0"/>
              <a:t>the concept of coaching as a </a:t>
            </a:r>
            <a:r>
              <a:rPr lang="en-GB" sz="2400" dirty="0" smtClean="0"/>
              <a:t>tool to </a:t>
            </a:r>
            <a:r>
              <a:rPr lang="en-GB" sz="2400" dirty="0"/>
              <a:t>promote student nurses </a:t>
            </a:r>
            <a:r>
              <a:rPr lang="en-GB" sz="2400" dirty="0" smtClean="0"/>
              <a:t>leadership development </a:t>
            </a:r>
            <a:r>
              <a:rPr lang="en-GB" sz="2400" dirty="0"/>
              <a:t>(academic and clinical) </a:t>
            </a:r>
            <a:r>
              <a:rPr lang="en-GB" sz="2400" dirty="0" smtClean="0"/>
              <a:t>and student </a:t>
            </a:r>
            <a:r>
              <a:rPr lang="en-GB" sz="2400" dirty="0"/>
              <a:t>success</a:t>
            </a:r>
          </a:p>
          <a:p>
            <a:r>
              <a:rPr lang="en-GB" sz="2400" dirty="0" smtClean="0"/>
              <a:t>Provide </a:t>
            </a:r>
            <a:r>
              <a:rPr lang="en-GB" sz="2400" dirty="0"/>
              <a:t>evidence of the framework</a:t>
            </a:r>
          </a:p>
          <a:p>
            <a:r>
              <a:rPr lang="en-GB" sz="2400" dirty="0"/>
              <a:t>developed</a:t>
            </a:r>
          </a:p>
          <a:p>
            <a:r>
              <a:rPr lang="en-GB" sz="2400" dirty="0" smtClean="0"/>
              <a:t>Explore </a:t>
            </a:r>
            <a:r>
              <a:rPr lang="en-GB" sz="2400" dirty="0"/>
              <a:t>strategies for implementation</a:t>
            </a:r>
          </a:p>
          <a:p>
            <a:r>
              <a:rPr lang="en-GB" sz="2400" dirty="0"/>
              <a:t>and provide evidence of student success</a:t>
            </a:r>
          </a:p>
          <a:p>
            <a:r>
              <a:rPr lang="en-GB" sz="2400" dirty="0" smtClean="0"/>
              <a:t>Utilise </a:t>
            </a:r>
            <a:r>
              <a:rPr lang="en-GB" sz="2400" dirty="0"/>
              <a:t>simulation to </a:t>
            </a:r>
            <a:r>
              <a:rPr lang="en-GB" sz="2400" dirty="0" smtClean="0"/>
              <a:t>demonstrate application </a:t>
            </a:r>
            <a:r>
              <a:rPr lang="en-GB" sz="2400" dirty="0"/>
              <a:t>of the framework</a:t>
            </a:r>
          </a:p>
        </p:txBody>
      </p:sp>
    </p:spTree>
    <p:extLst>
      <p:ext uri="{BB962C8B-B14F-4D97-AF65-F5344CB8AC3E}">
        <p14:creationId xmlns:p14="http://schemas.microsoft.com/office/powerpoint/2010/main" val="4664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654" y="331766"/>
            <a:ext cx="8510953" cy="1200329"/>
          </a:xfrm>
          <a:prstGeom prst="rect">
            <a:avLst/>
          </a:prstGeom>
        </p:spPr>
        <p:txBody>
          <a:bodyPr wrap="square">
            <a:spAutoFit/>
          </a:bodyPr>
          <a:lstStyle/>
          <a:p>
            <a:r>
              <a:rPr lang="en-US" sz="3600" b="1" dirty="0">
                <a:solidFill>
                  <a:srgbClr val="C00000"/>
                </a:solidFill>
              </a:rPr>
              <a:t>Challenging our assumptions about existing student support- stakeholder issues </a:t>
            </a:r>
            <a:endParaRPr lang="en-GB" sz="3600" b="1" dirty="0">
              <a:solidFill>
                <a:srgbClr val="C00000"/>
              </a:solidFill>
            </a:endParaRPr>
          </a:p>
        </p:txBody>
      </p:sp>
      <p:sp>
        <p:nvSpPr>
          <p:cNvPr id="3" name="TextBox 2"/>
          <p:cNvSpPr txBox="1"/>
          <p:nvPr/>
        </p:nvSpPr>
        <p:spPr>
          <a:xfrm>
            <a:off x="509954" y="1855177"/>
            <a:ext cx="8396654" cy="4616648"/>
          </a:xfrm>
          <a:prstGeom prst="rect">
            <a:avLst/>
          </a:prstGeom>
          <a:noFill/>
        </p:spPr>
        <p:txBody>
          <a:bodyPr wrap="square" rtlCol="0">
            <a:spAutoFit/>
          </a:bodyPr>
          <a:lstStyle/>
          <a:p>
            <a:pPr marL="342900" indent="-342900">
              <a:buClr>
                <a:srgbClr val="C00000"/>
              </a:buClr>
              <a:buFont typeface="Wingdings" panose="05000000000000000000" pitchFamily="2" charset="2"/>
              <a:buChar char="v"/>
            </a:pPr>
            <a:r>
              <a:rPr lang="en-GB" sz="2400" dirty="0"/>
              <a:t>Personal tutoring policy/practices not delivering vision for student experience transformation </a:t>
            </a:r>
            <a:endParaRPr lang="en-GB" sz="2400" dirty="0" smtClean="0"/>
          </a:p>
          <a:p>
            <a:endParaRPr lang="en-GB" dirty="0"/>
          </a:p>
          <a:p>
            <a:pPr marL="342900" indent="-342900">
              <a:buClr>
                <a:srgbClr val="C00000"/>
              </a:buClr>
              <a:buFont typeface="Wingdings" panose="05000000000000000000" pitchFamily="2" charset="2"/>
              <a:buChar char="v"/>
            </a:pPr>
            <a:r>
              <a:rPr lang="en-GB" sz="2400" dirty="0"/>
              <a:t>Variable support in clinical practice for undergraduate student </a:t>
            </a:r>
            <a:r>
              <a:rPr lang="en-GB" sz="2400" dirty="0" smtClean="0"/>
              <a:t>nurses, most of </a:t>
            </a:r>
            <a:r>
              <a:rPr lang="en-GB" sz="2400" dirty="0"/>
              <a:t>whom were not consistently encouraged to take ownership of their learning needs (unlock potential for learning) </a:t>
            </a:r>
          </a:p>
          <a:p>
            <a:endParaRPr lang="en-GB" dirty="0" smtClean="0"/>
          </a:p>
          <a:p>
            <a:pPr marL="342900" indent="-342900">
              <a:buClr>
                <a:srgbClr val="C00000"/>
              </a:buClr>
              <a:buFont typeface="Wingdings" panose="05000000000000000000" pitchFamily="2" charset="2"/>
              <a:buChar char="v"/>
            </a:pPr>
            <a:r>
              <a:rPr lang="en-GB" sz="2400" dirty="0"/>
              <a:t>NHS Trusts increased undergraduate student numbers by 100 but without growing the practice placement capacity </a:t>
            </a:r>
          </a:p>
          <a:p>
            <a:endParaRPr lang="en-GB" dirty="0" smtClean="0"/>
          </a:p>
          <a:p>
            <a:pPr marL="342900" indent="-342900">
              <a:buClr>
                <a:srgbClr val="C00000"/>
              </a:buClr>
              <a:buFont typeface="Wingdings" panose="05000000000000000000" pitchFamily="2" charset="2"/>
              <a:buChar char="v"/>
            </a:pPr>
            <a:r>
              <a:rPr lang="en-GB" sz="2400" dirty="0"/>
              <a:t>Strategies for smooth role transition from student to qualified nurse</a:t>
            </a:r>
          </a:p>
        </p:txBody>
      </p:sp>
    </p:spTree>
    <p:extLst>
      <p:ext uri="{BB962C8B-B14F-4D97-AF65-F5344CB8AC3E}">
        <p14:creationId xmlns:p14="http://schemas.microsoft.com/office/powerpoint/2010/main" val="19352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8971" y="1122363"/>
            <a:ext cx="8325395" cy="3510598"/>
          </a:xfrm>
        </p:spPr>
        <p:txBody>
          <a:bodyPr/>
          <a:lstStyle/>
          <a:p>
            <a:r>
              <a:rPr lang="en-GB" sz="6600" dirty="0" smtClean="0"/>
              <a:t>What does coaching mean to you?</a:t>
            </a:r>
            <a:endParaRPr lang="en-GB" sz="6600" dirty="0"/>
          </a:p>
        </p:txBody>
      </p:sp>
    </p:spTree>
    <p:extLst>
      <p:ext uri="{BB962C8B-B14F-4D97-AF65-F5344CB8AC3E}">
        <p14:creationId xmlns:p14="http://schemas.microsoft.com/office/powerpoint/2010/main" val="332024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29750" y="512096"/>
            <a:ext cx="2440092"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smtClean="0">
                <a:ln>
                  <a:noFill/>
                </a:ln>
                <a:solidFill>
                  <a:srgbClr val="C00000"/>
                </a:solidFill>
                <a:effectLst/>
                <a:uLnTx/>
                <a:uFillTx/>
                <a:ea typeface="+mj-ea"/>
                <a:cs typeface="+mj-cs"/>
              </a:rPr>
              <a:t>Coaching </a:t>
            </a:r>
            <a:endParaRPr kumimoji="0" lang="en-GB" sz="1800" b="1" i="0" u="none" strike="noStrike" kern="0" cap="none" spc="0" normalizeH="0" baseline="0" noProof="0" dirty="0" smtClean="0">
              <a:ln>
                <a:noFill/>
              </a:ln>
              <a:solidFill>
                <a:srgbClr val="C00000"/>
              </a:solidFill>
              <a:effectLst/>
              <a:uLnTx/>
              <a:uFillTx/>
            </a:endParaRPr>
          </a:p>
        </p:txBody>
      </p:sp>
      <p:sp>
        <p:nvSpPr>
          <p:cNvPr id="3" name="TextBox 2"/>
          <p:cNvSpPr txBox="1"/>
          <p:nvPr/>
        </p:nvSpPr>
        <p:spPr>
          <a:xfrm>
            <a:off x="633046" y="1758462"/>
            <a:ext cx="6981092" cy="4007251"/>
          </a:xfrm>
          <a:prstGeom prst="rect">
            <a:avLst/>
          </a:prstGeom>
          <a:noFill/>
        </p:spPr>
        <p:txBody>
          <a:bodyPr wrap="square" rtlCol="0">
            <a:spAutoFit/>
          </a:bodyPr>
          <a:lstStyle/>
          <a:p>
            <a:pPr lvl="0" defTabSz="914400">
              <a:spcBef>
                <a:spcPct val="20000"/>
              </a:spcBef>
            </a:pPr>
            <a:r>
              <a:rPr lang="en-GB" sz="3200" dirty="0">
                <a:solidFill>
                  <a:prstClr val="black"/>
                </a:solidFill>
              </a:rPr>
              <a:t>Intervention aimed at performance improvement or developing a particular </a:t>
            </a:r>
            <a:r>
              <a:rPr lang="en-GB" sz="3200" dirty="0" smtClean="0">
                <a:solidFill>
                  <a:prstClr val="black"/>
                </a:solidFill>
              </a:rPr>
              <a:t>competence. </a:t>
            </a:r>
            <a:r>
              <a:rPr lang="en-GB" sz="3200" dirty="0">
                <a:solidFill>
                  <a:prstClr val="black"/>
                </a:solidFill>
              </a:rPr>
              <a:t>It is an ongoing process that consists of facilitating another person’s learning, development and performance </a:t>
            </a:r>
            <a:endParaRPr lang="en-GB" sz="3200" dirty="0" smtClean="0">
              <a:solidFill>
                <a:prstClr val="black"/>
              </a:solidFill>
            </a:endParaRPr>
          </a:p>
          <a:p>
            <a:pPr lvl="0" defTabSz="914400">
              <a:spcBef>
                <a:spcPct val="20000"/>
              </a:spcBef>
            </a:pPr>
            <a:endParaRPr lang="en-GB" sz="3200" dirty="0">
              <a:solidFill>
                <a:prstClr val="black"/>
              </a:solidFill>
            </a:endParaRPr>
          </a:p>
          <a:p>
            <a:pPr lvl="0" defTabSz="914400">
              <a:spcBef>
                <a:spcPct val="20000"/>
              </a:spcBef>
            </a:pPr>
            <a:r>
              <a:rPr lang="en-GB" sz="2000" dirty="0" err="1" smtClean="0">
                <a:solidFill>
                  <a:prstClr val="black"/>
                </a:solidFill>
              </a:rPr>
              <a:t>Dembkowski</a:t>
            </a:r>
            <a:r>
              <a:rPr lang="en-GB" sz="2000" dirty="0" smtClean="0">
                <a:solidFill>
                  <a:prstClr val="black"/>
                </a:solidFill>
              </a:rPr>
              <a:t> </a:t>
            </a:r>
            <a:r>
              <a:rPr lang="en-GB" sz="2000" dirty="0">
                <a:solidFill>
                  <a:prstClr val="black"/>
                </a:solidFill>
              </a:rPr>
              <a:t>et al. (2006)</a:t>
            </a:r>
          </a:p>
        </p:txBody>
      </p:sp>
    </p:spTree>
    <p:extLst>
      <p:ext uri="{BB962C8B-B14F-4D97-AF65-F5344CB8AC3E}">
        <p14:creationId xmlns:p14="http://schemas.microsoft.com/office/powerpoint/2010/main" val="423399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392" y="611479"/>
            <a:ext cx="8625254" cy="312803"/>
          </a:xfrm>
        </p:spPr>
        <p:txBody>
          <a:bodyPr>
            <a:noAutofit/>
          </a:bodyPr>
          <a:lstStyle/>
          <a:p>
            <a:pPr algn="l"/>
            <a:r>
              <a:rPr lang="en-US" sz="3600" b="1" dirty="0">
                <a:solidFill>
                  <a:srgbClr val="C00000"/>
                </a:solidFill>
              </a:rPr>
              <a:t>Benefits from a student </a:t>
            </a:r>
            <a:r>
              <a:rPr lang="en-US" sz="3600" b="1" dirty="0" smtClean="0">
                <a:solidFill>
                  <a:srgbClr val="C00000"/>
                </a:solidFill>
              </a:rPr>
              <a:t>perspective </a:t>
            </a:r>
            <a:endParaRPr lang="en-US" sz="3600" b="1" dirty="0">
              <a:solidFill>
                <a:srgbClr val="C00000"/>
              </a:solidFill>
            </a:endParaRPr>
          </a:p>
        </p:txBody>
      </p:sp>
      <p:sp>
        <p:nvSpPr>
          <p:cNvPr id="5" name="Subtitle 4"/>
          <p:cNvSpPr>
            <a:spLocks noGrp="1"/>
          </p:cNvSpPr>
          <p:nvPr>
            <p:ph type="subTitle" idx="1"/>
          </p:nvPr>
        </p:nvSpPr>
        <p:spPr>
          <a:xfrm>
            <a:off x="4747846" y="1090246"/>
            <a:ext cx="4211516" cy="5461741"/>
          </a:xfrm>
        </p:spPr>
        <p:txBody>
          <a:bodyPr/>
          <a:lstStyle/>
          <a:p>
            <a:pPr marL="457200" indent="-457200" algn="l">
              <a:buClr>
                <a:srgbClr val="C00000"/>
              </a:buClr>
              <a:buFont typeface="Wingdings" panose="05000000000000000000" pitchFamily="2" charset="2"/>
              <a:buChar char="v"/>
            </a:pPr>
            <a:r>
              <a:rPr lang="en-US" sz="2000" dirty="0" smtClean="0"/>
              <a:t>Gains </a:t>
            </a:r>
            <a:r>
              <a:rPr lang="en-US" sz="2000" dirty="0"/>
              <a:t>respect from other members of the MDT as student nurses are valued and seen as part of the team not just a student following a nurse</a:t>
            </a:r>
          </a:p>
          <a:p>
            <a:pPr marL="457200" indent="-457200" algn="l">
              <a:buClr>
                <a:srgbClr val="C00000"/>
              </a:buClr>
              <a:buFont typeface="Wingdings" panose="05000000000000000000" pitchFamily="2" charset="2"/>
              <a:buChar char="v"/>
            </a:pPr>
            <a:endParaRPr lang="en-US" sz="2000" dirty="0"/>
          </a:p>
          <a:p>
            <a:pPr marL="457200" indent="-457200" algn="l">
              <a:buClr>
                <a:srgbClr val="C00000"/>
              </a:buClr>
              <a:buFont typeface="Wingdings" panose="05000000000000000000" pitchFamily="2" charset="2"/>
              <a:buChar char="v"/>
            </a:pPr>
            <a:r>
              <a:rPr lang="en-US" sz="2000" dirty="0"/>
              <a:t>Identifies weaknesses to improve on </a:t>
            </a:r>
          </a:p>
          <a:p>
            <a:pPr marL="457200" indent="-457200" algn="l">
              <a:buClr>
                <a:srgbClr val="C00000"/>
              </a:buClr>
              <a:buFont typeface="Wingdings" panose="05000000000000000000" pitchFamily="2" charset="2"/>
              <a:buChar char="v"/>
            </a:pPr>
            <a:endParaRPr lang="en-US" sz="2000" dirty="0"/>
          </a:p>
          <a:p>
            <a:pPr marL="457200" indent="-457200" algn="l">
              <a:buClr>
                <a:srgbClr val="C00000"/>
              </a:buClr>
              <a:buFont typeface="Wingdings" panose="05000000000000000000" pitchFamily="2" charset="2"/>
              <a:buChar char="v"/>
            </a:pPr>
            <a:r>
              <a:rPr lang="en-US" sz="2000" dirty="0"/>
              <a:t>Helps to get the student ready for role transition upon qualification</a:t>
            </a:r>
          </a:p>
          <a:p>
            <a:pPr marL="457200" indent="-457200" algn="l">
              <a:buClr>
                <a:srgbClr val="C00000"/>
              </a:buClr>
              <a:buFont typeface="Wingdings" panose="05000000000000000000" pitchFamily="2" charset="2"/>
              <a:buChar char="v"/>
            </a:pPr>
            <a:endParaRPr lang="en-US" sz="2000" dirty="0"/>
          </a:p>
          <a:p>
            <a:pPr marL="457200" indent="-457200" algn="l">
              <a:buClr>
                <a:srgbClr val="C00000"/>
              </a:buClr>
              <a:buFont typeface="Wingdings" panose="05000000000000000000" pitchFamily="2" charset="2"/>
              <a:buChar char="v"/>
            </a:pPr>
            <a:r>
              <a:rPr lang="en-US" sz="2000" dirty="0"/>
              <a:t>Supernumerary status is upheld enabling more self directed learning</a:t>
            </a:r>
          </a:p>
          <a:p>
            <a:endParaRPr lang="en-GB" dirty="0"/>
          </a:p>
        </p:txBody>
      </p:sp>
      <p:sp>
        <p:nvSpPr>
          <p:cNvPr id="7" name="Rectangle 6"/>
          <p:cNvSpPr/>
          <p:nvPr/>
        </p:nvSpPr>
        <p:spPr>
          <a:xfrm>
            <a:off x="360485" y="1087794"/>
            <a:ext cx="4299438" cy="5601533"/>
          </a:xfrm>
          <a:prstGeom prst="rect">
            <a:avLst/>
          </a:prstGeom>
        </p:spPr>
        <p:txBody>
          <a:bodyPr wrap="square">
            <a:spAutoFit/>
          </a:bodyPr>
          <a:lstStyle/>
          <a:p>
            <a:pPr marL="457200" indent="-457200">
              <a:buClr>
                <a:srgbClr val="C00000"/>
              </a:buClr>
              <a:buFont typeface="Wingdings" panose="05000000000000000000" pitchFamily="2" charset="2"/>
              <a:buChar char="v"/>
            </a:pPr>
            <a:r>
              <a:rPr lang="en-US" sz="2000" dirty="0"/>
              <a:t>Ownership of own learning journey</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Builds confidence in asking/seeking help</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Builds knowledge base as applying skills to practice which have previously been taught in university</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Feel part of the team </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Reinforces existing knowledge and enhances skills as you teach </a:t>
            </a:r>
            <a:r>
              <a:rPr lang="en-US" sz="2000" dirty="0" smtClean="0"/>
              <a:t>others</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Increases opportunities to learn as peers explain </a:t>
            </a:r>
          </a:p>
          <a:p>
            <a:pPr marL="457200" indent="-457200">
              <a:buClr>
                <a:srgbClr val="C00000"/>
              </a:buClr>
              <a:buFont typeface="Wingdings" panose="05000000000000000000" pitchFamily="2" charset="2"/>
              <a:buChar char="v"/>
            </a:pPr>
            <a:endParaRPr lang="en-US" dirty="0"/>
          </a:p>
        </p:txBody>
      </p:sp>
    </p:spTree>
    <p:extLst>
      <p:ext uri="{BB962C8B-B14F-4D97-AF65-F5344CB8AC3E}">
        <p14:creationId xmlns:p14="http://schemas.microsoft.com/office/powerpoint/2010/main" val="141766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solidFill>
                  <a:srgbClr val="C00000"/>
                </a:solidFill>
                <a:latin typeface="+mn-lt"/>
              </a:rPr>
              <a:t>Observation from the coaching model </a:t>
            </a:r>
            <a:br>
              <a:rPr lang="en-US" sz="3600" b="1" dirty="0" smtClean="0">
                <a:solidFill>
                  <a:srgbClr val="C00000"/>
                </a:solidFill>
                <a:latin typeface="+mn-lt"/>
              </a:rPr>
            </a:br>
            <a:r>
              <a:rPr lang="en-US" sz="3600" b="1" dirty="0" smtClean="0">
                <a:solidFill>
                  <a:srgbClr val="C00000"/>
                </a:solidFill>
                <a:latin typeface="+mn-lt"/>
              </a:rPr>
              <a:t>in practice</a:t>
            </a:r>
            <a:endParaRPr lang="en-US" sz="3600" b="1" dirty="0">
              <a:solidFill>
                <a:srgbClr val="C00000"/>
              </a:solidFill>
              <a:latin typeface="+mn-lt"/>
            </a:endParaRPr>
          </a:p>
        </p:txBody>
      </p:sp>
      <p:sp>
        <p:nvSpPr>
          <p:cNvPr id="3" name="Content Placeholder 2"/>
          <p:cNvSpPr>
            <a:spLocks noGrp="1"/>
          </p:cNvSpPr>
          <p:nvPr>
            <p:ph idx="1"/>
          </p:nvPr>
        </p:nvSpPr>
        <p:spPr>
          <a:xfrm>
            <a:off x="628650" y="2045433"/>
            <a:ext cx="7886700" cy="4351338"/>
          </a:xfrm>
        </p:spPr>
        <p:txBody>
          <a:bodyPr>
            <a:normAutofit fontScale="70000" lnSpcReduction="20000"/>
          </a:bodyPr>
          <a:lstStyle/>
          <a:p>
            <a:pPr>
              <a:spcBef>
                <a:spcPts val="0"/>
              </a:spcBef>
              <a:buClr>
                <a:srgbClr val="C00000"/>
              </a:buClr>
              <a:buFont typeface="Wingdings" panose="05000000000000000000" pitchFamily="2" charset="2"/>
              <a:buChar char="v"/>
            </a:pPr>
            <a:r>
              <a:rPr lang="en-US" dirty="0" smtClean="0"/>
              <a:t>Witnessed first year students flourish with confidence from starting placement and looking to the second years for guidance.  They worked alongside them eventually gaining the skills and confidence to enable them to take the lead for their own patients and plan individualized care.  This gave them skills and confidence to take with them throughout their training to develop further along the way.</a:t>
            </a:r>
          </a:p>
          <a:p>
            <a:pPr>
              <a:spcBef>
                <a:spcPts val="0"/>
              </a:spcBef>
              <a:buClr>
                <a:srgbClr val="C00000"/>
              </a:buClr>
              <a:buFont typeface="Wingdings" panose="05000000000000000000" pitchFamily="2" charset="2"/>
              <a:buChar char="v"/>
            </a:pPr>
            <a:endParaRPr lang="en-US" dirty="0" smtClean="0"/>
          </a:p>
          <a:p>
            <a:pPr marL="0" indent="0">
              <a:spcBef>
                <a:spcPts val="0"/>
              </a:spcBef>
              <a:buNone/>
            </a:pPr>
            <a:endParaRPr lang="en-US" dirty="0" smtClean="0"/>
          </a:p>
          <a:p>
            <a:pPr>
              <a:spcBef>
                <a:spcPts val="0"/>
              </a:spcBef>
              <a:buClr>
                <a:srgbClr val="C00000"/>
              </a:buClr>
              <a:buFont typeface="Wingdings" panose="05000000000000000000" pitchFamily="2" charset="2"/>
              <a:buChar char="v"/>
            </a:pPr>
            <a:r>
              <a:rPr lang="en-US" dirty="0" smtClean="0"/>
              <a:t>The variation in student skills and knowledge helped the coach to safely monitor the bay which enabled a smooth transition from mentoring to coaching.  Whilst not losing the intimacy of the one to one learning with a qualified nurse when and where applicable.</a:t>
            </a:r>
            <a:endParaRPr lang="en-US" dirty="0"/>
          </a:p>
        </p:txBody>
      </p:sp>
    </p:spTree>
    <p:extLst>
      <p:ext uri="{BB962C8B-B14F-4D97-AF65-F5344CB8AC3E}">
        <p14:creationId xmlns:p14="http://schemas.microsoft.com/office/powerpoint/2010/main" val="24456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99"/>
          <a:stretch/>
        </p:blipFill>
        <p:spPr bwMode="auto">
          <a:xfrm>
            <a:off x="1423347" y="0"/>
            <a:ext cx="6564722" cy="673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500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673334"/>
            <a:ext cx="8839200" cy="184666"/>
          </a:xfrm>
          <a:prstGeom prst="rect">
            <a:avLst/>
          </a:prstGeom>
          <a:solidFill>
            <a:srgbClr val="FFFFFF"/>
          </a:solidFill>
        </p:spPr>
        <p:txBody>
          <a:bodyPr wrap="square" lIns="0" tIns="0" rIns="0" bIns="0" rtlCol="0">
            <a:spAutoFit/>
          </a:bodyPr>
          <a:lstStyle/>
          <a:p>
            <a:pPr algn="ctr"/>
            <a:r>
              <a:rPr lang="en-GB" sz="1200" dirty="0"/>
              <a:t>Taken from: Downey, M. (1999). </a:t>
            </a:r>
            <a:r>
              <a:rPr lang="en-GB" sz="1200" i="1" dirty="0"/>
              <a:t>Effective coaching</a:t>
            </a:r>
            <a:r>
              <a:rPr lang="en-GB" sz="1200" dirty="0"/>
              <a:t> (Orion business toolkit). London: Orion Business</a:t>
            </a:r>
            <a:endParaRPr lang="en-GB" sz="1400" b="1" dirty="0">
              <a:latin typeface="Bodoni MT" panose="02070603080606020203" pitchFamily="18" charset="0"/>
            </a:endParaRPr>
          </a:p>
        </p:txBody>
      </p:sp>
      <p:sp>
        <p:nvSpPr>
          <p:cNvPr id="5" name="Title 2"/>
          <p:cNvSpPr txBox="1">
            <a:spLocks/>
          </p:cNvSpPr>
          <p:nvPr/>
        </p:nvSpPr>
        <p:spPr>
          <a:xfrm>
            <a:off x="358085" y="228600"/>
            <a:ext cx="8175801" cy="838200"/>
          </a:xfrm>
          <a:prstGeom prst="rect">
            <a:avLst/>
          </a:prstGeom>
        </p:spPr>
        <p:txBody>
          <a:bodyPr/>
          <a:lst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a:lstStyle>
          <a:p>
            <a:r>
              <a:rPr lang="en-GB" sz="2400" dirty="0"/>
              <a:t>Spectrum of Coaching Skills</a:t>
            </a:r>
          </a:p>
        </p:txBody>
      </p:sp>
      <p:pic>
        <p:nvPicPr>
          <p:cNvPr id="6" name="Picture 5" descr="spectrum-of-coaching-skills.jpg"/>
          <p:cNvPicPr/>
          <p:nvPr/>
        </p:nvPicPr>
        <p:blipFill rotWithShape="1">
          <a:blip r:embed="rId3" cstate="print"/>
          <a:srcRect l="8561" t="20986" r="5644" b="25000"/>
          <a:stretch/>
        </p:blipFill>
        <p:spPr bwMode="auto">
          <a:xfrm>
            <a:off x="304800" y="1066800"/>
            <a:ext cx="88392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975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a:noFill/>
        </a:ln>
      </a:spPr>
      <a:bodyPr rtlCol="0" anchor="ctr"/>
      <a:lstStyle>
        <a:defPPr algn="ctr">
          <a:defRPr dirty="0">
            <a:solidFill>
              <a:schemeClr val="tx1"/>
            </a:solidFill>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644</TotalTime>
  <Words>1042</Words>
  <Application>Microsoft Office PowerPoint</Application>
  <PresentationFormat>On-screen Show (4:3)</PresentationFormat>
  <Paragraphs>118</Paragraphs>
  <Slides>14</Slides>
  <Notes>4</Notes>
  <HiddenSlides>2</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PowerPoint Presentation</vt:lpstr>
      <vt:lpstr>Aims of Workshop </vt:lpstr>
      <vt:lpstr>PowerPoint Presentation</vt:lpstr>
      <vt:lpstr>What does coaching mean to you?</vt:lpstr>
      <vt:lpstr>PowerPoint Presentation</vt:lpstr>
      <vt:lpstr>Benefits from a student perspective </vt:lpstr>
      <vt:lpstr>Observation from the coaching model  in practice</vt:lpstr>
      <vt:lpstr>PowerPoint Presentation</vt:lpstr>
      <vt:lpstr>PowerPoint Presentation</vt:lpstr>
      <vt:lpstr>Challenge and support</vt:lpstr>
      <vt:lpstr>PowerPoint Presentation</vt:lpstr>
      <vt:lpstr>Questioning Skills</vt:lpstr>
      <vt:lpstr>The G.R.O.W model</vt:lpstr>
      <vt:lpstr>PowerPoint Presentation</vt:lpstr>
    </vt:vector>
  </TitlesOfParts>
  <Company>University of Salford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Jackie</cp:lastModifiedBy>
  <cp:revision>46</cp:revision>
  <cp:lastPrinted>2018-07-02T08:45:42Z</cp:lastPrinted>
  <dcterms:created xsi:type="dcterms:W3CDTF">2017-04-07T10:08:55Z</dcterms:created>
  <dcterms:modified xsi:type="dcterms:W3CDTF">2018-07-03T04:31:14Z</dcterms:modified>
</cp:coreProperties>
</file>