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6" r:id="rId2"/>
    <p:sldId id="257" r:id="rId3"/>
    <p:sldId id="258" r:id="rId4"/>
    <p:sldId id="259" r:id="rId5"/>
    <p:sldId id="271" r:id="rId6"/>
    <p:sldId id="282" r:id="rId7"/>
    <p:sldId id="272" r:id="rId8"/>
    <p:sldId id="261" r:id="rId9"/>
    <p:sldId id="262" r:id="rId10"/>
    <p:sldId id="263" r:id="rId11"/>
    <p:sldId id="275" r:id="rId12"/>
    <p:sldId id="264" r:id="rId13"/>
    <p:sldId id="277" r:id="rId14"/>
    <p:sldId id="265" r:id="rId15"/>
    <p:sldId id="273" r:id="rId16"/>
    <p:sldId id="266" r:id="rId17"/>
    <p:sldId id="276" r:id="rId18"/>
    <p:sldId id="267" r:id="rId19"/>
    <p:sldId id="274" r:id="rId20"/>
    <p:sldId id="268" r:id="rId21"/>
    <p:sldId id="279" r:id="rId22"/>
    <p:sldId id="278" r:id="rId23"/>
    <p:sldId id="269" r:id="rId24"/>
    <p:sldId id="280" r:id="rId25"/>
    <p:sldId id="281" r:id="rId26"/>
    <p:sldId id="270"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1" autoAdjust="0"/>
    <p:restoredTop sz="94628" autoAdjust="0"/>
  </p:normalViewPr>
  <p:slideViewPr>
    <p:cSldViewPr>
      <p:cViewPr varScale="1">
        <p:scale>
          <a:sx n="109" d="100"/>
          <a:sy n="109" d="100"/>
        </p:scale>
        <p:origin x="168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00" d="100"/>
          <a:sy n="100" d="100"/>
        </p:scale>
        <p:origin x="3570" y="-10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9C8DF28-6EF4-4EE9-B723-5882346A885B}" type="datetimeFigureOut">
              <a:rPr lang="en-GB" smtClean="0"/>
              <a:pPr/>
              <a:t>29/11/2017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FC2E1D1-1A54-406E-825C-651B2C8A67D2}" type="slidenum">
              <a:rPr lang="en-GB" smtClean="0"/>
              <a:pPr/>
              <a:t>‹#›</a:t>
            </a:fld>
            <a:endParaRPr lang="en-GB"/>
          </a:p>
        </p:txBody>
      </p:sp>
    </p:spTree>
    <p:extLst>
      <p:ext uri="{BB962C8B-B14F-4D97-AF65-F5344CB8AC3E}">
        <p14:creationId xmlns:p14="http://schemas.microsoft.com/office/powerpoint/2010/main" val="3481648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893" y="3163119"/>
            <a:ext cx="1811337"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895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11</a:t>
            </a:fld>
            <a:endParaRPr lang="en-GB"/>
          </a:p>
        </p:txBody>
      </p:sp>
    </p:spTree>
    <p:extLst>
      <p:ext uri="{BB962C8B-B14F-4D97-AF65-F5344CB8AC3E}">
        <p14:creationId xmlns:p14="http://schemas.microsoft.com/office/powerpoint/2010/main" val="51990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13</a:t>
            </a:fld>
            <a:endParaRPr lang="en-GB"/>
          </a:p>
        </p:txBody>
      </p:sp>
    </p:spTree>
    <p:extLst>
      <p:ext uri="{BB962C8B-B14F-4D97-AF65-F5344CB8AC3E}">
        <p14:creationId xmlns:p14="http://schemas.microsoft.com/office/powerpoint/2010/main" val="165192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14</a:t>
            </a:fld>
            <a:endParaRPr lang="en-GB"/>
          </a:p>
        </p:txBody>
      </p:sp>
    </p:spTree>
    <p:extLst>
      <p:ext uri="{BB962C8B-B14F-4D97-AF65-F5344CB8AC3E}">
        <p14:creationId xmlns:p14="http://schemas.microsoft.com/office/powerpoint/2010/main" val="1770550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15</a:t>
            </a:fld>
            <a:endParaRPr lang="en-GB"/>
          </a:p>
        </p:txBody>
      </p:sp>
    </p:spTree>
    <p:extLst>
      <p:ext uri="{BB962C8B-B14F-4D97-AF65-F5344CB8AC3E}">
        <p14:creationId xmlns:p14="http://schemas.microsoft.com/office/powerpoint/2010/main" val="274289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16</a:t>
            </a:fld>
            <a:endParaRPr lang="en-GB"/>
          </a:p>
        </p:txBody>
      </p:sp>
    </p:spTree>
    <p:extLst>
      <p:ext uri="{BB962C8B-B14F-4D97-AF65-F5344CB8AC3E}">
        <p14:creationId xmlns:p14="http://schemas.microsoft.com/office/powerpoint/2010/main" val="1978767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19</a:t>
            </a:fld>
            <a:endParaRPr lang="en-GB"/>
          </a:p>
        </p:txBody>
      </p:sp>
    </p:spTree>
    <p:extLst>
      <p:ext uri="{BB962C8B-B14F-4D97-AF65-F5344CB8AC3E}">
        <p14:creationId xmlns:p14="http://schemas.microsoft.com/office/powerpoint/2010/main" val="370240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228" y="4572463"/>
            <a:ext cx="5852717" cy="4466987"/>
          </a:xfrm>
        </p:spPr>
        <p:txBody>
          <a:bodyPr/>
          <a:lstStyle/>
          <a:p>
            <a:endParaRPr lang="en-GB" dirty="0" smtClean="0"/>
          </a:p>
        </p:txBody>
      </p:sp>
      <p:sp>
        <p:nvSpPr>
          <p:cNvPr id="4" name="Slide Number Placeholder 3"/>
          <p:cNvSpPr>
            <a:spLocks noGrp="1"/>
          </p:cNvSpPr>
          <p:nvPr>
            <p:ph type="sldNum" sz="quarter" idx="10"/>
          </p:nvPr>
        </p:nvSpPr>
        <p:spPr/>
        <p:txBody>
          <a:bodyPr/>
          <a:lstStyle/>
          <a:p>
            <a:fld id="{AFC2E1D1-1A54-406E-825C-651B2C8A67D2}" type="slidenum">
              <a:rPr lang="en-GB" smtClean="0"/>
              <a:pPr/>
              <a:t>2</a:t>
            </a:fld>
            <a:endParaRPr lang="en-GB"/>
          </a:p>
        </p:txBody>
      </p:sp>
    </p:spTree>
    <p:extLst>
      <p:ext uri="{BB962C8B-B14F-4D97-AF65-F5344CB8AC3E}">
        <p14:creationId xmlns:p14="http://schemas.microsoft.com/office/powerpoint/2010/main" val="2222140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20</a:t>
            </a:fld>
            <a:endParaRPr lang="en-GB"/>
          </a:p>
        </p:txBody>
      </p:sp>
    </p:spTree>
    <p:extLst>
      <p:ext uri="{BB962C8B-B14F-4D97-AF65-F5344CB8AC3E}">
        <p14:creationId xmlns:p14="http://schemas.microsoft.com/office/powerpoint/2010/main" val="3493054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21</a:t>
            </a:fld>
            <a:endParaRPr lang="en-GB"/>
          </a:p>
        </p:txBody>
      </p:sp>
    </p:spTree>
    <p:extLst>
      <p:ext uri="{BB962C8B-B14F-4D97-AF65-F5344CB8AC3E}">
        <p14:creationId xmlns:p14="http://schemas.microsoft.com/office/powerpoint/2010/main" val="35783202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22</a:t>
            </a:fld>
            <a:endParaRPr lang="en-GB"/>
          </a:p>
        </p:txBody>
      </p:sp>
    </p:spTree>
    <p:extLst>
      <p:ext uri="{BB962C8B-B14F-4D97-AF65-F5344CB8AC3E}">
        <p14:creationId xmlns:p14="http://schemas.microsoft.com/office/powerpoint/2010/main" val="2814662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23</a:t>
            </a:fld>
            <a:endParaRPr lang="en-GB"/>
          </a:p>
        </p:txBody>
      </p:sp>
    </p:spTree>
    <p:extLst>
      <p:ext uri="{BB962C8B-B14F-4D97-AF65-F5344CB8AC3E}">
        <p14:creationId xmlns:p14="http://schemas.microsoft.com/office/powerpoint/2010/main" val="739978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24</a:t>
            </a:fld>
            <a:endParaRPr lang="en-GB"/>
          </a:p>
        </p:txBody>
      </p:sp>
    </p:spTree>
    <p:extLst>
      <p:ext uri="{BB962C8B-B14F-4D97-AF65-F5344CB8AC3E}">
        <p14:creationId xmlns:p14="http://schemas.microsoft.com/office/powerpoint/2010/main" val="1063465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endParaRPr lang="en-GB" dirty="0" smtClean="0"/>
          </a:p>
          <a:p>
            <a:pPr marL="228600" indent="-228600">
              <a:buAutoNum type="arabicParenR"/>
            </a:pPr>
            <a:endParaRPr lang="en-GB"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26</a:t>
            </a:fld>
            <a:endParaRPr lang="en-GB"/>
          </a:p>
        </p:txBody>
      </p:sp>
    </p:spTree>
    <p:extLst>
      <p:ext uri="{BB962C8B-B14F-4D97-AF65-F5344CB8AC3E}">
        <p14:creationId xmlns:p14="http://schemas.microsoft.com/office/powerpoint/2010/main" val="61012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5</a:t>
            </a:fld>
            <a:endParaRPr lang="en-GB"/>
          </a:p>
        </p:txBody>
      </p:sp>
    </p:spTree>
    <p:extLst>
      <p:ext uri="{BB962C8B-B14F-4D97-AF65-F5344CB8AC3E}">
        <p14:creationId xmlns:p14="http://schemas.microsoft.com/office/powerpoint/2010/main" val="108502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FC2E1D1-1A54-406E-825C-651B2C8A67D2}" type="slidenum">
              <a:rPr lang="en-GB" smtClean="0"/>
              <a:pPr/>
              <a:t>6</a:t>
            </a:fld>
            <a:endParaRPr lang="en-GB"/>
          </a:p>
        </p:txBody>
      </p:sp>
    </p:spTree>
    <p:extLst>
      <p:ext uri="{BB962C8B-B14F-4D97-AF65-F5344CB8AC3E}">
        <p14:creationId xmlns:p14="http://schemas.microsoft.com/office/powerpoint/2010/main" val="2801104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7</a:t>
            </a:fld>
            <a:endParaRPr lang="en-GB"/>
          </a:p>
        </p:txBody>
      </p:sp>
    </p:spTree>
    <p:extLst>
      <p:ext uri="{BB962C8B-B14F-4D97-AF65-F5344CB8AC3E}">
        <p14:creationId xmlns:p14="http://schemas.microsoft.com/office/powerpoint/2010/main" val="3230293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t>
            </a:r>
            <a:endParaRPr lang="en-US" dirty="0"/>
          </a:p>
        </p:txBody>
      </p:sp>
      <p:sp>
        <p:nvSpPr>
          <p:cNvPr id="4" name="Slide Number Placeholder 3"/>
          <p:cNvSpPr>
            <a:spLocks noGrp="1"/>
          </p:cNvSpPr>
          <p:nvPr>
            <p:ph type="sldNum" sz="quarter" idx="10"/>
          </p:nvPr>
        </p:nvSpPr>
        <p:spPr/>
        <p:txBody>
          <a:bodyPr/>
          <a:lstStyle/>
          <a:p>
            <a:fld id="{AFC2E1D1-1A54-406E-825C-651B2C8A67D2}" type="slidenum">
              <a:rPr lang="en-GB" smtClean="0"/>
              <a:pPr/>
              <a:t>9</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933" y="3507753"/>
            <a:ext cx="1444947" cy="962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00087" y="3600450"/>
            <a:ext cx="4129088" cy="2047875"/>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3466" y="445358"/>
            <a:ext cx="1808861" cy="936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475"/>
            <a:ext cx="3008313" cy="83820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buClr>
                <a:srgbClr val="C60C30"/>
              </a:buClr>
              <a:buFont typeface="Arial" pitchFamily="34" charset="0"/>
              <a:buChar char="•"/>
              <a:defRPr sz="3200"/>
            </a:lvl1pPr>
            <a:lvl2pPr>
              <a:buClr>
                <a:srgbClr val="C60C30"/>
              </a:buClr>
              <a:defRPr sz="2800"/>
            </a:lvl2pPr>
            <a:lvl3pPr>
              <a:buClr>
                <a:srgbClr val="C60C30"/>
              </a:buClr>
              <a:defRPr sz="2400"/>
            </a:lvl3pPr>
            <a:lvl4pPr>
              <a:buClr>
                <a:srgbClr val="C60C30"/>
              </a:buClr>
              <a:defRPr sz="2000"/>
            </a:lvl4pPr>
            <a:lvl5pPr>
              <a:buClr>
                <a:srgbClr val="C60C30"/>
              </a:buCl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457200" y="1971676"/>
            <a:ext cx="3008313" cy="4154488"/>
          </a:xfrm>
          <a:prstGeom prst="rect">
            <a:avLst/>
          </a:prstGeom>
        </p:spPr>
        <p:txBody>
          <a:bodyPr/>
          <a:lstStyle>
            <a:lvl1pPr marL="0" indent="0">
              <a:buClr>
                <a:srgbClr val="C60C30"/>
              </a:buClr>
              <a:buFont typeface="Arial" pitchFamily="34" charse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 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pic>
        <p:nvPicPr>
          <p:cNvPr id="8" name="Picture 2" descr="MASTER_Salford logo_RGB.png"/>
          <p:cNvPicPr>
            <a:picLocks noChangeAspect="1"/>
          </p:cNvPicPr>
          <p:nvPr/>
        </p:nvPicPr>
        <p:blipFill>
          <a:blip r:embed="rId2" cstate="print"/>
          <a:srcRect/>
          <a:stretch>
            <a:fillRect/>
          </a:stretch>
        </p:blipFill>
        <p:spPr bwMode="auto">
          <a:xfrm>
            <a:off x="277813" y="166688"/>
            <a:ext cx="1373187" cy="102711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590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590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8590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pic>
        <p:nvPicPr>
          <p:cNvPr id="9" name="Picture 2" descr="MASTER_Salford logo_RGB.png"/>
          <p:cNvPicPr>
            <a:picLocks noChangeAspect="1"/>
          </p:cNvPicPr>
          <p:nvPr/>
        </p:nvPicPr>
        <p:blipFill>
          <a:blip r:embed="rId2" cstate="print"/>
          <a:srcRect/>
          <a:stretch>
            <a:fillRect/>
          </a:stretch>
        </p:blipFill>
        <p:spPr bwMode="auto">
          <a:xfrm>
            <a:off x="277813" y="166688"/>
            <a:ext cx="1373187" cy="102711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30074" y="1819276"/>
            <a:ext cx="7956725" cy="4306888"/>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7" name="Title 1"/>
          <p:cNvSpPr>
            <a:spLocks noGrp="1"/>
          </p:cNvSpPr>
          <p:nvPr>
            <p:ph type="title"/>
          </p:nvPr>
        </p:nvSpPr>
        <p:spPr>
          <a:xfrm>
            <a:off x="1647825" y="342900"/>
            <a:ext cx="7038974" cy="1476375"/>
          </a:xfrm>
          <a:prstGeom prst="rect">
            <a:avLst/>
          </a:prstGeom>
        </p:spPr>
        <p:txBody>
          <a:bodyPr/>
          <a:lstStyle/>
          <a:p>
            <a:r>
              <a:rPr lang="en-US" smtClean="0"/>
              <a:t>Click to edit Master title style</a:t>
            </a:r>
            <a:endParaRPr lang="en-US" dirty="0"/>
          </a:p>
        </p:txBody>
      </p:sp>
      <p:pic>
        <p:nvPicPr>
          <p:cNvPr id="8" name="Picture 2" descr="MASTER_Salford logo_RGB.png"/>
          <p:cNvPicPr>
            <a:picLocks noChangeAspect="1"/>
          </p:cNvPicPr>
          <p:nvPr/>
        </p:nvPicPr>
        <p:blipFill>
          <a:blip r:embed="rId2" cstate="print"/>
          <a:srcRect/>
          <a:stretch>
            <a:fillRect/>
          </a:stretch>
        </p:blipFill>
        <p:spPr bwMode="auto">
          <a:xfrm>
            <a:off x="277813" y="166688"/>
            <a:ext cx="1373187" cy="1027112"/>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1552575"/>
            <a:ext cx="2057400" cy="457358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pic>
        <p:nvPicPr>
          <p:cNvPr id="7" name="Picture 2" descr="MASTER_Salford logo_RGB.png"/>
          <p:cNvPicPr>
            <a:picLocks noChangeAspect="1"/>
          </p:cNvPicPr>
          <p:nvPr/>
        </p:nvPicPr>
        <p:blipFill>
          <a:blip r:embed="rId2" cstate="print"/>
          <a:srcRect/>
          <a:stretch>
            <a:fillRect/>
          </a:stretch>
        </p:blipFill>
        <p:spPr bwMode="auto">
          <a:xfrm rot="5400000">
            <a:off x="7640638" y="233363"/>
            <a:ext cx="1373187" cy="102711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98" y="1819276"/>
            <a:ext cx="8175801" cy="4306888"/>
          </a:xfrm>
          <a:prstGeom prst="rect">
            <a:avLst/>
          </a:prstGeom>
        </p:spPr>
        <p:txBody>
          <a:bodyPr/>
          <a:lstStyle>
            <a:lvl1pPr>
              <a:buClr>
                <a:srgbClr val="C60C30"/>
              </a:buClr>
              <a:buFont typeface="Arial" pitchFamily="34" charset="0"/>
              <a:buChar char="•"/>
              <a:defRPr/>
            </a:lvl1pPr>
            <a:lvl2pPr>
              <a:buClr>
                <a:srgbClr val="C60C30"/>
              </a:buClr>
              <a:defRPr/>
            </a:lvl2pPr>
            <a:lvl3pPr>
              <a:buClr>
                <a:srgbClr val="C60C30"/>
              </a:buClr>
              <a:defRPr/>
            </a:lvl3pPr>
            <a:lvl4pPr>
              <a:buClr>
                <a:srgbClr val="C60C30"/>
              </a:buClr>
              <a:defRPr/>
            </a:lvl4pPr>
            <a:lvl5pPr>
              <a:buClr>
                <a:srgbClr val="C60C30"/>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9" name="Title 1"/>
          <p:cNvSpPr>
            <a:spLocks noGrp="1"/>
          </p:cNvSpPr>
          <p:nvPr>
            <p:ph type="title"/>
          </p:nvPr>
        </p:nvSpPr>
        <p:spPr>
          <a:xfrm>
            <a:off x="1647825" y="342900"/>
            <a:ext cx="7038975" cy="1476375"/>
          </a:xfrm>
          <a:prstGeom prst="rect">
            <a:avLst/>
          </a:prstGeom>
        </p:spPr>
        <p:txBody>
          <a:bodyPr/>
          <a:lstStyle/>
          <a:p>
            <a:r>
              <a:rPr lang="en-US" smtClean="0"/>
              <a:t>Click to edit Master 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8089" y="445358"/>
            <a:ext cx="1113144" cy="576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3466" y="445358"/>
            <a:ext cx="1808861" cy="936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19275"/>
            <a:ext cx="4038600" cy="430688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19275"/>
            <a:ext cx="4038600" cy="4306888"/>
          </a:xfrm>
          <a:prstGeom prst="rect">
            <a:avLst/>
          </a:prstGeom>
        </p:spPr>
        <p:txBody>
          <a:bodyPr/>
          <a:lstStyle>
            <a:lvl1pPr>
              <a:buClr>
                <a:srgbClr val="C60C30"/>
              </a:buClr>
              <a:buFont typeface="Arial" pitchFamily="34" charset="0"/>
              <a:buChar char="•"/>
              <a:defRPr sz="2800"/>
            </a:lvl1pPr>
            <a:lvl2pPr>
              <a:buClr>
                <a:srgbClr val="C60C30"/>
              </a:buClr>
              <a:defRPr sz="2400"/>
            </a:lvl2pPr>
            <a:lvl3pPr>
              <a:buClr>
                <a:srgbClr val="C60C30"/>
              </a:buClr>
              <a:defRPr sz="2000"/>
            </a:lvl3pPr>
            <a:lvl4pPr>
              <a:buClr>
                <a:srgbClr val="C60C30"/>
              </a:buClr>
              <a:defRPr sz="1800"/>
            </a:lvl4pPr>
            <a:lvl5pPr>
              <a:buClr>
                <a:srgbClr val="C60C30"/>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8" name="Title 1"/>
          <p:cNvSpPr>
            <a:spLocks noGrp="1"/>
          </p:cNvSpPr>
          <p:nvPr>
            <p:ph type="title"/>
          </p:nvPr>
        </p:nvSpPr>
        <p:spPr>
          <a:xfrm>
            <a:off x="1647825" y="342900"/>
            <a:ext cx="7038975" cy="1476375"/>
          </a:xfrm>
          <a:prstGeom prst="rect">
            <a:avLst/>
          </a:prstGeom>
        </p:spPr>
        <p:txBody>
          <a:bodyPr/>
          <a:lstStyle/>
          <a:p>
            <a:r>
              <a:rPr lang="en-US" smtClean="0"/>
              <a:t>Click to edit Master title style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8089" y="445358"/>
            <a:ext cx="1113144" cy="576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19275"/>
            <a:ext cx="4040188" cy="7937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19375"/>
            <a:ext cx="4040188" cy="3506787"/>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56137" y="1819275"/>
            <a:ext cx="4041775" cy="782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13025"/>
            <a:ext cx="4041775" cy="3513138"/>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11" name="Title 1"/>
          <p:cNvSpPr>
            <a:spLocks noGrp="1"/>
          </p:cNvSpPr>
          <p:nvPr>
            <p:ph type="title"/>
          </p:nvPr>
        </p:nvSpPr>
        <p:spPr>
          <a:xfrm>
            <a:off x="1647825" y="342900"/>
            <a:ext cx="7038975" cy="1476375"/>
          </a:xfrm>
          <a:prstGeom prst="rect">
            <a:avLst/>
          </a:prstGeom>
        </p:spPr>
        <p:txBody>
          <a:bodyPr/>
          <a:lstStyle/>
          <a:p>
            <a:r>
              <a:rPr lang="en-US" smtClean="0"/>
              <a:t>Click to edit Master title style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8089" y="445358"/>
            <a:ext cx="1113144" cy="576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atement_quot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9" name="Title 1"/>
          <p:cNvSpPr>
            <a:spLocks noGrp="1"/>
          </p:cNvSpPr>
          <p:nvPr>
            <p:ph type="title"/>
          </p:nvPr>
        </p:nvSpPr>
        <p:spPr>
          <a:xfrm>
            <a:off x="1647825" y="342900"/>
            <a:ext cx="7038975" cy="1476375"/>
          </a:xfrm>
          <a:prstGeom prst="rect">
            <a:avLst/>
          </a:prstGeom>
        </p:spPr>
        <p:txBody>
          <a:bodyPr/>
          <a:lstStyle/>
          <a:p>
            <a:r>
              <a:rPr lang="en-US" smtClean="0"/>
              <a:t>Click to edit Master title style</a:t>
            </a:r>
            <a:endParaRPr lang="en-US" dirty="0"/>
          </a:p>
        </p:txBody>
      </p:sp>
      <p:sp>
        <p:nvSpPr>
          <p:cNvPr id="10" name="Text Placeholder 3"/>
          <p:cNvSpPr>
            <a:spLocks noGrp="1"/>
          </p:cNvSpPr>
          <p:nvPr>
            <p:ph type="body" sz="half" idx="2"/>
          </p:nvPr>
        </p:nvSpPr>
        <p:spPr>
          <a:xfrm>
            <a:off x="457200" y="2085976"/>
            <a:ext cx="8229600" cy="1276350"/>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Content Placeholder 3"/>
          <p:cNvSpPr>
            <a:spLocks noGrp="1"/>
          </p:cNvSpPr>
          <p:nvPr>
            <p:ph sz="half" idx="13"/>
          </p:nvPr>
        </p:nvSpPr>
        <p:spPr>
          <a:xfrm>
            <a:off x="457200" y="3943350"/>
            <a:ext cx="8229600" cy="2182812"/>
          </a:xfrm>
          <a:prstGeom prst="rect">
            <a:avLst/>
          </a:prstGeom>
        </p:spPr>
        <p:txBody>
          <a:bodyPr/>
          <a:lstStyle>
            <a:lvl1pPr>
              <a:buClr>
                <a:srgbClr val="C60C30"/>
              </a:buClr>
              <a:buFont typeface="Arial" pitchFamily="34" charset="0"/>
              <a:buChar char="•"/>
              <a:defRPr sz="2400"/>
            </a:lvl1pPr>
            <a:lvl2pPr>
              <a:buClr>
                <a:srgbClr val="C60C30"/>
              </a:buClr>
              <a:defRPr sz="2000"/>
            </a:lvl2pPr>
            <a:lvl3pPr>
              <a:buClr>
                <a:srgbClr val="C60C30"/>
              </a:buClr>
              <a:defRPr sz="1800"/>
            </a:lvl3pPr>
            <a:lvl4pPr>
              <a:buClr>
                <a:srgbClr val="C60C30"/>
              </a:buClr>
              <a:defRPr sz="1600"/>
            </a:lvl4pPr>
            <a:lvl5pPr>
              <a:buClr>
                <a:srgbClr val="C60C30"/>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
          <p:cNvSpPr>
            <a:spLocks noGrp="1"/>
          </p:cNvSpPr>
          <p:nvPr>
            <p:ph type="body" sz="half" idx="14"/>
          </p:nvPr>
        </p:nvSpPr>
        <p:spPr>
          <a:xfrm>
            <a:off x="457200" y="3505200"/>
            <a:ext cx="8229600" cy="438150"/>
          </a:xfrm>
          <a:prstGeom prst="rect">
            <a:avLst/>
          </a:prstGeom>
        </p:spPr>
        <p:txBody>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8089" y="445358"/>
            <a:ext cx="1113144" cy="5760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6" name="Title 1"/>
          <p:cNvSpPr>
            <a:spLocks noGrp="1"/>
          </p:cNvSpPr>
          <p:nvPr>
            <p:ph type="title"/>
          </p:nvPr>
        </p:nvSpPr>
        <p:spPr>
          <a:xfrm>
            <a:off x="1647825" y="342900"/>
            <a:ext cx="7038975" cy="1476375"/>
          </a:xfrm>
          <a:prstGeom prst="rect">
            <a:avLst/>
          </a:prstGeom>
        </p:spPr>
        <p:txBody>
          <a:bodyPr/>
          <a:lstStyle/>
          <a:p>
            <a:r>
              <a:rPr lang="en-US" smtClean="0"/>
              <a:t>Click to edit Master 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8089" y="445358"/>
            <a:ext cx="1113144" cy="576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BCDD31D-C10D-4587-85D6-B6B8098D824E}" type="datetimeFigureOut">
              <a:rPr lang="en-GB" smtClean="0"/>
              <a:pPr/>
              <a:t>29/11/2017</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9E11AEF4-946F-45C6-955D-9C2077464011}" type="slidenum">
              <a:rPr lang="en-GB" smtClean="0"/>
              <a:pPr/>
              <a:t>‹#›</a:t>
            </a:fld>
            <a:endParaRPr lang="en-GB"/>
          </a:p>
        </p:txBody>
      </p:sp>
      <p:sp>
        <p:nvSpPr>
          <p:cNvPr id="5" name="Picture Placeholder 2"/>
          <p:cNvSpPr>
            <a:spLocks noGrp="1"/>
          </p:cNvSpPr>
          <p:nvPr>
            <p:ph type="pic" idx="1"/>
          </p:nvPr>
        </p:nvSpPr>
        <p:spPr>
          <a:xfrm>
            <a:off x="257174" y="0"/>
            <a:ext cx="88868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6" name="Text Placeholder 3"/>
          <p:cNvSpPr>
            <a:spLocks noGrp="1"/>
          </p:cNvSpPr>
          <p:nvPr>
            <p:ph type="body" sz="half" idx="2"/>
          </p:nvPr>
        </p:nvSpPr>
        <p:spPr>
          <a:xfrm>
            <a:off x="533400" y="4181474"/>
            <a:ext cx="2800350" cy="1838325"/>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252413" cy="6858000"/>
          </a:xfrm>
          <a:prstGeom prst="rect">
            <a:avLst/>
          </a:prstGeom>
          <a:solidFill>
            <a:srgbClr val="C60C30"/>
          </a:solidFill>
          <a:ln w="0">
            <a:no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DD31D-C10D-4587-85D6-B6B8098D824E}" type="datetimeFigureOut">
              <a:rPr lang="en-GB" smtClean="0"/>
              <a:pPr/>
              <a:t>29/11/2017</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1AEF4-946F-45C6-955D-9C207746401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457200" rtl="0" eaLnBrk="1" fontAlgn="base" hangingPunct="1">
        <a:spcBef>
          <a:spcPct val="0"/>
        </a:spcBef>
        <a:spcAft>
          <a:spcPct val="0"/>
        </a:spcAft>
        <a:defRPr sz="4000" kern="1200">
          <a:solidFill>
            <a:srgbClr val="C60C30"/>
          </a:solidFill>
          <a:latin typeface="Arial Bold"/>
          <a:ea typeface="ＭＳ Ｐゴシック" charset="-128"/>
          <a:cs typeface="Arial Bold"/>
        </a:defRPr>
      </a:lvl1pPr>
      <a:lvl2pPr algn="l" defTabSz="457200" rtl="0" eaLnBrk="1" fontAlgn="base" hangingPunct="1">
        <a:spcBef>
          <a:spcPct val="0"/>
        </a:spcBef>
        <a:spcAft>
          <a:spcPct val="0"/>
        </a:spcAft>
        <a:defRPr sz="4000">
          <a:solidFill>
            <a:srgbClr val="C60C30"/>
          </a:solidFill>
          <a:latin typeface="Arial Bold" charset="0"/>
          <a:ea typeface="ＭＳ Ｐゴシック" charset="-128"/>
        </a:defRPr>
      </a:lvl2pPr>
      <a:lvl3pPr algn="l" defTabSz="457200" rtl="0" eaLnBrk="1" fontAlgn="base" hangingPunct="1">
        <a:spcBef>
          <a:spcPct val="0"/>
        </a:spcBef>
        <a:spcAft>
          <a:spcPct val="0"/>
        </a:spcAft>
        <a:defRPr sz="4000">
          <a:solidFill>
            <a:srgbClr val="C60C30"/>
          </a:solidFill>
          <a:latin typeface="Arial Bold" charset="0"/>
          <a:ea typeface="ＭＳ Ｐゴシック" charset="-128"/>
        </a:defRPr>
      </a:lvl3pPr>
      <a:lvl4pPr algn="l" defTabSz="457200" rtl="0" eaLnBrk="1" fontAlgn="base" hangingPunct="1">
        <a:spcBef>
          <a:spcPct val="0"/>
        </a:spcBef>
        <a:spcAft>
          <a:spcPct val="0"/>
        </a:spcAft>
        <a:defRPr sz="4000">
          <a:solidFill>
            <a:srgbClr val="C60C30"/>
          </a:solidFill>
          <a:latin typeface="Arial Bold" charset="0"/>
          <a:ea typeface="ＭＳ Ｐゴシック" charset="-128"/>
        </a:defRPr>
      </a:lvl4pPr>
      <a:lvl5pPr algn="l" defTabSz="457200" rtl="0" eaLnBrk="1" fontAlgn="base" hangingPunct="1">
        <a:spcBef>
          <a:spcPct val="0"/>
        </a:spcBef>
        <a:spcAft>
          <a:spcPct val="0"/>
        </a:spcAft>
        <a:defRPr sz="4000">
          <a:solidFill>
            <a:srgbClr val="C60C30"/>
          </a:solidFill>
          <a:latin typeface="Arial Bold" charset="0"/>
          <a:ea typeface="ＭＳ Ｐゴシック" charset="-128"/>
        </a:defRPr>
      </a:lvl5pPr>
      <a:lvl6pPr marL="457200" algn="l" defTabSz="457200" rtl="0" eaLnBrk="1" fontAlgn="base" hangingPunct="1">
        <a:spcBef>
          <a:spcPct val="0"/>
        </a:spcBef>
        <a:spcAft>
          <a:spcPct val="0"/>
        </a:spcAft>
        <a:defRPr sz="4000">
          <a:solidFill>
            <a:srgbClr val="C60C30"/>
          </a:solidFill>
          <a:latin typeface="Arial Bold" charset="0"/>
          <a:ea typeface="ＭＳ Ｐゴシック" charset="-128"/>
        </a:defRPr>
      </a:lvl6pPr>
      <a:lvl7pPr marL="914400" algn="l" defTabSz="457200" rtl="0" eaLnBrk="1" fontAlgn="base" hangingPunct="1">
        <a:spcBef>
          <a:spcPct val="0"/>
        </a:spcBef>
        <a:spcAft>
          <a:spcPct val="0"/>
        </a:spcAft>
        <a:defRPr sz="4000">
          <a:solidFill>
            <a:srgbClr val="C60C30"/>
          </a:solidFill>
          <a:latin typeface="Arial Bold" charset="0"/>
          <a:ea typeface="ＭＳ Ｐゴシック" charset="-128"/>
        </a:defRPr>
      </a:lvl7pPr>
      <a:lvl8pPr marL="1371600" algn="l" defTabSz="457200" rtl="0" eaLnBrk="1" fontAlgn="base" hangingPunct="1">
        <a:spcBef>
          <a:spcPct val="0"/>
        </a:spcBef>
        <a:spcAft>
          <a:spcPct val="0"/>
        </a:spcAft>
        <a:defRPr sz="4000">
          <a:solidFill>
            <a:srgbClr val="C60C30"/>
          </a:solidFill>
          <a:latin typeface="Arial Bold" charset="0"/>
          <a:ea typeface="ＭＳ Ｐゴシック" charset="-128"/>
        </a:defRPr>
      </a:lvl8pPr>
      <a:lvl9pPr marL="1828800" algn="l" defTabSz="457200" rtl="0" eaLnBrk="1" fontAlgn="base" hangingPunct="1">
        <a:spcBef>
          <a:spcPct val="0"/>
        </a:spcBef>
        <a:spcAft>
          <a:spcPct val="0"/>
        </a:spcAft>
        <a:defRPr sz="4000">
          <a:solidFill>
            <a:srgbClr val="C60C30"/>
          </a:solidFill>
          <a:latin typeface="Arial Bold" charset="0"/>
          <a:ea typeface="ＭＳ Ｐゴシック" charset="-128"/>
        </a:defRPr>
      </a:lvl9pPr>
    </p:titleStyle>
    <p:bodyStyle>
      <a:lvl1pPr marL="457200" indent="-4572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Arial"/>
          <a:ea typeface="ＭＳ Ｐゴシック"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Arial"/>
          <a:ea typeface="ＭＳ Ｐゴシック"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Research Presentation MMU</a:t>
            </a:r>
            <a:endParaRPr lang="en-GB" dirty="0"/>
          </a:p>
        </p:txBody>
      </p:sp>
      <p:sp>
        <p:nvSpPr>
          <p:cNvPr id="3" name="Subtitle 2"/>
          <p:cNvSpPr>
            <a:spLocks noGrp="1"/>
          </p:cNvSpPr>
          <p:nvPr>
            <p:ph type="subTitle" idx="1"/>
          </p:nvPr>
        </p:nvSpPr>
        <p:spPr/>
        <p:txBody>
          <a:bodyPr>
            <a:normAutofit fontScale="92500"/>
          </a:bodyPr>
          <a:lstStyle/>
          <a:p>
            <a:r>
              <a:rPr lang="en-GB" b="1" dirty="0" smtClean="0"/>
              <a:t>Fathers of adults who have intellectual disability</a:t>
            </a:r>
          </a:p>
          <a:p>
            <a:r>
              <a:rPr lang="en-GB" b="1" dirty="0" smtClean="0"/>
              <a:t>Dr Deborah Davys</a:t>
            </a:r>
            <a:endParaRPr lang="en-GB" b="1"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573016"/>
            <a:ext cx="3672408" cy="273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357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sz="4600" dirty="0" smtClean="0"/>
              <a:t>Commonly reported father roles include:</a:t>
            </a:r>
          </a:p>
          <a:p>
            <a:pPr lvl="1"/>
            <a:r>
              <a:rPr lang="en-GB" dirty="0" smtClean="0"/>
              <a:t>	</a:t>
            </a:r>
            <a:r>
              <a:rPr lang="en-GB" sz="3300" dirty="0" smtClean="0"/>
              <a:t>Provider of personal care</a:t>
            </a:r>
          </a:p>
          <a:p>
            <a:pPr lvl="1"/>
            <a:r>
              <a:rPr lang="en-GB" sz="3300" dirty="0" smtClean="0"/>
              <a:t>	Ongoing volunteer / campaign / advisory role</a:t>
            </a:r>
          </a:p>
          <a:p>
            <a:pPr lvl="1"/>
            <a:r>
              <a:rPr lang="en-GB" sz="3300" dirty="0" smtClean="0"/>
              <a:t>	Information seeker role</a:t>
            </a:r>
          </a:p>
          <a:p>
            <a:pPr lvl="1"/>
            <a:r>
              <a:rPr lang="en-GB" sz="3300" dirty="0" smtClean="0"/>
              <a:t>	Supporter / protector role to person with intellectual disability (sometimes includes wife)</a:t>
            </a:r>
          </a:p>
          <a:p>
            <a:pPr lvl="1"/>
            <a:r>
              <a:rPr lang="en-GB" sz="3300" dirty="0" smtClean="0"/>
              <a:t>	Subordinate role to wife regarding the person with intellectual disability</a:t>
            </a:r>
          </a:p>
          <a:p>
            <a:pPr lvl="1"/>
            <a:r>
              <a:rPr lang="en-GB" sz="3300" dirty="0" smtClean="0"/>
              <a:t>	Multiple care role (3 fathers)</a:t>
            </a:r>
          </a:p>
          <a:p>
            <a:pPr lvl="1"/>
            <a:r>
              <a:rPr lang="en-GB" sz="3300" dirty="0" smtClean="0"/>
              <a:t>	Financial role (3 fathers)</a:t>
            </a:r>
          </a:p>
          <a:p>
            <a:r>
              <a:rPr lang="en-GB" dirty="0" smtClean="0"/>
              <a:t>	</a:t>
            </a:r>
            <a:endParaRPr lang="en-GB" dirty="0"/>
          </a:p>
        </p:txBody>
      </p:sp>
      <p:sp>
        <p:nvSpPr>
          <p:cNvPr id="2" name="Title 1"/>
          <p:cNvSpPr>
            <a:spLocks noGrp="1"/>
          </p:cNvSpPr>
          <p:nvPr>
            <p:ph type="title"/>
          </p:nvPr>
        </p:nvSpPr>
        <p:spPr>
          <a:xfrm>
            <a:off x="1691680" y="260648"/>
            <a:ext cx="7038975" cy="1069876"/>
          </a:xfrm>
        </p:spPr>
        <p:txBody>
          <a:bodyPr/>
          <a:lstStyle/>
          <a:p>
            <a:r>
              <a:rPr lang="en-GB" dirty="0" smtClean="0"/>
              <a:t>Father Roles</a:t>
            </a:r>
            <a:endParaRPr lang="en-GB"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581128"/>
            <a:ext cx="302433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544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b="1" dirty="0" smtClean="0"/>
              <a:t>Care role </a:t>
            </a:r>
            <a:r>
              <a:rPr lang="en-GB" dirty="0" smtClean="0"/>
              <a:t>- Interview 5 P 2 line 24 “I have to cut up his food, he certainly wouldn`t cook or anything like that...he wouldn`t dream of washing himself, I really have to make him have a shower or brush his teeth”.</a:t>
            </a:r>
          </a:p>
          <a:p>
            <a:endParaRPr lang="en-US" dirty="0" smtClean="0"/>
          </a:p>
          <a:p>
            <a:r>
              <a:rPr lang="en-US" b="1" dirty="0" smtClean="0"/>
              <a:t>Information seeker role </a:t>
            </a:r>
            <a:r>
              <a:rPr lang="en-US" dirty="0" smtClean="0"/>
              <a:t>- Interview 3 P 3 line 7 “ and I know what’s coming through and what the legislation is and all that sort of stuff”.</a:t>
            </a:r>
          </a:p>
          <a:p>
            <a:endParaRPr lang="en-US" dirty="0" smtClean="0"/>
          </a:p>
          <a:p>
            <a:endParaRPr lang="en-US" dirty="0" smtClean="0"/>
          </a:p>
          <a:p>
            <a:r>
              <a:rPr lang="en-US" b="1" dirty="0" smtClean="0"/>
              <a:t>Voluntary/advisory role </a:t>
            </a:r>
            <a:r>
              <a:rPr lang="en-US" dirty="0" smtClean="0"/>
              <a:t>- Interview 1 P 20 line 10 “I was on the Board of Governors and was Vice Chair for the Governors and I've got heavily involved, I've parent represented to the Authority”.</a:t>
            </a:r>
          </a:p>
          <a:p>
            <a:endParaRPr lang="en-US" b="1" dirty="0"/>
          </a:p>
        </p:txBody>
      </p:sp>
      <p:sp>
        <p:nvSpPr>
          <p:cNvPr id="2" name="Title 1"/>
          <p:cNvSpPr>
            <a:spLocks noGrp="1"/>
          </p:cNvSpPr>
          <p:nvPr>
            <p:ph type="title"/>
          </p:nvPr>
        </p:nvSpPr>
        <p:spPr/>
        <p:txBody>
          <a:bodyPr/>
          <a:lstStyle/>
          <a:p>
            <a:r>
              <a:rPr lang="en-GB" dirty="0" smtClean="0"/>
              <a:t>Participant quotes re “Father roles”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Good support from services helps / is needed and wanted (all 7 fathers)</a:t>
            </a:r>
          </a:p>
          <a:p>
            <a:r>
              <a:rPr lang="en-GB" dirty="0" smtClean="0"/>
              <a:t>Family support helps</a:t>
            </a:r>
          </a:p>
          <a:p>
            <a:r>
              <a:rPr lang="en-GB" dirty="0" smtClean="0"/>
              <a:t>Support from others in a similar position is or would be valued</a:t>
            </a:r>
          </a:p>
          <a:p>
            <a:r>
              <a:rPr lang="en-GB" dirty="0" smtClean="0"/>
              <a:t>Having information / knowledge was helpful and wanted</a:t>
            </a:r>
          </a:p>
          <a:p>
            <a:r>
              <a:rPr lang="en-GB" dirty="0" smtClean="0"/>
              <a:t>The use of hobbies/interests/voluntary roles was useful /helpful</a:t>
            </a:r>
          </a:p>
          <a:p>
            <a:endParaRPr lang="en-GB" dirty="0"/>
          </a:p>
        </p:txBody>
      </p:sp>
      <p:sp>
        <p:nvSpPr>
          <p:cNvPr id="2" name="Title 1"/>
          <p:cNvSpPr>
            <a:spLocks noGrp="1"/>
          </p:cNvSpPr>
          <p:nvPr>
            <p:ph type="title"/>
          </p:nvPr>
        </p:nvSpPr>
        <p:spPr/>
        <p:txBody>
          <a:bodyPr/>
          <a:lstStyle/>
          <a:p>
            <a:r>
              <a:rPr lang="en-GB" dirty="0" smtClean="0"/>
              <a:t>Father wants / needs / what helps</a:t>
            </a:r>
            <a:endParaRPr lang="en-GB" dirty="0"/>
          </a:p>
        </p:txBody>
      </p:sp>
    </p:spTree>
    <p:extLst>
      <p:ext uri="{BB962C8B-B14F-4D97-AF65-F5344CB8AC3E}">
        <p14:creationId xmlns:p14="http://schemas.microsoft.com/office/powerpoint/2010/main" val="1079684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b="1" dirty="0" smtClean="0"/>
              <a:t>Services - Interview 2</a:t>
            </a:r>
            <a:r>
              <a:rPr lang="en-US" dirty="0" smtClean="0"/>
              <a:t> P15 line 5</a:t>
            </a:r>
            <a:r>
              <a:rPr lang="en-US" i="1" dirty="0" smtClean="0"/>
              <a:t> ‘the government to do a bit more for my son, yeah, definitely…	I’d like them to look after disabled kids a lot, lot more than what they are doing and train people to look after them because some of the people that we've come across just have not got a clue about disabled kids’.</a:t>
            </a:r>
          </a:p>
          <a:p>
            <a:r>
              <a:rPr lang="en-US" b="1" dirty="0" smtClean="0"/>
              <a:t>Family - Interview  4</a:t>
            </a:r>
            <a:r>
              <a:rPr lang="en-US" dirty="0" smtClean="0"/>
              <a:t> </a:t>
            </a:r>
            <a:r>
              <a:rPr lang="en-GB" dirty="0" smtClean="0"/>
              <a:t>P 11 line 7 “My middle brother, he again is very close to (son). They have a caravan....and when my mother was alive and father...they all used to go up to the caravan at weekends and take (person with  intellectual disability) with them”.</a:t>
            </a:r>
            <a:endParaRPr lang="en-US" dirty="0" smtClean="0"/>
          </a:p>
          <a:p>
            <a:r>
              <a:rPr lang="en-US" b="1" dirty="0" smtClean="0"/>
              <a:t>Information / knowledge - Interview 3</a:t>
            </a:r>
            <a:r>
              <a:rPr lang="en-US" dirty="0" smtClean="0"/>
              <a:t> P14 line 44 ‘ … </a:t>
            </a:r>
            <a:r>
              <a:rPr lang="en-US" i="1" dirty="0" smtClean="0"/>
              <a:t>because I did the (named) policymaking course, I think we found out, how to find out the information we needed to know, which council officers or health officers to annoy, and know how far we can reasonably expect to push it, to get what we needed.’</a:t>
            </a:r>
            <a:endParaRPr lang="en-US" dirty="0" smtClean="0"/>
          </a:p>
          <a:p>
            <a:r>
              <a:rPr lang="en-US" b="1" dirty="0" smtClean="0"/>
              <a:t>Voluntary work - Interview 6</a:t>
            </a:r>
            <a:r>
              <a:rPr lang="en-US" dirty="0" smtClean="0"/>
              <a:t> P 22 line 23 </a:t>
            </a:r>
            <a:r>
              <a:rPr lang="en-US" i="1" dirty="0" smtClean="0"/>
              <a:t>‘and after five minutes (in voluntary work setting) you’d think, actually I haven’t got any problems me, it’s these poor buggers have got the problems, not me, I’m alright and it was an escape, it was an escape, it allowed me time to switch off…</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GB" dirty="0" smtClean="0"/>
              <a:t>Participant quotes re “What helps”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All 7 fathers were concerned about the future in relation to when they were no longer able to care.</a:t>
            </a:r>
          </a:p>
          <a:p>
            <a:r>
              <a:rPr lang="en-GB" dirty="0" smtClean="0"/>
              <a:t>Concerns were  associated with accommodation, health and wellbeing of their child and standards of care.</a:t>
            </a:r>
          </a:p>
          <a:p>
            <a:r>
              <a:rPr lang="en-GB" dirty="0" smtClean="0"/>
              <a:t>Clear futures plans were lacking in most interviews and practicalities unanswered even where plans were apparent.</a:t>
            </a:r>
            <a:endParaRPr lang="en-GB" dirty="0"/>
          </a:p>
        </p:txBody>
      </p:sp>
      <p:sp>
        <p:nvSpPr>
          <p:cNvPr id="2" name="Title 1"/>
          <p:cNvSpPr>
            <a:spLocks noGrp="1"/>
          </p:cNvSpPr>
          <p:nvPr>
            <p:ph type="title"/>
          </p:nvPr>
        </p:nvSpPr>
        <p:spPr/>
        <p:txBody>
          <a:bodyPr/>
          <a:lstStyle/>
          <a:p>
            <a:r>
              <a:rPr lang="en-GB" dirty="0" smtClean="0"/>
              <a:t>Father concerns</a:t>
            </a:r>
            <a:endParaRPr lang="en-GB"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88640"/>
            <a:ext cx="2520280" cy="141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985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b="1" dirty="0" smtClean="0"/>
              <a:t>Accommodation / advocacy </a:t>
            </a:r>
            <a:r>
              <a:rPr lang="en-US" dirty="0" smtClean="0"/>
              <a:t>Interview</a:t>
            </a:r>
            <a:r>
              <a:rPr lang="en-US" b="1" dirty="0" smtClean="0"/>
              <a:t> </a:t>
            </a:r>
            <a:r>
              <a:rPr lang="en-US" dirty="0" smtClean="0"/>
              <a:t>3 P 13 line 20 ‘..</a:t>
            </a:r>
            <a:r>
              <a:rPr lang="en-US" i="1" dirty="0" smtClean="0"/>
              <a:t>at some point, he will, he will end up in supported living or whatever, but if it’s not quite right, who is going to be the sensible person to say, instead of it escalating, just stop it escalating and then doing something about it.’</a:t>
            </a:r>
          </a:p>
          <a:p>
            <a:endParaRPr lang="en-US" dirty="0" smtClean="0"/>
          </a:p>
          <a:p>
            <a:r>
              <a:rPr lang="en-US" b="1" dirty="0" smtClean="0"/>
              <a:t>Health and wellbeing </a:t>
            </a:r>
            <a:r>
              <a:rPr lang="en-US" dirty="0" smtClean="0"/>
              <a:t>Interview</a:t>
            </a:r>
            <a:r>
              <a:rPr lang="en-US" b="1" dirty="0" smtClean="0"/>
              <a:t> </a:t>
            </a:r>
            <a:r>
              <a:rPr lang="en-US" dirty="0" smtClean="0"/>
              <a:t>7 P 11 line 20 (2)</a:t>
            </a:r>
            <a:r>
              <a:rPr lang="en-US" i="1" dirty="0" smtClean="0"/>
              <a:t> ‘well who’s going to take him to the dentist?’</a:t>
            </a:r>
            <a:r>
              <a:rPr lang="en-US" dirty="0" smtClean="0"/>
              <a:t>  </a:t>
            </a:r>
          </a:p>
          <a:p>
            <a:endParaRPr lang="en-US" dirty="0" smtClean="0"/>
          </a:p>
          <a:p>
            <a:r>
              <a:rPr lang="en-US" b="1" dirty="0" smtClean="0"/>
              <a:t>Accommodation </a:t>
            </a:r>
            <a:r>
              <a:rPr lang="en-US" dirty="0" smtClean="0"/>
              <a:t>Interview  6 P 18 line 24 ‘</a:t>
            </a:r>
            <a:r>
              <a:rPr lang="en-US" i="1" dirty="0" smtClean="0"/>
              <a:t>…when he was a young teenager we’d said by the time I was 60 or by the time he was 30, he needed to be in his future.  He needed to be wherever he was going to be because there would be nothing worse than him waking up one day to find you dead, you know, or one of, whichever parent would survive would be there, that all needed to be settled.  He’s (in his 30`s)  now, I’m (in 60`s)  we’re nowhere near, nowhere near.’</a:t>
            </a: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GB" dirty="0" smtClean="0"/>
              <a:t>Participant quotes re “Concerns”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All fathers referred to the person who has  intellectual disability in terms of their abilities / attributes / needs</a:t>
            </a:r>
          </a:p>
          <a:p>
            <a:r>
              <a:rPr lang="en-GB" dirty="0" smtClean="0"/>
              <a:t>6 out of 7 fathers referred to positive skills / attributes</a:t>
            </a:r>
          </a:p>
          <a:p>
            <a:r>
              <a:rPr lang="en-GB" dirty="0" smtClean="0"/>
              <a:t>More text was taken up however by fathers talking about difficulties / needs than positive attributes</a:t>
            </a:r>
            <a:endParaRPr lang="en-GB" dirty="0"/>
          </a:p>
        </p:txBody>
      </p:sp>
      <p:sp>
        <p:nvSpPr>
          <p:cNvPr id="2" name="Title 1"/>
          <p:cNvSpPr>
            <a:spLocks noGrp="1"/>
          </p:cNvSpPr>
          <p:nvPr>
            <p:ph type="title"/>
          </p:nvPr>
        </p:nvSpPr>
        <p:spPr/>
        <p:txBody>
          <a:bodyPr>
            <a:normAutofit fontScale="90000"/>
          </a:bodyPr>
          <a:lstStyle/>
          <a:p>
            <a:r>
              <a:rPr lang="en-GB" dirty="0" smtClean="0"/>
              <a:t>Father perception of the person  with intellectual disability</a:t>
            </a:r>
            <a:endParaRPr lang="en-GB" dirty="0"/>
          </a:p>
        </p:txBody>
      </p:sp>
    </p:spTree>
    <p:extLst>
      <p:ext uri="{BB962C8B-B14F-4D97-AF65-F5344CB8AC3E}">
        <p14:creationId xmlns:p14="http://schemas.microsoft.com/office/powerpoint/2010/main" val="3051682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b="1" dirty="0" smtClean="0"/>
              <a:t>Interview 6 </a:t>
            </a:r>
            <a:r>
              <a:rPr lang="en-GB" dirty="0" smtClean="0"/>
              <a:t>P 20 line 8 “</a:t>
            </a:r>
            <a:r>
              <a:rPr lang="en-US" dirty="0" smtClean="0"/>
              <a:t>(Son)’s a very nice person and if you, if you get to know him, he’s very nice.  And he’s also, he’s got a great sense of humor, he can just be very amusing, very pleasant to be with…”</a:t>
            </a:r>
          </a:p>
          <a:p>
            <a:r>
              <a:rPr lang="en-US" b="1" dirty="0" smtClean="0"/>
              <a:t>Interview 6</a:t>
            </a:r>
            <a:r>
              <a:rPr lang="en-US" dirty="0" smtClean="0"/>
              <a:t> P 12 line 36 “…he’s doubly incontinent, he doesn’t speak, he has to be washed and dressed and personal care given throughout the day”.</a:t>
            </a:r>
          </a:p>
          <a:p>
            <a:endParaRPr lang="en-US" dirty="0"/>
          </a:p>
        </p:txBody>
      </p:sp>
      <p:sp>
        <p:nvSpPr>
          <p:cNvPr id="2" name="Title 1"/>
          <p:cNvSpPr>
            <a:spLocks noGrp="1"/>
          </p:cNvSpPr>
          <p:nvPr>
            <p:ph type="title"/>
          </p:nvPr>
        </p:nvSpPr>
        <p:spPr/>
        <p:txBody>
          <a:bodyPr>
            <a:normAutofit/>
          </a:bodyPr>
          <a:lstStyle/>
          <a:p>
            <a:r>
              <a:rPr lang="en-GB" dirty="0" smtClean="0"/>
              <a:t>Participant quotes re “Father perceptions”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dirty="0" smtClean="0"/>
              <a:t>6 out of 7 fathers referred to a bereavement or shock response to being given a diagnosis of intellectual disability in addition to fear and anxiety.</a:t>
            </a:r>
          </a:p>
          <a:p>
            <a:r>
              <a:rPr lang="en-GB" dirty="0" smtClean="0"/>
              <a:t>Bereavement included grief for the losses / missed opportunities for the person with  intellectual disability but also for the hopes and expectations of the father.</a:t>
            </a:r>
          </a:p>
          <a:p>
            <a:r>
              <a:rPr lang="en-GB" dirty="0" smtClean="0"/>
              <a:t>3 fathers referred to acceptance / adjustment.</a:t>
            </a:r>
          </a:p>
          <a:p>
            <a:r>
              <a:rPr lang="en-GB" dirty="0" smtClean="0"/>
              <a:t>Positive response to intellectual disability was also reported</a:t>
            </a:r>
            <a:endParaRPr lang="en-GB" dirty="0"/>
          </a:p>
        </p:txBody>
      </p:sp>
      <p:sp>
        <p:nvSpPr>
          <p:cNvPr id="2" name="Title 1"/>
          <p:cNvSpPr>
            <a:spLocks noGrp="1"/>
          </p:cNvSpPr>
          <p:nvPr>
            <p:ph type="title"/>
          </p:nvPr>
        </p:nvSpPr>
        <p:spPr/>
        <p:txBody>
          <a:bodyPr>
            <a:normAutofit fontScale="90000"/>
          </a:bodyPr>
          <a:lstStyle/>
          <a:p>
            <a:r>
              <a:rPr lang="en-GB" dirty="0" smtClean="0"/>
              <a:t>Father response to intellectual disability in their child</a:t>
            </a:r>
            <a:endParaRPr lang="en-GB" dirty="0"/>
          </a:p>
        </p:txBody>
      </p:sp>
    </p:spTree>
    <p:extLst>
      <p:ext uri="{BB962C8B-B14F-4D97-AF65-F5344CB8AC3E}">
        <p14:creationId xmlns:p14="http://schemas.microsoft.com/office/powerpoint/2010/main" val="2762607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8"/>
            <a:ext cx="8175801" cy="4306888"/>
          </a:xfrm>
        </p:spPr>
        <p:txBody>
          <a:bodyPr>
            <a:normAutofit fontScale="77500" lnSpcReduction="20000"/>
          </a:bodyPr>
          <a:lstStyle/>
          <a:p>
            <a:r>
              <a:rPr lang="en-US" b="1" dirty="0" smtClean="0"/>
              <a:t>Bereavement</a:t>
            </a:r>
            <a:r>
              <a:rPr lang="en-US" dirty="0" smtClean="0"/>
              <a:t> Interview 7 </a:t>
            </a:r>
            <a:r>
              <a:rPr lang="en-GB" dirty="0" smtClean="0"/>
              <a:t>P 3 line 18 (2) “</a:t>
            </a:r>
            <a:r>
              <a:rPr lang="en-US" dirty="0" smtClean="0"/>
              <a:t>you go through all these things like he will never, he will never read, he might never walk, which is nuts, but you think them….And I’m saying even ridiculous things like, bizarre things like oh well that pram was a waste of time, of money, it was almost like a bereavement you see”</a:t>
            </a:r>
          </a:p>
          <a:p>
            <a:endParaRPr lang="en-US" dirty="0" smtClean="0"/>
          </a:p>
          <a:p>
            <a:r>
              <a:rPr lang="en-GB" b="1" dirty="0" smtClean="0"/>
              <a:t>Relief</a:t>
            </a:r>
            <a:r>
              <a:rPr lang="en-GB" dirty="0" smtClean="0"/>
              <a:t> Interview 1 P 14 line 1 “...well I was thinking they were going to tell me she`s dying. She`s got Down syndrome, I don`t consider that an issue!...Yes it was more than a bit of a relief, I think it was a major relief”.</a:t>
            </a:r>
            <a:endParaRPr lang="en-US" dirty="0" smtClean="0"/>
          </a:p>
        </p:txBody>
      </p:sp>
      <p:sp>
        <p:nvSpPr>
          <p:cNvPr id="2" name="Title 1"/>
          <p:cNvSpPr>
            <a:spLocks noGrp="1"/>
          </p:cNvSpPr>
          <p:nvPr>
            <p:ph type="title"/>
          </p:nvPr>
        </p:nvSpPr>
        <p:spPr/>
        <p:txBody>
          <a:bodyPr>
            <a:normAutofit fontScale="90000"/>
          </a:bodyPr>
          <a:lstStyle/>
          <a:p>
            <a:r>
              <a:rPr lang="en-GB" dirty="0" smtClean="0"/>
              <a:t>Participant quote re “Father response to intellectual disability”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GB" dirty="0" smtClean="0"/>
              <a:t>Masters study research – older parents of people who have an intellectual disability</a:t>
            </a:r>
          </a:p>
          <a:p>
            <a:r>
              <a:rPr lang="en-GB" dirty="0" smtClean="0"/>
              <a:t>PhD related to adult siblings of people who have intellectual disability </a:t>
            </a:r>
          </a:p>
          <a:p>
            <a:r>
              <a:rPr lang="en-GB" dirty="0" smtClean="0"/>
              <a:t>Very little research on fathers of adults who have intellectual disability – literature review published</a:t>
            </a:r>
          </a:p>
          <a:p>
            <a:r>
              <a:rPr lang="en-GB" dirty="0" smtClean="0"/>
              <a:t>This study interviewed 7 fathers of adults who have intellectual disability.</a:t>
            </a:r>
            <a:endParaRPr lang="en-GB" dirty="0"/>
          </a:p>
        </p:txBody>
      </p:sp>
      <p:sp>
        <p:nvSpPr>
          <p:cNvPr id="2" name="Title 1"/>
          <p:cNvSpPr>
            <a:spLocks noGrp="1"/>
          </p:cNvSpPr>
          <p:nvPr>
            <p:ph type="title"/>
          </p:nvPr>
        </p:nvSpPr>
        <p:spPr/>
        <p:txBody>
          <a:bodyPr/>
          <a:lstStyle/>
          <a:p>
            <a:r>
              <a:rPr lang="en-GB" dirty="0" smtClean="0"/>
              <a:t>Background to this study</a:t>
            </a:r>
            <a:endParaRPr lang="en-GB" dirty="0"/>
          </a:p>
        </p:txBody>
      </p:sp>
    </p:spTree>
    <p:extLst>
      <p:ext uri="{BB962C8B-B14F-4D97-AF65-F5344CB8AC3E}">
        <p14:creationId xmlns:p14="http://schemas.microsoft.com/office/powerpoint/2010/main" val="3542757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8840"/>
            <a:ext cx="8686800" cy="5069160"/>
          </a:xfrm>
        </p:spPr>
        <p:txBody>
          <a:bodyPr>
            <a:normAutofit fontScale="85000" lnSpcReduction="20000"/>
          </a:bodyPr>
          <a:lstStyle/>
          <a:p>
            <a:r>
              <a:rPr lang="en-GB" dirty="0" smtClean="0"/>
              <a:t>Both positive (5 fathers) and negative impacts (all fathers) of intellectual disability were reported within the interviews</a:t>
            </a:r>
          </a:p>
          <a:p>
            <a:r>
              <a:rPr lang="en-GB" dirty="0" smtClean="0"/>
              <a:t>Positive impacts included the attributes of the individual (humour, joy, fun) of opportunities for father (campaign / advisory roles) and development of personal attributes.</a:t>
            </a:r>
          </a:p>
          <a:p>
            <a:r>
              <a:rPr lang="en-GB" dirty="0" smtClean="0"/>
              <a:t>More negative impacts than positive impacts were referred to.</a:t>
            </a:r>
          </a:p>
          <a:p>
            <a:r>
              <a:rPr lang="en-GB" dirty="0" smtClean="0"/>
              <a:t>Negative impacts included worry and stress, negative impact upon work role, marital disruption, ongoing carer tasks and responsibilities, financial and social restriction.</a:t>
            </a:r>
          </a:p>
          <a:p>
            <a:endParaRPr lang="en-GB" dirty="0"/>
          </a:p>
        </p:txBody>
      </p:sp>
      <p:sp>
        <p:nvSpPr>
          <p:cNvPr id="2" name="Title 1"/>
          <p:cNvSpPr>
            <a:spLocks noGrp="1"/>
          </p:cNvSpPr>
          <p:nvPr>
            <p:ph type="title"/>
          </p:nvPr>
        </p:nvSpPr>
        <p:spPr/>
        <p:txBody>
          <a:bodyPr>
            <a:normAutofit/>
          </a:bodyPr>
          <a:lstStyle/>
          <a:p>
            <a:r>
              <a:rPr lang="en-GB" dirty="0" smtClean="0"/>
              <a:t>Impact of intellectual disability upon fathers</a:t>
            </a:r>
            <a:endParaRPr lang="en-GB" dirty="0"/>
          </a:p>
        </p:txBody>
      </p:sp>
    </p:spTree>
    <p:extLst>
      <p:ext uri="{BB962C8B-B14F-4D97-AF65-F5344CB8AC3E}">
        <p14:creationId xmlns:p14="http://schemas.microsoft.com/office/powerpoint/2010/main" val="11855837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dirty="0" smtClean="0"/>
              <a:t> </a:t>
            </a:r>
          </a:p>
          <a:p>
            <a:r>
              <a:rPr lang="en-US" b="1" dirty="0" smtClean="0"/>
              <a:t>Campaigner role </a:t>
            </a:r>
            <a:r>
              <a:rPr lang="en-US" dirty="0" smtClean="0"/>
              <a:t>Interview 5 </a:t>
            </a:r>
            <a:r>
              <a:rPr lang="en-GB" dirty="0" smtClean="0"/>
              <a:t>P 7 line 2 “</a:t>
            </a:r>
            <a:r>
              <a:rPr lang="en-US" dirty="0" smtClean="0"/>
              <a:t>I’m a local campaigner if you will for equality of healthcare for people with learning disabilities….And I really enjoy doing that…”</a:t>
            </a:r>
          </a:p>
          <a:p>
            <a:endParaRPr lang="en-US" dirty="0" smtClean="0"/>
          </a:p>
          <a:p>
            <a:r>
              <a:rPr lang="en-US" b="1" dirty="0" smtClean="0"/>
              <a:t>Self development </a:t>
            </a:r>
            <a:r>
              <a:rPr lang="en-US" dirty="0" smtClean="0"/>
              <a:t>Interview 4 P 6 line 40.  “So I think it made me start…made me push myself more (at work/ to learn / self develop) …Because I couldn’t push (son).</a:t>
            </a:r>
          </a:p>
          <a:p>
            <a:endParaRPr lang="en-US" dirty="0"/>
          </a:p>
        </p:txBody>
      </p:sp>
      <p:sp>
        <p:nvSpPr>
          <p:cNvPr id="2" name="Title 1"/>
          <p:cNvSpPr>
            <a:spLocks noGrp="1"/>
          </p:cNvSpPr>
          <p:nvPr>
            <p:ph type="title"/>
          </p:nvPr>
        </p:nvSpPr>
        <p:spPr/>
        <p:txBody>
          <a:bodyPr>
            <a:normAutofit fontScale="90000"/>
          </a:bodyPr>
          <a:lstStyle/>
          <a:p>
            <a:r>
              <a:rPr lang="en-GB" dirty="0" smtClean="0"/>
              <a:t>Participant quotes “Impact of intellectual disability upon fathers”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132856"/>
            <a:ext cx="8175801" cy="4306888"/>
          </a:xfrm>
        </p:spPr>
        <p:txBody>
          <a:bodyPr>
            <a:normAutofit fontScale="70000" lnSpcReduction="20000"/>
          </a:bodyPr>
          <a:lstStyle/>
          <a:p>
            <a:r>
              <a:rPr lang="en-US" b="1" dirty="0" smtClean="0"/>
              <a:t>Marital distress </a:t>
            </a:r>
            <a:r>
              <a:rPr lang="en-US" dirty="0" smtClean="0"/>
              <a:t>Interview 5 P 13 line 21 “…there was a while when he was in his mid-teens that I felt as if I was the third person in the relationship and I’d go to work and I’d come home and I was being ignored… We actually separated for a couple of months and then thought this is stupid what are we doing.  And got back together and we said let’s try and work this out</a:t>
            </a:r>
          </a:p>
          <a:p>
            <a:endParaRPr lang="en-US" dirty="0" smtClean="0"/>
          </a:p>
          <a:p>
            <a:r>
              <a:rPr lang="en-US" b="1" dirty="0" smtClean="0"/>
              <a:t>Worry</a:t>
            </a:r>
            <a:r>
              <a:rPr lang="en-US" dirty="0" smtClean="0"/>
              <a:t> Interview 2 P 14 line 28 “…the consultant told us that he might not come out of one of these seizures, you can imagine, can’t you? So that's on our mind all the time, it never leaves your mind does it and that's what we worry about”.</a:t>
            </a:r>
          </a:p>
          <a:p>
            <a:endParaRPr lang="en-US" dirty="0" smtClean="0"/>
          </a:p>
          <a:p>
            <a:endParaRPr lang="en-US" dirty="0"/>
          </a:p>
        </p:txBody>
      </p:sp>
      <p:sp>
        <p:nvSpPr>
          <p:cNvPr id="2" name="Title 1"/>
          <p:cNvSpPr>
            <a:spLocks noGrp="1"/>
          </p:cNvSpPr>
          <p:nvPr>
            <p:ph type="title"/>
          </p:nvPr>
        </p:nvSpPr>
        <p:spPr/>
        <p:txBody>
          <a:bodyPr>
            <a:normAutofit fontScale="90000"/>
          </a:bodyPr>
          <a:lstStyle/>
          <a:p>
            <a:r>
              <a:rPr lang="en-GB" dirty="0" smtClean="0"/>
              <a:t>Participant quotes “Impact of intellectual disability upon fathers”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dirty="0" smtClean="0"/>
              <a:t>Fathers in the interviews made comments that can be grouped under the following headings:</a:t>
            </a:r>
          </a:p>
          <a:p>
            <a:r>
              <a:rPr lang="en-US" dirty="0" smtClean="0"/>
              <a:t>Men, groups and services (3 fathers reported that men are uncomfortable in group situations)</a:t>
            </a:r>
          </a:p>
          <a:p>
            <a:r>
              <a:rPr lang="en-US" dirty="0" smtClean="0"/>
              <a:t>Men, marriage and intellectual disability (4 fathers felt that intellectual disability put strain upon a marriage and there are many single parents on account of this).</a:t>
            </a:r>
          </a:p>
          <a:p>
            <a:r>
              <a:rPr lang="en-US" dirty="0" smtClean="0"/>
              <a:t>Men and emotions and the male role (3 fathers said that men do not share their emotions easily with others and that men are expected to be strong and stoic within society)</a:t>
            </a:r>
            <a:endParaRPr lang="en-GB" dirty="0"/>
          </a:p>
        </p:txBody>
      </p:sp>
      <p:sp>
        <p:nvSpPr>
          <p:cNvPr id="2" name="Title 1"/>
          <p:cNvSpPr>
            <a:spLocks noGrp="1"/>
          </p:cNvSpPr>
          <p:nvPr>
            <p:ph type="title"/>
          </p:nvPr>
        </p:nvSpPr>
        <p:spPr/>
        <p:txBody>
          <a:bodyPr/>
          <a:lstStyle/>
          <a:p>
            <a:r>
              <a:rPr lang="en-GB" dirty="0" smtClean="0"/>
              <a:t>Father comments about men</a:t>
            </a:r>
            <a:endParaRPr lang="en-GB" dirty="0"/>
          </a:p>
        </p:txBody>
      </p:sp>
    </p:spTree>
    <p:extLst>
      <p:ext uri="{BB962C8B-B14F-4D97-AF65-F5344CB8AC3E}">
        <p14:creationId xmlns:p14="http://schemas.microsoft.com/office/powerpoint/2010/main" val="3607144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788840"/>
            <a:ext cx="8686800" cy="5069160"/>
          </a:xfrm>
        </p:spPr>
        <p:txBody>
          <a:bodyPr>
            <a:normAutofit fontScale="77500" lnSpcReduction="20000"/>
          </a:bodyPr>
          <a:lstStyle/>
          <a:p>
            <a:r>
              <a:rPr lang="en-US" b="1" dirty="0" smtClean="0"/>
              <a:t>Marriage - Interview 3</a:t>
            </a:r>
            <a:r>
              <a:rPr lang="en-US" dirty="0" smtClean="0"/>
              <a:t> P 15 line 34 “disabilities puts a strain on marriages anyway, you come across a lot of families where they’re single parents now”.</a:t>
            </a:r>
          </a:p>
          <a:p>
            <a:endParaRPr lang="en-US" dirty="0" smtClean="0"/>
          </a:p>
          <a:p>
            <a:r>
              <a:rPr lang="en-GB" b="1" dirty="0" smtClean="0"/>
              <a:t>Men and groups - Interview 4</a:t>
            </a:r>
            <a:r>
              <a:rPr lang="en-GB" dirty="0" smtClean="0"/>
              <a:t> P 14 line 21 “I mean I have interacted with mothers, rather than with fathers. I can`t honestly think of the meetings that I have attended that I have interacted with another father”.</a:t>
            </a:r>
          </a:p>
          <a:p>
            <a:endParaRPr lang="en-GB" dirty="0" smtClean="0"/>
          </a:p>
          <a:p>
            <a:r>
              <a:rPr lang="en-GB" b="1" dirty="0" smtClean="0"/>
              <a:t>Men and groups / role - Interview 6</a:t>
            </a:r>
            <a:r>
              <a:rPr lang="en-GB" dirty="0" smtClean="0"/>
              <a:t> P 20 line 39 “...being a female you all talk more than we (men) do and you expose deeper down bits than we do...I would hardly go to my best friend and open up to him...because I`m a man and you`re supposed to be macho and you take it all and all the rest of the stuff”.</a:t>
            </a:r>
          </a:p>
          <a:p>
            <a:endParaRPr lang="en-GB" dirty="0" smtClean="0"/>
          </a:p>
          <a:p>
            <a:endParaRPr lang="en-US" dirty="0"/>
          </a:p>
        </p:txBody>
      </p:sp>
      <p:sp>
        <p:nvSpPr>
          <p:cNvPr id="2" name="Title 1"/>
          <p:cNvSpPr>
            <a:spLocks noGrp="1"/>
          </p:cNvSpPr>
          <p:nvPr>
            <p:ph type="title"/>
          </p:nvPr>
        </p:nvSpPr>
        <p:spPr/>
        <p:txBody>
          <a:bodyPr>
            <a:normAutofit fontScale="90000"/>
          </a:bodyPr>
          <a:lstStyle/>
          <a:p>
            <a:r>
              <a:rPr lang="en-GB" dirty="0" smtClean="0"/>
              <a:t>Participant quotes re “Father comments about men”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8840"/>
            <a:ext cx="8686800" cy="5069160"/>
          </a:xfrm>
        </p:spPr>
        <p:txBody>
          <a:bodyPr>
            <a:normAutofit fontScale="77500" lnSpcReduction="20000"/>
          </a:bodyPr>
          <a:lstStyle/>
          <a:p>
            <a:r>
              <a:rPr lang="en-GB" dirty="0" smtClean="0"/>
              <a:t>Due to budget cuts and increasing longevity the support role of fathers of adults who have  intellectual disability is important to consider.</a:t>
            </a:r>
          </a:p>
          <a:p>
            <a:r>
              <a:rPr lang="en-GB" dirty="0" smtClean="0"/>
              <a:t>Fathers are involved in the care and support of adults who have  intellectual disability however mothers usually have a main care role.  Will this change in the future?</a:t>
            </a:r>
          </a:p>
          <a:p>
            <a:r>
              <a:rPr lang="en-GB" dirty="0" smtClean="0"/>
              <a:t>Fathers often feel ignored / excluded by service providers due to timing of service delivery / service /father interface and possibly the from of service delivery.</a:t>
            </a:r>
          </a:p>
          <a:p>
            <a:r>
              <a:rPr lang="en-GB" dirty="0" smtClean="0"/>
              <a:t>Fathers report high levels of concern / distress about future care needs of their adult children.</a:t>
            </a:r>
          </a:p>
          <a:p>
            <a:r>
              <a:rPr lang="en-GB" dirty="0" smtClean="0"/>
              <a:t>Services need to take into consideration what fathers say they want/ need and what helps. </a:t>
            </a:r>
          </a:p>
          <a:p>
            <a:endParaRPr lang="en-US" dirty="0"/>
          </a:p>
        </p:txBody>
      </p:sp>
      <p:sp>
        <p:nvSpPr>
          <p:cNvPr id="2" name="Title 1"/>
          <p:cNvSpPr>
            <a:spLocks noGrp="1"/>
          </p:cNvSpPr>
          <p:nvPr>
            <p:ph type="title"/>
          </p:nvPr>
        </p:nvSpPr>
        <p:spPr/>
        <p:txBody>
          <a:bodyPr/>
          <a:lstStyle/>
          <a:p>
            <a:r>
              <a:rPr lang="en-GB" dirty="0" smtClean="0"/>
              <a:t>Key points for service providers: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Write up for publication</a:t>
            </a:r>
          </a:p>
          <a:p>
            <a:r>
              <a:rPr lang="en-GB" dirty="0" smtClean="0"/>
              <a:t>Possible conference presentation</a:t>
            </a:r>
          </a:p>
          <a:p>
            <a:r>
              <a:rPr lang="en-GB" dirty="0" smtClean="0"/>
              <a:t>More research upon more fathers</a:t>
            </a:r>
          </a:p>
          <a:p>
            <a:r>
              <a:rPr lang="en-GB" dirty="0" smtClean="0"/>
              <a:t>Links to concept of “what support do men who have a care role want / need” – wide application</a:t>
            </a:r>
            <a:endParaRPr lang="en-GB" dirty="0"/>
          </a:p>
        </p:txBody>
      </p:sp>
      <p:sp>
        <p:nvSpPr>
          <p:cNvPr id="2" name="Title 1"/>
          <p:cNvSpPr>
            <a:spLocks noGrp="1"/>
          </p:cNvSpPr>
          <p:nvPr>
            <p:ph type="title"/>
          </p:nvPr>
        </p:nvSpPr>
        <p:spPr/>
        <p:txBody>
          <a:bodyPr/>
          <a:lstStyle/>
          <a:p>
            <a:r>
              <a:rPr lang="en-GB" dirty="0" smtClean="0"/>
              <a:t>What next?</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48680"/>
            <a:ext cx="2232248"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337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GB" dirty="0" smtClean="0"/>
              <a:t>Qualitative - Interpretative Phenomenological Analysis (IPA)</a:t>
            </a:r>
          </a:p>
          <a:p>
            <a:pPr>
              <a:defRPr/>
            </a:pPr>
            <a:r>
              <a:rPr lang="en-GB" dirty="0"/>
              <a:t>IPA has its foundations in phenomenology</a:t>
            </a:r>
          </a:p>
          <a:p>
            <a:pPr>
              <a:defRPr/>
            </a:pPr>
            <a:r>
              <a:rPr lang="en-GB" dirty="0"/>
              <a:t>Phenomenology has various branches – IPA is associated with the interpretative branch.</a:t>
            </a:r>
          </a:p>
          <a:p>
            <a:pPr>
              <a:defRPr/>
            </a:pPr>
            <a:r>
              <a:rPr lang="en-GB" dirty="0"/>
              <a:t>IPA acknowledges the part of the researcher in the interpretative process.</a:t>
            </a:r>
          </a:p>
          <a:p>
            <a:pPr>
              <a:defRPr/>
            </a:pPr>
            <a:r>
              <a:rPr lang="en-GB" dirty="0"/>
              <a:t>IPA is concerned with the individual – it has an interest in smaller purposive samples but has also been used with larger samples.</a:t>
            </a:r>
          </a:p>
          <a:p>
            <a:pPr>
              <a:defRPr/>
            </a:pPr>
            <a:r>
              <a:rPr lang="en-GB" dirty="0"/>
              <a:t>IPA can allow similarity and difference to be shown between individual experiences.</a:t>
            </a:r>
          </a:p>
          <a:p>
            <a:pPr>
              <a:defRPr/>
            </a:pPr>
            <a:r>
              <a:rPr lang="en-GB" dirty="0"/>
              <a:t>IPA supports the voice of the individual to be heard – it does not intend to provide an objective representation of an event / situation but the individual perception / experience</a:t>
            </a:r>
            <a:endParaRPr lang="en-US" dirty="0"/>
          </a:p>
          <a:p>
            <a:endParaRPr lang="en-GB" dirty="0"/>
          </a:p>
        </p:txBody>
      </p:sp>
      <p:sp>
        <p:nvSpPr>
          <p:cNvPr id="2" name="Title 1"/>
          <p:cNvSpPr>
            <a:spLocks noGrp="1"/>
          </p:cNvSpPr>
          <p:nvPr>
            <p:ph type="title"/>
          </p:nvPr>
        </p:nvSpPr>
        <p:spPr/>
        <p:txBody>
          <a:bodyPr/>
          <a:lstStyle/>
          <a:p>
            <a:r>
              <a:rPr lang="en-GB" dirty="0" smtClean="0"/>
              <a:t>Methodology</a:t>
            </a:r>
            <a:endParaRPr lang="en-GB" dirty="0"/>
          </a:p>
        </p:txBody>
      </p:sp>
    </p:spTree>
    <p:extLst>
      <p:ext uri="{BB962C8B-B14F-4D97-AF65-F5344CB8AC3E}">
        <p14:creationId xmlns:p14="http://schemas.microsoft.com/office/powerpoint/2010/main" val="163273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dirty="0" smtClean="0"/>
              <a:t>Vice Chancellor Award application</a:t>
            </a:r>
          </a:p>
          <a:p>
            <a:r>
              <a:rPr lang="en-GB" dirty="0" smtClean="0"/>
              <a:t>Ethics application and approval</a:t>
            </a:r>
          </a:p>
          <a:p>
            <a:r>
              <a:rPr lang="en-GB" dirty="0" smtClean="0"/>
              <a:t>Approach to gatekeeper organisations</a:t>
            </a:r>
          </a:p>
          <a:p>
            <a:r>
              <a:rPr lang="en-GB" dirty="0" smtClean="0"/>
              <a:t>Interviews with 7 self-selecting fathers of adults who have intellectual disability</a:t>
            </a:r>
          </a:p>
          <a:p>
            <a:r>
              <a:rPr lang="en-GB" dirty="0" smtClean="0"/>
              <a:t>Analysis – IPA generation of key and subordinate themes from transcripts and theme and evidence charts</a:t>
            </a:r>
          </a:p>
          <a:p>
            <a:r>
              <a:rPr lang="en-GB" dirty="0" smtClean="0"/>
              <a:t>Results</a:t>
            </a:r>
          </a:p>
          <a:p>
            <a:r>
              <a:rPr lang="en-GB" dirty="0" smtClean="0"/>
              <a:t>Message for service providers</a:t>
            </a:r>
          </a:p>
          <a:p>
            <a:r>
              <a:rPr lang="en-GB" dirty="0" smtClean="0"/>
              <a:t>What next?</a:t>
            </a:r>
            <a:endParaRPr lang="en-GB" dirty="0"/>
          </a:p>
        </p:txBody>
      </p:sp>
      <p:sp>
        <p:nvSpPr>
          <p:cNvPr id="2" name="Title 1"/>
          <p:cNvSpPr>
            <a:spLocks noGrp="1"/>
          </p:cNvSpPr>
          <p:nvPr>
            <p:ph type="title"/>
          </p:nvPr>
        </p:nvSpPr>
        <p:spPr/>
        <p:txBody>
          <a:bodyPr/>
          <a:lstStyle/>
          <a:p>
            <a:r>
              <a:rPr lang="en-GB" dirty="0" smtClean="0"/>
              <a:t>Research Process</a:t>
            </a:r>
            <a:endParaRPr lang="en-GB" dirty="0"/>
          </a:p>
        </p:txBody>
      </p:sp>
    </p:spTree>
    <p:extLst>
      <p:ext uri="{BB962C8B-B14F-4D97-AF65-F5344CB8AC3E}">
        <p14:creationId xmlns:p14="http://schemas.microsoft.com/office/powerpoint/2010/main" val="648147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00808"/>
            <a:ext cx="7488832" cy="48965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GB" dirty="0" smtClean="0"/>
              <a:t>Example of transcript and highlighting</a:t>
            </a:r>
            <a:endParaRPr lang="en-GB" dirty="0"/>
          </a:p>
        </p:txBody>
      </p:sp>
    </p:spTree>
    <p:extLst>
      <p:ext uri="{BB962C8B-B14F-4D97-AF65-F5344CB8AC3E}">
        <p14:creationId xmlns:p14="http://schemas.microsoft.com/office/powerpoint/2010/main" val="316919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Example of theme and evidence chart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7" y="1819274"/>
            <a:ext cx="7848872" cy="48500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9534638"/>
              </p:ext>
            </p:extLst>
          </p:nvPr>
        </p:nvGraphicFramePr>
        <p:xfrm>
          <a:off x="395536" y="1173480"/>
          <a:ext cx="8568952" cy="5313680"/>
        </p:xfrm>
        <a:graphic>
          <a:graphicData uri="http://schemas.openxmlformats.org/drawingml/2006/table">
            <a:tbl>
              <a:tblPr firstRow="1" bandRow="1">
                <a:tableStyleId>{5C22544A-7EE6-4342-B048-85BDC9FD1C3A}</a:tableStyleId>
              </a:tblPr>
              <a:tblGrid>
                <a:gridCol w="1135430">
                  <a:extLst>
                    <a:ext uri="{9D8B030D-6E8A-4147-A177-3AD203B41FA5}">
                      <a16:colId xmlns:a16="http://schemas.microsoft.com/office/drawing/2014/main" val="20000"/>
                    </a:ext>
                  </a:extLst>
                </a:gridCol>
                <a:gridCol w="1312842">
                  <a:extLst>
                    <a:ext uri="{9D8B030D-6E8A-4147-A177-3AD203B41FA5}">
                      <a16:colId xmlns:a16="http://schemas.microsoft.com/office/drawing/2014/main" val="20001"/>
                    </a:ext>
                  </a:extLst>
                </a:gridCol>
                <a:gridCol w="936477">
                  <a:extLst>
                    <a:ext uri="{9D8B030D-6E8A-4147-A177-3AD203B41FA5}">
                      <a16:colId xmlns:a16="http://schemas.microsoft.com/office/drawing/2014/main" val="20002"/>
                    </a:ext>
                  </a:extLst>
                </a:gridCol>
                <a:gridCol w="824750">
                  <a:extLst>
                    <a:ext uri="{9D8B030D-6E8A-4147-A177-3AD203B41FA5}">
                      <a16:colId xmlns:a16="http://schemas.microsoft.com/office/drawing/2014/main" val="20003"/>
                    </a:ext>
                  </a:extLst>
                </a:gridCol>
                <a:gridCol w="1146096">
                  <a:extLst>
                    <a:ext uri="{9D8B030D-6E8A-4147-A177-3AD203B41FA5}">
                      <a16:colId xmlns:a16="http://schemas.microsoft.com/office/drawing/2014/main" val="20004"/>
                    </a:ext>
                  </a:extLst>
                </a:gridCol>
                <a:gridCol w="1071119">
                  <a:extLst>
                    <a:ext uri="{9D8B030D-6E8A-4147-A177-3AD203B41FA5}">
                      <a16:colId xmlns:a16="http://schemas.microsoft.com/office/drawing/2014/main" val="20005"/>
                    </a:ext>
                  </a:extLst>
                </a:gridCol>
                <a:gridCol w="1071119">
                  <a:extLst>
                    <a:ext uri="{9D8B030D-6E8A-4147-A177-3AD203B41FA5}">
                      <a16:colId xmlns:a16="http://schemas.microsoft.com/office/drawing/2014/main" val="20006"/>
                    </a:ext>
                  </a:extLst>
                </a:gridCol>
                <a:gridCol w="1071119">
                  <a:extLst>
                    <a:ext uri="{9D8B030D-6E8A-4147-A177-3AD203B41FA5}">
                      <a16:colId xmlns:a16="http://schemas.microsoft.com/office/drawing/2014/main" val="20007"/>
                    </a:ext>
                  </a:extLst>
                </a:gridCol>
              </a:tblGrid>
              <a:tr h="370840">
                <a:tc>
                  <a:txBody>
                    <a:bodyPr/>
                    <a:lstStyle/>
                    <a:p>
                      <a:r>
                        <a:rPr lang="en-GB" dirty="0" smtClean="0"/>
                        <a:t>Detail</a:t>
                      </a:r>
                      <a:endParaRPr lang="en-GB" dirty="0"/>
                    </a:p>
                  </a:txBody>
                  <a:tcPr/>
                </a:tc>
                <a:tc>
                  <a:txBody>
                    <a:bodyPr/>
                    <a:lstStyle/>
                    <a:p>
                      <a:r>
                        <a:rPr lang="en-GB" dirty="0" smtClean="0"/>
                        <a:t>Interview 1</a:t>
                      </a:r>
                      <a:endParaRPr lang="en-GB" dirty="0"/>
                    </a:p>
                  </a:txBody>
                  <a:tcPr/>
                </a:tc>
                <a:tc>
                  <a:txBody>
                    <a:bodyPr/>
                    <a:lstStyle/>
                    <a:p>
                      <a:endParaRPr lang="en-GB" dirty="0" smtClean="0"/>
                    </a:p>
                    <a:p>
                      <a:r>
                        <a:rPr lang="en-GB" dirty="0" smtClean="0"/>
                        <a:t>2</a:t>
                      </a:r>
                      <a:endParaRPr lang="en-GB" dirty="0"/>
                    </a:p>
                  </a:txBody>
                  <a:tcPr/>
                </a:tc>
                <a:tc>
                  <a:txBody>
                    <a:bodyPr/>
                    <a:lstStyle/>
                    <a:p>
                      <a:endParaRPr lang="en-GB" dirty="0" smtClean="0"/>
                    </a:p>
                    <a:p>
                      <a:r>
                        <a:rPr lang="en-GB" dirty="0" smtClean="0"/>
                        <a:t>3</a:t>
                      </a:r>
                      <a:endParaRPr lang="en-GB" dirty="0"/>
                    </a:p>
                  </a:txBody>
                  <a:tcPr/>
                </a:tc>
                <a:tc>
                  <a:txBody>
                    <a:bodyPr/>
                    <a:lstStyle/>
                    <a:p>
                      <a:endParaRPr lang="en-GB" dirty="0" smtClean="0"/>
                    </a:p>
                    <a:p>
                      <a:r>
                        <a:rPr lang="en-GB" dirty="0" smtClean="0"/>
                        <a:t>4</a:t>
                      </a:r>
                      <a:endParaRPr lang="en-GB" dirty="0"/>
                    </a:p>
                  </a:txBody>
                  <a:tcPr/>
                </a:tc>
                <a:tc>
                  <a:txBody>
                    <a:bodyPr/>
                    <a:lstStyle/>
                    <a:p>
                      <a:endParaRPr lang="en-GB" dirty="0" smtClean="0"/>
                    </a:p>
                    <a:p>
                      <a:r>
                        <a:rPr lang="en-GB" dirty="0" smtClean="0"/>
                        <a:t>5</a:t>
                      </a:r>
                      <a:endParaRPr lang="en-GB" dirty="0"/>
                    </a:p>
                  </a:txBody>
                  <a:tcPr/>
                </a:tc>
                <a:tc>
                  <a:txBody>
                    <a:bodyPr/>
                    <a:lstStyle/>
                    <a:p>
                      <a:endParaRPr lang="en-GB" dirty="0" smtClean="0"/>
                    </a:p>
                    <a:p>
                      <a:r>
                        <a:rPr lang="en-GB" dirty="0" smtClean="0"/>
                        <a:t>6</a:t>
                      </a:r>
                      <a:endParaRPr lang="en-GB" dirty="0"/>
                    </a:p>
                  </a:txBody>
                  <a:tcPr/>
                </a:tc>
                <a:tc>
                  <a:txBody>
                    <a:bodyPr/>
                    <a:lstStyle/>
                    <a:p>
                      <a:endParaRPr lang="en-GB" dirty="0" smtClean="0"/>
                    </a:p>
                    <a:p>
                      <a:r>
                        <a:rPr lang="en-GB" dirty="0" smtClean="0"/>
                        <a:t>7</a:t>
                      </a:r>
                      <a:endParaRPr lang="en-GB" dirty="0"/>
                    </a:p>
                  </a:txBody>
                  <a:tcPr/>
                </a:tc>
                <a:extLst>
                  <a:ext uri="{0D108BD9-81ED-4DB2-BD59-A6C34878D82A}">
                    <a16:rowId xmlns:a16="http://schemas.microsoft.com/office/drawing/2014/main" val="10000"/>
                  </a:ext>
                </a:extLst>
              </a:tr>
              <a:tr h="370840">
                <a:tc>
                  <a:txBody>
                    <a:bodyPr/>
                    <a:lstStyle/>
                    <a:p>
                      <a:r>
                        <a:rPr lang="en-GB" dirty="0" smtClean="0"/>
                        <a:t>Fa Age</a:t>
                      </a:r>
                      <a:endParaRPr lang="en-GB" dirty="0"/>
                    </a:p>
                  </a:txBody>
                  <a:tcPr/>
                </a:tc>
                <a:tc>
                  <a:txBody>
                    <a:bodyPr/>
                    <a:lstStyle/>
                    <a:p>
                      <a:r>
                        <a:rPr lang="en-GB" dirty="0" smtClean="0"/>
                        <a:t>60`s</a:t>
                      </a:r>
                      <a:endParaRPr lang="en-GB" dirty="0"/>
                    </a:p>
                  </a:txBody>
                  <a:tcPr/>
                </a:tc>
                <a:tc>
                  <a:txBody>
                    <a:bodyPr/>
                    <a:lstStyle/>
                    <a:p>
                      <a:r>
                        <a:rPr lang="en-GB" dirty="0" smtClean="0"/>
                        <a:t>60`s</a:t>
                      </a:r>
                      <a:endParaRPr lang="en-GB" dirty="0"/>
                    </a:p>
                  </a:txBody>
                  <a:tcPr/>
                </a:tc>
                <a:tc>
                  <a:txBody>
                    <a:bodyPr/>
                    <a:lstStyle/>
                    <a:p>
                      <a:r>
                        <a:rPr lang="en-GB" dirty="0" smtClean="0"/>
                        <a:t>40`s</a:t>
                      </a:r>
                      <a:endParaRPr lang="en-GB" dirty="0"/>
                    </a:p>
                  </a:txBody>
                  <a:tcPr/>
                </a:tc>
                <a:tc>
                  <a:txBody>
                    <a:bodyPr/>
                    <a:lstStyle/>
                    <a:p>
                      <a:r>
                        <a:rPr lang="en-GB" dirty="0" smtClean="0"/>
                        <a:t>60`s</a:t>
                      </a:r>
                      <a:endParaRPr lang="en-GB" dirty="0"/>
                    </a:p>
                  </a:txBody>
                  <a:tcPr/>
                </a:tc>
                <a:tc>
                  <a:txBody>
                    <a:bodyPr/>
                    <a:lstStyle/>
                    <a:p>
                      <a:r>
                        <a:rPr lang="en-GB" dirty="0" smtClean="0"/>
                        <a:t>60`s</a:t>
                      </a:r>
                      <a:endParaRPr lang="en-GB" dirty="0"/>
                    </a:p>
                  </a:txBody>
                  <a:tcPr/>
                </a:tc>
                <a:tc>
                  <a:txBody>
                    <a:bodyPr/>
                    <a:lstStyle/>
                    <a:p>
                      <a:r>
                        <a:rPr lang="en-GB" dirty="0" smtClean="0"/>
                        <a:t>60`s</a:t>
                      </a:r>
                      <a:endParaRPr lang="en-GB" dirty="0"/>
                    </a:p>
                  </a:txBody>
                  <a:tcPr/>
                </a:tc>
                <a:tc>
                  <a:txBody>
                    <a:bodyPr/>
                    <a:lstStyle/>
                    <a:p>
                      <a:r>
                        <a:rPr lang="en-GB" dirty="0" smtClean="0"/>
                        <a:t>60`s</a:t>
                      </a:r>
                      <a:endParaRPr lang="en-GB" dirty="0"/>
                    </a:p>
                  </a:txBody>
                  <a:tcPr/>
                </a:tc>
                <a:extLst>
                  <a:ext uri="{0D108BD9-81ED-4DB2-BD59-A6C34878D82A}">
                    <a16:rowId xmlns:a16="http://schemas.microsoft.com/office/drawing/2014/main" val="10001"/>
                  </a:ext>
                </a:extLst>
              </a:tr>
              <a:tr h="370840">
                <a:tc>
                  <a:txBody>
                    <a:bodyPr/>
                    <a:lstStyle/>
                    <a:p>
                      <a:r>
                        <a:rPr lang="en-GB" dirty="0" smtClean="0"/>
                        <a:t>Fa Marital status</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W</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extLst>
                  <a:ext uri="{0D108BD9-81ED-4DB2-BD59-A6C34878D82A}">
                    <a16:rowId xmlns:a16="http://schemas.microsoft.com/office/drawing/2014/main" val="10002"/>
                  </a:ext>
                </a:extLst>
              </a:tr>
              <a:tr h="370840">
                <a:tc>
                  <a:txBody>
                    <a:bodyPr/>
                    <a:lstStyle/>
                    <a:p>
                      <a:r>
                        <a:rPr lang="en-GB" dirty="0" smtClean="0"/>
                        <a:t>Fa Work</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Voluntary work since birth</a:t>
                      </a:r>
                      <a:r>
                        <a:rPr lang="en-GB" baseline="0" dirty="0" smtClean="0"/>
                        <a:t> LDP</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Retired manual worker</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Works part time</a:t>
                      </a:r>
                    </a:p>
                    <a:p>
                      <a:endParaRPr lang="en-GB" dirty="0"/>
                    </a:p>
                  </a:txBody>
                  <a:tcPr/>
                </a:tc>
                <a:tc>
                  <a:txBody>
                    <a:bodyPr/>
                    <a:lstStyle/>
                    <a:p>
                      <a:r>
                        <a:rPr lang="en-GB" dirty="0" smtClean="0"/>
                        <a:t>Retired manager</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Retired skilled</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Retired professional</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Retired professional</a:t>
                      </a:r>
                    </a:p>
                    <a:p>
                      <a:endParaRPr lang="en-GB" dirty="0"/>
                    </a:p>
                  </a:txBody>
                  <a:tcPr/>
                </a:tc>
                <a:extLst>
                  <a:ext uri="{0D108BD9-81ED-4DB2-BD59-A6C34878D82A}">
                    <a16:rowId xmlns:a16="http://schemas.microsoft.com/office/drawing/2014/main" val="10003"/>
                  </a:ext>
                </a:extLst>
              </a:tr>
              <a:tr h="370840">
                <a:tc>
                  <a:txBody>
                    <a:bodyPr/>
                    <a:lstStyle/>
                    <a:p>
                      <a:r>
                        <a:rPr lang="en-GB" dirty="0" smtClean="0"/>
                        <a:t>Age PID</a:t>
                      </a:r>
                      <a:endParaRPr lang="en-GB" dirty="0"/>
                    </a:p>
                  </a:txBody>
                  <a:tcPr/>
                </a:tc>
                <a:tc>
                  <a:txBody>
                    <a:bodyPr/>
                    <a:lstStyle/>
                    <a:p>
                      <a:r>
                        <a:rPr lang="en-GB" dirty="0" smtClean="0"/>
                        <a:t>30`s</a:t>
                      </a:r>
                      <a:endParaRPr lang="en-GB" dirty="0"/>
                    </a:p>
                  </a:txBody>
                  <a:tcPr/>
                </a:tc>
                <a:tc>
                  <a:txBody>
                    <a:bodyPr/>
                    <a:lstStyle/>
                    <a:p>
                      <a:r>
                        <a:rPr lang="en-GB" dirty="0" smtClean="0"/>
                        <a:t>20`s</a:t>
                      </a:r>
                      <a:endParaRPr lang="en-GB" dirty="0"/>
                    </a:p>
                  </a:txBody>
                  <a:tcPr/>
                </a:tc>
                <a:tc>
                  <a:txBody>
                    <a:bodyPr/>
                    <a:lstStyle/>
                    <a:p>
                      <a:r>
                        <a:rPr lang="en-GB" dirty="0" smtClean="0"/>
                        <a:t>20`s</a:t>
                      </a:r>
                      <a:endParaRPr lang="en-GB" dirty="0"/>
                    </a:p>
                  </a:txBody>
                  <a:tcPr/>
                </a:tc>
                <a:tc>
                  <a:txBody>
                    <a:bodyPr/>
                    <a:lstStyle/>
                    <a:p>
                      <a:r>
                        <a:rPr lang="en-GB" dirty="0" smtClean="0"/>
                        <a:t>40`s</a:t>
                      </a:r>
                      <a:endParaRPr lang="en-GB" dirty="0"/>
                    </a:p>
                  </a:txBody>
                  <a:tcPr/>
                </a:tc>
                <a:tc>
                  <a:txBody>
                    <a:bodyPr/>
                    <a:lstStyle/>
                    <a:p>
                      <a:r>
                        <a:rPr lang="en-GB" dirty="0" smtClean="0"/>
                        <a:t>30`s</a:t>
                      </a:r>
                      <a:endParaRPr lang="en-GB" dirty="0"/>
                    </a:p>
                  </a:txBody>
                  <a:tcPr/>
                </a:tc>
                <a:tc>
                  <a:txBody>
                    <a:bodyPr/>
                    <a:lstStyle/>
                    <a:p>
                      <a:r>
                        <a:rPr lang="en-GB" dirty="0" smtClean="0"/>
                        <a:t>30`s</a:t>
                      </a:r>
                      <a:endParaRPr lang="en-GB" dirty="0"/>
                    </a:p>
                  </a:txBody>
                  <a:tcPr/>
                </a:tc>
                <a:tc>
                  <a:txBody>
                    <a:bodyPr/>
                    <a:lstStyle/>
                    <a:p>
                      <a:r>
                        <a:rPr lang="en-GB" dirty="0" smtClean="0"/>
                        <a:t>40`s</a:t>
                      </a:r>
                      <a:endParaRPr lang="en-GB" dirty="0"/>
                    </a:p>
                  </a:txBody>
                  <a:tcPr/>
                </a:tc>
                <a:extLst>
                  <a:ext uri="{0D108BD9-81ED-4DB2-BD59-A6C34878D82A}">
                    <a16:rowId xmlns:a16="http://schemas.microsoft.com/office/drawing/2014/main" val="10004"/>
                  </a:ext>
                </a:extLst>
              </a:tr>
              <a:tr h="370840">
                <a:tc>
                  <a:txBody>
                    <a:bodyPr/>
                    <a:lstStyle/>
                    <a:p>
                      <a:r>
                        <a:rPr lang="en-GB" dirty="0" smtClean="0"/>
                        <a:t>Gender PID</a:t>
                      </a:r>
                      <a:endParaRPr lang="en-GB" dirty="0"/>
                    </a:p>
                  </a:txBody>
                  <a:tcPr/>
                </a:tc>
                <a:tc>
                  <a:txBody>
                    <a:bodyPr/>
                    <a:lstStyle/>
                    <a:p>
                      <a:r>
                        <a:rPr lang="en-GB" dirty="0" smtClean="0"/>
                        <a:t>F</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tc>
                  <a:txBody>
                    <a:bodyPr/>
                    <a:lstStyle/>
                    <a:p>
                      <a:r>
                        <a:rPr lang="en-GB" dirty="0" smtClean="0"/>
                        <a:t>M</a:t>
                      </a:r>
                      <a:endParaRPr lang="en-GB" dirty="0"/>
                    </a:p>
                  </a:txBody>
                  <a:tcPr/>
                </a:tc>
                <a:extLst>
                  <a:ext uri="{0D108BD9-81ED-4DB2-BD59-A6C34878D82A}">
                    <a16:rowId xmlns:a16="http://schemas.microsoft.com/office/drawing/2014/main" val="10005"/>
                  </a:ext>
                </a:extLst>
              </a:tr>
              <a:tr h="370840">
                <a:tc>
                  <a:txBody>
                    <a:bodyPr/>
                    <a:lstStyle/>
                    <a:p>
                      <a:r>
                        <a:rPr lang="en-GB" dirty="0" smtClean="0"/>
                        <a:t>Living </a:t>
                      </a:r>
                      <a:r>
                        <a:rPr lang="en-GB" dirty="0" err="1" smtClean="0"/>
                        <a:t>situationPID</a:t>
                      </a:r>
                      <a:endParaRPr lang="en-GB" dirty="0"/>
                    </a:p>
                  </a:txBody>
                  <a:tcPr/>
                </a:tc>
                <a:tc>
                  <a:txBody>
                    <a:bodyPr/>
                    <a:lstStyle/>
                    <a:p>
                      <a:r>
                        <a:rPr lang="en-GB" dirty="0" smtClean="0"/>
                        <a:t>With parents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parents</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parents</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parents</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parent</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With parents</a:t>
                      </a:r>
                    </a:p>
                    <a:p>
                      <a:endParaRPr lang="en-GB" dirty="0"/>
                    </a:p>
                  </a:txBody>
                  <a:tcPr/>
                </a:tc>
                <a:tc>
                  <a:txBody>
                    <a:bodyPr/>
                    <a:lstStyle/>
                    <a:p>
                      <a:r>
                        <a:rPr lang="en-GB" dirty="0" smtClean="0"/>
                        <a:t>Supported </a:t>
                      </a:r>
                      <a:r>
                        <a:rPr lang="en-GB" dirty="0" err="1" smtClean="0"/>
                        <a:t>accom</a:t>
                      </a:r>
                      <a:endParaRPr lang="en-GB" dirty="0"/>
                    </a:p>
                  </a:txBody>
                  <a:tcPr/>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1835696" y="32405"/>
            <a:ext cx="7038975" cy="1476375"/>
          </a:xfrm>
        </p:spPr>
        <p:txBody>
          <a:bodyPr/>
          <a:lstStyle/>
          <a:p>
            <a:r>
              <a:rPr lang="en-GB" dirty="0" smtClean="0"/>
              <a:t>Father demographics</a:t>
            </a:r>
            <a:endParaRPr lang="en-GB" dirty="0"/>
          </a:p>
        </p:txBody>
      </p:sp>
    </p:spTree>
    <p:extLst>
      <p:ext uri="{BB962C8B-B14F-4D97-AF65-F5344CB8AC3E}">
        <p14:creationId xmlns:p14="http://schemas.microsoft.com/office/powerpoint/2010/main" val="3369962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2171712"/>
              </p:ext>
            </p:extLst>
          </p:nvPr>
        </p:nvGraphicFramePr>
        <p:xfrm>
          <a:off x="539552" y="1330960"/>
          <a:ext cx="8424936" cy="5257800"/>
        </p:xfrm>
        <a:graphic>
          <a:graphicData uri="http://schemas.openxmlformats.org/drawingml/2006/table">
            <a:tbl>
              <a:tblPr firstRow="1" bandRow="1">
                <a:tableStyleId>{5C22544A-7EE6-4342-B048-85BDC9FD1C3A}</a:tableStyleId>
              </a:tblPr>
              <a:tblGrid>
                <a:gridCol w="4065034">
                  <a:extLst>
                    <a:ext uri="{9D8B030D-6E8A-4147-A177-3AD203B41FA5}">
                      <a16:colId xmlns:a16="http://schemas.microsoft.com/office/drawing/2014/main" val="20000"/>
                    </a:ext>
                  </a:extLst>
                </a:gridCol>
                <a:gridCol w="221151">
                  <a:extLst>
                    <a:ext uri="{9D8B030D-6E8A-4147-A177-3AD203B41FA5}">
                      <a16:colId xmlns:a16="http://schemas.microsoft.com/office/drawing/2014/main" val="20001"/>
                    </a:ext>
                  </a:extLst>
                </a:gridCol>
                <a:gridCol w="4138751">
                  <a:extLst>
                    <a:ext uri="{9D8B030D-6E8A-4147-A177-3AD203B41FA5}">
                      <a16:colId xmlns:a16="http://schemas.microsoft.com/office/drawing/2014/main" val="20002"/>
                    </a:ext>
                  </a:extLst>
                </a:gridCol>
              </a:tblGrid>
              <a:tr h="370840">
                <a:tc>
                  <a:txBody>
                    <a:bodyPr/>
                    <a:lstStyle/>
                    <a:p>
                      <a:r>
                        <a:rPr lang="en-GB" dirty="0" smtClean="0"/>
                        <a:t>Key Theme</a:t>
                      </a:r>
                      <a:endParaRPr lang="en-GB" dirty="0"/>
                    </a:p>
                  </a:txBody>
                  <a:tcPr marL="90840" marR="90840"/>
                </a:tc>
                <a:tc>
                  <a:txBody>
                    <a:bodyPr/>
                    <a:lstStyle/>
                    <a:p>
                      <a:endParaRPr lang="en-GB"/>
                    </a:p>
                  </a:txBody>
                  <a:tcPr marL="90840" marR="90840"/>
                </a:tc>
                <a:tc>
                  <a:txBody>
                    <a:bodyPr/>
                    <a:lstStyle/>
                    <a:p>
                      <a:r>
                        <a:rPr lang="en-GB" dirty="0" smtClean="0"/>
                        <a:t>Frequency of theme in the interviews</a:t>
                      </a:r>
                      <a:endParaRPr lang="en-GB" dirty="0"/>
                    </a:p>
                  </a:txBody>
                  <a:tcPr marL="90840" marR="90840"/>
                </a:tc>
                <a:extLst>
                  <a:ext uri="{0D108BD9-81ED-4DB2-BD59-A6C34878D82A}">
                    <a16:rowId xmlns:a16="http://schemas.microsoft.com/office/drawing/2014/main" val="10000"/>
                  </a:ext>
                </a:extLst>
              </a:tr>
              <a:tr h="370840">
                <a:tc>
                  <a:txBody>
                    <a:bodyPr/>
                    <a:lstStyle/>
                    <a:p>
                      <a:r>
                        <a:rPr lang="en-GB" dirty="0" smtClean="0"/>
                        <a:t>Services</a:t>
                      </a:r>
                      <a:endParaRPr lang="en-GB" dirty="0"/>
                    </a:p>
                  </a:txBody>
                  <a:tcPr marL="90840" marR="90840"/>
                </a:tc>
                <a:tc>
                  <a:txBody>
                    <a:bodyPr/>
                    <a:lstStyle/>
                    <a:p>
                      <a:endParaRPr lang="en-GB"/>
                    </a:p>
                  </a:txBody>
                  <a:tcPr marL="90840" marR="90840"/>
                </a:tc>
                <a:tc>
                  <a:txBody>
                    <a:bodyPr/>
                    <a:lstStyle/>
                    <a:p>
                      <a:r>
                        <a:rPr lang="en-GB" dirty="0" smtClean="0"/>
                        <a:t>All interviews</a:t>
                      </a:r>
                      <a:endParaRPr lang="en-GB" dirty="0"/>
                    </a:p>
                  </a:txBody>
                  <a:tcPr marL="90840" marR="90840"/>
                </a:tc>
                <a:extLst>
                  <a:ext uri="{0D108BD9-81ED-4DB2-BD59-A6C34878D82A}">
                    <a16:rowId xmlns:a16="http://schemas.microsoft.com/office/drawing/2014/main" val="10001"/>
                  </a:ext>
                </a:extLst>
              </a:tr>
              <a:tr h="370840">
                <a:tc>
                  <a:txBody>
                    <a:bodyPr/>
                    <a:lstStyle/>
                    <a:p>
                      <a:r>
                        <a:rPr lang="en-GB" dirty="0" smtClean="0"/>
                        <a:t>Person who has  intellectual disability</a:t>
                      </a:r>
                      <a:endParaRPr lang="en-GB" dirty="0"/>
                    </a:p>
                  </a:txBody>
                  <a:tcPr marL="90840" marR="90840"/>
                </a:tc>
                <a:tc>
                  <a:txBody>
                    <a:bodyPr/>
                    <a:lstStyle/>
                    <a:p>
                      <a:endParaRPr lang="en-GB"/>
                    </a:p>
                  </a:txBody>
                  <a:tcPr marL="90840" marR="90840"/>
                </a:tc>
                <a:tc>
                  <a:txBody>
                    <a:bodyPr/>
                    <a:lstStyle/>
                    <a:p>
                      <a:r>
                        <a:rPr lang="en-GB" dirty="0" smtClean="0"/>
                        <a:t>All interviews</a:t>
                      </a:r>
                      <a:endParaRPr lang="en-GB" dirty="0"/>
                    </a:p>
                  </a:txBody>
                  <a:tcPr marL="90840" marR="90840"/>
                </a:tc>
                <a:extLst>
                  <a:ext uri="{0D108BD9-81ED-4DB2-BD59-A6C34878D82A}">
                    <a16:rowId xmlns:a16="http://schemas.microsoft.com/office/drawing/2014/main" val="10002"/>
                  </a:ext>
                </a:extLst>
              </a:tr>
              <a:tr h="370840">
                <a:tc>
                  <a:txBody>
                    <a:bodyPr/>
                    <a:lstStyle/>
                    <a:p>
                      <a:r>
                        <a:rPr lang="en-GB" dirty="0" smtClean="0"/>
                        <a:t>Father wants / needs/what helps</a:t>
                      </a:r>
                      <a:endParaRPr lang="en-GB" dirty="0"/>
                    </a:p>
                  </a:txBody>
                  <a:tcPr marL="90840" marR="90840"/>
                </a:tc>
                <a:tc>
                  <a:txBody>
                    <a:bodyPr/>
                    <a:lstStyle/>
                    <a:p>
                      <a:endParaRPr lang="en-GB"/>
                    </a:p>
                  </a:txBody>
                  <a:tcPr marL="90840" marR="90840"/>
                </a:tc>
                <a:tc>
                  <a:txBody>
                    <a:bodyPr/>
                    <a:lstStyle/>
                    <a:p>
                      <a:r>
                        <a:rPr lang="en-GB" dirty="0" smtClean="0"/>
                        <a:t>All interviews</a:t>
                      </a:r>
                      <a:endParaRPr lang="en-GB" dirty="0"/>
                    </a:p>
                  </a:txBody>
                  <a:tcPr marL="90840" marR="90840"/>
                </a:tc>
                <a:extLst>
                  <a:ext uri="{0D108BD9-81ED-4DB2-BD59-A6C34878D82A}">
                    <a16:rowId xmlns:a16="http://schemas.microsoft.com/office/drawing/2014/main" val="10003"/>
                  </a:ext>
                </a:extLst>
              </a:tr>
              <a:tr h="370840">
                <a:tc>
                  <a:txBody>
                    <a:bodyPr/>
                    <a:lstStyle/>
                    <a:p>
                      <a:r>
                        <a:rPr lang="en-GB" dirty="0" smtClean="0"/>
                        <a:t>Family</a:t>
                      </a:r>
                      <a:endParaRPr lang="en-GB" dirty="0"/>
                    </a:p>
                  </a:txBody>
                  <a:tcPr marL="90840" marR="90840"/>
                </a:tc>
                <a:tc>
                  <a:txBody>
                    <a:bodyPr/>
                    <a:lstStyle/>
                    <a:p>
                      <a:endParaRPr lang="en-GB"/>
                    </a:p>
                  </a:txBody>
                  <a:tcPr marL="90840" marR="90840"/>
                </a:tc>
                <a:tc>
                  <a:txBody>
                    <a:bodyPr/>
                    <a:lstStyle/>
                    <a:p>
                      <a:r>
                        <a:rPr lang="en-GB" dirty="0" smtClean="0"/>
                        <a:t>All interviews</a:t>
                      </a:r>
                      <a:endParaRPr lang="en-GB" dirty="0"/>
                    </a:p>
                  </a:txBody>
                  <a:tcPr marL="90840" marR="90840"/>
                </a:tc>
                <a:extLst>
                  <a:ext uri="{0D108BD9-81ED-4DB2-BD59-A6C34878D82A}">
                    <a16:rowId xmlns:a16="http://schemas.microsoft.com/office/drawing/2014/main" val="10004"/>
                  </a:ext>
                </a:extLst>
              </a:tr>
              <a:tr h="370840">
                <a:tc>
                  <a:txBody>
                    <a:bodyPr/>
                    <a:lstStyle/>
                    <a:p>
                      <a:r>
                        <a:rPr lang="en-GB" dirty="0" smtClean="0"/>
                        <a:t>The future</a:t>
                      </a:r>
                      <a:endParaRPr lang="en-GB" dirty="0"/>
                    </a:p>
                  </a:txBody>
                  <a:tcPr marL="90840" marR="90840"/>
                </a:tc>
                <a:tc>
                  <a:txBody>
                    <a:bodyPr/>
                    <a:lstStyle/>
                    <a:p>
                      <a:endParaRPr lang="en-GB"/>
                    </a:p>
                  </a:txBody>
                  <a:tcPr marL="90840" marR="90840"/>
                </a:tc>
                <a:tc>
                  <a:txBody>
                    <a:bodyPr/>
                    <a:lstStyle/>
                    <a:p>
                      <a:r>
                        <a:rPr lang="en-GB" dirty="0" smtClean="0"/>
                        <a:t>All interviews</a:t>
                      </a:r>
                      <a:endParaRPr lang="en-GB" dirty="0"/>
                    </a:p>
                  </a:txBody>
                  <a:tcPr marL="90840" marR="90840"/>
                </a:tc>
                <a:extLst>
                  <a:ext uri="{0D108BD9-81ED-4DB2-BD59-A6C34878D82A}">
                    <a16:rowId xmlns:a16="http://schemas.microsoft.com/office/drawing/2014/main" val="10005"/>
                  </a:ext>
                </a:extLst>
              </a:tr>
              <a:tr h="370840">
                <a:tc>
                  <a:txBody>
                    <a:bodyPr/>
                    <a:lstStyle/>
                    <a:p>
                      <a:r>
                        <a:rPr lang="en-GB" dirty="0" smtClean="0"/>
                        <a:t>Father response to intellectual disability</a:t>
                      </a:r>
                      <a:endParaRPr lang="en-GB" dirty="0"/>
                    </a:p>
                  </a:txBody>
                  <a:tcPr marL="90840" marR="90840"/>
                </a:tc>
                <a:tc>
                  <a:txBody>
                    <a:bodyPr/>
                    <a:lstStyle/>
                    <a:p>
                      <a:endParaRPr lang="en-GB"/>
                    </a:p>
                  </a:txBody>
                  <a:tcPr marL="90840" marR="908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interviews</a:t>
                      </a:r>
                      <a:endParaRPr lang="en-GB" dirty="0"/>
                    </a:p>
                  </a:txBody>
                  <a:tcPr marL="90840" marR="90840"/>
                </a:tc>
                <a:extLst>
                  <a:ext uri="{0D108BD9-81ED-4DB2-BD59-A6C34878D82A}">
                    <a16:rowId xmlns:a16="http://schemas.microsoft.com/office/drawing/2014/main" val="10006"/>
                  </a:ext>
                </a:extLst>
              </a:tr>
              <a:tr h="370840">
                <a:tc>
                  <a:txBody>
                    <a:bodyPr/>
                    <a:lstStyle/>
                    <a:p>
                      <a:r>
                        <a:rPr lang="en-GB" dirty="0" smtClean="0"/>
                        <a:t>Joint parental roles</a:t>
                      </a:r>
                      <a:endParaRPr lang="en-GB" dirty="0"/>
                    </a:p>
                  </a:txBody>
                  <a:tcPr marL="90840" marR="90840"/>
                </a:tc>
                <a:tc>
                  <a:txBody>
                    <a:bodyPr/>
                    <a:lstStyle/>
                    <a:p>
                      <a:endParaRPr lang="en-GB"/>
                    </a:p>
                  </a:txBody>
                  <a:tcPr marL="90840" marR="908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interviews</a:t>
                      </a:r>
                      <a:endParaRPr lang="en-GB" dirty="0"/>
                    </a:p>
                  </a:txBody>
                  <a:tcPr marL="90840" marR="90840"/>
                </a:tc>
                <a:extLst>
                  <a:ext uri="{0D108BD9-81ED-4DB2-BD59-A6C34878D82A}">
                    <a16:rowId xmlns:a16="http://schemas.microsoft.com/office/drawing/2014/main" val="10007"/>
                  </a:ext>
                </a:extLst>
              </a:tr>
              <a:tr h="370840">
                <a:tc>
                  <a:txBody>
                    <a:bodyPr/>
                    <a:lstStyle/>
                    <a:p>
                      <a:r>
                        <a:rPr lang="en-GB" dirty="0" smtClean="0"/>
                        <a:t>Wife roles</a:t>
                      </a:r>
                      <a:endParaRPr lang="en-GB" dirty="0"/>
                    </a:p>
                  </a:txBody>
                  <a:tcPr marL="90840" marR="90840"/>
                </a:tc>
                <a:tc>
                  <a:txBody>
                    <a:bodyPr/>
                    <a:lstStyle/>
                    <a:p>
                      <a:endParaRPr lang="en-GB"/>
                    </a:p>
                  </a:txBody>
                  <a:tcPr marL="90840" marR="908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interviews</a:t>
                      </a:r>
                      <a:endParaRPr lang="en-GB" dirty="0"/>
                    </a:p>
                  </a:txBody>
                  <a:tcPr marL="90840" marR="90840"/>
                </a:tc>
                <a:extLst>
                  <a:ext uri="{0D108BD9-81ED-4DB2-BD59-A6C34878D82A}">
                    <a16:rowId xmlns:a16="http://schemas.microsoft.com/office/drawing/2014/main" val="10008"/>
                  </a:ext>
                </a:extLst>
              </a:tr>
              <a:tr h="370840">
                <a:tc>
                  <a:txBody>
                    <a:bodyPr/>
                    <a:lstStyle/>
                    <a:p>
                      <a:r>
                        <a:rPr lang="en-GB" dirty="0" smtClean="0"/>
                        <a:t>Father roles</a:t>
                      </a:r>
                      <a:endParaRPr lang="en-GB" dirty="0"/>
                    </a:p>
                  </a:txBody>
                  <a:tcPr marL="90840" marR="90840"/>
                </a:tc>
                <a:tc>
                  <a:txBody>
                    <a:bodyPr/>
                    <a:lstStyle/>
                    <a:p>
                      <a:endParaRPr lang="en-GB"/>
                    </a:p>
                  </a:txBody>
                  <a:tcPr marL="90840" marR="908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interviews</a:t>
                      </a:r>
                      <a:endParaRPr lang="en-GB" dirty="0"/>
                    </a:p>
                  </a:txBody>
                  <a:tcPr marL="90840" marR="90840"/>
                </a:tc>
                <a:extLst>
                  <a:ext uri="{0D108BD9-81ED-4DB2-BD59-A6C34878D82A}">
                    <a16:rowId xmlns:a16="http://schemas.microsoft.com/office/drawing/2014/main" val="10009"/>
                  </a:ext>
                </a:extLst>
              </a:tr>
              <a:tr h="370840">
                <a:tc>
                  <a:txBody>
                    <a:bodyPr/>
                    <a:lstStyle/>
                    <a:p>
                      <a:r>
                        <a:rPr lang="en-GB" dirty="0" smtClean="0"/>
                        <a:t>Impact of intellectual disability upon fathers</a:t>
                      </a:r>
                      <a:endParaRPr lang="en-GB" dirty="0"/>
                    </a:p>
                  </a:txBody>
                  <a:tcPr marL="90840" marR="90840"/>
                </a:tc>
                <a:tc>
                  <a:txBody>
                    <a:bodyPr/>
                    <a:lstStyle/>
                    <a:p>
                      <a:endParaRPr lang="en-GB"/>
                    </a:p>
                  </a:txBody>
                  <a:tcPr marL="90840" marR="908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interviews</a:t>
                      </a:r>
                      <a:endParaRPr lang="en-GB" dirty="0"/>
                    </a:p>
                  </a:txBody>
                  <a:tcPr marL="90840" marR="90840"/>
                </a:tc>
                <a:extLst>
                  <a:ext uri="{0D108BD9-81ED-4DB2-BD59-A6C34878D82A}">
                    <a16:rowId xmlns:a16="http://schemas.microsoft.com/office/drawing/2014/main" val="10010"/>
                  </a:ext>
                </a:extLst>
              </a:tr>
              <a:tr h="370840">
                <a:tc>
                  <a:txBody>
                    <a:bodyPr/>
                    <a:lstStyle/>
                    <a:p>
                      <a:r>
                        <a:rPr lang="en-GB" dirty="0" smtClean="0"/>
                        <a:t>Father comments about men</a:t>
                      </a:r>
                      <a:endParaRPr lang="en-GB" dirty="0"/>
                    </a:p>
                  </a:txBody>
                  <a:tcPr marL="90840" marR="90840"/>
                </a:tc>
                <a:tc>
                  <a:txBody>
                    <a:bodyPr/>
                    <a:lstStyle/>
                    <a:p>
                      <a:endParaRPr lang="en-GB"/>
                    </a:p>
                  </a:txBody>
                  <a:tcPr marL="90840" marR="9084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All interviews</a:t>
                      </a:r>
                      <a:endParaRPr lang="en-GB" dirty="0"/>
                    </a:p>
                  </a:txBody>
                  <a:tcPr marL="90840" marR="90840"/>
                </a:tc>
                <a:extLst>
                  <a:ext uri="{0D108BD9-81ED-4DB2-BD59-A6C34878D82A}">
                    <a16:rowId xmlns:a16="http://schemas.microsoft.com/office/drawing/2014/main" val="10011"/>
                  </a:ext>
                </a:extLst>
              </a:tr>
            </a:tbl>
          </a:graphicData>
        </a:graphic>
      </p:graphicFrame>
      <p:sp>
        <p:nvSpPr>
          <p:cNvPr id="2" name="Title 1"/>
          <p:cNvSpPr>
            <a:spLocks noGrp="1"/>
          </p:cNvSpPr>
          <p:nvPr>
            <p:ph type="title"/>
          </p:nvPr>
        </p:nvSpPr>
        <p:spPr>
          <a:xfrm>
            <a:off x="1907704" y="-23097"/>
            <a:ext cx="7038975" cy="1476375"/>
          </a:xfrm>
        </p:spPr>
        <p:txBody>
          <a:bodyPr/>
          <a:lstStyle/>
          <a:p>
            <a:r>
              <a:rPr lang="en-GB" dirty="0" smtClean="0"/>
              <a:t>Tally Chart</a:t>
            </a:r>
            <a:endParaRPr lang="en-GB" dirty="0"/>
          </a:p>
        </p:txBody>
      </p:sp>
    </p:spTree>
    <p:extLst>
      <p:ext uri="{BB962C8B-B14F-4D97-AF65-F5344CB8AC3E}">
        <p14:creationId xmlns:p14="http://schemas.microsoft.com/office/powerpoint/2010/main" val="3005442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Father roles</a:t>
            </a:r>
          </a:p>
          <a:p>
            <a:r>
              <a:rPr lang="en-GB" dirty="0" smtClean="0"/>
              <a:t>Father wants / needs / what helps</a:t>
            </a:r>
          </a:p>
          <a:p>
            <a:r>
              <a:rPr lang="en-GB" dirty="0" smtClean="0"/>
              <a:t>Father concerns</a:t>
            </a:r>
          </a:p>
          <a:p>
            <a:r>
              <a:rPr lang="en-GB" dirty="0" smtClean="0"/>
              <a:t>Father perceptions of the person with intellectual disability</a:t>
            </a:r>
          </a:p>
          <a:p>
            <a:r>
              <a:rPr lang="en-GB" dirty="0" smtClean="0"/>
              <a:t>Father response to intellectual disability</a:t>
            </a:r>
          </a:p>
          <a:p>
            <a:r>
              <a:rPr lang="en-GB" dirty="0" smtClean="0"/>
              <a:t>Impact of intellectual disability upon the father</a:t>
            </a:r>
          </a:p>
          <a:p>
            <a:r>
              <a:rPr lang="en-GB" dirty="0" smtClean="0"/>
              <a:t>Father comments about men</a:t>
            </a:r>
          </a:p>
          <a:p>
            <a:endParaRPr lang="en-GB" dirty="0" smtClean="0"/>
          </a:p>
          <a:p>
            <a:endParaRPr lang="en-GB" dirty="0"/>
          </a:p>
        </p:txBody>
      </p:sp>
      <p:sp>
        <p:nvSpPr>
          <p:cNvPr id="2" name="Title 1"/>
          <p:cNvSpPr>
            <a:spLocks noGrp="1"/>
          </p:cNvSpPr>
          <p:nvPr>
            <p:ph type="title"/>
          </p:nvPr>
        </p:nvSpPr>
        <p:spPr/>
        <p:txBody>
          <a:bodyPr/>
          <a:lstStyle/>
          <a:p>
            <a:r>
              <a:rPr lang="en-GB" dirty="0" smtClean="0"/>
              <a:t>Final themes to present</a:t>
            </a:r>
            <a:endParaRPr lang="en-GB" dirty="0"/>
          </a:p>
        </p:txBody>
      </p:sp>
    </p:spTree>
    <p:extLst>
      <p:ext uri="{BB962C8B-B14F-4D97-AF65-F5344CB8AC3E}">
        <p14:creationId xmlns:p14="http://schemas.microsoft.com/office/powerpoint/2010/main" val="2317759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 template_with logo_white">
  <a:themeElements>
    <a:clrScheme name="UoS01">
      <a:dk1>
        <a:sysClr val="windowText" lastClr="000000"/>
      </a:dk1>
      <a:lt1>
        <a:sysClr val="window" lastClr="FFFFFF"/>
      </a:lt1>
      <a:dk2>
        <a:srgbClr val="C60C30"/>
      </a:dk2>
      <a:lt2>
        <a:srgbClr val="FFFFFF"/>
      </a:lt2>
      <a:accent1>
        <a:srgbClr val="C60C30"/>
      </a:accent1>
      <a:accent2>
        <a:srgbClr val="009AA6"/>
      </a:accent2>
      <a:accent3>
        <a:srgbClr val="920075"/>
      </a:accent3>
      <a:accent4>
        <a:srgbClr val="BED600"/>
      </a:accent4>
      <a:accent5>
        <a:srgbClr val="E37222"/>
      </a:accent5>
      <a:accent6>
        <a:srgbClr val="782327"/>
      </a:accent6>
      <a:hlink>
        <a:srgbClr val="002060"/>
      </a:hlink>
      <a:folHlink>
        <a:srgbClr val="C2BD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 50yr version.potx" id="{B3F5197C-EF77-46F4-86E4-2BABE02A7008}" vid="{06C5D5AB-88D5-4A85-8129-8FD013A945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 50yr version</Template>
  <TotalTime>603</TotalTime>
  <Words>1939</Words>
  <Application>Microsoft Office PowerPoint</Application>
  <PresentationFormat>On-screen Show (4:3)</PresentationFormat>
  <Paragraphs>241</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Arial Bold</vt:lpstr>
      <vt:lpstr>Calibri</vt:lpstr>
      <vt:lpstr>UoS template_with logo_white</vt:lpstr>
      <vt:lpstr>Research Presentation MMU</vt:lpstr>
      <vt:lpstr>Background to this study</vt:lpstr>
      <vt:lpstr>Methodology</vt:lpstr>
      <vt:lpstr>Research Process</vt:lpstr>
      <vt:lpstr>Example of transcript and highlighting</vt:lpstr>
      <vt:lpstr>Example of theme and evidence chart</vt:lpstr>
      <vt:lpstr>Father demographics</vt:lpstr>
      <vt:lpstr>Tally Chart</vt:lpstr>
      <vt:lpstr>Final themes to present</vt:lpstr>
      <vt:lpstr>Father Roles</vt:lpstr>
      <vt:lpstr>Participant quotes re “Father roles”</vt:lpstr>
      <vt:lpstr>Father wants / needs / what helps</vt:lpstr>
      <vt:lpstr>Participant quotes re “What helps”</vt:lpstr>
      <vt:lpstr>Father concerns</vt:lpstr>
      <vt:lpstr>Participant quotes re “Concerns”</vt:lpstr>
      <vt:lpstr>Father perception of the person  with intellectual disability</vt:lpstr>
      <vt:lpstr>Participant quotes re “Father perceptions”</vt:lpstr>
      <vt:lpstr>Father response to intellectual disability in their child</vt:lpstr>
      <vt:lpstr>Participant quote re “Father response to intellectual disability”</vt:lpstr>
      <vt:lpstr>Impact of intellectual disability upon fathers</vt:lpstr>
      <vt:lpstr>Participant quotes “Impact of intellectual disability upon fathers”</vt:lpstr>
      <vt:lpstr>Participant quotes “Impact of intellectual disability upon fathers”</vt:lpstr>
      <vt:lpstr>Father comments about men</vt:lpstr>
      <vt:lpstr>Participant quotes re “Father comments about men”</vt:lpstr>
      <vt:lpstr>Key points for service providers:</vt:lpstr>
      <vt:lpstr>What next?</vt:lpstr>
    </vt:vector>
  </TitlesOfParts>
  <Company>University of Salford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Presentation MMU</dc:title>
  <dc:creator>Davys Deborah</dc:creator>
  <cp:lastModifiedBy>Davys Deborah</cp:lastModifiedBy>
  <cp:revision>28</cp:revision>
  <cp:lastPrinted>2017-01-10T17:03:42Z</cp:lastPrinted>
  <dcterms:created xsi:type="dcterms:W3CDTF">2016-12-21T16:37:12Z</dcterms:created>
  <dcterms:modified xsi:type="dcterms:W3CDTF">2017-11-29T10:05:51Z</dcterms:modified>
</cp:coreProperties>
</file>