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996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423072-C447-4403-8256-AD2E0F7EF0FD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EFBD5D1-1DB1-4110-8AC3-71C68E03CC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A2B11F8-7547-4EBA-8746-92D9D64B143D}" type="slidenum">
              <a:rPr lang="en-GB" altLang="en-US">
                <a:latin typeface="Calibri" panose="020F0502020204030204" pitchFamily="34" charset="0"/>
              </a:rPr>
              <a:pPr/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29F41F7-455B-49DE-90DA-B78C4B69123A}" type="slidenum">
              <a:rPr lang="en-GB" altLang="en-US">
                <a:latin typeface="Calibri" panose="020F0502020204030204" pitchFamily="34" charset="0"/>
              </a:rPr>
              <a:pPr/>
              <a:t>10</a:t>
            </a:fld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B40840-07A7-4370-856C-15E8F156DCDC}" type="slidenum">
              <a:rPr lang="en-GB" altLang="en-US">
                <a:latin typeface="Calibri" panose="020F0502020204030204" pitchFamily="34" charset="0"/>
              </a:rPr>
              <a:pPr/>
              <a:t>11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150FDF-9334-46C4-8286-513A334A3471}" type="slidenum">
              <a:rPr lang="en-GB" altLang="en-US">
                <a:latin typeface="Calibri" panose="020F0502020204030204" pitchFamily="34" charset="0"/>
              </a:rPr>
              <a:pPr/>
              <a:t>12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DC1F023-1BC8-4C56-BFAA-3DE022286FC9}" type="slidenum">
              <a:rPr lang="en-GB" altLang="en-US">
                <a:latin typeface="Calibri" panose="020F0502020204030204" pitchFamily="34" charset="0"/>
              </a:rPr>
              <a:pPr/>
              <a:t>13</a:t>
            </a:fld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C1DE57-B528-46B8-863F-8946B9F207B2}" type="slidenum">
              <a:rPr lang="en-GB" altLang="en-US">
                <a:latin typeface="Calibri" panose="020F0502020204030204" pitchFamily="34" charset="0"/>
              </a:rPr>
              <a:pPr/>
              <a:t>14</a:t>
            </a:fld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32E1B10-3FB5-46BD-AB84-9A93FA018EED}" type="slidenum">
              <a:rPr lang="en-GB" altLang="en-US">
                <a:latin typeface="Calibri" panose="020F0502020204030204" pitchFamily="34" charset="0"/>
              </a:rPr>
              <a:pPr/>
              <a:t>15</a:t>
            </a:fld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E749D32-AA27-497C-96B9-71C24C0A33A4}" type="slidenum">
              <a:rPr lang="en-GB" altLang="en-US">
                <a:latin typeface="Calibri" panose="020F0502020204030204" pitchFamily="34" charset="0"/>
              </a:rPr>
              <a:pPr/>
              <a:t>16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F6A0E7-6BEF-4683-B245-323C25DCCB50}" type="slidenum">
              <a:rPr lang="en-GB" altLang="en-US">
                <a:latin typeface="Calibri" panose="020F0502020204030204" pitchFamily="34" charset="0"/>
              </a:rPr>
              <a:pPr/>
              <a:t>17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CE0FBFE-C1AF-4501-B433-FFE0C641685C}" type="slidenum">
              <a:rPr lang="en-GB" altLang="en-US">
                <a:latin typeface="Calibri" panose="020F0502020204030204" pitchFamily="34" charset="0"/>
              </a:rPr>
              <a:pPr/>
              <a:t>18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B08CDBC-FFCE-4DBB-A5FB-480579A7502C}" type="slidenum">
              <a:rPr lang="en-GB" altLang="en-US">
                <a:latin typeface="Calibri" panose="020F0502020204030204" pitchFamily="34" charset="0"/>
              </a:rPr>
              <a:pPr/>
              <a:t>19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FE0659C-229F-4577-8EAA-A388C0265A8C}" type="slidenum">
              <a:rPr lang="en-GB" altLang="en-US">
                <a:latin typeface="Calibri" panose="020F0502020204030204" pitchFamily="34" charset="0"/>
              </a:rPr>
              <a:pPr/>
              <a:t>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A13FF46-5E65-4B90-A766-ADBFF0DB0700}" type="slidenum">
              <a:rPr lang="en-GB" altLang="en-US">
                <a:latin typeface="Calibri" panose="020F0502020204030204" pitchFamily="34" charset="0"/>
              </a:rPr>
              <a:pPr/>
              <a:t>20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173D936-474B-4FC6-9359-0FA9D08F11BA}" type="slidenum">
              <a:rPr lang="en-GB" altLang="en-US">
                <a:latin typeface="Calibri" panose="020F0502020204030204" pitchFamily="34" charset="0"/>
              </a:rPr>
              <a:pPr/>
              <a:t>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2951AB-F9E6-4E35-A989-F05298EC2F57}" type="slidenum">
              <a:rPr lang="en-GB" altLang="en-US">
                <a:latin typeface="Calibri" panose="020F0502020204030204" pitchFamily="34" charset="0"/>
              </a:rPr>
              <a:pPr/>
              <a:t>4</a:t>
            </a:fld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10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0089A35-F3AC-4C8A-89E7-8DA11DC2532B}" type="slidenum">
              <a:rPr lang="en-GB" altLang="en-US">
                <a:latin typeface="Calibri" panose="020F0502020204030204" pitchFamily="34" charset="0"/>
              </a:rPr>
              <a:pPr/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64FC49-EDC0-41A0-8ECA-26784AA2B17A}" type="slidenum">
              <a:rPr lang="en-GB" altLang="en-US">
                <a:latin typeface="Calibri" panose="020F0502020204030204" pitchFamily="34" charset="0"/>
              </a:rPr>
              <a:pPr/>
              <a:t>6</a:t>
            </a:fld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6821D7-63C2-42C8-92D5-AC83C2EC984B}" type="slidenum">
              <a:rPr lang="en-GB" altLang="en-US">
                <a:latin typeface="Calibri" panose="020F0502020204030204" pitchFamily="34" charset="0"/>
              </a:rPr>
              <a:pPr/>
              <a:t>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22B35CF-25B3-4858-94C3-3D1FCB2E04F1}" type="slidenum">
              <a:rPr lang="en-GB" altLang="en-US">
                <a:latin typeface="Calibri" panose="020F0502020204030204" pitchFamily="34" charset="0"/>
              </a:rPr>
              <a:pPr/>
              <a:t>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D434579-D4FA-44D8-8802-31B64B3DE835}" type="slidenum">
              <a:rPr lang="en-GB" altLang="en-US">
                <a:latin typeface="Calibri" panose="020F0502020204030204" pitchFamily="34" charset="0"/>
              </a:rPr>
              <a:pPr/>
              <a:t>9</a:t>
            </a:fld>
            <a:endParaRPr lang="en-GB" altLang="en-US">
              <a:latin typeface="Calibri" panose="020F0502020204030204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ASTER_Salford logo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261938"/>
            <a:ext cx="20240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15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3912" y="3600450"/>
            <a:ext cx="4129088" cy="2047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1A90EAB-4145-4769-89C6-8D832805791E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28B408A-1D61-4E27-8D81-3C1769B75A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6428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275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800"/>
            </a:lvl1pPr>
            <a:lvl2pPr>
              <a:buClr>
                <a:srgbClr val="C60C30"/>
              </a:buClr>
              <a:defRPr sz="2400"/>
            </a:lvl2pPr>
            <a:lvl3pPr>
              <a:buClr>
                <a:srgbClr val="C60C30"/>
              </a:buClr>
              <a:defRPr sz="2000"/>
            </a:lvl3pPr>
            <a:lvl4pPr>
              <a:buClr>
                <a:srgbClr val="C60C30"/>
              </a:buClr>
              <a:defRPr sz="1800"/>
            </a:lvl4pPr>
            <a:lvl5pPr>
              <a:buClr>
                <a:srgbClr val="C60C30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33475"/>
            <a:ext cx="3008313" cy="499268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C60C30"/>
              </a:buClr>
              <a:buFont typeface="Arial" pitchFamily="34" charset="0"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DC684BB-017D-4FC9-AF73-CC4D9FBF3547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AFF58167-EB0E-4DE2-B0AE-7873A9C8FE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6745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90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90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90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BF83DA5-3FB7-4B18-BDAA-538B129DBD83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B4023B5-B319-4023-977B-8CD12878E6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427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0074" y="1819276"/>
            <a:ext cx="7956725" cy="4306888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C60C30"/>
              </a:buClr>
              <a:buFont typeface="Arial" pitchFamily="34" charset="0"/>
              <a:buChar char="•"/>
              <a:defRPr/>
            </a:lvl1pPr>
            <a:lvl2pPr>
              <a:buClr>
                <a:srgbClr val="C60C30"/>
              </a:buClr>
              <a:defRPr/>
            </a:lvl2pPr>
            <a:lvl3pPr>
              <a:buClr>
                <a:srgbClr val="C60C30"/>
              </a:buClr>
              <a:defRPr/>
            </a:lvl3pPr>
            <a:lvl4pPr>
              <a:buClr>
                <a:srgbClr val="C60C30"/>
              </a:buClr>
              <a:defRPr/>
            </a:lvl4pPr>
            <a:lvl5pPr>
              <a:buClr>
                <a:srgbClr val="C60C3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30074" y="342900"/>
            <a:ext cx="7956725" cy="14763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EE1105A-E38F-42F4-B212-8AF16664E069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C0D912C0-D233-4689-8533-E2C0A6D5E0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9613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05550" cy="5851525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C60C30"/>
              </a:buClr>
              <a:buFont typeface="Arial" pitchFamily="34" charset="0"/>
              <a:buChar char="•"/>
              <a:defRPr/>
            </a:lvl1pPr>
            <a:lvl2pPr>
              <a:buClr>
                <a:srgbClr val="C60C30"/>
              </a:buClr>
              <a:defRPr/>
            </a:lvl2pPr>
            <a:lvl3pPr>
              <a:buClr>
                <a:srgbClr val="C60C30"/>
              </a:buClr>
              <a:defRPr/>
            </a:lvl3pPr>
            <a:lvl4pPr>
              <a:buClr>
                <a:srgbClr val="C60C30"/>
              </a:buClr>
              <a:defRPr/>
            </a:lvl4pPr>
            <a:lvl5pPr>
              <a:buClr>
                <a:srgbClr val="C60C3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4CAE1AD-994E-45B6-A5B6-5C656009C9ED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A4ACEDE-836F-4FC5-89B0-EB0B0A4784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9188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" y="2905124"/>
            <a:ext cx="8175801" cy="3221040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800"/>
            </a:lvl1pPr>
            <a:lvl2pPr>
              <a:buClr>
                <a:srgbClr val="C60C30"/>
              </a:buClr>
              <a:defRPr sz="2400"/>
            </a:lvl2pPr>
            <a:lvl3pPr>
              <a:buClr>
                <a:srgbClr val="C60C30"/>
              </a:buClr>
              <a:defRPr sz="2000"/>
            </a:lvl3pPr>
            <a:lvl4pPr>
              <a:buClr>
                <a:srgbClr val="C60C30"/>
              </a:buClr>
              <a:defRPr sz="1800"/>
            </a:lvl4pPr>
            <a:lvl5pPr>
              <a:buClr>
                <a:srgbClr val="C60C30"/>
              </a:buCl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0999" y="1428749"/>
            <a:ext cx="8175801" cy="147637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A447DA5-02DB-4534-B173-3CBDE5849904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EA06DF2-7701-4369-B8CA-AC34E40A69D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767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ASTER_Salford logo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261938"/>
            <a:ext cx="2024062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71AC6D8-3059-4598-9103-A50D5C633A4B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D9CDDAD-85EF-4804-96CC-FAE6E43270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871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998" y="2905125"/>
            <a:ext cx="3984801" cy="3221038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800"/>
            </a:lvl1pPr>
            <a:lvl2pPr>
              <a:buClr>
                <a:srgbClr val="C60C30"/>
              </a:buClr>
              <a:defRPr sz="2400"/>
            </a:lvl2pPr>
            <a:lvl3pPr>
              <a:buClr>
                <a:srgbClr val="C60C30"/>
              </a:buClr>
              <a:defRPr sz="2000"/>
            </a:lvl3pPr>
            <a:lvl4pPr>
              <a:buClr>
                <a:srgbClr val="C60C30"/>
              </a:buClr>
              <a:defRPr sz="1800"/>
            </a:lvl4pPr>
            <a:lvl5pPr>
              <a:buClr>
                <a:srgbClr val="C60C3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905125"/>
            <a:ext cx="3924300" cy="3221038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800"/>
            </a:lvl1pPr>
            <a:lvl2pPr>
              <a:buClr>
                <a:srgbClr val="C60C30"/>
              </a:buClr>
              <a:defRPr sz="2400"/>
            </a:lvl2pPr>
            <a:lvl3pPr>
              <a:buClr>
                <a:srgbClr val="C60C30"/>
              </a:buClr>
              <a:defRPr sz="2000"/>
            </a:lvl3pPr>
            <a:lvl4pPr>
              <a:buClr>
                <a:srgbClr val="C60C30"/>
              </a:buClr>
              <a:defRPr sz="1800"/>
            </a:lvl4pPr>
            <a:lvl5pPr>
              <a:buClr>
                <a:srgbClr val="C60C3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0999" y="1428749"/>
            <a:ext cx="8175801" cy="147637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6EDD8EF-5B89-46D3-83A9-AA5AEB119857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AA0A953-45B1-410E-A196-03387294EF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5586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998" y="2911475"/>
            <a:ext cx="3986389" cy="7937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998" y="3705225"/>
            <a:ext cx="3986390" cy="2420937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400"/>
            </a:lvl1pPr>
            <a:lvl2pPr>
              <a:buClr>
                <a:srgbClr val="C60C30"/>
              </a:buClr>
              <a:defRPr sz="2000"/>
            </a:lvl2pPr>
            <a:lvl3pPr>
              <a:buClr>
                <a:srgbClr val="C60C30"/>
              </a:buClr>
              <a:defRPr sz="1800"/>
            </a:lvl3pPr>
            <a:lvl4pPr>
              <a:buClr>
                <a:srgbClr val="C60C30"/>
              </a:buClr>
              <a:defRPr sz="1600"/>
            </a:lvl4pPr>
            <a:lvl5pPr>
              <a:buClr>
                <a:srgbClr val="C60C3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911475"/>
            <a:ext cx="4041775" cy="782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705225"/>
            <a:ext cx="4041775" cy="2420938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400"/>
            </a:lvl1pPr>
            <a:lvl2pPr>
              <a:buClr>
                <a:srgbClr val="C60C30"/>
              </a:buClr>
              <a:defRPr sz="2000"/>
            </a:lvl2pPr>
            <a:lvl3pPr>
              <a:buClr>
                <a:srgbClr val="C60C30"/>
              </a:buClr>
              <a:defRPr sz="1800"/>
            </a:lvl3pPr>
            <a:lvl4pPr>
              <a:buClr>
                <a:srgbClr val="C60C30"/>
              </a:buClr>
              <a:defRPr sz="1600"/>
            </a:lvl4pPr>
            <a:lvl5pPr>
              <a:buClr>
                <a:srgbClr val="C60C3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10999" y="1428749"/>
            <a:ext cx="8175801" cy="147637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F969DF3-9BC9-4DBF-AB6F-49743C597313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DBBC4C4-AD34-445F-BCBC-9064C5C7C89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898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998" y="2905125"/>
            <a:ext cx="8175801" cy="1009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510998" y="4533900"/>
            <a:ext cx="8175802" cy="1592262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400"/>
            </a:lvl1pPr>
            <a:lvl2pPr>
              <a:buClr>
                <a:srgbClr val="C60C30"/>
              </a:buClr>
              <a:defRPr sz="2000"/>
            </a:lvl2pPr>
            <a:lvl3pPr>
              <a:buClr>
                <a:srgbClr val="C60C30"/>
              </a:buClr>
              <a:defRPr sz="1800"/>
            </a:lvl3pPr>
            <a:lvl4pPr>
              <a:buClr>
                <a:srgbClr val="C60C30"/>
              </a:buClr>
              <a:defRPr sz="1600"/>
            </a:lvl4pPr>
            <a:lvl5pPr>
              <a:buClr>
                <a:srgbClr val="C60C3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510998" y="4095750"/>
            <a:ext cx="8175802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0999" y="1428749"/>
            <a:ext cx="8175801" cy="147637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5C6B059-208E-4516-B5AF-3E93546CB43C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7235648-BD80-41B5-A953-6FD756EB663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64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0999" y="1428749"/>
            <a:ext cx="8175801" cy="147637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051C774-1A06-46D9-BAA6-57840B50B972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10C48C5-4DE5-4014-8B17-F809AB51CF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6788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A70E81F-80E7-4EB2-A966-FC7698212D62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F1B99EA-8913-4A9F-B4FC-66602333F4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156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257174" y="0"/>
            <a:ext cx="888682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181474"/>
            <a:ext cx="2800350" cy="1838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F9B46AA-FD62-48BE-8A2B-AC8399C04263}" type="datetimeFigureOut">
              <a:rPr lang="en-GB"/>
              <a:pPr>
                <a:defRPr/>
              </a:pPr>
              <a:t>29/11/2017</a:t>
            </a:fld>
            <a:endParaRPr lang="en-GB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583BAC2-E1D1-4B7B-A9F5-3A89B2410D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00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/>
        </p:nvSpPr>
        <p:spPr bwMode="auto">
          <a:xfrm>
            <a:off x="0" y="0"/>
            <a:ext cx="252413" cy="6858000"/>
          </a:xfrm>
          <a:prstGeom prst="rect">
            <a:avLst/>
          </a:prstGeom>
          <a:solidFill>
            <a:srgbClr val="C60C30"/>
          </a:soli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C60C30"/>
          </a:solidFill>
          <a:latin typeface="Arial Bold"/>
          <a:ea typeface="ＭＳ Ｐゴシック" charset="-128"/>
          <a:cs typeface="Arial Bol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  <a:cs typeface="Arial Bold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  <a:cs typeface="Arial Bold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  <a:cs typeface="Arial Bold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  <a:cs typeface="Arial Bold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defRPr sz="3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sn.ac.uk/genericcentr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mc-uk.org/Educators/Standards-for-education/Standards-to-support-learning-and-assessment-in-practice/" TargetMode="External"/><Relationship Id="rId5" Type="http://schemas.openxmlformats.org/officeDocument/2006/relationships/hyperlink" Target="http://www.nhsemployers.org/Aboutus/news-dean/Dean-Royles/Pages/TheFrancisReport-HRissues.aspx" TargetMode="External"/><Relationship Id="rId4" Type="http://schemas.openxmlformats.org/officeDocument/2006/relationships/hyperlink" Target="http://www.nhsemployers.org/EmploymentPolicyAndPractice/staff-engagement/staff-engagement-toolkit/Pages/Staff-engagement-toolkit.asp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400" dirty="0" smtClean="0">
                <a:solidFill>
                  <a:schemeClr val="tx2">
                    <a:satMod val="130000"/>
                  </a:schemeClr>
                </a:solidFill>
              </a:rPr>
              <a:t>Peer Observation</a:t>
            </a:r>
            <a:endParaRPr lang="en-US" sz="5400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3438" y="3600450"/>
            <a:ext cx="7123112" cy="2047875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GB" sz="32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GB" sz="32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sz="3600" dirty="0" smtClean="0"/>
              <a:t>Deborah Davys &amp; Vivienne Jones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GB" sz="32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sz="3200" dirty="0" smtClean="0"/>
              <a:t>NAPCE 2013</a:t>
            </a:r>
            <a:endParaRPr lang="en-US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7956550" cy="432117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endParaRPr lang="en-GB" dirty="0" smtClean="0"/>
          </a:p>
          <a:p>
            <a:pPr eaLnBrk="1" hangingPunct="1">
              <a:defRPr/>
            </a:pPr>
            <a:r>
              <a:rPr lang="en-GB" sz="4000" dirty="0" smtClean="0"/>
              <a:t>Agree in advance: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GB" sz="4500" dirty="0" smtClean="0"/>
              <a:t>“Big picture” or specific skills /behaviour?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GB" sz="4500" dirty="0" smtClean="0"/>
              <a:t>Ground rules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GB" sz="4500" dirty="0" smtClean="0"/>
              <a:t>What happens if the observer has professional concerns?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GB" sz="4500" dirty="0" smtClean="0"/>
              <a:t>How feedback will be given</a:t>
            </a:r>
          </a:p>
          <a:p>
            <a:pPr lvl="1" eaLnBrk="1" hangingPunct="1">
              <a:buFont typeface="Verdana" pitchFamily="34" charset="0"/>
              <a:buNone/>
              <a:defRPr/>
            </a:pPr>
            <a:endParaRPr lang="en-GB" sz="3400" dirty="0" smtClean="0"/>
          </a:p>
          <a:p>
            <a:pPr eaLnBrk="1" hangingPunct="1">
              <a:defRPr/>
            </a:pPr>
            <a:r>
              <a:rPr lang="en-GB" sz="4000" dirty="0" smtClean="0"/>
              <a:t>Seek consent if clients involved 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175625" cy="14763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 smtClean="0">
                <a:solidFill>
                  <a:schemeClr val="tx2">
                    <a:satMod val="130000"/>
                  </a:schemeClr>
                </a:solidFill>
              </a:rPr>
              <a:t>Agree what will be observed / commented upon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C:\Documents and Settings\hls125.ISDADS\Local Settings\Temporary Internet Files\Content.IE5\C5AJC9MF\MP90044868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268538"/>
            <a:ext cx="3059112" cy="4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11175" y="1700213"/>
            <a:ext cx="7956550" cy="4425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Explain process to client/ others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Observer takes no active role in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session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Informal notes or use of agreed form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How long should it last?</a:t>
            </a:r>
          </a:p>
          <a:p>
            <a:pPr eaLnBrk="1" hangingPunct="1">
              <a:buFontTx/>
              <a:buChar char="•"/>
            </a:pPr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175625" cy="1476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 The observation: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C:\Documents and Settings\hls125.ISDADS\Local Settings\Temporary Internet Files\Content.IE5\1LCU2F5I\MP90044854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68"/>
          <a:stretch>
            <a:fillRect/>
          </a:stretch>
        </p:blipFill>
        <p:spPr bwMode="auto">
          <a:xfrm>
            <a:off x="4716463" y="836613"/>
            <a:ext cx="4140200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11175" y="2905125"/>
            <a:ext cx="8175625" cy="322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Observed person only? </a:t>
            </a:r>
          </a:p>
          <a:p>
            <a:pPr eaLnBrk="1" hangingPunct="1">
              <a:buFontTx/>
              <a:buChar char="•"/>
            </a:pPr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Or both parties? </a:t>
            </a:r>
          </a:p>
          <a:p>
            <a:pPr eaLnBrk="1" hangingPunct="1">
              <a:buFontTx/>
              <a:buChar char="•"/>
            </a:pPr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Format?</a:t>
            </a:r>
          </a:p>
          <a:p>
            <a:pPr eaLnBrk="1" hangingPunct="1">
              <a:buFontTx/>
              <a:buChar char="•"/>
            </a:pPr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How much time </a:t>
            </a:r>
          </a:p>
          <a:p>
            <a:pPr eaLnBrk="1" hangingPunct="1">
              <a:buFontTx/>
              <a:buNone/>
            </a:pPr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 allowed?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175625" cy="11509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  Reflection 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11175" y="2905125"/>
            <a:ext cx="8175625" cy="322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Private</a:t>
            </a:r>
          </a:p>
          <a:p>
            <a:pPr eaLnBrk="1" hangingPunct="1">
              <a:buFontTx/>
              <a:buChar char="•"/>
            </a:pPr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Recorded/ not recorded? </a:t>
            </a:r>
          </a:p>
          <a:p>
            <a:pPr eaLnBrk="1" hangingPunct="1">
              <a:buFontTx/>
              <a:buChar char="•"/>
            </a:pPr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8175625" cy="14398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Feedback </a:t>
            </a:r>
          </a:p>
        </p:txBody>
      </p:sp>
      <p:pic>
        <p:nvPicPr>
          <p:cNvPr id="40964" name="Picture 5" descr="C:\Documents and Settings\hls125.ISDADS\Local Settings\Temporary Internet Files\Content.IE5\ZWPZOFHJ\MC900310212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644650"/>
            <a:ext cx="4268788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00113" y="1557338"/>
            <a:ext cx="7920037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n-GB" altLang="en-US" sz="32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Follow up – review </a:t>
            </a:r>
          </a:p>
          <a:p>
            <a:pPr eaLnBrk="1" hangingPunct="1">
              <a:buFontTx/>
              <a:buChar char="•"/>
            </a:pPr>
            <a:endParaRPr lang="en-GB" altLang="en-US" sz="320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GB" altLang="en-US" sz="32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future: </a:t>
            </a:r>
          </a:p>
          <a:p>
            <a:pPr lvl="1" eaLnBrk="1" hangingPunct="1"/>
            <a:r>
              <a:rPr lang="en-GB" altLang="en-US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One-off event?</a:t>
            </a:r>
          </a:p>
          <a:p>
            <a:pPr lvl="1" eaLnBrk="1" hangingPunct="1"/>
            <a:r>
              <a:rPr lang="en-GB" altLang="en-US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Mutual arrangement? </a:t>
            </a:r>
          </a:p>
          <a:p>
            <a:pPr lvl="1" eaLnBrk="1" hangingPunct="1"/>
            <a:r>
              <a:rPr lang="en-GB" altLang="en-US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Different partnerships? </a:t>
            </a:r>
          </a:p>
          <a:p>
            <a:pPr lvl="1" eaLnBrk="1" hangingPunct="1"/>
            <a:r>
              <a:rPr lang="en-GB" altLang="en-US" sz="28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Departmental approach or individual arrangement?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175625" cy="1476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Follow up and the future...</a:t>
            </a:r>
          </a:p>
        </p:txBody>
      </p:sp>
      <p:pic>
        <p:nvPicPr>
          <p:cNvPr id="43012" name="Picture 2" descr="C:\Documents and Settings\hls125.ISDADS\Local Settings\Temporary Internet Files\Content.IE5\8JKHI06S\MC900059413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44675"/>
            <a:ext cx="283686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11175" y="1844675"/>
            <a:ext cx="7956550" cy="4281488"/>
          </a:xfrm>
        </p:spPr>
        <p:txBody>
          <a:bodyPr>
            <a:normAutofit fontScale="92500" lnSpcReduction="20000"/>
          </a:bodyPr>
          <a:lstStyle/>
          <a:p>
            <a:pPr lvl="1" eaLnBrk="1" hangingPunct="1">
              <a:buFontTx/>
              <a:buNone/>
              <a:defRPr/>
            </a:pPr>
            <a:r>
              <a:rPr lang="en-GB" sz="3200" dirty="0" smtClean="0"/>
              <a:t>If you were going to engage in peer observation, what ground rules you would want and why?</a:t>
            </a:r>
          </a:p>
          <a:p>
            <a:pPr lvl="1" eaLnBrk="1" hangingPunct="1">
              <a:buFontTx/>
              <a:buNone/>
              <a:defRPr/>
            </a:pPr>
            <a:endParaRPr lang="en-GB" sz="3200" dirty="0"/>
          </a:p>
          <a:p>
            <a:pPr lvl="1" eaLnBrk="1" hangingPunct="1">
              <a:buFontTx/>
              <a:buNone/>
              <a:defRPr/>
            </a:pPr>
            <a:r>
              <a:rPr lang="en-GB" sz="3200" dirty="0" smtClean="0"/>
              <a:t>What aspects of your </a:t>
            </a:r>
          </a:p>
          <a:p>
            <a:pPr lvl="1" eaLnBrk="1" hangingPunct="1">
              <a:buFontTx/>
              <a:buNone/>
              <a:defRPr/>
            </a:pPr>
            <a:r>
              <a:rPr lang="en-GB" sz="3200" dirty="0" smtClean="0"/>
              <a:t>practice could be observed </a:t>
            </a:r>
          </a:p>
          <a:p>
            <a:pPr lvl="1" eaLnBrk="1" hangingPunct="1">
              <a:buFontTx/>
              <a:buNone/>
              <a:defRPr/>
            </a:pPr>
            <a:r>
              <a:rPr lang="en-GB" sz="3200" dirty="0" smtClean="0"/>
              <a:t>by a peer?  </a:t>
            </a:r>
          </a:p>
          <a:p>
            <a:pPr lvl="1" eaLnBrk="1" hangingPunct="1">
              <a:buFontTx/>
              <a:buNone/>
              <a:defRPr/>
            </a:pPr>
            <a:endParaRPr lang="en-GB" sz="3200" dirty="0" smtClean="0"/>
          </a:p>
          <a:p>
            <a:pPr lvl="1" eaLnBrk="1" hangingPunct="1">
              <a:buFontTx/>
              <a:buNone/>
              <a:defRPr/>
            </a:pPr>
            <a:r>
              <a:rPr lang="en-GB" sz="3200" dirty="0" smtClean="0"/>
              <a:t>Any particular anxieties? </a:t>
            </a:r>
            <a:endParaRPr lang="en-GB" dirty="0" smtClean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765175"/>
            <a:ext cx="6807200" cy="1476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Group discussion</a:t>
            </a:r>
          </a:p>
        </p:txBody>
      </p:sp>
      <p:pic>
        <p:nvPicPr>
          <p:cNvPr id="45060" name="Picture 2" descr="C:\Documents and Settings\hls125.ISDADS\Local Settings\Temporary Internet Files\Content.IE5\9S4RIAPF\MP90044866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7" b="34737"/>
          <a:stretch>
            <a:fillRect/>
          </a:stretch>
        </p:blipFill>
        <p:spPr bwMode="auto">
          <a:xfrm>
            <a:off x="5843588" y="3284538"/>
            <a:ext cx="29051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C:\Documents and Settings\hls125.ISDADS\Local Settings\Temporary Internet Files\Content.IE5\K8T728UL\MP900341715[1].jpg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6444208" y="188640"/>
            <a:ext cx="2465072" cy="3455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107" name="Content Placeholder 2"/>
          <p:cNvSpPr>
            <a:spLocks noGrp="1"/>
          </p:cNvSpPr>
          <p:nvPr>
            <p:ph idx="1"/>
          </p:nvPr>
        </p:nvSpPr>
        <p:spPr bwMode="auto">
          <a:xfrm>
            <a:off x="611188" y="2133600"/>
            <a:ext cx="7385050" cy="4224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relationship between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 observer and observed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Communication skills of the observer and observed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purpose of the observation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Voluntary or enforced activity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Available time, resources and frequency</a:t>
            </a:r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765175"/>
            <a:ext cx="8175625" cy="12239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Considerations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412875"/>
            <a:ext cx="7772400" cy="501332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GB" dirty="0" smtClean="0"/>
              <a:t>Supports the identification of strengths and developmental needs</a:t>
            </a:r>
          </a:p>
          <a:p>
            <a:pPr eaLnBrk="1" hangingPunct="1">
              <a:defRPr/>
            </a:pPr>
            <a:r>
              <a:rPr lang="en-GB" dirty="0" smtClean="0"/>
              <a:t>Facilitates the development of an action plan for improvement</a:t>
            </a:r>
          </a:p>
          <a:p>
            <a:pPr eaLnBrk="1" hangingPunct="1">
              <a:defRPr/>
            </a:pPr>
            <a:r>
              <a:rPr lang="en-GB" dirty="0" smtClean="0"/>
              <a:t>Reviews  professional reasoning skills</a:t>
            </a:r>
          </a:p>
          <a:p>
            <a:pPr eaLnBrk="1" hangingPunct="1">
              <a:defRPr/>
            </a:pPr>
            <a:r>
              <a:rPr lang="en-GB" dirty="0" smtClean="0"/>
              <a:t>May promote self-confidence</a:t>
            </a:r>
          </a:p>
          <a:p>
            <a:pPr eaLnBrk="1" hangingPunct="1">
              <a:defRPr/>
            </a:pPr>
            <a:r>
              <a:rPr lang="en-GB" dirty="0" smtClean="0"/>
              <a:t>Supports self-directed learning</a:t>
            </a:r>
          </a:p>
          <a:p>
            <a:pPr eaLnBrk="1" hangingPunct="1">
              <a:defRPr/>
            </a:pPr>
            <a:r>
              <a:rPr lang="en-GB" dirty="0" smtClean="0"/>
              <a:t>Can be used to improve quality and identify ritualistic practice</a:t>
            </a:r>
          </a:p>
          <a:p>
            <a:pPr eaLnBrk="1" hangingPunct="1">
              <a:defRPr/>
            </a:pPr>
            <a:r>
              <a:rPr lang="en-GB" dirty="0" smtClean="0"/>
              <a:t>Is of benefit to observed, observer and organisation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47625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Benefits of peer observation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1"/>
          <p:cNvSpPr>
            <a:spLocks noGrp="1"/>
          </p:cNvSpPr>
          <p:nvPr>
            <p:ph idx="1"/>
          </p:nvPr>
        </p:nvSpPr>
        <p:spPr bwMode="auto">
          <a:xfrm>
            <a:off x="468313" y="1844675"/>
            <a:ext cx="7956550" cy="4392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n-GB" altLang="en-US" sz="240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Values, attitudes and behaviours</a:t>
            </a:r>
          </a:p>
          <a:p>
            <a:pPr eaLnBrk="1" hangingPunct="1">
              <a:buFontTx/>
              <a:buChar char="•"/>
            </a:pPr>
            <a:r>
              <a:rPr lang="en-GB" altLang="en-US" sz="24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Drive to maintain, develop and improve </a:t>
            </a:r>
            <a:r>
              <a:rPr lang="en-GB" altLang="en-US" sz="240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standards</a:t>
            </a:r>
            <a:r>
              <a:rPr lang="en-GB" altLang="en-US" sz="24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and abilities</a:t>
            </a:r>
          </a:p>
          <a:p>
            <a:pPr eaLnBrk="1" hangingPunct="1">
              <a:buFontTx/>
              <a:buChar char="•"/>
            </a:pPr>
            <a:r>
              <a:rPr lang="en-GB" altLang="en-US" sz="240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Leadership</a:t>
            </a:r>
            <a:r>
              <a:rPr lang="en-GB" altLang="en-US" sz="24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which constantly reinforces values and standards of compassionate care</a:t>
            </a:r>
          </a:p>
          <a:p>
            <a:pPr eaLnBrk="1" hangingPunct="1">
              <a:buFontTx/>
              <a:buChar char="•"/>
            </a:pPr>
            <a:r>
              <a:rPr lang="en-GB" altLang="en-US" sz="24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Constant </a:t>
            </a:r>
            <a:r>
              <a:rPr lang="en-GB" altLang="en-US" sz="240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support</a:t>
            </a:r>
            <a:r>
              <a:rPr lang="en-GB" altLang="en-US" sz="24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and </a:t>
            </a:r>
            <a:r>
              <a:rPr lang="en-GB" altLang="en-US" sz="240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incentivisation</a:t>
            </a:r>
            <a:r>
              <a:rPr lang="en-GB" altLang="en-US" sz="24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which values nurses and the work they do through:</a:t>
            </a:r>
          </a:p>
          <a:p>
            <a:pPr lvl="1" eaLnBrk="1" hangingPunct="1"/>
            <a:r>
              <a:rPr lang="en-GB" altLang="en-US" sz="200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Recognition</a:t>
            </a:r>
            <a:r>
              <a:rPr lang="en-GB" altLang="en-US" sz="20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of achievement </a:t>
            </a:r>
          </a:p>
          <a:p>
            <a:pPr lvl="1" eaLnBrk="1" hangingPunct="1"/>
            <a:r>
              <a:rPr lang="en-GB" altLang="en-US" sz="20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Regular, </a:t>
            </a:r>
            <a:r>
              <a:rPr lang="en-GB" altLang="en-US" sz="2000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comprehensive feedback </a:t>
            </a:r>
            <a:r>
              <a:rPr lang="en-GB" altLang="en-US" sz="20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 performance and concerns (360</a:t>
            </a:r>
            <a:r>
              <a:rPr lang="en-GB" altLang="en-US" sz="2000" baseline="300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Symbol" panose="05050102010706020507" pitchFamily="18" charset="2"/>
              </a:rPr>
              <a:t></a:t>
            </a:r>
            <a:r>
              <a:rPr lang="en-GB" altLang="en-US" sz="20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evaluation)</a:t>
            </a:r>
          </a:p>
        </p:txBody>
      </p:sp>
      <p:sp>
        <p:nvSpPr>
          <p:cNvPr id="51203" name="Title 2"/>
          <p:cNvSpPr>
            <a:spLocks noGrp="1"/>
          </p:cNvSpPr>
          <p:nvPr>
            <p:ph type="title"/>
          </p:nvPr>
        </p:nvSpPr>
        <p:spPr bwMode="auto">
          <a:xfrm>
            <a:off x="511175" y="404813"/>
            <a:ext cx="8175625" cy="1368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2800" smtClean="0">
                <a:solidFill>
                  <a:schemeClr val="tx1"/>
                </a:solidFill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Fra</a:t>
            </a:r>
            <a:r>
              <a:rPr lang="en-GB" altLang="en-US" sz="2400" smtClean="0">
                <a:solidFill>
                  <a:schemeClr val="tx1"/>
                </a:solidFill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ncis Report 2013: need for increased focus in nurse training, </a:t>
            </a:r>
            <a:r>
              <a:rPr lang="en-GB" altLang="en-US" sz="2400" smtClean="0">
                <a:solidFill>
                  <a:schemeClr val="tx2"/>
                </a:solidFill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education and CPD </a:t>
            </a:r>
            <a:r>
              <a:rPr lang="en-GB" altLang="en-US" sz="2400" smtClean="0">
                <a:solidFill>
                  <a:schemeClr val="tx1"/>
                </a:solidFill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(related to) delivering compassionate care... </a:t>
            </a:r>
            <a:endParaRPr lang="en-GB" altLang="en-US" sz="2800" smtClean="0">
              <a:solidFill>
                <a:schemeClr val="tx1"/>
              </a:solidFill>
              <a:latin typeface="Arial Bold" panose="020B0704020202020204" pitchFamily="34" charset="0"/>
              <a:ea typeface="ＭＳ Ｐゴシック" panose="020B0600070205080204" pitchFamily="34" charset="-128"/>
              <a:cs typeface="Arial Bold" panose="020B07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11175" y="1628775"/>
            <a:ext cx="7956550" cy="4497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n-GB" altLang="en-US" sz="32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Could peer observation have a place in your own CPD strategy?</a:t>
            </a:r>
          </a:p>
          <a:p>
            <a:pPr eaLnBrk="1" hangingPunct="1">
              <a:buFontTx/>
              <a:buChar char="•"/>
            </a:pPr>
            <a:r>
              <a:rPr lang="en-GB" altLang="en-US" sz="32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What might be the barriers and opportunities? Can the barriers be overcome? </a:t>
            </a:r>
          </a:p>
          <a:p>
            <a:pPr eaLnBrk="1" hangingPunct="1">
              <a:buFontTx/>
              <a:buChar char="•"/>
            </a:pPr>
            <a:r>
              <a:rPr lang="en-GB" altLang="en-US" sz="32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How could you take peer observation forward – ‘</a:t>
            </a:r>
            <a:r>
              <a:rPr lang="en-GB" altLang="en-US" sz="3200" i="1" smtClean="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vision into CPD reality’? </a:t>
            </a:r>
          </a:p>
          <a:p>
            <a:pPr eaLnBrk="1" hangingPunct="1">
              <a:buFontTx/>
              <a:buChar char="•"/>
            </a:pPr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175625" cy="1079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 smtClean="0">
                <a:solidFill>
                  <a:schemeClr val="tx2">
                    <a:satMod val="130000"/>
                  </a:schemeClr>
                </a:solidFill>
              </a:rPr>
              <a:t>Individual task: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Powerpoint impact p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736600" y="635000"/>
            <a:ext cx="63563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bg1"/>
                </a:solidFill>
              </a:rPr>
              <a:t>Peer observation – supporting clinical skills and continuing professional development </a:t>
            </a:r>
          </a:p>
          <a:p>
            <a:pPr eaLnBrk="1" hangingPunct="1"/>
            <a:endParaRPr lang="en-US" altLang="en-US" sz="16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 bwMode="auto">
          <a:xfrm>
            <a:off x="684213" y="1125538"/>
            <a:ext cx="7772400" cy="5229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GB" altLang="en-U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Bell, M. (2012) Peer observation of teaching in Australia. </a:t>
            </a:r>
            <a:r>
              <a:rPr lang="en-GB" altLang="en-U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3"/>
              </a:rPr>
              <a:t>www.Itsn.ac.uk/genericcentre</a:t>
            </a:r>
            <a:endParaRPr lang="en-GB" altLang="en-US" sz="160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en-U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Davys, D. and Jones, V. (</a:t>
            </a:r>
            <a:r>
              <a:rPr lang="en-GB" altLang="en-US" sz="1600" u="sng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2012) Peer observation: a tool for CPD</a:t>
            </a:r>
            <a:r>
              <a:rPr lang="en-GB" altLang="en-U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 In Hong.,C.S. and Harrison, H. (Eds) Tools for Continuing Professional Development. London: Quay Books</a:t>
            </a:r>
          </a:p>
          <a:p>
            <a:pPr eaLnBrk="1" hangingPunct="1">
              <a:buFontTx/>
              <a:buNone/>
            </a:pPr>
            <a:r>
              <a:rPr lang="en-GB" altLang="en-U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Health and Care Professions Council (2011) </a:t>
            </a:r>
            <a:r>
              <a:rPr lang="en-GB" altLang="en-US" sz="1600" u="sng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Your guide to our standards of continuing professional development. </a:t>
            </a:r>
            <a:r>
              <a:rPr lang="en-GB" altLang="en-U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London: HCPC www.hcpc.org.uk </a:t>
            </a:r>
          </a:p>
          <a:p>
            <a:pPr eaLnBrk="1" hangingPunct="1">
              <a:buFontTx/>
              <a:buNone/>
            </a:pPr>
            <a:r>
              <a:rPr lang="en-GB" altLang="en-U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NHS Employers (2013) Staff Engagement Toolkit. Available at: </a:t>
            </a:r>
            <a:r>
              <a:rPr lang="en-GB" altLang="en-U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4"/>
              </a:rPr>
              <a:t>http://www.nhsemployers.org/EmploymentPolicyAndPractice/staff-engagement/staff-engagement-toolkit/Pages/Staff-engagement-toolkit.aspx</a:t>
            </a:r>
            <a:endParaRPr lang="en-GB" altLang="en-US" sz="160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en-U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NHS Employers (2013) Francis Report: HR Issues. Available at: </a:t>
            </a:r>
            <a:r>
              <a:rPr lang="en-GB" altLang="en-U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5"/>
              </a:rPr>
              <a:t>http://www.nhsemployers.org/Aboutus/news-dean/Dean-Royles/Pages/TheFrancisReport-HRissues.aspx</a:t>
            </a:r>
            <a:endParaRPr lang="en-US" altLang="en-US" sz="160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en-U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Nursing and Midwifery Council (2008) Standards to support learning and assessment in practice. London: NMC. Available at:  </a:t>
            </a:r>
            <a:r>
              <a:rPr lang="en-GB" altLang="en-US" sz="1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6"/>
              </a:rPr>
              <a:t>http://www.nmc-uk.org/Educators/Standards-for-education/Standards-to-support-learning-and-assessment-in-practice/</a:t>
            </a:r>
            <a:endParaRPr lang="en-GB" altLang="en-US" sz="160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5" y="333375"/>
            <a:ext cx="8175625" cy="1079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Useful References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4"/>
          <p:cNvSpPr>
            <a:spLocks noGrp="1"/>
          </p:cNvSpPr>
          <p:nvPr>
            <p:ph idx="1"/>
          </p:nvPr>
        </p:nvSpPr>
        <p:spPr bwMode="auto">
          <a:xfrm>
            <a:off x="511175" y="1557338"/>
            <a:ext cx="7956550" cy="4568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Consider the application of peer observation to own practice or workplace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Outline a framework for peer observation of practice 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Evaluate the use of peer observation in relation to own CPD</a:t>
            </a:r>
          </a:p>
        </p:txBody>
      </p:sp>
      <p:sp>
        <p:nvSpPr>
          <p:cNvPr id="20483" name="Title 3"/>
          <p:cNvSpPr>
            <a:spLocks noGrp="1"/>
          </p:cNvSpPr>
          <p:nvPr>
            <p:ph type="title"/>
          </p:nvPr>
        </p:nvSpPr>
        <p:spPr bwMode="auto">
          <a:xfrm>
            <a:off x="468313" y="333375"/>
            <a:ext cx="8175625" cy="1476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mtClean="0">
                <a:latin typeface="Arial Bold" panose="020B0704020202020204" pitchFamily="34" charset="0"/>
                <a:ea typeface="ＭＳ Ｐゴシック" panose="020B0600070205080204" pitchFamily="34" charset="-128"/>
                <a:cs typeface="Arial Bold" panose="020B0704020202020204" pitchFamily="34" charset="0"/>
              </a:rPr>
              <a:t>Session objectives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11175" y="2205038"/>
            <a:ext cx="8175625" cy="3921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 form of peer review, whereby colleagues observe each other's practice with the aim of providing feedback and promoting reflection  </a:t>
            </a:r>
          </a:p>
          <a:p>
            <a:pPr eaLnBrk="1" hangingPunct="1">
              <a:buFontTx/>
              <a:buChar char="•"/>
            </a:pPr>
            <a:endParaRPr lang="en-GB" altLang="en-US" smtClean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Includes the identification of strengths, areas for development and action planning </a:t>
            </a:r>
          </a:p>
          <a:p>
            <a:pPr eaLnBrk="1" hangingPunct="1">
              <a:buFontTx/>
              <a:buNone/>
            </a:pPr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(Bell 2002).</a:t>
            </a:r>
          </a:p>
          <a:p>
            <a:pPr eaLnBrk="1" hangingPunct="1">
              <a:buFontTx/>
              <a:buChar char="•"/>
            </a:pPr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8175625" cy="1476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Defining peer observation 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 bwMode="auto">
          <a:xfrm>
            <a:off x="539750" y="1844675"/>
            <a:ext cx="7772400" cy="472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Peer observation is one way in which health care professionals can maintain CPD (HCPC 2011)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Provides objective evidence of CPD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Can be used in contexts other than teaching such as clinical, managerial or research</a:t>
            </a:r>
          </a:p>
          <a:p>
            <a:pPr eaLnBrk="1" hangingPunct="1">
              <a:spcBef>
                <a:spcPts val="1200"/>
              </a:spcBef>
              <a:buFontTx/>
              <a:buChar char="•"/>
            </a:pPr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Can be used in supervision to promote discussion </a:t>
            </a:r>
          </a:p>
          <a:p>
            <a:pPr eaLnBrk="1" hangingPunct="1">
              <a:buFontTx/>
              <a:buChar char="•"/>
            </a:pPr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175625" cy="1476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Relevance to CPD and role skills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11188" y="1557338"/>
            <a:ext cx="7993062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How do you currently receive feedback on your teaching / professional practice?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How is this incorporated into your CPD?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Has your practice ever been peer-observed? If so, what was the process? What were the positives / negatives of this?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  <a:buFontTx/>
              <a:buChar char="•"/>
            </a:pPr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(or if you haven’t had your practice observed, what is your initial reaction to this idea?)</a:t>
            </a:r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549275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Group discussion: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C:\Documents and Settings\hls125.ISDADS\Local Settings\Temporary Internet Files\Content.IE5\ZOAUT0VT\MP900442524[1].jpg"/>
          <p:cNvPicPr>
            <a:picLocks noChangeAspect="1" noChangeArrowheads="1"/>
          </p:cNvPicPr>
          <p:nvPr/>
        </p:nvPicPr>
        <p:blipFill>
          <a:blip r:embed="rId3" cstate="print"/>
          <a:srcRect l="12404" r="10068"/>
          <a:stretch>
            <a:fillRect/>
          </a:stretch>
        </p:blipFill>
        <p:spPr bwMode="auto">
          <a:xfrm>
            <a:off x="3131840" y="548680"/>
            <a:ext cx="5472608" cy="4705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549275"/>
            <a:ext cx="3168650" cy="1471613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Peer </a:t>
            </a:r>
            <a:br>
              <a:rPr lang="en-GB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Observation 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384550" y="5516563"/>
            <a:ext cx="5759450" cy="7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GB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 suggested framework  ..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11175" y="2060575"/>
            <a:ext cx="8175625" cy="4065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n-GB" altLang="en-US" sz="32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Select an observer</a:t>
            </a:r>
          </a:p>
          <a:p>
            <a:pPr eaLnBrk="1" hangingPunct="1">
              <a:buFontTx/>
              <a:buChar char="•"/>
            </a:pPr>
            <a:r>
              <a:rPr lang="en-GB" altLang="en-US" sz="32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Agree </a:t>
            </a:r>
            <a:r>
              <a:rPr lang="en-GB" altLang="en-US" sz="3200" u="sng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what</a:t>
            </a:r>
            <a:r>
              <a:rPr lang="en-GB" altLang="en-US" sz="32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will be observed/ commented on</a:t>
            </a:r>
          </a:p>
          <a:p>
            <a:pPr eaLnBrk="1" hangingPunct="1">
              <a:buFontTx/>
              <a:buChar char="•"/>
            </a:pPr>
            <a:r>
              <a:rPr lang="en-GB" altLang="en-US" sz="32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Observation </a:t>
            </a:r>
          </a:p>
          <a:p>
            <a:pPr eaLnBrk="1" hangingPunct="1">
              <a:buFontTx/>
              <a:buChar char="•"/>
            </a:pPr>
            <a:r>
              <a:rPr lang="en-GB" altLang="en-US" sz="32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Reflection </a:t>
            </a:r>
          </a:p>
          <a:p>
            <a:pPr eaLnBrk="1" hangingPunct="1">
              <a:buFontTx/>
              <a:buChar char="•"/>
            </a:pPr>
            <a:r>
              <a:rPr lang="en-GB" altLang="en-US" sz="32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Feedback</a:t>
            </a:r>
          </a:p>
          <a:p>
            <a:pPr eaLnBrk="1" hangingPunct="1">
              <a:buFontTx/>
              <a:buChar char="•"/>
            </a:pPr>
            <a:r>
              <a:rPr lang="en-GB" altLang="en-US" sz="32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(Follow up)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20713"/>
            <a:ext cx="8175625" cy="1476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Summary: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11175" y="2133600"/>
            <a:ext cx="8175625" cy="3992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r>
              <a:rPr lang="en-GB" altLang="en-US" sz="32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Who should this be?</a:t>
            </a:r>
          </a:p>
          <a:p>
            <a:pPr eaLnBrk="1" hangingPunct="1">
              <a:buFontTx/>
              <a:buChar char="•"/>
            </a:pPr>
            <a:r>
              <a:rPr lang="en-GB" altLang="en-US" sz="32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How much experience does the observer need?</a:t>
            </a:r>
          </a:p>
          <a:p>
            <a:pPr eaLnBrk="1" hangingPunct="1">
              <a:buFontTx/>
              <a:buChar char="•"/>
            </a:pPr>
            <a:r>
              <a:rPr lang="en-GB" altLang="en-US" sz="32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What qualities /skills should observer have?</a:t>
            </a:r>
          </a:p>
          <a:p>
            <a:pPr eaLnBrk="1" hangingPunct="1">
              <a:buFontTx/>
              <a:buChar char="•"/>
            </a:pPr>
            <a:r>
              <a:rPr lang="en-GB" altLang="en-US" sz="32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Unilateral or mutual approach?</a:t>
            </a:r>
          </a:p>
          <a:p>
            <a:pPr eaLnBrk="1" hangingPunct="1">
              <a:buFontTx/>
              <a:buChar char="•"/>
            </a:pPr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endParaRPr lang="en-GB" altLang="en-US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836613"/>
            <a:ext cx="8175625" cy="13684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Selecting your observer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s title first page only PP">
  <a:themeElements>
    <a:clrScheme name="UoS01">
      <a:dk1>
        <a:sysClr val="windowText" lastClr="000000"/>
      </a:dk1>
      <a:lt1>
        <a:sysClr val="window" lastClr="FFFFFF"/>
      </a:lt1>
      <a:dk2>
        <a:srgbClr val="C60C30"/>
      </a:dk2>
      <a:lt2>
        <a:srgbClr val="FFFFFF"/>
      </a:lt2>
      <a:accent1>
        <a:srgbClr val="C60C30"/>
      </a:accent1>
      <a:accent2>
        <a:srgbClr val="009AA6"/>
      </a:accent2>
      <a:accent3>
        <a:srgbClr val="920075"/>
      </a:accent3>
      <a:accent4>
        <a:srgbClr val="BED600"/>
      </a:accent4>
      <a:accent5>
        <a:srgbClr val="E37222"/>
      </a:accent5>
      <a:accent6>
        <a:srgbClr val="782327"/>
      </a:accent6>
      <a:hlink>
        <a:srgbClr val="002060"/>
      </a:hlink>
      <a:folHlink>
        <a:srgbClr val="C2BD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uos title first page only PP</Template>
  <TotalTime>4</TotalTime>
  <Words>791</Words>
  <Application>Microsoft Office PowerPoint</Application>
  <PresentationFormat>On-screen Show (4:3)</PresentationFormat>
  <Paragraphs>137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Bold</vt:lpstr>
      <vt:lpstr>ＭＳ Ｐゴシック</vt:lpstr>
      <vt:lpstr>Calibri</vt:lpstr>
      <vt:lpstr>Wingdings 2</vt:lpstr>
      <vt:lpstr>Verdana</vt:lpstr>
      <vt:lpstr>Symbol</vt:lpstr>
      <vt:lpstr>uos title first page only PP</vt:lpstr>
      <vt:lpstr>Peer Observation</vt:lpstr>
      <vt:lpstr>PowerPoint Presentation</vt:lpstr>
      <vt:lpstr>Session objectives </vt:lpstr>
      <vt:lpstr>Defining peer observation </vt:lpstr>
      <vt:lpstr>Relevance to CPD and role skills</vt:lpstr>
      <vt:lpstr>Group discussion:</vt:lpstr>
      <vt:lpstr>Peer  Observation </vt:lpstr>
      <vt:lpstr>Summary:</vt:lpstr>
      <vt:lpstr>Selecting your observer</vt:lpstr>
      <vt:lpstr>Agree what will be observed / commented upon</vt:lpstr>
      <vt:lpstr> The observation: </vt:lpstr>
      <vt:lpstr>  Reflection   </vt:lpstr>
      <vt:lpstr>Feedback </vt:lpstr>
      <vt:lpstr>Follow up and the future...</vt:lpstr>
      <vt:lpstr>Group discussion</vt:lpstr>
      <vt:lpstr>Considerations</vt:lpstr>
      <vt:lpstr>Benefits of peer observation</vt:lpstr>
      <vt:lpstr>Francis Report 2013: need for increased focus in nurse training, education and CPD (related to) delivering compassionate care... </vt:lpstr>
      <vt:lpstr>Individual task:</vt:lpstr>
      <vt:lpstr>Useful References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 Observation</dc:title>
  <dc:creator>Johnson Andrew</dc:creator>
  <cp:lastModifiedBy>Johnson Andrew</cp:lastModifiedBy>
  <cp:revision>3</cp:revision>
  <dcterms:created xsi:type="dcterms:W3CDTF">2013-08-16T13:44:29Z</dcterms:created>
  <dcterms:modified xsi:type="dcterms:W3CDTF">2017-11-29T11:52:50Z</dcterms:modified>
</cp:coreProperties>
</file>