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1" r:id="rId2"/>
    <p:sldMasterId id="2147483703" r:id="rId3"/>
    <p:sldMasterId id="2147483705" r:id="rId4"/>
    <p:sldMasterId id="2147483707" r:id="rId5"/>
    <p:sldMasterId id="2147483709" r:id="rId6"/>
    <p:sldMasterId id="2147483711" r:id="rId7"/>
  </p:sldMasterIdLst>
  <p:notesMasterIdLst>
    <p:notesMasterId r:id="rId15"/>
  </p:notesMasterIdLst>
  <p:handoutMasterIdLst>
    <p:handoutMasterId r:id="rId16"/>
  </p:handoutMasterIdLst>
  <p:sldIdLst>
    <p:sldId id="268" r:id="rId8"/>
    <p:sldId id="280" r:id="rId9"/>
    <p:sldId id="259" r:id="rId10"/>
    <p:sldId id="275" r:id="rId11"/>
    <p:sldId id="278" r:id="rId12"/>
    <p:sldId id="281" r:id="rId13"/>
    <p:sldId id="279" r:id="rId14"/>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merade"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65127" autoAdjust="0"/>
  </p:normalViewPr>
  <p:slideViewPr>
    <p:cSldViewPr>
      <p:cViewPr varScale="1">
        <p:scale>
          <a:sx n="74" d="100"/>
          <a:sy n="74" d="100"/>
        </p:scale>
        <p:origin x="-27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xxx\Dropbox\Projects\1%20Ongoing\F7%20impact\FP7%20papers\FP7%20Unemployment%20and%20volunteering\WES%20article\Kamarade%20and%20Bennett%20Analysis\DK_MB_EQLS2011_volunteering%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7.2074541828588815E-2"/>
          <c:y val="8.6569899403144024E-2"/>
          <c:w val="0.83276590426196728"/>
          <c:h val="0.62008051484667615"/>
        </c:manualLayout>
      </c:layout>
      <c:barChart>
        <c:barDir val="col"/>
        <c:grouping val="clustered"/>
        <c:ser>
          <c:idx val="0"/>
          <c:order val="0"/>
          <c:tx>
            <c:strRef>
              <c:f>'Sheet1 (2)'!$E$45</c:f>
              <c:strCache>
                <c:ptCount val="1"/>
                <c:pt idx="0">
                  <c:v>Never volunteer</c:v>
                </c:pt>
              </c:strCache>
            </c:strRef>
          </c:tx>
          <c:spPr>
            <a:solidFill>
              <a:srgbClr val="0070C0"/>
            </a:solidFill>
          </c:spPr>
          <c:dPt>
            <c:idx val="9"/>
            <c:spPr>
              <a:solidFill>
                <a:srgbClr val="0070C0"/>
              </a:solidFill>
              <a:ln w="12700" cmpd="sng">
                <a:prstDash val="sysDash"/>
              </a:ln>
              <a:scene3d>
                <a:camera prst="orthographicFront"/>
                <a:lightRig rig="threePt" dir="t"/>
              </a:scene3d>
              <a:sp3d>
                <a:bevelT w="25400" h="95250"/>
                <a:bevelB w="12700" h="88900"/>
              </a:sp3d>
            </c:spPr>
          </c:dPt>
          <c:dPt>
            <c:idx val="10"/>
            <c:spPr>
              <a:solidFill>
                <a:srgbClr val="0070C0"/>
              </a:solidFill>
              <a:ln>
                <a:solidFill>
                  <a:prstClr val="black">
                    <a:alpha val="38000"/>
                  </a:prstClr>
                </a:solidFill>
              </a:ln>
            </c:spPr>
          </c:dPt>
          <c:cat>
            <c:strRef>
              <c:f>'Sheet1 (2)'!$D$46:$D$63</c:f>
              <c:strCache>
                <c:ptCount val="18"/>
                <c:pt idx="0">
                  <c:v>Ireland</c:v>
                </c:pt>
                <c:pt idx="1">
                  <c:v>Denmark </c:v>
                </c:pt>
                <c:pt idx="2">
                  <c:v>Netherlands</c:v>
                </c:pt>
                <c:pt idx="3">
                  <c:v>Iceland </c:v>
                </c:pt>
                <c:pt idx="4">
                  <c:v>Finland </c:v>
                </c:pt>
                <c:pt idx="5">
                  <c:v>Sweden </c:v>
                </c:pt>
                <c:pt idx="6">
                  <c:v>Portugal </c:v>
                </c:pt>
                <c:pt idx="7">
                  <c:v>France </c:v>
                </c:pt>
                <c:pt idx="8">
                  <c:v>Germany </c:v>
                </c:pt>
                <c:pt idx="9">
                  <c:v>United Kingdom</c:v>
                </c:pt>
                <c:pt idx="10">
                  <c:v>Spain</c:v>
                </c:pt>
                <c:pt idx="11">
                  <c:v>Latvia </c:v>
                </c:pt>
                <c:pt idx="12">
                  <c:v>Poland </c:v>
                </c:pt>
                <c:pt idx="13">
                  <c:v>Hungary</c:v>
                </c:pt>
                <c:pt idx="14">
                  <c:v>Romania </c:v>
                </c:pt>
                <c:pt idx="15">
                  <c:v>Italy</c:v>
                </c:pt>
                <c:pt idx="16">
                  <c:v>Turkey</c:v>
                </c:pt>
                <c:pt idx="17">
                  <c:v>Greece </c:v>
                </c:pt>
              </c:strCache>
            </c:strRef>
          </c:cat>
          <c:val>
            <c:numRef>
              <c:f>'Sheet1 (2)'!$E$46:$E$63</c:f>
              <c:numCache>
                <c:formatCode>0.0</c:formatCode>
                <c:ptCount val="18"/>
                <c:pt idx="0">
                  <c:v>61.438519999999997</c:v>
                </c:pt>
                <c:pt idx="1">
                  <c:v>59.853140000000003</c:v>
                </c:pt>
                <c:pt idx="2">
                  <c:v>56.390929999999997</c:v>
                </c:pt>
                <c:pt idx="3">
                  <c:v>59.146650000000001</c:v>
                </c:pt>
                <c:pt idx="4">
                  <c:v>56.776980000000002</c:v>
                </c:pt>
                <c:pt idx="5">
                  <c:v>62.136150000000001</c:v>
                </c:pt>
                <c:pt idx="6">
                  <c:v>58.556139999999999</c:v>
                </c:pt>
                <c:pt idx="7">
                  <c:v>58.641489999999997</c:v>
                </c:pt>
                <c:pt idx="8">
                  <c:v>53.518000000000001</c:v>
                </c:pt>
                <c:pt idx="9">
                  <c:v>55.324800000000003</c:v>
                </c:pt>
                <c:pt idx="10">
                  <c:v>61.37697</c:v>
                </c:pt>
                <c:pt idx="11">
                  <c:v>54.145099999999999</c:v>
                </c:pt>
                <c:pt idx="12">
                  <c:v>59.15954</c:v>
                </c:pt>
                <c:pt idx="13">
                  <c:v>51.170169999999999</c:v>
                </c:pt>
                <c:pt idx="14">
                  <c:v>56.285629999999998</c:v>
                </c:pt>
                <c:pt idx="15">
                  <c:v>58.064100000000003</c:v>
                </c:pt>
                <c:pt idx="16">
                  <c:v>60.628480000000003</c:v>
                </c:pt>
                <c:pt idx="17">
                  <c:v>57.35548</c:v>
                </c:pt>
              </c:numCache>
            </c:numRef>
          </c:val>
        </c:ser>
        <c:ser>
          <c:idx val="1"/>
          <c:order val="1"/>
          <c:tx>
            <c:strRef>
              <c:f>'Sheet1 (2)'!$F$45</c:f>
              <c:strCache>
                <c:ptCount val="1"/>
                <c:pt idx="0">
                  <c:v>Volunteer less than twice a month</c:v>
                </c:pt>
              </c:strCache>
            </c:strRef>
          </c:tx>
          <c:spPr>
            <a:solidFill>
              <a:schemeClr val="accent6">
                <a:lumMod val="60000"/>
                <a:lumOff val="40000"/>
              </a:schemeClr>
            </a:solidFill>
          </c:spPr>
          <c:dPt>
            <c:idx val="9"/>
            <c:spPr>
              <a:solidFill>
                <a:schemeClr val="accent6">
                  <a:lumMod val="60000"/>
                  <a:lumOff val="40000"/>
                </a:schemeClr>
              </a:solidFill>
              <a:scene3d>
                <a:camera prst="orthographicFront"/>
                <a:lightRig rig="threePt" dir="t"/>
              </a:scene3d>
              <a:sp3d>
                <a:bevelT w="12700" h="95250"/>
                <a:bevelB w="19050" h="88900"/>
              </a:sp3d>
            </c:spPr>
          </c:dPt>
          <c:cat>
            <c:strRef>
              <c:f>'Sheet1 (2)'!$D$46:$D$63</c:f>
              <c:strCache>
                <c:ptCount val="18"/>
                <c:pt idx="0">
                  <c:v>Ireland</c:v>
                </c:pt>
                <c:pt idx="1">
                  <c:v>Denmark </c:v>
                </c:pt>
                <c:pt idx="2">
                  <c:v>Netherlands</c:v>
                </c:pt>
                <c:pt idx="3">
                  <c:v>Iceland </c:v>
                </c:pt>
                <c:pt idx="4">
                  <c:v>Finland </c:v>
                </c:pt>
                <c:pt idx="5">
                  <c:v>Sweden </c:v>
                </c:pt>
                <c:pt idx="6">
                  <c:v>Portugal </c:v>
                </c:pt>
                <c:pt idx="7">
                  <c:v>France </c:v>
                </c:pt>
                <c:pt idx="8">
                  <c:v>Germany </c:v>
                </c:pt>
                <c:pt idx="9">
                  <c:v>United Kingdom</c:v>
                </c:pt>
                <c:pt idx="10">
                  <c:v>Spain</c:v>
                </c:pt>
                <c:pt idx="11">
                  <c:v>Latvia </c:v>
                </c:pt>
                <c:pt idx="12">
                  <c:v>Poland </c:v>
                </c:pt>
                <c:pt idx="13">
                  <c:v>Hungary</c:v>
                </c:pt>
                <c:pt idx="14">
                  <c:v>Romania </c:v>
                </c:pt>
                <c:pt idx="15">
                  <c:v>Italy</c:v>
                </c:pt>
                <c:pt idx="16">
                  <c:v>Turkey</c:v>
                </c:pt>
                <c:pt idx="17">
                  <c:v>Greece </c:v>
                </c:pt>
              </c:strCache>
            </c:strRef>
          </c:cat>
          <c:val>
            <c:numRef>
              <c:f>'Sheet1 (2)'!$F$46:$F$63</c:f>
              <c:numCache>
                <c:formatCode>0.0</c:formatCode>
                <c:ptCount val="18"/>
                <c:pt idx="0">
                  <c:v>65.077529999999996</c:v>
                </c:pt>
                <c:pt idx="1">
                  <c:v>60.665050000000001</c:v>
                </c:pt>
                <c:pt idx="2">
                  <c:v>55.354410000000001</c:v>
                </c:pt>
                <c:pt idx="3">
                  <c:v>57.700159999999997</c:v>
                </c:pt>
                <c:pt idx="4">
                  <c:v>65.081440000000001</c:v>
                </c:pt>
                <c:pt idx="5">
                  <c:v>57.243299999999998</c:v>
                </c:pt>
                <c:pt idx="6">
                  <c:v>60.850099999999998</c:v>
                </c:pt>
                <c:pt idx="7">
                  <c:v>58.237589999999997</c:v>
                </c:pt>
                <c:pt idx="8">
                  <c:v>58.619840000000003</c:v>
                </c:pt>
                <c:pt idx="9">
                  <c:v>63.120480000000001</c:v>
                </c:pt>
                <c:pt idx="10">
                  <c:v>62.63579</c:v>
                </c:pt>
                <c:pt idx="11">
                  <c:v>53.945590000000003</c:v>
                </c:pt>
                <c:pt idx="12">
                  <c:v>63.060879999999997</c:v>
                </c:pt>
                <c:pt idx="13">
                  <c:v>53.161859999999997</c:v>
                </c:pt>
                <c:pt idx="14">
                  <c:v>57.613840000000003</c:v>
                </c:pt>
                <c:pt idx="15">
                  <c:v>62.751089999999998</c:v>
                </c:pt>
                <c:pt idx="16">
                  <c:v>63.801699999999997</c:v>
                </c:pt>
                <c:pt idx="17">
                  <c:v>63.29242</c:v>
                </c:pt>
              </c:numCache>
            </c:numRef>
          </c:val>
        </c:ser>
        <c:ser>
          <c:idx val="2"/>
          <c:order val="2"/>
          <c:tx>
            <c:strRef>
              <c:f>'Sheet1 (2)'!$G$45</c:f>
              <c:strCache>
                <c:ptCount val="1"/>
                <c:pt idx="0">
                  <c:v>Volunteer twice a month or more</c:v>
                </c:pt>
              </c:strCache>
            </c:strRef>
          </c:tx>
          <c:spPr>
            <a:solidFill>
              <a:srgbClr val="00B050"/>
            </a:solidFill>
          </c:spPr>
          <c:dPt>
            <c:idx val="9"/>
            <c:spPr>
              <a:solidFill>
                <a:srgbClr val="00B050"/>
              </a:solidFill>
              <a:scene3d>
                <a:camera prst="orthographicFront"/>
                <a:lightRig rig="threePt" dir="t"/>
              </a:scene3d>
              <a:sp3d>
                <a:bevelT w="19050" h="88900"/>
                <a:bevelB w="12700" h="88900"/>
              </a:sp3d>
            </c:spPr>
          </c:dPt>
          <c:cat>
            <c:strRef>
              <c:f>'Sheet1 (2)'!$D$46:$D$63</c:f>
              <c:strCache>
                <c:ptCount val="18"/>
                <c:pt idx="0">
                  <c:v>Ireland</c:v>
                </c:pt>
                <c:pt idx="1">
                  <c:v>Denmark </c:v>
                </c:pt>
                <c:pt idx="2">
                  <c:v>Netherlands</c:v>
                </c:pt>
                <c:pt idx="3">
                  <c:v>Iceland </c:v>
                </c:pt>
                <c:pt idx="4">
                  <c:v>Finland </c:v>
                </c:pt>
                <c:pt idx="5">
                  <c:v>Sweden </c:v>
                </c:pt>
                <c:pt idx="6">
                  <c:v>Portugal </c:v>
                </c:pt>
                <c:pt idx="7">
                  <c:v>France </c:v>
                </c:pt>
                <c:pt idx="8">
                  <c:v>Germany </c:v>
                </c:pt>
                <c:pt idx="9">
                  <c:v>United Kingdom</c:v>
                </c:pt>
                <c:pt idx="10">
                  <c:v>Spain</c:v>
                </c:pt>
                <c:pt idx="11">
                  <c:v>Latvia </c:v>
                </c:pt>
                <c:pt idx="12">
                  <c:v>Poland </c:v>
                </c:pt>
                <c:pt idx="13">
                  <c:v>Hungary</c:v>
                </c:pt>
                <c:pt idx="14">
                  <c:v>Romania </c:v>
                </c:pt>
                <c:pt idx="15">
                  <c:v>Italy</c:v>
                </c:pt>
                <c:pt idx="16">
                  <c:v>Turkey</c:v>
                </c:pt>
                <c:pt idx="17">
                  <c:v>Greece </c:v>
                </c:pt>
              </c:strCache>
            </c:strRef>
          </c:cat>
          <c:val>
            <c:numRef>
              <c:f>'Sheet1 (2)'!$G$46:$G$63</c:f>
              <c:numCache>
                <c:formatCode>0.0</c:formatCode>
                <c:ptCount val="18"/>
                <c:pt idx="0">
                  <c:v>70.121740000000003</c:v>
                </c:pt>
                <c:pt idx="1">
                  <c:v>62.599699999999999</c:v>
                </c:pt>
                <c:pt idx="2">
                  <c:v>64.543469999999999</c:v>
                </c:pt>
                <c:pt idx="3">
                  <c:v>61.209389999999999</c:v>
                </c:pt>
                <c:pt idx="4">
                  <c:v>67.591220000000007</c:v>
                </c:pt>
                <c:pt idx="5">
                  <c:v>60.162680000000002</c:v>
                </c:pt>
                <c:pt idx="6">
                  <c:v>62.200789999999998</c:v>
                </c:pt>
                <c:pt idx="7">
                  <c:v>61.422899999999998</c:v>
                </c:pt>
                <c:pt idx="8">
                  <c:v>54.157200000000003</c:v>
                </c:pt>
                <c:pt idx="9">
                  <c:v>55.671770000000002</c:v>
                </c:pt>
                <c:pt idx="10">
                  <c:v>61.809759999999997</c:v>
                </c:pt>
                <c:pt idx="11">
                  <c:v>60.090200000000003</c:v>
                </c:pt>
                <c:pt idx="12">
                  <c:v>51.927889999999998</c:v>
                </c:pt>
                <c:pt idx="13">
                  <c:v>49.84487</c:v>
                </c:pt>
                <c:pt idx="14">
                  <c:v>57.012479999999996</c:v>
                </c:pt>
                <c:pt idx="15">
                  <c:v>48.686059999999998</c:v>
                </c:pt>
                <c:pt idx="16">
                  <c:v>53.104219999999998</c:v>
                </c:pt>
                <c:pt idx="17">
                  <c:v>59.632660000000001</c:v>
                </c:pt>
              </c:numCache>
            </c:numRef>
          </c:val>
        </c:ser>
        <c:axId val="39396864"/>
        <c:axId val="39398400"/>
      </c:barChart>
      <c:catAx>
        <c:axId val="39396864"/>
        <c:scaling>
          <c:orientation val="minMax"/>
        </c:scaling>
        <c:axPos val="b"/>
        <c:tickLblPos val="nextTo"/>
        <c:crossAx val="39398400"/>
        <c:crosses val="autoZero"/>
        <c:auto val="1"/>
        <c:lblAlgn val="ctr"/>
        <c:lblOffset val="100"/>
      </c:catAx>
      <c:valAx>
        <c:axId val="39398400"/>
        <c:scaling>
          <c:orientation val="minMax"/>
          <c:max val="80"/>
        </c:scaling>
        <c:axPos val="l"/>
        <c:majorGridlines/>
        <c:title>
          <c:tx>
            <c:rich>
              <a:bodyPr rot="-5400000" vert="horz"/>
              <a:lstStyle/>
              <a:p>
                <a:pPr>
                  <a:defRPr/>
                </a:pPr>
                <a:r>
                  <a:rPr lang="en-US"/>
                  <a:t>Average fitted mental health score</a:t>
                </a:r>
              </a:p>
            </c:rich>
          </c:tx>
          <c:layout/>
        </c:title>
        <c:numFmt formatCode="0.0" sourceLinked="1"/>
        <c:tickLblPos val="nextTo"/>
        <c:crossAx val="39396864"/>
        <c:crosses val="autoZero"/>
        <c:crossBetween val="between"/>
      </c:valAx>
    </c:plotArea>
    <c:legend>
      <c:legendPos val="b"/>
      <c:layout/>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58D04-6B87-43AF-9227-188E6CD80EC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76FF8902-4BC1-4181-AF2D-757A40EA9073}">
      <dgm:prSet phldrT="[Text]" custT="1"/>
      <dgm:spPr/>
      <dgm:t>
        <a:bodyPr/>
        <a:lstStyle/>
        <a:p>
          <a:r>
            <a:rPr lang="en-GB" sz="3200" dirty="0" smtClean="0"/>
            <a:t>PAID WORK</a:t>
          </a:r>
        </a:p>
        <a:p>
          <a:endParaRPr lang="en-GB" sz="3700" dirty="0"/>
        </a:p>
      </dgm:t>
    </dgm:pt>
    <dgm:pt modelId="{322D4E65-A27F-4F53-B87A-A858F8AC213C}" type="parTrans" cxnId="{F93AC89B-25F7-448F-8BC1-3A5A3BAE5EEB}">
      <dgm:prSet/>
      <dgm:spPr/>
      <dgm:t>
        <a:bodyPr/>
        <a:lstStyle/>
        <a:p>
          <a:endParaRPr lang="en-GB"/>
        </a:p>
      </dgm:t>
    </dgm:pt>
    <dgm:pt modelId="{B16C2CFB-5BD6-4640-AC35-F21C3A5872DD}" type="sibTrans" cxnId="{F93AC89B-25F7-448F-8BC1-3A5A3BAE5EEB}">
      <dgm:prSet/>
      <dgm:spPr/>
      <dgm:t>
        <a:bodyPr/>
        <a:lstStyle/>
        <a:p>
          <a:endParaRPr lang="en-GB"/>
        </a:p>
      </dgm:t>
    </dgm:pt>
    <dgm:pt modelId="{81399CFB-15C1-4C76-A186-E31036AA03C9}">
      <dgm:prSet phldrT="[Text]"/>
      <dgm:spPr>
        <a:noFill/>
      </dgm:spPr>
      <dgm:t>
        <a:bodyPr/>
        <a:lstStyle/>
        <a:p>
          <a:r>
            <a:rPr lang="en-GB" dirty="0" smtClean="0">
              <a:solidFill>
                <a:schemeClr val="tx1"/>
              </a:solidFill>
            </a:rPr>
            <a:t>Social contacts</a:t>
          </a:r>
          <a:endParaRPr lang="en-GB" dirty="0">
            <a:solidFill>
              <a:schemeClr val="tx1"/>
            </a:solidFill>
          </a:endParaRPr>
        </a:p>
      </dgm:t>
    </dgm:pt>
    <dgm:pt modelId="{4A203D92-F93A-44D6-BA81-32D487832782}" type="parTrans" cxnId="{2E0D31B5-12EE-45A3-99C1-4C4895C7F1EC}">
      <dgm:prSet/>
      <dgm:spPr/>
      <dgm:t>
        <a:bodyPr/>
        <a:lstStyle/>
        <a:p>
          <a:endParaRPr lang="en-GB"/>
        </a:p>
      </dgm:t>
    </dgm:pt>
    <dgm:pt modelId="{8AF4FE84-E992-4333-9E40-6AAC231733BF}" type="sibTrans" cxnId="{2E0D31B5-12EE-45A3-99C1-4C4895C7F1EC}">
      <dgm:prSet/>
      <dgm:spPr/>
      <dgm:t>
        <a:bodyPr/>
        <a:lstStyle/>
        <a:p>
          <a:endParaRPr lang="en-GB"/>
        </a:p>
      </dgm:t>
    </dgm:pt>
    <dgm:pt modelId="{B3076055-21C6-4D55-81F8-BBBCE935AF1E}">
      <dgm:prSet phldrT="[Text]"/>
      <dgm:spPr>
        <a:solidFill>
          <a:srgbClr val="FFC000"/>
        </a:solidFill>
      </dgm:spPr>
      <dgm:t>
        <a:bodyPr/>
        <a:lstStyle/>
        <a:p>
          <a:r>
            <a:rPr lang="en-GB" dirty="0" smtClean="0">
              <a:solidFill>
                <a:schemeClr val="tx1"/>
              </a:solidFill>
            </a:rPr>
            <a:t>Source of income</a:t>
          </a:r>
          <a:endParaRPr lang="en-GB" dirty="0">
            <a:solidFill>
              <a:schemeClr val="tx1"/>
            </a:solidFill>
          </a:endParaRPr>
        </a:p>
      </dgm:t>
    </dgm:pt>
    <dgm:pt modelId="{DCAE4433-038B-40A6-B029-08E381C67F1D}" type="parTrans" cxnId="{85AD00B8-E794-4FF0-936A-6C7BBFB88E45}">
      <dgm:prSet/>
      <dgm:spPr/>
      <dgm:t>
        <a:bodyPr/>
        <a:lstStyle/>
        <a:p>
          <a:endParaRPr lang="en-GB"/>
        </a:p>
      </dgm:t>
    </dgm:pt>
    <dgm:pt modelId="{4B5C276B-B874-4EA1-81C3-886C8E80F56B}" type="sibTrans" cxnId="{85AD00B8-E794-4FF0-936A-6C7BBFB88E45}">
      <dgm:prSet/>
      <dgm:spPr/>
      <dgm:t>
        <a:bodyPr/>
        <a:lstStyle/>
        <a:p>
          <a:endParaRPr lang="en-GB"/>
        </a:p>
      </dgm:t>
    </dgm:pt>
    <dgm:pt modelId="{2B73FC51-54A9-44C9-860B-83E46E0507E5}">
      <dgm:prSet phldrT="[Text]" custT="1"/>
      <dgm:spPr/>
      <dgm:t>
        <a:bodyPr/>
        <a:lstStyle/>
        <a:p>
          <a:r>
            <a:rPr lang="en-GB" sz="3200" dirty="0" smtClean="0"/>
            <a:t>VOLUNTARY WORK</a:t>
          </a:r>
        </a:p>
        <a:p>
          <a:endParaRPr lang="en-GB" sz="3200" dirty="0"/>
        </a:p>
      </dgm:t>
    </dgm:pt>
    <dgm:pt modelId="{AE70E5CD-999B-4465-BBF9-B81496BC1031}" type="parTrans" cxnId="{CCCC6D60-3B04-4F9E-BC9B-EE67FA504BFD}">
      <dgm:prSet/>
      <dgm:spPr/>
      <dgm:t>
        <a:bodyPr/>
        <a:lstStyle/>
        <a:p>
          <a:endParaRPr lang="en-GB"/>
        </a:p>
      </dgm:t>
    </dgm:pt>
    <dgm:pt modelId="{F9D7DF6C-66ED-4B39-855E-32C604507169}" type="sibTrans" cxnId="{CCCC6D60-3B04-4F9E-BC9B-EE67FA504BFD}">
      <dgm:prSet/>
      <dgm:spPr/>
      <dgm:t>
        <a:bodyPr/>
        <a:lstStyle/>
        <a:p>
          <a:endParaRPr lang="en-GB"/>
        </a:p>
      </dgm:t>
    </dgm:pt>
    <dgm:pt modelId="{2B1436F2-D614-4301-BB8E-D394D836A07F}">
      <dgm:prSet phldrT="[Text]"/>
      <dgm:spPr>
        <a:solidFill>
          <a:srgbClr val="FFC000"/>
        </a:solidFill>
      </dgm:spPr>
      <dgm:t>
        <a:bodyPr/>
        <a:lstStyle/>
        <a:p>
          <a:r>
            <a:rPr lang="en-GB" dirty="0" smtClean="0">
              <a:solidFill>
                <a:schemeClr val="tx1"/>
              </a:solidFill>
            </a:rPr>
            <a:t>Unpaid</a:t>
          </a:r>
          <a:endParaRPr lang="en-GB" dirty="0">
            <a:solidFill>
              <a:schemeClr val="tx1"/>
            </a:solidFill>
          </a:endParaRPr>
        </a:p>
      </dgm:t>
    </dgm:pt>
    <dgm:pt modelId="{6754B84F-EF00-4937-A601-E4D6D4BFA74E}" type="parTrans" cxnId="{C3148B3A-73FD-4D00-BE0F-052938399890}">
      <dgm:prSet/>
      <dgm:spPr/>
      <dgm:t>
        <a:bodyPr/>
        <a:lstStyle/>
        <a:p>
          <a:endParaRPr lang="en-GB"/>
        </a:p>
      </dgm:t>
    </dgm:pt>
    <dgm:pt modelId="{869A1917-21AF-42EA-B40D-5D31832F1D19}" type="sibTrans" cxnId="{C3148B3A-73FD-4D00-BE0F-052938399890}">
      <dgm:prSet/>
      <dgm:spPr/>
      <dgm:t>
        <a:bodyPr/>
        <a:lstStyle/>
        <a:p>
          <a:endParaRPr lang="en-GB"/>
        </a:p>
      </dgm:t>
    </dgm:pt>
    <dgm:pt modelId="{F506C53B-4964-4D73-9D35-0E9A0BEC8960}">
      <dgm:prSet phldrT="[Text]"/>
      <dgm:spPr>
        <a:noFill/>
      </dgm:spPr>
      <dgm:t>
        <a:bodyPr/>
        <a:lstStyle/>
        <a:p>
          <a:r>
            <a:rPr lang="en-GB" dirty="0" smtClean="0">
              <a:solidFill>
                <a:schemeClr val="tx1"/>
              </a:solidFill>
            </a:rPr>
            <a:t>Social contacts</a:t>
          </a:r>
          <a:endParaRPr lang="en-GB" dirty="0">
            <a:solidFill>
              <a:schemeClr val="tx1"/>
            </a:solidFill>
          </a:endParaRPr>
        </a:p>
      </dgm:t>
    </dgm:pt>
    <dgm:pt modelId="{6DC037BB-660A-4938-A190-745B991EEAFD}" type="parTrans" cxnId="{EC394128-3945-43D1-8E80-C4E4357EF1D4}">
      <dgm:prSet/>
      <dgm:spPr/>
      <dgm:t>
        <a:bodyPr/>
        <a:lstStyle/>
        <a:p>
          <a:endParaRPr lang="en-GB"/>
        </a:p>
      </dgm:t>
    </dgm:pt>
    <dgm:pt modelId="{63C1EBCF-575C-41A8-8B42-0010FF31F667}" type="sibTrans" cxnId="{EC394128-3945-43D1-8E80-C4E4357EF1D4}">
      <dgm:prSet/>
      <dgm:spPr/>
      <dgm:t>
        <a:bodyPr/>
        <a:lstStyle/>
        <a:p>
          <a:endParaRPr lang="en-GB"/>
        </a:p>
      </dgm:t>
    </dgm:pt>
    <dgm:pt modelId="{407E9298-37DA-41D5-B79D-24DA3C164CB5}">
      <dgm:prSet/>
      <dgm:spPr>
        <a:noFill/>
      </dgm:spPr>
      <dgm:t>
        <a:bodyPr/>
        <a:lstStyle/>
        <a:p>
          <a:r>
            <a:rPr lang="en-GB" dirty="0" smtClean="0">
              <a:solidFill>
                <a:schemeClr val="tx1"/>
              </a:solidFill>
            </a:rPr>
            <a:t>Collective purpose</a:t>
          </a:r>
          <a:endParaRPr lang="en-GB" dirty="0">
            <a:solidFill>
              <a:schemeClr val="tx1"/>
            </a:solidFill>
          </a:endParaRPr>
        </a:p>
      </dgm:t>
    </dgm:pt>
    <dgm:pt modelId="{B4687858-1FE3-4596-A7A9-CE3B91E29512}" type="parTrans" cxnId="{3B2764D7-ECB6-4B1E-AFA0-F9CBDA8DECF9}">
      <dgm:prSet/>
      <dgm:spPr/>
      <dgm:t>
        <a:bodyPr/>
        <a:lstStyle/>
        <a:p>
          <a:endParaRPr lang="en-GB"/>
        </a:p>
      </dgm:t>
    </dgm:pt>
    <dgm:pt modelId="{763907FF-BF11-4C7B-A13F-56494EC2BF0E}" type="sibTrans" cxnId="{3B2764D7-ECB6-4B1E-AFA0-F9CBDA8DECF9}">
      <dgm:prSet/>
      <dgm:spPr/>
      <dgm:t>
        <a:bodyPr/>
        <a:lstStyle/>
        <a:p>
          <a:endParaRPr lang="en-GB"/>
        </a:p>
      </dgm:t>
    </dgm:pt>
    <dgm:pt modelId="{7B82FB61-9CEE-473B-A615-A83C296023C1}">
      <dgm:prSet/>
      <dgm:spPr>
        <a:noFill/>
      </dgm:spPr>
      <dgm:t>
        <a:bodyPr/>
        <a:lstStyle/>
        <a:p>
          <a:r>
            <a:rPr lang="en-GB" dirty="0" smtClean="0">
              <a:solidFill>
                <a:schemeClr val="tx1"/>
              </a:solidFill>
            </a:rPr>
            <a:t>Time structure</a:t>
          </a:r>
          <a:endParaRPr lang="en-GB" dirty="0">
            <a:solidFill>
              <a:schemeClr val="tx1"/>
            </a:solidFill>
          </a:endParaRPr>
        </a:p>
      </dgm:t>
    </dgm:pt>
    <dgm:pt modelId="{8EAACC4B-BE65-4417-8D92-EE059AE901F8}" type="parTrans" cxnId="{768F979A-B53E-4E5C-8060-FC229DF454BE}">
      <dgm:prSet/>
      <dgm:spPr/>
      <dgm:t>
        <a:bodyPr/>
        <a:lstStyle/>
        <a:p>
          <a:endParaRPr lang="en-GB"/>
        </a:p>
      </dgm:t>
    </dgm:pt>
    <dgm:pt modelId="{2663D0FC-3D55-4A27-9F9A-F17D76B8D624}" type="sibTrans" cxnId="{768F979A-B53E-4E5C-8060-FC229DF454BE}">
      <dgm:prSet/>
      <dgm:spPr/>
      <dgm:t>
        <a:bodyPr/>
        <a:lstStyle/>
        <a:p>
          <a:endParaRPr lang="en-GB"/>
        </a:p>
      </dgm:t>
    </dgm:pt>
    <dgm:pt modelId="{86D13AF7-6573-434A-B086-74704832C935}">
      <dgm:prSet/>
      <dgm:spPr>
        <a:noFill/>
      </dgm:spPr>
      <dgm:t>
        <a:bodyPr/>
        <a:lstStyle/>
        <a:p>
          <a:r>
            <a:rPr lang="en-GB" dirty="0" smtClean="0">
              <a:solidFill>
                <a:schemeClr val="tx1"/>
              </a:solidFill>
            </a:rPr>
            <a:t>Social position, identity</a:t>
          </a:r>
          <a:endParaRPr lang="en-GB" dirty="0">
            <a:solidFill>
              <a:schemeClr val="tx1"/>
            </a:solidFill>
          </a:endParaRPr>
        </a:p>
      </dgm:t>
    </dgm:pt>
    <dgm:pt modelId="{1034E741-D51D-4A98-9A06-F4C2389AE117}" type="parTrans" cxnId="{A1728D8D-5750-4C23-90C3-C9FBDD21E71A}">
      <dgm:prSet/>
      <dgm:spPr/>
      <dgm:t>
        <a:bodyPr/>
        <a:lstStyle/>
        <a:p>
          <a:endParaRPr lang="en-GB"/>
        </a:p>
      </dgm:t>
    </dgm:pt>
    <dgm:pt modelId="{13607B2A-9F50-4F48-AA1C-1CFCB62DF7D3}" type="sibTrans" cxnId="{A1728D8D-5750-4C23-90C3-C9FBDD21E71A}">
      <dgm:prSet/>
      <dgm:spPr/>
      <dgm:t>
        <a:bodyPr/>
        <a:lstStyle/>
        <a:p>
          <a:endParaRPr lang="en-GB"/>
        </a:p>
      </dgm:t>
    </dgm:pt>
    <dgm:pt modelId="{563B6215-143C-46E6-8757-B53F94DDC942}">
      <dgm:prSet/>
      <dgm:spPr>
        <a:noFill/>
      </dgm:spPr>
      <dgm:t>
        <a:bodyPr/>
        <a:lstStyle/>
        <a:p>
          <a:r>
            <a:rPr lang="en-GB" dirty="0" smtClean="0">
              <a:solidFill>
                <a:schemeClr val="tx1"/>
              </a:solidFill>
            </a:rPr>
            <a:t>Activity, skill use</a:t>
          </a:r>
          <a:endParaRPr lang="en-GB" dirty="0">
            <a:solidFill>
              <a:schemeClr val="tx1"/>
            </a:solidFill>
          </a:endParaRPr>
        </a:p>
      </dgm:t>
    </dgm:pt>
    <dgm:pt modelId="{79046BFE-4690-43F2-9DA4-F1F200794CC6}" type="parTrans" cxnId="{4BD25FA4-6D2B-4CD9-832C-07F62873E2FC}">
      <dgm:prSet/>
      <dgm:spPr/>
      <dgm:t>
        <a:bodyPr/>
        <a:lstStyle/>
        <a:p>
          <a:endParaRPr lang="en-GB"/>
        </a:p>
      </dgm:t>
    </dgm:pt>
    <dgm:pt modelId="{B5974458-7CF7-4189-A893-8240E8232381}" type="sibTrans" cxnId="{4BD25FA4-6D2B-4CD9-832C-07F62873E2FC}">
      <dgm:prSet/>
      <dgm:spPr/>
      <dgm:t>
        <a:bodyPr/>
        <a:lstStyle/>
        <a:p>
          <a:endParaRPr lang="en-GB"/>
        </a:p>
      </dgm:t>
    </dgm:pt>
    <dgm:pt modelId="{2E6CBCF9-43CF-486E-9D87-01EDA3A41BA0}">
      <dgm:prSet/>
      <dgm:spPr>
        <a:noFill/>
      </dgm:spPr>
      <dgm:t>
        <a:bodyPr/>
        <a:lstStyle/>
        <a:p>
          <a:r>
            <a:rPr lang="en-GB" dirty="0" smtClean="0">
              <a:solidFill>
                <a:schemeClr val="tx1"/>
              </a:solidFill>
            </a:rPr>
            <a:t>Social position, identity</a:t>
          </a:r>
          <a:endParaRPr lang="en-GB" dirty="0">
            <a:solidFill>
              <a:schemeClr val="tx1"/>
            </a:solidFill>
          </a:endParaRPr>
        </a:p>
      </dgm:t>
    </dgm:pt>
    <dgm:pt modelId="{5C8B1E41-6D2C-476C-ADE2-C1F4C78DE353}" type="parTrans" cxnId="{B3836208-845A-4C5D-845A-79438016BEF1}">
      <dgm:prSet/>
      <dgm:spPr/>
      <dgm:t>
        <a:bodyPr/>
        <a:lstStyle/>
        <a:p>
          <a:endParaRPr lang="en-GB"/>
        </a:p>
      </dgm:t>
    </dgm:pt>
    <dgm:pt modelId="{221977EA-27EF-4B2F-9DE6-2FF194393FE6}" type="sibTrans" cxnId="{B3836208-845A-4C5D-845A-79438016BEF1}">
      <dgm:prSet/>
      <dgm:spPr/>
      <dgm:t>
        <a:bodyPr/>
        <a:lstStyle/>
        <a:p>
          <a:endParaRPr lang="en-GB"/>
        </a:p>
      </dgm:t>
    </dgm:pt>
    <dgm:pt modelId="{E9331BA2-791A-45E9-B0DB-469D90FB7C94}">
      <dgm:prSet/>
      <dgm:spPr>
        <a:noFill/>
      </dgm:spPr>
      <dgm:t>
        <a:bodyPr/>
        <a:lstStyle/>
        <a:p>
          <a:r>
            <a:rPr lang="en-GB" smtClean="0">
              <a:solidFill>
                <a:schemeClr val="tx1"/>
              </a:solidFill>
            </a:rPr>
            <a:t>Activity, skill use</a:t>
          </a:r>
          <a:endParaRPr lang="en-GB" dirty="0">
            <a:solidFill>
              <a:schemeClr val="tx1"/>
            </a:solidFill>
          </a:endParaRPr>
        </a:p>
      </dgm:t>
    </dgm:pt>
    <dgm:pt modelId="{A4FCFB43-C3C0-4A03-A6A7-10CB497912E7}" type="parTrans" cxnId="{96AE6C77-372D-4BA4-887D-68423F9EF374}">
      <dgm:prSet/>
      <dgm:spPr/>
      <dgm:t>
        <a:bodyPr/>
        <a:lstStyle/>
        <a:p>
          <a:endParaRPr lang="en-GB"/>
        </a:p>
      </dgm:t>
    </dgm:pt>
    <dgm:pt modelId="{AB9D203C-D415-464E-8468-8923EF9E93EC}" type="sibTrans" cxnId="{96AE6C77-372D-4BA4-887D-68423F9EF374}">
      <dgm:prSet/>
      <dgm:spPr/>
      <dgm:t>
        <a:bodyPr/>
        <a:lstStyle/>
        <a:p>
          <a:endParaRPr lang="en-GB"/>
        </a:p>
      </dgm:t>
    </dgm:pt>
    <dgm:pt modelId="{E87DEC23-58A6-458D-AF1B-52BA9145DA70}">
      <dgm:prSet/>
      <dgm:spPr>
        <a:noFill/>
      </dgm:spPr>
      <dgm:t>
        <a:bodyPr/>
        <a:lstStyle/>
        <a:p>
          <a:r>
            <a:rPr lang="en-GB" dirty="0" smtClean="0">
              <a:solidFill>
                <a:schemeClr val="tx1"/>
              </a:solidFill>
            </a:rPr>
            <a:t>Collective purpose</a:t>
          </a:r>
          <a:endParaRPr lang="en-GB" dirty="0">
            <a:solidFill>
              <a:schemeClr val="tx1"/>
            </a:solidFill>
          </a:endParaRPr>
        </a:p>
      </dgm:t>
    </dgm:pt>
    <dgm:pt modelId="{0A1C03EB-E940-4E0D-A97B-B1D839B95D9E}" type="parTrans" cxnId="{7AAF46CF-0AF5-4777-8C60-591A1199D06E}">
      <dgm:prSet/>
      <dgm:spPr/>
      <dgm:t>
        <a:bodyPr/>
        <a:lstStyle/>
        <a:p>
          <a:endParaRPr lang="en-GB"/>
        </a:p>
      </dgm:t>
    </dgm:pt>
    <dgm:pt modelId="{8096ACF6-37DE-4763-917A-8783007F7B1E}" type="sibTrans" cxnId="{7AAF46CF-0AF5-4777-8C60-591A1199D06E}">
      <dgm:prSet/>
      <dgm:spPr/>
      <dgm:t>
        <a:bodyPr/>
        <a:lstStyle/>
        <a:p>
          <a:endParaRPr lang="en-GB"/>
        </a:p>
      </dgm:t>
    </dgm:pt>
    <dgm:pt modelId="{726C1B1A-6397-4F55-8896-6B769A32E76F}">
      <dgm:prSet/>
      <dgm:spPr>
        <a:noFill/>
      </dgm:spPr>
      <dgm:t>
        <a:bodyPr/>
        <a:lstStyle/>
        <a:p>
          <a:r>
            <a:rPr lang="en-GB" dirty="0" smtClean="0">
              <a:solidFill>
                <a:schemeClr val="tx1"/>
              </a:solidFill>
            </a:rPr>
            <a:t>Time structure</a:t>
          </a:r>
          <a:endParaRPr lang="en-GB" dirty="0">
            <a:solidFill>
              <a:schemeClr val="tx1"/>
            </a:solidFill>
          </a:endParaRPr>
        </a:p>
      </dgm:t>
    </dgm:pt>
    <dgm:pt modelId="{4CB6777B-D96D-455B-B351-51F8BFDC6A8D}" type="parTrans" cxnId="{FFDB7253-C74E-4398-8269-53697994750A}">
      <dgm:prSet/>
      <dgm:spPr/>
      <dgm:t>
        <a:bodyPr/>
        <a:lstStyle/>
        <a:p>
          <a:endParaRPr lang="en-GB"/>
        </a:p>
      </dgm:t>
    </dgm:pt>
    <dgm:pt modelId="{CAE3C0F2-80EB-4E99-B7AF-063D693261C8}" type="sibTrans" cxnId="{FFDB7253-C74E-4398-8269-53697994750A}">
      <dgm:prSet/>
      <dgm:spPr/>
      <dgm:t>
        <a:bodyPr/>
        <a:lstStyle/>
        <a:p>
          <a:endParaRPr lang="en-GB"/>
        </a:p>
      </dgm:t>
    </dgm:pt>
    <dgm:pt modelId="{FF049C1F-5259-44D3-8B25-13A1A6BABEA5}" type="pres">
      <dgm:prSet presAssocID="{3F358D04-6B87-43AF-9227-188E6CD80EC5}" presName="theList" presStyleCnt="0">
        <dgm:presLayoutVars>
          <dgm:dir/>
          <dgm:animLvl val="lvl"/>
          <dgm:resizeHandles val="exact"/>
        </dgm:presLayoutVars>
      </dgm:prSet>
      <dgm:spPr/>
      <dgm:t>
        <a:bodyPr/>
        <a:lstStyle/>
        <a:p>
          <a:endParaRPr lang="en-GB"/>
        </a:p>
      </dgm:t>
    </dgm:pt>
    <dgm:pt modelId="{880AD2F3-5898-4980-8578-629789544D63}" type="pres">
      <dgm:prSet presAssocID="{76FF8902-4BC1-4181-AF2D-757A40EA9073}" presName="compNode" presStyleCnt="0"/>
      <dgm:spPr/>
    </dgm:pt>
    <dgm:pt modelId="{74CBBE36-3F5F-40E8-B5E8-AE8054903F7D}" type="pres">
      <dgm:prSet presAssocID="{76FF8902-4BC1-4181-AF2D-757A40EA9073}" presName="aNode" presStyleLbl="bgShp" presStyleIdx="0" presStyleCnt="2" custScaleY="97213"/>
      <dgm:spPr/>
      <dgm:t>
        <a:bodyPr/>
        <a:lstStyle/>
        <a:p>
          <a:endParaRPr lang="en-GB"/>
        </a:p>
      </dgm:t>
    </dgm:pt>
    <dgm:pt modelId="{0DEC0C1F-3ABC-4EF4-B89B-8FCD80AC160F}" type="pres">
      <dgm:prSet presAssocID="{76FF8902-4BC1-4181-AF2D-757A40EA9073}" presName="textNode" presStyleLbl="bgShp" presStyleIdx="0" presStyleCnt="2"/>
      <dgm:spPr/>
      <dgm:t>
        <a:bodyPr/>
        <a:lstStyle/>
        <a:p>
          <a:endParaRPr lang="en-GB"/>
        </a:p>
      </dgm:t>
    </dgm:pt>
    <dgm:pt modelId="{BED65105-6831-4FBD-9872-B3C0DB042CAD}" type="pres">
      <dgm:prSet presAssocID="{76FF8902-4BC1-4181-AF2D-757A40EA9073}" presName="compChildNode" presStyleCnt="0"/>
      <dgm:spPr/>
    </dgm:pt>
    <dgm:pt modelId="{B1C85812-984C-4587-86DB-9E66ED5E96F7}" type="pres">
      <dgm:prSet presAssocID="{76FF8902-4BC1-4181-AF2D-757A40EA9073}" presName="theInnerList" presStyleCnt="0"/>
      <dgm:spPr/>
    </dgm:pt>
    <dgm:pt modelId="{97419FED-100B-49E0-BBAC-581461A269E9}" type="pres">
      <dgm:prSet presAssocID="{81399CFB-15C1-4C76-A186-E31036AA03C9}" presName="childNode" presStyleLbl="node1" presStyleIdx="0" presStyleCnt="12" custLinFactNeighborX="-945" custLinFactNeighborY="-9123">
        <dgm:presLayoutVars>
          <dgm:bulletEnabled val="1"/>
        </dgm:presLayoutVars>
      </dgm:prSet>
      <dgm:spPr/>
      <dgm:t>
        <a:bodyPr/>
        <a:lstStyle/>
        <a:p>
          <a:endParaRPr lang="en-GB"/>
        </a:p>
      </dgm:t>
    </dgm:pt>
    <dgm:pt modelId="{2F0EEE50-ABA0-41CF-8E45-FD3143FFD9E8}" type="pres">
      <dgm:prSet presAssocID="{81399CFB-15C1-4C76-A186-E31036AA03C9}" presName="aSpace2" presStyleCnt="0"/>
      <dgm:spPr/>
    </dgm:pt>
    <dgm:pt modelId="{FC5DC1D8-FD2F-4DBE-BFB3-DBEE19E07171}" type="pres">
      <dgm:prSet presAssocID="{86D13AF7-6573-434A-B086-74704832C935}" presName="childNode" presStyleLbl="node1" presStyleIdx="1" presStyleCnt="12">
        <dgm:presLayoutVars>
          <dgm:bulletEnabled val="1"/>
        </dgm:presLayoutVars>
      </dgm:prSet>
      <dgm:spPr/>
      <dgm:t>
        <a:bodyPr/>
        <a:lstStyle/>
        <a:p>
          <a:endParaRPr lang="en-GB"/>
        </a:p>
      </dgm:t>
    </dgm:pt>
    <dgm:pt modelId="{43F8A28C-07AF-4FFB-9478-49C3F491AC63}" type="pres">
      <dgm:prSet presAssocID="{86D13AF7-6573-434A-B086-74704832C935}" presName="aSpace2" presStyleCnt="0"/>
      <dgm:spPr/>
    </dgm:pt>
    <dgm:pt modelId="{E78498BD-EF0F-4BF0-AE44-669E641E786B}" type="pres">
      <dgm:prSet presAssocID="{563B6215-143C-46E6-8757-B53F94DDC942}" presName="childNode" presStyleLbl="node1" presStyleIdx="2" presStyleCnt="12">
        <dgm:presLayoutVars>
          <dgm:bulletEnabled val="1"/>
        </dgm:presLayoutVars>
      </dgm:prSet>
      <dgm:spPr/>
      <dgm:t>
        <a:bodyPr/>
        <a:lstStyle/>
        <a:p>
          <a:endParaRPr lang="en-GB"/>
        </a:p>
      </dgm:t>
    </dgm:pt>
    <dgm:pt modelId="{1E652A00-E712-4F74-B139-C6B51BB5E574}" type="pres">
      <dgm:prSet presAssocID="{563B6215-143C-46E6-8757-B53F94DDC942}" presName="aSpace2" presStyleCnt="0"/>
      <dgm:spPr/>
    </dgm:pt>
    <dgm:pt modelId="{7B141B64-29C8-44F4-AC1C-17DFC6D15735}" type="pres">
      <dgm:prSet presAssocID="{407E9298-37DA-41D5-B79D-24DA3C164CB5}" presName="childNode" presStyleLbl="node1" presStyleIdx="3" presStyleCnt="12">
        <dgm:presLayoutVars>
          <dgm:bulletEnabled val="1"/>
        </dgm:presLayoutVars>
      </dgm:prSet>
      <dgm:spPr/>
      <dgm:t>
        <a:bodyPr/>
        <a:lstStyle/>
        <a:p>
          <a:endParaRPr lang="en-GB"/>
        </a:p>
      </dgm:t>
    </dgm:pt>
    <dgm:pt modelId="{784B832F-AFDF-4FB6-B7A2-B9BFA8FB0E95}" type="pres">
      <dgm:prSet presAssocID="{407E9298-37DA-41D5-B79D-24DA3C164CB5}" presName="aSpace2" presStyleCnt="0"/>
      <dgm:spPr/>
    </dgm:pt>
    <dgm:pt modelId="{CB2E91B2-7751-49A6-8075-2B3CFCE83781}" type="pres">
      <dgm:prSet presAssocID="{7B82FB61-9CEE-473B-A615-A83C296023C1}" presName="childNode" presStyleLbl="node1" presStyleIdx="4" presStyleCnt="12">
        <dgm:presLayoutVars>
          <dgm:bulletEnabled val="1"/>
        </dgm:presLayoutVars>
      </dgm:prSet>
      <dgm:spPr/>
      <dgm:t>
        <a:bodyPr/>
        <a:lstStyle/>
        <a:p>
          <a:endParaRPr lang="en-GB"/>
        </a:p>
      </dgm:t>
    </dgm:pt>
    <dgm:pt modelId="{30865827-8A20-44C4-9E2A-9661AC426ADD}" type="pres">
      <dgm:prSet presAssocID="{7B82FB61-9CEE-473B-A615-A83C296023C1}" presName="aSpace2" presStyleCnt="0"/>
      <dgm:spPr/>
    </dgm:pt>
    <dgm:pt modelId="{C457C0A0-97AA-4492-A5E4-7B76AAD3E898}" type="pres">
      <dgm:prSet presAssocID="{B3076055-21C6-4D55-81F8-BBBCE935AF1E}" presName="childNode" presStyleLbl="node1" presStyleIdx="5" presStyleCnt="12" custLinFactY="-600000" custLinFactNeighborX="1327" custLinFactNeighborY="-624073">
        <dgm:presLayoutVars>
          <dgm:bulletEnabled val="1"/>
        </dgm:presLayoutVars>
      </dgm:prSet>
      <dgm:spPr/>
      <dgm:t>
        <a:bodyPr/>
        <a:lstStyle/>
        <a:p>
          <a:endParaRPr lang="en-GB"/>
        </a:p>
      </dgm:t>
    </dgm:pt>
    <dgm:pt modelId="{C558ECC1-6E00-445A-A9AB-BEBBF3097D07}" type="pres">
      <dgm:prSet presAssocID="{76FF8902-4BC1-4181-AF2D-757A40EA9073}" presName="aSpace" presStyleCnt="0"/>
      <dgm:spPr/>
    </dgm:pt>
    <dgm:pt modelId="{E11206D3-2DE9-432B-AD36-569E7508D8E1}" type="pres">
      <dgm:prSet presAssocID="{2B73FC51-54A9-44C9-860B-83E46E0507E5}" presName="compNode" presStyleCnt="0"/>
      <dgm:spPr/>
    </dgm:pt>
    <dgm:pt modelId="{9CFBE579-E593-4C67-87FD-CC7E3C0755C3}" type="pres">
      <dgm:prSet presAssocID="{2B73FC51-54A9-44C9-860B-83E46E0507E5}" presName="aNode" presStyleLbl="bgShp" presStyleIdx="1" presStyleCnt="2" custScaleY="95878" custLinFactNeighborX="-115" custLinFactNeighborY="-424"/>
      <dgm:spPr/>
      <dgm:t>
        <a:bodyPr/>
        <a:lstStyle/>
        <a:p>
          <a:endParaRPr lang="en-GB"/>
        </a:p>
      </dgm:t>
    </dgm:pt>
    <dgm:pt modelId="{5F683225-37A7-4CDC-9FC9-3D11670C965B}" type="pres">
      <dgm:prSet presAssocID="{2B73FC51-54A9-44C9-860B-83E46E0507E5}" presName="textNode" presStyleLbl="bgShp" presStyleIdx="1" presStyleCnt="2"/>
      <dgm:spPr/>
      <dgm:t>
        <a:bodyPr/>
        <a:lstStyle/>
        <a:p>
          <a:endParaRPr lang="en-GB"/>
        </a:p>
      </dgm:t>
    </dgm:pt>
    <dgm:pt modelId="{3FF1AAEE-715D-4D2D-9557-2BF0C3C58DC4}" type="pres">
      <dgm:prSet presAssocID="{2B73FC51-54A9-44C9-860B-83E46E0507E5}" presName="compChildNode" presStyleCnt="0"/>
      <dgm:spPr/>
    </dgm:pt>
    <dgm:pt modelId="{3EE26516-534D-424C-B67D-1E04C63BBB3A}" type="pres">
      <dgm:prSet presAssocID="{2B73FC51-54A9-44C9-860B-83E46E0507E5}" presName="theInnerList" presStyleCnt="0"/>
      <dgm:spPr/>
    </dgm:pt>
    <dgm:pt modelId="{F18E891A-9FD1-4EFC-952F-51095B635912}" type="pres">
      <dgm:prSet presAssocID="{2B1436F2-D614-4301-BB8E-D394D836A07F}" presName="childNode" presStyleLbl="node1" presStyleIdx="6" presStyleCnt="12" custLinFactY="-88824" custLinFactNeighborX="-1285" custLinFactNeighborY="-100000">
        <dgm:presLayoutVars>
          <dgm:bulletEnabled val="1"/>
        </dgm:presLayoutVars>
      </dgm:prSet>
      <dgm:spPr/>
      <dgm:t>
        <a:bodyPr/>
        <a:lstStyle/>
        <a:p>
          <a:endParaRPr lang="en-GB"/>
        </a:p>
      </dgm:t>
    </dgm:pt>
    <dgm:pt modelId="{9571F9C2-F5C9-468F-A6BF-BEBB6FE20738}" type="pres">
      <dgm:prSet presAssocID="{2B1436F2-D614-4301-BB8E-D394D836A07F}" presName="aSpace2" presStyleCnt="0"/>
      <dgm:spPr/>
    </dgm:pt>
    <dgm:pt modelId="{D059B7D6-C298-4AF5-85B7-D98C5CD1D7CD}" type="pres">
      <dgm:prSet presAssocID="{F506C53B-4964-4D73-9D35-0E9A0BEC8960}" presName="childNode" presStyleLbl="node1" presStyleIdx="7" presStyleCnt="12" custLinFactY="-85171" custLinFactNeighborX="-1285" custLinFactNeighborY="-100000">
        <dgm:presLayoutVars>
          <dgm:bulletEnabled val="1"/>
        </dgm:presLayoutVars>
      </dgm:prSet>
      <dgm:spPr/>
      <dgm:t>
        <a:bodyPr/>
        <a:lstStyle/>
        <a:p>
          <a:endParaRPr lang="en-GB"/>
        </a:p>
      </dgm:t>
    </dgm:pt>
    <dgm:pt modelId="{27A54019-7F71-4C8E-986D-F755A35FFD51}" type="pres">
      <dgm:prSet presAssocID="{F506C53B-4964-4D73-9D35-0E9A0BEC8960}" presName="aSpace2" presStyleCnt="0"/>
      <dgm:spPr/>
    </dgm:pt>
    <dgm:pt modelId="{95C0107C-9A6D-47BD-BE06-6E81C15484C8}" type="pres">
      <dgm:prSet presAssocID="{2E6CBCF9-43CF-486E-9D87-01EDA3A41BA0}" presName="childNode" presStyleLbl="node1" presStyleIdx="8" presStyleCnt="12" custLinFactY="-96398" custLinFactNeighborX="-1285" custLinFactNeighborY="-100000">
        <dgm:presLayoutVars>
          <dgm:bulletEnabled val="1"/>
        </dgm:presLayoutVars>
      </dgm:prSet>
      <dgm:spPr/>
      <dgm:t>
        <a:bodyPr/>
        <a:lstStyle/>
        <a:p>
          <a:endParaRPr lang="en-GB"/>
        </a:p>
      </dgm:t>
    </dgm:pt>
    <dgm:pt modelId="{FAD3D188-C555-4CEC-A22B-7C1A29365DB5}" type="pres">
      <dgm:prSet presAssocID="{2E6CBCF9-43CF-486E-9D87-01EDA3A41BA0}" presName="aSpace2" presStyleCnt="0"/>
      <dgm:spPr/>
    </dgm:pt>
    <dgm:pt modelId="{911947DB-B37B-4317-8AB3-EF05F512E3B3}" type="pres">
      <dgm:prSet presAssocID="{E9331BA2-791A-45E9-B0DB-469D90FB7C94}" presName="childNode" presStyleLbl="node1" presStyleIdx="9" presStyleCnt="12" custLinFactY="-100000" custLinFactNeighborX="-1285" custLinFactNeighborY="-149562">
        <dgm:presLayoutVars>
          <dgm:bulletEnabled val="1"/>
        </dgm:presLayoutVars>
      </dgm:prSet>
      <dgm:spPr/>
      <dgm:t>
        <a:bodyPr/>
        <a:lstStyle/>
        <a:p>
          <a:endParaRPr lang="en-GB"/>
        </a:p>
      </dgm:t>
    </dgm:pt>
    <dgm:pt modelId="{91D2AE60-FB2B-4A0F-B3A7-E4845A942978}" type="pres">
      <dgm:prSet presAssocID="{E9331BA2-791A-45E9-B0DB-469D90FB7C94}" presName="aSpace2" presStyleCnt="0"/>
      <dgm:spPr/>
    </dgm:pt>
    <dgm:pt modelId="{B03F18DC-F3C4-485C-A1DE-DAE761F0B005}" type="pres">
      <dgm:prSet presAssocID="{E87DEC23-58A6-458D-AF1B-52BA9145DA70}" presName="childNode" presStyleLbl="node1" presStyleIdx="10" presStyleCnt="12" custLinFactY="-103467" custLinFactNeighborX="-1285" custLinFactNeighborY="-200000">
        <dgm:presLayoutVars>
          <dgm:bulletEnabled val="1"/>
        </dgm:presLayoutVars>
      </dgm:prSet>
      <dgm:spPr/>
      <dgm:t>
        <a:bodyPr/>
        <a:lstStyle/>
        <a:p>
          <a:endParaRPr lang="en-GB"/>
        </a:p>
      </dgm:t>
    </dgm:pt>
    <dgm:pt modelId="{505B6834-DED3-4F43-AA2C-177D1034EE93}" type="pres">
      <dgm:prSet presAssocID="{E87DEC23-58A6-458D-AF1B-52BA9145DA70}" presName="aSpace2" presStyleCnt="0"/>
      <dgm:spPr/>
    </dgm:pt>
    <dgm:pt modelId="{727BEFBD-59A1-42EF-BA2B-D4AC5942ED90}" type="pres">
      <dgm:prSet presAssocID="{726C1B1A-6397-4F55-8896-6B769A32E76F}" presName="childNode" presStyleLbl="node1" presStyleIdx="11" presStyleCnt="12" custLinFactY="-114694" custLinFactNeighborX="-1285" custLinFactNeighborY="-200000">
        <dgm:presLayoutVars>
          <dgm:bulletEnabled val="1"/>
        </dgm:presLayoutVars>
      </dgm:prSet>
      <dgm:spPr/>
      <dgm:t>
        <a:bodyPr/>
        <a:lstStyle/>
        <a:p>
          <a:endParaRPr lang="en-GB"/>
        </a:p>
      </dgm:t>
    </dgm:pt>
  </dgm:ptLst>
  <dgm:cxnLst>
    <dgm:cxn modelId="{14294C56-4C7D-4F50-9BDC-2237F381F8A8}" type="presOf" srcId="{2E6CBCF9-43CF-486E-9D87-01EDA3A41BA0}" destId="{95C0107C-9A6D-47BD-BE06-6E81C15484C8}" srcOrd="0" destOrd="0" presId="urn:microsoft.com/office/officeart/2005/8/layout/lProcess2"/>
    <dgm:cxn modelId="{B515180A-9F05-42A2-AA99-C24F72721E0B}" type="presOf" srcId="{76FF8902-4BC1-4181-AF2D-757A40EA9073}" destId="{74CBBE36-3F5F-40E8-B5E8-AE8054903F7D}" srcOrd="0" destOrd="0" presId="urn:microsoft.com/office/officeart/2005/8/layout/lProcess2"/>
    <dgm:cxn modelId="{7AAF46CF-0AF5-4777-8C60-591A1199D06E}" srcId="{2B73FC51-54A9-44C9-860B-83E46E0507E5}" destId="{E87DEC23-58A6-458D-AF1B-52BA9145DA70}" srcOrd="4" destOrd="0" parTransId="{0A1C03EB-E940-4E0D-A97B-B1D839B95D9E}" sibTransId="{8096ACF6-37DE-4763-917A-8783007F7B1E}"/>
    <dgm:cxn modelId="{ACD91E63-7D74-425D-AE3B-711A1C629EE1}" type="presOf" srcId="{3F358D04-6B87-43AF-9227-188E6CD80EC5}" destId="{FF049C1F-5259-44D3-8B25-13A1A6BABEA5}" srcOrd="0" destOrd="0" presId="urn:microsoft.com/office/officeart/2005/8/layout/lProcess2"/>
    <dgm:cxn modelId="{FFDB7253-C74E-4398-8269-53697994750A}" srcId="{2B73FC51-54A9-44C9-860B-83E46E0507E5}" destId="{726C1B1A-6397-4F55-8896-6B769A32E76F}" srcOrd="5" destOrd="0" parTransId="{4CB6777B-D96D-455B-B351-51F8BFDC6A8D}" sibTransId="{CAE3C0F2-80EB-4E99-B7AF-063D693261C8}"/>
    <dgm:cxn modelId="{2E0D31B5-12EE-45A3-99C1-4C4895C7F1EC}" srcId="{76FF8902-4BC1-4181-AF2D-757A40EA9073}" destId="{81399CFB-15C1-4C76-A186-E31036AA03C9}" srcOrd="0" destOrd="0" parTransId="{4A203D92-F93A-44D6-BA81-32D487832782}" sibTransId="{8AF4FE84-E992-4333-9E40-6AAC231733BF}"/>
    <dgm:cxn modelId="{3146EFCD-7340-4EAD-9F73-465D0CBECBA3}" type="presOf" srcId="{7B82FB61-9CEE-473B-A615-A83C296023C1}" destId="{CB2E91B2-7751-49A6-8075-2B3CFCE83781}" srcOrd="0" destOrd="0" presId="urn:microsoft.com/office/officeart/2005/8/layout/lProcess2"/>
    <dgm:cxn modelId="{460B079E-AF3C-4084-8785-472239AEDC83}" type="presOf" srcId="{563B6215-143C-46E6-8757-B53F94DDC942}" destId="{E78498BD-EF0F-4BF0-AE44-669E641E786B}" srcOrd="0" destOrd="0" presId="urn:microsoft.com/office/officeart/2005/8/layout/lProcess2"/>
    <dgm:cxn modelId="{EC394128-3945-43D1-8E80-C4E4357EF1D4}" srcId="{2B73FC51-54A9-44C9-860B-83E46E0507E5}" destId="{F506C53B-4964-4D73-9D35-0E9A0BEC8960}" srcOrd="1" destOrd="0" parTransId="{6DC037BB-660A-4938-A190-745B991EEAFD}" sibTransId="{63C1EBCF-575C-41A8-8B42-0010FF31F667}"/>
    <dgm:cxn modelId="{D8B412D4-1256-436E-AA76-849800F936E8}" type="presOf" srcId="{86D13AF7-6573-434A-B086-74704832C935}" destId="{FC5DC1D8-FD2F-4DBE-BFB3-DBEE19E07171}" srcOrd="0" destOrd="0" presId="urn:microsoft.com/office/officeart/2005/8/layout/lProcess2"/>
    <dgm:cxn modelId="{4BD25FA4-6D2B-4CD9-832C-07F62873E2FC}" srcId="{76FF8902-4BC1-4181-AF2D-757A40EA9073}" destId="{563B6215-143C-46E6-8757-B53F94DDC942}" srcOrd="2" destOrd="0" parTransId="{79046BFE-4690-43F2-9DA4-F1F200794CC6}" sibTransId="{B5974458-7CF7-4189-A893-8240E8232381}"/>
    <dgm:cxn modelId="{C3487F8E-3BF3-407E-989C-B14F8CF4ED2D}" type="presOf" srcId="{81399CFB-15C1-4C76-A186-E31036AA03C9}" destId="{97419FED-100B-49E0-BBAC-581461A269E9}" srcOrd="0" destOrd="0" presId="urn:microsoft.com/office/officeart/2005/8/layout/lProcess2"/>
    <dgm:cxn modelId="{96AE6C77-372D-4BA4-887D-68423F9EF374}" srcId="{2B73FC51-54A9-44C9-860B-83E46E0507E5}" destId="{E9331BA2-791A-45E9-B0DB-469D90FB7C94}" srcOrd="3" destOrd="0" parTransId="{A4FCFB43-C3C0-4A03-A6A7-10CB497912E7}" sibTransId="{AB9D203C-D415-464E-8468-8923EF9E93EC}"/>
    <dgm:cxn modelId="{768F979A-B53E-4E5C-8060-FC229DF454BE}" srcId="{76FF8902-4BC1-4181-AF2D-757A40EA9073}" destId="{7B82FB61-9CEE-473B-A615-A83C296023C1}" srcOrd="4" destOrd="0" parTransId="{8EAACC4B-BE65-4417-8D92-EE059AE901F8}" sibTransId="{2663D0FC-3D55-4A27-9F9A-F17D76B8D624}"/>
    <dgm:cxn modelId="{F93AC89B-25F7-448F-8BC1-3A5A3BAE5EEB}" srcId="{3F358D04-6B87-43AF-9227-188E6CD80EC5}" destId="{76FF8902-4BC1-4181-AF2D-757A40EA9073}" srcOrd="0" destOrd="0" parTransId="{322D4E65-A27F-4F53-B87A-A858F8AC213C}" sibTransId="{B16C2CFB-5BD6-4640-AC35-F21C3A5872DD}"/>
    <dgm:cxn modelId="{C3148B3A-73FD-4D00-BE0F-052938399890}" srcId="{2B73FC51-54A9-44C9-860B-83E46E0507E5}" destId="{2B1436F2-D614-4301-BB8E-D394D836A07F}" srcOrd="0" destOrd="0" parTransId="{6754B84F-EF00-4937-A601-E4D6D4BFA74E}" sibTransId="{869A1917-21AF-42EA-B40D-5D31832F1D19}"/>
    <dgm:cxn modelId="{8F5E94B8-43AF-409F-BCAB-D91E7D2EDC05}" type="presOf" srcId="{E9331BA2-791A-45E9-B0DB-469D90FB7C94}" destId="{911947DB-B37B-4317-8AB3-EF05F512E3B3}" srcOrd="0" destOrd="0" presId="urn:microsoft.com/office/officeart/2005/8/layout/lProcess2"/>
    <dgm:cxn modelId="{19E7EEE6-B81C-49BB-9F43-BC27058386CE}" type="presOf" srcId="{2B1436F2-D614-4301-BB8E-D394D836A07F}" destId="{F18E891A-9FD1-4EFC-952F-51095B635912}" srcOrd="0" destOrd="0" presId="urn:microsoft.com/office/officeart/2005/8/layout/lProcess2"/>
    <dgm:cxn modelId="{00160F4F-8341-4A65-8DB6-7402781882D4}" type="presOf" srcId="{2B73FC51-54A9-44C9-860B-83E46E0507E5}" destId="{9CFBE579-E593-4C67-87FD-CC7E3C0755C3}" srcOrd="0" destOrd="0" presId="urn:microsoft.com/office/officeart/2005/8/layout/lProcess2"/>
    <dgm:cxn modelId="{A1728D8D-5750-4C23-90C3-C9FBDD21E71A}" srcId="{76FF8902-4BC1-4181-AF2D-757A40EA9073}" destId="{86D13AF7-6573-434A-B086-74704832C935}" srcOrd="1" destOrd="0" parTransId="{1034E741-D51D-4A98-9A06-F4C2389AE117}" sibTransId="{13607B2A-9F50-4F48-AA1C-1CFCB62DF7D3}"/>
    <dgm:cxn modelId="{842E5B5E-B033-4B2E-964B-F1B540D278AE}" type="presOf" srcId="{407E9298-37DA-41D5-B79D-24DA3C164CB5}" destId="{7B141B64-29C8-44F4-AC1C-17DFC6D15735}" srcOrd="0" destOrd="0" presId="urn:microsoft.com/office/officeart/2005/8/layout/lProcess2"/>
    <dgm:cxn modelId="{28F1E79E-3378-465C-93E6-724A669B91DE}" type="presOf" srcId="{2B73FC51-54A9-44C9-860B-83E46E0507E5}" destId="{5F683225-37A7-4CDC-9FC9-3D11670C965B}" srcOrd="1" destOrd="0" presId="urn:microsoft.com/office/officeart/2005/8/layout/lProcess2"/>
    <dgm:cxn modelId="{2AF64CB9-B1F9-4319-A220-D1BC77E9244D}" type="presOf" srcId="{76FF8902-4BC1-4181-AF2D-757A40EA9073}" destId="{0DEC0C1F-3ABC-4EF4-B89B-8FCD80AC160F}" srcOrd="1" destOrd="0" presId="urn:microsoft.com/office/officeart/2005/8/layout/lProcess2"/>
    <dgm:cxn modelId="{CCCC6D60-3B04-4F9E-BC9B-EE67FA504BFD}" srcId="{3F358D04-6B87-43AF-9227-188E6CD80EC5}" destId="{2B73FC51-54A9-44C9-860B-83E46E0507E5}" srcOrd="1" destOrd="0" parTransId="{AE70E5CD-999B-4465-BBF9-B81496BC1031}" sibTransId="{F9D7DF6C-66ED-4B39-855E-32C604507169}"/>
    <dgm:cxn modelId="{B3836208-845A-4C5D-845A-79438016BEF1}" srcId="{2B73FC51-54A9-44C9-860B-83E46E0507E5}" destId="{2E6CBCF9-43CF-486E-9D87-01EDA3A41BA0}" srcOrd="2" destOrd="0" parTransId="{5C8B1E41-6D2C-476C-ADE2-C1F4C78DE353}" sibTransId="{221977EA-27EF-4B2F-9DE6-2FF194393FE6}"/>
    <dgm:cxn modelId="{2613F75F-5F42-45C4-BD6D-4DA2BEF33DAA}" type="presOf" srcId="{726C1B1A-6397-4F55-8896-6B769A32E76F}" destId="{727BEFBD-59A1-42EF-BA2B-D4AC5942ED90}" srcOrd="0" destOrd="0" presId="urn:microsoft.com/office/officeart/2005/8/layout/lProcess2"/>
    <dgm:cxn modelId="{846A8D3F-81E8-4813-899C-4BE30CB73F0A}" type="presOf" srcId="{E87DEC23-58A6-458D-AF1B-52BA9145DA70}" destId="{B03F18DC-F3C4-485C-A1DE-DAE761F0B005}" srcOrd="0" destOrd="0" presId="urn:microsoft.com/office/officeart/2005/8/layout/lProcess2"/>
    <dgm:cxn modelId="{EF81DB4C-3267-4105-840D-DDA6AB38773B}" type="presOf" srcId="{B3076055-21C6-4D55-81F8-BBBCE935AF1E}" destId="{C457C0A0-97AA-4492-A5E4-7B76AAD3E898}" srcOrd="0" destOrd="0" presId="urn:microsoft.com/office/officeart/2005/8/layout/lProcess2"/>
    <dgm:cxn modelId="{588686A4-F5B4-4756-91C3-A622C1F1EED5}" type="presOf" srcId="{F506C53B-4964-4D73-9D35-0E9A0BEC8960}" destId="{D059B7D6-C298-4AF5-85B7-D98C5CD1D7CD}" srcOrd="0" destOrd="0" presId="urn:microsoft.com/office/officeart/2005/8/layout/lProcess2"/>
    <dgm:cxn modelId="{85AD00B8-E794-4FF0-936A-6C7BBFB88E45}" srcId="{76FF8902-4BC1-4181-AF2D-757A40EA9073}" destId="{B3076055-21C6-4D55-81F8-BBBCE935AF1E}" srcOrd="5" destOrd="0" parTransId="{DCAE4433-038B-40A6-B029-08E381C67F1D}" sibTransId="{4B5C276B-B874-4EA1-81C3-886C8E80F56B}"/>
    <dgm:cxn modelId="{3B2764D7-ECB6-4B1E-AFA0-F9CBDA8DECF9}" srcId="{76FF8902-4BC1-4181-AF2D-757A40EA9073}" destId="{407E9298-37DA-41D5-B79D-24DA3C164CB5}" srcOrd="3" destOrd="0" parTransId="{B4687858-1FE3-4596-A7A9-CE3B91E29512}" sibTransId="{763907FF-BF11-4C7B-A13F-56494EC2BF0E}"/>
    <dgm:cxn modelId="{074772A6-4746-4CFA-A481-270934AA6A79}" type="presParOf" srcId="{FF049C1F-5259-44D3-8B25-13A1A6BABEA5}" destId="{880AD2F3-5898-4980-8578-629789544D63}" srcOrd="0" destOrd="0" presId="urn:microsoft.com/office/officeart/2005/8/layout/lProcess2"/>
    <dgm:cxn modelId="{A970402D-D7EE-4D56-9F60-0BBB97AA93D7}" type="presParOf" srcId="{880AD2F3-5898-4980-8578-629789544D63}" destId="{74CBBE36-3F5F-40E8-B5E8-AE8054903F7D}" srcOrd="0" destOrd="0" presId="urn:microsoft.com/office/officeart/2005/8/layout/lProcess2"/>
    <dgm:cxn modelId="{B15E5028-44D5-428A-9DCC-7FE503AF0620}" type="presParOf" srcId="{880AD2F3-5898-4980-8578-629789544D63}" destId="{0DEC0C1F-3ABC-4EF4-B89B-8FCD80AC160F}" srcOrd="1" destOrd="0" presId="urn:microsoft.com/office/officeart/2005/8/layout/lProcess2"/>
    <dgm:cxn modelId="{28B848F3-19D9-45B3-84C8-839DA41FAB91}" type="presParOf" srcId="{880AD2F3-5898-4980-8578-629789544D63}" destId="{BED65105-6831-4FBD-9872-B3C0DB042CAD}" srcOrd="2" destOrd="0" presId="urn:microsoft.com/office/officeart/2005/8/layout/lProcess2"/>
    <dgm:cxn modelId="{A1097EAF-3CFD-4C78-A79E-3525DE5117B0}" type="presParOf" srcId="{BED65105-6831-4FBD-9872-B3C0DB042CAD}" destId="{B1C85812-984C-4587-86DB-9E66ED5E96F7}" srcOrd="0" destOrd="0" presId="urn:microsoft.com/office/officeart/2005/8/layout/lProcess2"/>
    <dgm:cxn modelId="{F02C2770-7C97-43DD-B8C4-6070F01B1B56}" type="presParOf" srcId="{B1C85812-984C-4587-86DB-9E66ED5E96F7}" destId="{97419FED-100B-49E0-BBAC-581461A269E9}" srcOrd="0" destOrd="0" presId="urn:microsoft.com/office/officeart/2005/8/layout/lProcess2"/>
    <dgm:cxn modelId="{FE04876F-4FDD-4987-BE8C-9F7027DF443F}" type="presParOf" srcId="{B1C85812-984C-4587-86DB-9E66ED5E96F7}" destId="{2F0EEE50-ABA0-41CF-8E45-FD3143FFD9E8}" srcOrd="1" destOrd="0" presId="urn:microsoft.com/office/officeart/2005/8/layout/lProcess2"/>
    <dgm:cxn modelId="{A4DDF4A9-05CD-4BF6-AFBF-42E8E9BABDE5}" type="presParOf" srcId="{B1C85812-984C-4587-86DB-9E66ED5E96F7}" destId="{FC5DC1D8-FD2F-4DBE-BFB3-DBEE19E07171}" srcOrd="2" destOrd="0" presId="urn:microsoft.com/office/officeart/2005/8/layout/lProcess2"/>
    <dgm:cxn modelId="{6BEAA4D6-847F-4C03-B7E9-0823045EC541}" type="presParOf" srcId="{B1C85812-984C-4587-86DB-9E66ED5E96F7}" destId="{43F8A28C-07AF-4FFB-9478-49C3F491AC63}" srcOrd="3" destOrd="0" presId="urn:microsoft.com/office/officeart/2005/8/layout/lProcess2"/>
    <dgm:cxn modelId="{3C8DEDAC-A1BB-493A-824C-1E7E41B94EA6}" type="presParOf" srcId="{B1C85812-984C-4587-86DB-9E66ED5E96F7}" destId="{E78498BD-EF0F-4BF0-AE44-669E641E786B}" srcOrd="4" destOrd="0" presId="urn:microsoft.com/office/officeart/2005/8/layout/lProcess2"/>
    <dgm:cxn modelId="{E581F11A-2461-4E9E-9B8D-24655CA03E90}" type="presParOf" srcId="{B1C85812-984C-4587-86DB-9E66ED5E96F7}" destId="{1E652A00-E712-4F74-B139-C6B51BB5E574}" srcOrd="5" destOrd="0" presId="urn:microsoft.com/office/officeart/2005/8/layout/lProcess2"/>
    <dgm:cxn modelId="{784E368B-F94A-400E-BD93-08D5261F1853}" type="presParOf" srcId="{B1C85812-984C-4587-86DB-9E66ED5E96F7}" destId="{7B141B64-29C8-44F4-AC1C-17DFC6D15735}" srcOrd="6" destOrd="0" presId="urn:microsoft.com/office/officeart/2005/8/layout/lProcess2"/>
    <dgm:cxn modelId="{289C1A5D-952A-47FF-B0F6-C6BF69374270}" type="presParOf" srcId="{B1C85812-984C-4587-86DB-9E66ED5E96F7}" destId="{784B832F-AFDF-4FB6-B7A2-B9BFA8FB0E95}" srcOrd="7" destOrd="0" presId="urn:microsoft.com/office/officeart/2005/8/layout/lProcess2"/>
    <dgm:cxn modelId="{3D02A3CF-6852-4898-9F41-B767C1638B6B}" type="presParOf" srcId="{B1C85812-984C-4587-86DB-9E66ED5E96F7}" destId="{CB2E91B2-7751-49A6-8075-2B3CFCE83781}" srcOrd="8" destOrd="0" presId="urn:microsoft.com/office/officeart/2005/8/layout/lProcess2"/>
    <dgm:cxn modelId="{1E2D6165-5CC6-494B-ABC7-99D87FAAFBD2}" type="presParOf" srcId="{B1C85812-984C-4587-86DB-9E66ED5E96F7}" destId="{30865827-8A20-44C4-9E2A-9661AC426ADD}" srcOrd="9" destOrd="0" presId="urn:microsoft.com/office/officeart/2005/8/layout/lProcess2"/>
    <dgm:cxn modelId="{B3355F48-FC43-412B-8FD4-D5687A8943F7}" type="presParOf" srcId="{B1C85812-984C-4587-86DB-9E66ED5E96F7}" destId="{C457C0A0-97AA-4492-A5E4-7B76AAD3E898}" srcOrd="10" destOrd="0" presId="urn:microsoft.com/office/officeart/2005/8/layout/lProcess2"/>
    <dgm:cxn modelId="{A8CE6704-D37B-412C-9661-77CE60C61730}" type="presParOf" srcId="{FF049C1F-5259-44D3-8B25-13A1A6BABEA5}" destId="{C558ECC1-6E00-445A-A9AB-BEBBF3097D07}" srcOrd="1" destOrd="0" presId="urn:microsoft.com/office/officeart/2005/8/layout/lProcess2"/>
    <dgm:cxn modelId="{58D277CE-390C-4D77-A151-1446DD420510}" type="presParOf" srcId="{FF049C1F-5259-44D3-8B25-13A1A6BABEA5}" destId="{E11206D3-2DE9-432B-AD36-569E7508D8E1}" srcOrd="2" destOrd="0" presId="urn:microsoft.com/office/officeart/2005/8/layout/lProcess2"/>
    <dgm:cxn modelId="{649607C3-2087-4420-83FA-4ECCA8B44CB6}" type="presParOf" srcId="{E11206D3-2DE9-432B-AD36-569E7508D8E1}" destId="{9CFBE579-E593-4C67-87FD-CC7E3C0755C3}" srcOrd="0" destOrd="0" presId="urn:microsoft.com/office/officeart/2005/8/layout/lProcess2"/>
    <dgm:cxn modelId="{A592A278-8888-4CE7-9694-42C85BFED641}" type="presParOf" srcId="{E11206D3-2DE9-432B-AD36-569E7508D8E1}" destId="{5F683225-37A7-4CDC-9FC9-3D11670C965B}" srcOrd="1" destOrd="0" presId="urn:microsoft.com/office/officeart/2005/8/layout/lProcess2"/>
    <dgm:cxn modelId="{A7E6C181-3819-44B1-BD6D-6FCDAA0160F4}" type="presParOf" srcId="{E11206D3-2DE9-432B-AD36-569E7508D8E1}" destId="{3FF1AAEE-715D-4D2D-9557-2BF0C3C58DC4}" srcOrd="2" destOrd="0" presId="urn:microsoft.com/office/officeart/2005/8/layout/lProcess2"/>
    <dgm:cxn modelId="{30651BFC-4FB5-4783-B698-0D4B4CEA212B}" type="presParOf" srcId="{3FF1AAEE-715D-4D2D-9557-2BF0C3C58DC4}" destId="{3EE26516-534D-424C-B67D-1E04C63BBB3A}" srcOrd="0" destOrd="0" presId="urn:microsoft.com/office/officeart/2005/8/layout/lProcess2"/>
    <dgm:cxn modelId="{699F4F22-B5F8-478F-A7C0-AEDC65464CF9}" type="presParOf" srcId="{3EE26516-534D-424C-B67D-1E04C63BBB3A}" destId="{F18E891A-9FD1-4EFC-952F-51095B635912}" srcOrd="0" destOrd="0" presId="urn:microsoft.com/office/officeart/2005/8/layout/lProcess2"/>
    <dgm:cxn modelId="{465C4D12-5F68-4046-B36F-0F009CEDF98C}" type="presParOf" srcId="{3EE26516-534D-424C-B67D-1E04C63BBB3A}" destId="{9571F9C2-F5C9-468F-A6BF-BEBB6FE20738}" srcOrd="1" destOrd="0" presId="urn:microsoft.com/office/officeart/2005/8/layout/lProcess2"/>
    <dgm:cxn modelId="{35111E9D-8C56-4FAC-B85C-5D6EE60C1D62}" type="presParOf" srcId="{3EE26516-534D-424C-B67D-1E04C63BBB3A}" destId="{D059B7D6-C298-4AF5-85B7-D98C5CD1D7CD}" srcOrd="2" destOrd="0" presId="urn:microsoft.com/office/officeart/2005/8/layout/lProcess2"/>
    <dgm:cxn modelId="{0F7A270B-56D0-40FD-BD47-21AA62B16D19}" type="presParOf" srcId="{3EE26516-534D-424C-B67D-1E04C63BBB3A}" destId="{27A54019-7F71-4C8E-986D-F755A35FFD51}" srcOrd="3" destOrd="0" presId="urn:microsoft.com/office/officeart/2005/8/layout/lProcess2"/>
    <dgm:cxn modelId="{807C510D-9BFC-4F12-802D-48B3301D6D8D}" type="presParOf" srcId="{3EE26516-534D-424C-B67D-1E04C63BBB3A}" destId="{95C0107C-9A6D-47BD-BE06-6E81C15484C8}" srcOrd="4" destOrd="0" presId="urn:microsoft.com/office/officeart/2005/8/layout/lProcess2"/>
    <dgm:cxn modelId="{6447DE7A-4467-4197-8CF0-FD0F2B2FFC48}" type="presParOf" srcId="{3EE26516-534D-424C-B67D-1E04C63BBB3A}" destId="{FAD3D188-C555-4CEC-A22B-7C1A29365DB5}" srcOrd="5" destOrd="0" presId="urn:microsoft.com/office/officeart/2005/8/layout/lProcess2"/>
    <dgm:cxn modelId="{61262CF7-A565-418B-BE44-E90657F5A1CF}" type="presParOf" srcId="{3EE26516-534D-424C-B67D-1E04C63BBB3A}" destId="{911947DB-B37B-4317-8AB3-EF05F512E3B3}" srcOrd="6" destOrd="0" presId="urn:microsoft.com/office/officeart/2005/8/layout/lProcess2"/>
    <dgm:cxn modelId="{E8D41CFE-A14C-42CD-8C6F-F125B5676C9C}" type="presParOf" srcId="{3EE26516-534D-424C-B67D-1E04C63BBB3A}" destId="{91D2AE60-FB2B-4A0F-B3A7-E4845A942978}" srcOrd="7" destOrd="0" presId="urn:microsoft.com/office/officeart/2005/8/layout/lProcess2"/>
    <dgm:cxn modelId="{8120619D-8F99-43AD-AF22-0920E62C5919}" type="presParOf" srcId="{3EE26516-534D-424C-B67D-1E04C63BBB3A}" destId="{B03F18DC-F3C4-485C-A1DE-DAE761F0B005}" srcOrd="8" destOrd="0" presId="urn:microsoft.com/office/officeart/2005/8/layout/lProcess2"/>
    <dgm:cxn modelId="{F947198A-97B3-4608-9197-FC1BD0171B64}" type="presParOf" srcId="{3EE26516-534D-424C-B67D-1E04C63BBB3A}" destId="{505B6834-DED3-4F43-AA2C-177D1034EE93}" srcOrd="9" destOrd="0" presId="urn:microsoft.com/office/officeart/2005/8/layout/lProcess2"/>
    <dgm:cxn modelId="{4CC6D549-EC44-4C60-AB7C-947928C9C29D}" type="presParOf" srcId="{3EE26516-534D-424C-B67D-1E04C63BBB3A}" destId="{727BEFBD-59A1-42EF-BA2B-D4AC5942ED90}" srcOrd="1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BBE36-3F5F-40E8-B5E8-AE8054903F7D}">
      <dsp:nvSpPr>
        <dsp:cNvPr id="0" name=""/>
        <dsp:cNvSpPr/>
      </dsp:nvSpPr>
      <dsp:spPr>
        <a:xfrm>
          <a:off x="4118" y="85291"/>
          <a:ext cx="3962102" cy="59500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PAID WORK</a:t>
          </a:r>
        </a:p>
        <a:p>
          <a:pPr lvl="0" algn="ctr" defTabSz="1422400">
            <a:lnSpc>
              <a:spcPct val="90000"/>
            </a:lnSpc>
            <a:spcBef>
              <a:spcPct val="0"/>
            </a:spcBef>
            <a:spcAft>
              <a:spcPct val="35000"/>
            </a:spcAft>
          </a:pPr>
          <a:endParaRPr lang="en-GB" sz="3700" kern="1200" dirty="0"/>
        </a:p>
      </dsp:txBody>
      <dsp:txXfrm>
        <a:off x="4118" y="85291"/>
        <a:ext cx="3962102" cy="1785028"/>
      </dsp:txXfrm>
    </dsp:sp>
    <dsp:sp modelId="{97419FED-100B-49E0-BBAC-581461A269E9}">
      <dsp:nvSpPr>
        <dsp:cNvPr id="0" name=""/>
        <dsp:cNvSpPr/>
      </dsp:nvSpPr>
      <dsp:spPr>
        <a:xfrm>
          <a:off x="370375" y="1828255"/>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Social contacts</a:t>
          </a:r>
          <a:endParaRPr lang="en-GB" sz="2300" kern="1200" dirty="0">
            <a:solidFill>
              <a:schemeClr val="tx1"/>
            </a:solidFill>
          </a:endParaRPr>
        </a:p>
      </dsp:txBody>
      <dsp:txXfrm>
        <a:off x="370375" y="1828255"/>
        <a:ext cx="3169681" cy="587636"/>
      </dsp:txXfrm>
    </dsp:sp>
    <dsp:sp modelId="{FC5DC1D8-FD2F-4DBE-BFB3-DBEE19E07171}">
      <dsp:nvSpPr>
        <dsp:cNvPr id="0" name=""/>
        <dsp:cNvSpPr/>
      </dsp:nvSpPr>
      <dsp:spPr>
        <a:xfrm>
          <a:off x="400329" y="2514544"/>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Social position, identity</a:t>
          </a:r>
          <a:endParaRPr lang="en-GB" sz="2300" kern="1200" dirty="0">
            <a:solidFill>
              <a:schemeClr val="tx1"/>
            </a:solidFill>
          </a:endParaRPr>
        </a:p>
      </dsp:txBody>
      <dsp:txXfrm>
        <a:off x="400329" y="2514544"/>
        <a:ext cx="3169681" cy="587636"/>
      </dsp:txXfrm>
    </dsp:sp>
    <dsp:sp modelId="{E78498BD-EF0F-4BF0-AE44-669E641E786B}">
      <dsp:nvSpPr>
        <dsp:cNvPr id="0" name=""/>
        <dsp:cNvSpPr/>
      </dsp:nvSpPr>
      <dsp:spPr>
        <a:xfrm>
          <a:off x="400329" y="3192586"/>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Activity, skill use</a:t>
          </a:r>
          <a:endParaRPr lang="en-GB" sz="2300" kern="1200" dirty="0">
            <a:solidFill>
              <a:schemeClr val="tx1"/>
            </a:solidFill>
          </a:endParaRPr>
        </a:p>
      </dsp:txBody>
      <dsp:txXfrm>
        <a:off x="400329" y="3192586"/>
        <a:ext cx="3169681" cy="587636"/>
      </dsp:txXfrm>
    </dsp:sp>
    <dsp:sp modelId="{7B141B64-29C8-44F4-AC1C-17DFC6D15735}">
      <dsp:nvSpPr>
        <dsp:cNvPr id="0" name=""/>
        <dsp:cNvSpPr/>
      </dsp:nvSpPr>
      <dsp:spPr>
        <a:xfrm>
          <a:off x="400329" y="3870627"/>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Collective purpose</a:t>
          </a:r>
          <a:endParaRPr lang="en-GB" sz="2300" kern="1200" dirty="0">
            <a:solidFill>
              <a:schemeClr val="tx1"/>
            </a:solidFill>
          </a:endParaRPr>
        </a:p>
      </dsp:txBody>
      <dsp:txXfrm>
        <a:off x="400329" y="3870627"/>
        <a:ext cx="3169681" cy="587636"/>
      </dsp:txXfrm>
    </dsp:sp>
    <dsp:sp modelId="{CB2E91B2-7751-49A6-8075-2B3CFCE83781}">
      <dsp:nvSpPr>
        <dsp:cNvPr id="0" name=""/>
        <dsp:cNvSpPr/>
      </dsp:nvSpPr>
      <dsp:spPr>
        <a:xfrm>
          <a:off x="400329" y="4548669"/>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Time structure</a:t>
          </a:r>
          <a:endParaRPr lang="en-GB" sz="2300" kern="1200" dirty="0">
            <a:solidFill>
              <a:schemeClr val="tx1"/>
            </a:solidFill>
          </a:endParaRPr>
        </a:p>
      </dsp:txBody>
      <dsp:txXfrm>
        <a:off x="400329" y="4548669"/>
        <a:ext cx="3169681" cy="587636"/>
      </dsp:txXfrm>
    </dsp:sp>
    <dsp:sp modelId="{C457C0A0-97AA-4492-A5E4-7B76AAD3E898}">
      <dsp:nvSpPr>
        <dsp:cNvPr id="0" name=""/>
        <dsp:cNvSpPr/>
      </dsp:nvSpPr>
      <dsp:spPr>
        <a:xfrm>
          <a:off x="442390" y="1136697"/>
          <a:ext cx="3169681" cy="58763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Source of income</a:t>
          </a:r>
          <a:endParaRPr lang="en-GB" sz="2300" kern="1200" dirty="0">
            <a:solidFill>
              <a:schemeClr val="tx1"/>
            </a:solidFill>
          </a:endParaRPr>
        </a:p>
      </dsp:txBody>
      <dsp:txXfrm>
        <a:off x="442390" y="1136697"/>
        <a:ext cx="3169681" cy="587636"/>
      </dsp:txXfrm>
    </dsp:sp>
    <dsp:sp modelId="{9CFBE579-E593-4C67-87FD-CC7E3C0755C3}">
      <dsp:nvSpPr>
        <dsp:cNvPr id="0" name=""/>
        <dsp:cNvSpPr/>
      </dsp:nvSpPr>
      <dsp:spPr>
        <a:xfrm>
          <a:off x="4258822" y="100195"/>
          <a:ext cx="3962102" cy="58683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VOLUNTARY WORK</a:t>
          </a:r>
        </a:p>
        <a:p>
          <a:pPr lvl="0" algn="ctr" defTabSz="1422400">
            <a:lnSpc>
              <a:spcPct val="90000"/>
            </a:lnSpc>
            <a:spcBef>
              <a:spcPct val="0"/>
            </a:spcBef>
            <a:spcAft>
              <a:spcPct val="35000"/>
            </a:spcAft>
          </a:pPr>
          <a:endParaRPr lang="en-GB" sz="3200" kern="1200" dirty="0"/>
        </a:p>
      </dsp:txBody>
      <dsp:txXfrm>
        <a:off x="4258822" y="100195"/>
        <a:ext cx="3962102" cy="1760515"/>
      </dsp:txXfrm>
    </dsp:sp>
    <dsp:sp modelId="{F18E891A-9FD1-4EFC-952F-51095B635912}">
      <dsp:nvSpPr>
        <dsp:cNvPr id="0" name=""/>
        <dsp:cNvSpPr/>
      </dsp:nvSpPr>
      <dsp:spPr>
        <a:xfrm>
          <a:off x="4618858" y="1224135"/>
          <a:ext cx="3169681" cy="58763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Unpaid</a:t>
          </a:r>
          <a:endParaRPr lang="en-GB" sz="2300" kern="1200" dirty="0">
            <a:solidFill>
              <a:schemeClr val="tx1"/>
            </a:solidFill>
          </a:endParaRPr>
        </a:p>
      </dsp:txBody>
      <dsp:txXfrm>
        <a:off x="4618858" y="1224135"/>
        <a:ext cx="3169681" cy="587636"/>
      </dsp:txXfrm>
    </dsp:sp>
    <dsp:sp modelId="{D059B7D6-C298-4AF5-85B7-D98C5CD1D7CD}">
      <dsp:nvSpPr>
        <dsp:cNvPr id="0" name=""/>
        <dsp:cNvSpPr/>
      </dsp:nvSpPr>
      <dsp:spPr>
        <a:xfrm>
          <a:off x="4618858" y="1923643"/>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Social contacts</a:t>
          </a:r>
          <a:endParaRPr lang="en-GB" sz="2300" kern="1200" dirty="0">
            <a:solidFill>
              <a:schemeClr val="tx1"/>
            </a:solidFill>
          </a:endParaRPr>
        </a:p>
      </dsp:txBody>
      <dsp:txXfrm>
        <a:off x="4618858" y="1923643"/>
        <a:ext cx="3169681" cy="587636"/>
      </dsp:txXfrm>
    </dsp:sp>
    <dsp:sp modelId="{95C0107C-9A6D-47BD-BE06-6E81C15484C8}">
      <dsp:nvSpPr>
        <dsp:cNvPr id="0" name=""/>
        <dsp:cNvSpPr/>
      </dsp:nvSpPr>
      <dsp:spPr>
        <a:xfrm>
          <a:off x="4618858" y="2535711"/>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Social position, identity</a:t>
          </a:r>
          <a:endParaRPr lang="en-GB" sz="2300" kern="1200" dirty="0">
            <a:solidFill>
              <a:schemeClr val="tx1"/>
            </a:solidFill>
          </a:endParaRPr>
        </a:p>
      </dsp:txBody>
      <dsp:txXfrm>
        <a:off x="4618858" y="2535711"/>
        <a:ext cx="3169681" cy="587636"/>
      </dsp:txXfrm>
    </dsp:sp>
    <dsp:sp modelId="{911947DB-B37B-4317-8AB3-EF05F512E3B3}">
      <dsp:nvSpPr>
        <dsp:cNvPr id="0" name=""/>
        <dsp:cNvSpPr/>
      </dsp:nvSpPr>
      <dsp:spPr>
        <a:xfrm>
          <a:off x="4618858" y="3147779"/>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smtClean="0">
              <a:solidFill>
                <a:schemeClr val="tx1"/>
              </a:solidFill>
            </a:rPr>
            <a:t>Activity, skill use</a:t>
          </a:r>
          <a:endParaRPr lang="en-GB" sz="2300" kern="1200" dirty="0">
            <a:solidFill>
              <a:schemeClr val="tx1"/>
            </a:solidFill>
          </a:endParaRPr>
        </a:p>
      </dsp:txBody>
      <dsp:txXfrm>
        <a:off x="4618858" y="3147779"/>
        <a:ext cx="3169681" cy="587636"/>
      </dsp:txXfrm>
    </dsp:sp>
    <dsp:sp modelId="{B03F18DC-F3C4-485C-A1DE-DAE761F0B005}">
      <dsp:nvSpPr>
        <dsp:cNvPr id="0" name=""/>
        <dsp:cNvSpPr/>
      </dsp:nvSpPr>
      <dsp:spPr>
        <a:xfrm>
          <a:off x="4618858" y="3759848"/>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Collective purpose</a:t>
          </a:r>
          <a:endParaRPr lang="en-GB" sz="2300" kern="1200" dirty="0">
            <a:solidFill>
              <a:schemeClr val="tx1"/>
            </a:solidFill>
          </a:endParaRPr>
        </a:p>
      </dsp:txBody>
      <dsp:txXfrm>
        <a:off x="4618858" y="3759848"/>
        <a:ext cx="3169681" cy="587636"/>
      </dsp:txXfrm>
    </dsp:sp>
    <dsp:sp modelId="{727BEFBD-59A1-42EF-BA2B-D4AC5942ED90}">
      <dsp:nvSpPr>
        <dsp:cNvPr id="0" name=""/>
        <dsp:cNvSpPr/>
      </dsp:nvSpPr>
      <dsp:spPr>
        <a:xfrm>
          <a:off x="4618858" y="4371916"/>
          <a:ext cx="3169681" cy="58763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GB" sz="2300" kern="1200" dirty="0" smtClean="0">
              <a:solidFill>
                <a:schemeClr val="tx1"/>
              </a:solidFill>
            </a:rPr>
            <a:t>Time structure</a:t>
          </a:r>
          <a:endParaRPr lang="en-GB" sz="2300" kern="1200" dirty="0">
            <a:solidFill>
              <a:schemeClr val="tx1"/>
            </a:solidFill>
          </a:endParaRPr>
        </a:p>
      </dsp:txBody>
      <dsp:txXfrm>
        <a:off x="4618858" y="4371916"/>
        <a:ext cx="3169681" cy="5876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0.04521</cdr:x>
      <cdr:y>0.88193</cdr:y>
    </cdr:from>
    <cdr:to>
      <cdr:x>0.67993</cdr:x>
      <cdr:y>0.94812</cdr:y>
    </cdr:to>
    <cdr:sp macro="" textlink="">
      <cdr:nvSpPr>
        <cdr:cNvPr id="2" name="TextBox 1"/>
        <cdr:cNvSpPr txBox="1"/>
      </cdr:nvSpPr>
      <cdr:spPr>
        <a:xfrm xmlns:a="http://schemas.openxmlformats.org/drawingml/2006/main">
          <a:off x="476271" y="4721015"/>
          <a:ext cx="6686529" cy="354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1100"/>
            <a:t>more generous -- --------------------Unemployment benefit generosity  -  --------- ---------------less generous</a:t>
          </a:r>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AE9E6AA3-1E51-4E9A-86CC-33590E73FCEE}" type="datetimeFigureOut">
              <a:rPr lang="en-GB" smtClean="0"/>
              <a:pPr/>
              <a:t>08/11/2017</a:t>
            </a:fld>
            <a:endParaRPr lang="en-GB"/>
          </a:p>
        </p:txBody>
      </p:sp>
      <p:sp>
        <p:nvSpPr>
          <p:cNvPr id="4" name="Footer Placeholder 3"/>
          <p:cNvSpPr>
            <a:spLocks noGrp="1"/>
          </p:cNvSpPr>
          <p:nvPr>
            <p:ph type="ftr" sz="quarter" idx="2"/>
          </p:nvPr>
        </p:nvSpPr>
        <p:spPr>
          <a:xfrm>
            <a:off x="0" y="9515475"/>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5475"/>
            <a:ext cx="2984500" cy="501650"/>
          </a:xfrm>
          <a:prstGeom prst="rect">
            <a:avLst/>
          </a:prstGeom>
        </p:spPr>
        <p:txBody>
          <a:bodyPr vert="horz" lIns="91440" tIns="45720" rIns="91440" bIns="45720" rtlCol="0" anchor="b"/>
          <a:lstStyle>
            <a:lvl1pPr algn="r">
              <a:defRPr sz="1200"/>
            </a:lvl1pPr>
          </a:lstStyle>
          <a:p>
            <a:fld id="{A8EA58C1-B3CF-4637-AAAB-2AEEBBD7029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1A0372E5-8344-4ABE-A8B8-83922672F5C5}" type="datetimeFigureOut">
              <a:rPr lang="en-GB" smtClean="0"/>
              <a:pPr/>
              <a:t>08/11/2017</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6151C4FD-C2E2-4C92-9737-8CF305BD13F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400" b="1" dirty="0" smtClean="0"/>
              <a:t>European Quality of Life Survey 2011/2012</a:t>
            </a:r>
            <a:r>
              <a:rPr lang="en-GB" sz="2400" dirty="0" smtClean="0"/>
              <a:t>:</a:t>
            </a:r>
          </a:p>
          <a:p>
            <a:pPr lvl="1"/>
            <a:r>
              <a:rPr lang="en-GB" sz="2000" dirty="0" smtClean="0"/>
              <a:t>High quality, recent</a:t>
            </a:r>
          </a:p>
          <a:p>
            <a:pPr lvl="1"/>
            <a:r>
              <a:rPr lang="en-GB" sz="2000" dirty="0" smtClean="0"/>
              <a:t>Includes a measurement of frequency of volunteering</a:t>
            </a:r>
          </a:p>
          <a:p>
            <a:pPr lvl="1"/>
            <a:r>
              <a:rPr lang="en-GB" sz="2000" dirty="0" smtClean="0"/>
              <a:t>A wide range of robust subjective well-being and mental health measurements</a:t>
            </a:r>
          </a:p>
          <a:p>
            <a:r>
              <a:rPr lang="en-GB" sz="2400" b="1" dirty="0" smtClean="0"/>
              <a:t>Sample: </a:t>
            </a:r>
            <a:r>
              <a:rPr lang="en-GB" sz="2400" dirty="0" smtClean="0"/>
              <a:t>2,449 unemployed individuals from 29 countries in Europe</a:t>
            </a:r>
          </a:p>
          <a:p>
            <a:r>
              <a:rPr lang="en-GB" sz="2400" b="1" dirty="0" smtClean="0"/>
              <a:t>Methods: </a:t>
            </a:r>
            <a:r>
              <a:rPr lang="en-GB" sz="2400" dirty="0" smtClean="0"/>
              <a:t>multi-level modelling</a:t>
            </a:r>
            <a:endParaRPr lang="en-GB" sz="2400" dirty="0" smtClean="0"/>
          </a:p>
        </p:txBody>
      </p:sp>
      <p:sp>
        <p:nvSpPr>
          <p:cNvPr id="4" name="Slide Number Placeholder 3"/>
          <p:cNvSpPr>
            <a:spLocks noGrp="1"/>
          </p:cNvSpPr>
          <p:nvPr>
            <p:ph type="sldNum" sz="quarter" idx="10"/>
          </p:nvPr>
        </p:nvSpPr>
        <p:spPr/>
        <p:txBody>
          <a:bodyPr/>
          <a:lstStyle/>
          <a:p>
            <a:fld id="{6151C4FD-C2E2-4C92-9737-8CF305BD13F6}"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064">
              <a:defRPr/>
            </a:pPr>
            <a:r>
              <a:rPr lang="en-GB" dirty="0" smtClean="0"/>
              <a:t>People who volunteer more regularly are more likely to have better mental health in countries with higher unemployment benefits, compared to unemployed people who do the same level of volunteering in countries with a lower level  of unemployment benefits</a:t>
            </a:r>
          </a:p>
          <a:p>
            <a:pPr defTabSz="966064">
              <a:defRPr/>
            </a:pPr>
            <a:endParaRPr lang="en-GB" dirty="0" smtClean="0"/>
          </a:p>
          <a:p>
            <a:r>
              <a:rPr lang="en-GB" dirty="0" smtClean="0"/>
              <a:t>Causality: </a:t>
            </a:r>
            <a:r>
              <a:rPr lang="en-GB" b="1" dirty="0" smtClean="0"/>
              <a:t>Reverse:</a:t>
            </a:r>
            <a:r>
              <a:rPr lang="en-GB" b="1" baseline="0" dirty="0" smtClean="0"/>
              <a:t> </a:t>
            </a:r>
            <a:r>
              <a:rPr lang="en-GB" baseline="0" dirty="0" smtClean="0"/>
              <a:t>in countries with higher benefit replacement rate people with better mental health volunteer more frequently than people with lower mental health (makes sense)</a:t>
            </a:r>
          </a:p>
          <a:p>
            <a:r>
              <a:rPr lang="en-GB" baseline="0" dirty="0" smtClean="0"/>
              <a:t>BUT </a:t>
            </a:r>
            <a:r>
              <a:rPr lang="en-GB" dirty="0" smtClean="0"/>
              <a:t>Why would people in the countries with lower benefit replacement</a:t>
            </a:r>
            <a:r>
              <a:rPr lang="en-GB" baseline="0" dirty="0" smtClean="0"/>
              <a:t> rates volunteer more frequently than people with better mental health? </a:t>
            </a:r>
          </a:p>
          <a:p>
            <a:pPr defTabSz="966064">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151C4FD-C2E2-4C92-9737-8CF305BD13F6}"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151C4FD-C2E2-4C92-9737-8CF305BD13F6}"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Beck</a:t>
            </a:r>
            <a:r>
              <a:rPr lang="en-GB" baseline="0" dirty="0" smtClean="0"/>
              <a:t> proposed a solution an European multi-activity society- a society that rewards work other than paid work. Rewards with civil money-, including money from the benefits.</a:t>
            </a:r>
          </a:p>
          <a:p>
            <a:r>
              <a:rPr lang="en-GB" baseline="0" dirty="0" smtClean="0"/>
              <a:t>Could Beck’s solution work? We decided to test it. Although voluntary work currently is not paid by benefits, the closest approximation is the generosity of unemployment benefits that signal state’s (societal) approval of (temporary) exist from the labour market. (alternative- the importance of paid work but values/behaviour do no often much), we think that unemployment benefit generosity is a much better measure.</a:t>
            </a:r>
            <a:endParaRPr lang="en-GB" dirty="0"/>
          </a:p>
        </p:txBody>
      </p:sp>
      <p:sp>
        <p:nvSpPr>
          <p:cNvPr id="4" name="Slide Number Placeholder 3"/>
          <p:cNvSpPr>
            <a:spLocks noGrp="1"/>
          </p:cNvSpPr>
          <p:nvPr>
            <p:ph type="sldNum" sz="quarter" idx="10"/>
          </p:nvPr>
        </p:nvSpPr>
        <p:spPr/>
        <p:txBody>
          <a:bodyPr/>
          <a:lstStyle/>
          <a:p>
            <a:fld id="{6151C4FD-C2E2-4C92-9737-8CF305BD13F6}"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0FF1763-CF51-4329-A9B1-3707A95A932A}" type="slidenum">
              <a:rPr lang="en-GB" smtClean="0">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4124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0FF1763-CF51-4329-A9B1-3707A95A932A}" type="slidenum">
              <a:rPr lang="en-GB" smtClean="0">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41244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0FF1763-CF51-4329-A9B1-3707A95A932A}" type="slidenum">
              <a:rPr lang="en-GB" smtClean="0">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4124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809371E9-93B3-4CF6-891F-3FF42AA8080F}" type="datetimeFigureOut">
              <a:rPr lang="en-GB" smtClean="0"/>
              <a:pPr/>
              <a:t>08/11/2017</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58221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mn-lt"/>
              </a:defRPr>
            </a:lvl1pPr>
          </a:lstStyle>
          <a:p>
            <a:pPr>
              <a:defRPr/>
            </a:pPr>
            <a:fld id="{9007938B-EBED-4F48-A0E2-73E73E22E524}" type="datetimeFigureOut">
              <a:rPr lang="en-GB" sz="1800" b="0">
                <a:solidFill>
                  <a:prstClr val="black"/>
                </a:solidFill>
                <a:ea typeface="+mn-ea"/>
              </a:rPr>
              <a:pPr>
                <a:defRPr/>
              </a:pPr>
              <a:t>08/11/2017</a:t>
            </a:fld>
            <a:endParaRPr lang="en-GB" sz="1800" b="0">
              <a:solidFill>
                <a:prstClr val="black"/>
              </a:solidFil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sz="1800" b="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mn-lt"/>
              </a:defRPr>
            </a:lvl1pPr>
          </a:lstStyle>
          <a:p>
            <a:pPr>
              <a:defRPr/>
            </a:pPr>
            <a:fld id="{597CF0F6-A506-411E-8A70-73B61BE16B92}" type="slidenum">
              <a:rPr lang="en-GB" sz="1800" b="0">
                <a:solidFill>
                  <a:prstClr val="black"/>
                </a:solidFill>
                <a:ea typeface="+mn-ea"/>
              </a:rPr>
              <a:pPr>
                <a:defRPr/>
              </a:pPr>
              <a:t>‹#›</a:t>
            </a:fld>
            <a:endParaRPr lang="en-GB" sz="1800" b="0">
              <a:solidFill>
                <a:prstClr val="black"/>
              </a:solidFill>
              <a:ea typeface="+mn-ea"/>
            </a:endParaRPr>
          </a:p>
        </p:txBody>
      </p:sp>
    </p:spTree>
    <p:extLst>
      <p:ext uri="{BB962C8B-B14F-4D97-AF65-F5344CB8AC3E}">
        <p14:creationId xmlns="" xmlns:p14="http://schemas.microsoft.com/office/powerpoint/2010/main" val="35132000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809371E9-93B3-4CF6-891F-3FF42AA8080F}" type="datetimeFigureOut">
              <a:rPr lang="en-GB" smtClean="0"/>
              <a:pPr/>
              <a:t>08/11/2017</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58221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0FF1763-CF51-4329-A9B1-3707A95A932A}" type="slidenum">
              <a:rPr lang="en-GB" smtClean="0">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4124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09371E9-93B3-4CF6-891F-3FF42AA8080F}" type="datetimeFigureOut">
              <a:rPr lang="en-GB" smtClean="0"/>
              <a:pPr/>
              <a:t>08/11/2017</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FBF035C-64EB-4A25-BABB-AA5EF25BCF88}" type="slidenum">
              <a:rPr lang="en-GB" smtClean="0"/>
              <a:pPr/>
              <a:t>‹#›</a:t>
            </a:fld>
            <a:endParaRPr lang="en-GB"/>
          </a:p>
        </p:txBody>
      </p:sp>
    </p:spTree>
    <p:extLst>
      <p:ext uri="{BB962C8B-B14F-4D97-AF65-F5344CB8AC3E}">
        <p14:creationId xmlns:p14="http://schemas.microsoft.com/office/powerpoint/2010/main" xmlns="" val="27489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00FF1763-CF51-4329-A9B1-3707A95A932A}" type="slidenum">
              <a:rPr lang="en-GB" smtClean="0">
                <a:solidFill>
                  <a:srgbClr val="000000"/>
                </a:solidFill>
              </a:rPr>
              <a:pPr/>
              <a:t>‹#›</a:t>
            </a:fld>
            <a:endParaRPr lang="en-GB">
              <a:solidFill>
                <a:srgbClr val="000000"/>
              </a:solidFill>
            </a:endParaRPr>
          </a:p>
        </p:txBody>
      </p:sp>
    </p:spTree>
    <p:extLst>
      <p:ext uri="{BB962C8B-B14F-4D97-AF65-F5344CB8AC3E}">
        <p14:creationId xmlns="" xmlns:p14="http://schemas.microsoft.com/office/powerpoint/2010/main" val="41244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27" name="Picture 5" descr="MASTER_Salford logo_RGB.png"/>
          <p:cNvPicPr>
            <a:picLocks noChangeAspect="1"/>
          </p:cNvPicPr>
          <p:nvPr/>
        </p:nvPicPr>
        <p:blipFill>
          <a:blip r:embed="rId5" cstate="print"/>
          <a:srcRect/>
          <a:stretch>
            <a:fillRect/>
          </a:stretch>
        </p:blipFill>
        <p:spPr bwMode="auto">
          <a:xfrm>
            <a:off x="617538" y="261938"/>
            <a:ext cx="2024062" cy="1516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59" r:id="rId3"/>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17000"/>
          </a:srgbClr>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252413" cy="6858000"/>
          </a:xfrm>
          <a:prstGeom prst="rect">
            <a:avLst/>
          </a:prstGeom>
          <a:solidFill>
            <a:srgbClr val="C60C30"/>
          </a:solidFill>
          <a:ln>
            <a:noFill/>
          </a:ln>
          <a:effectLst>
            <a:outerShdw dist="23000" dir="5400000" rotWithShape="0">
              <a:srgbClr val="808080">
                <a:alpha val="34998"/>
              </a:srgbClr>
            </a:outerShdw>
          </a:effectLst>
          <a:extLst>
            <a:ext uri="{91240B29-F687-4F45-9708-019B960494DF}">
              <a14:hiddenLine xmlns="" xmlns:a14="http://schemas.microsoft.com/office/drawing/2010/main" w="0">
                <a:solidFill>
                  <a:srgbClr val="000000"/>
                </a:solidFill>
                <a:round/>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0"/>
              </a:spcBef>
            </a:pPr>
            <a:endParaRPr lang="en-US" altLang="en-US" sz="1800" b="0">
              <a:solidFill>
                <a:srgbClr val="FFFFFF"/>
              </a:solidFill>
              <a:ea typeface="+mn-ea"/>
            </a:endParaRPr>
          </a:p>
        </p:txBody>
      </p:sp>
      <p:pic>
        <p:nvPicPr>
          <p:cNvPr id="2051" name="Picture 5" descr="MASTER_Salford logo_RGB.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7538" y="261938"/>
            <a:ext cx="2024062" cy="151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05162804"/>
      </p:ext>
    </p:extLst>
  </p:cSld>
  <p:clrMap bg1="lt1" tx1="dk1" bg2="lt2" tx2="dk2" accent1="accent1" accent2="accent2" accent3="accent3" accent4="accent4" accent5="accent5" accent6="accent6" hlink="hlink" folHlink="folHlink"/>
  <p:sldLayoutIdLst>
    <p:sldLayoutId id="2147483702" r:id="rId1"/>
    <p:sldLayoutId id="2147483713" r:id="rId2"/>
    <p:sldLayoutId id="2147483714" r:id="rId3"/>
  </p:sldLayoutIdLst>
  <p:transition>
    <p:fade thruBlk="1"/>
  </p:transition>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1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0F6AD-869E-41C6-8893-5C10A66EFB1B}" type="datetimeFigureOut">
              <a:rPr lang="en-GB" b="0" smtClean="0">
                <a:solidFill>
                  <a:prstClr val="black">
                    <a:tint val="75000"/>
                  </a:prstClr>
                </a:solidFill>
                <a:latin typeface="Calibri"/>
                <a:ea typeface="+mn-ea"/>
              </a:rPr>
              <a:pPr fontAlgn="auto">
                <a:spcBef>
                  <a:spcPts val="0"/>
                </a:spcBef>
                <a:spcAft>
                  <a:spcPts val="0"/>
                </a:spcAft>
              </a:pPr>
              <a:t>08/11/2017</a:t>
            </a:fld>
            <a:endParaRPr lang="en-GB"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27018A-716A-4A3E-B0E7-0A17E9CA2A10}" type="slidenum">
              <a:rPr lang="en-GB" b="0" smtClean="0">
                <a:solidFill>
                  <a:prstClr val="black">
                    <a:tint val="75000"/>
                  </a:prstClr>
                </a:solidFill>
                <a:latin typeface="Calibri"/>
                <a:ea typeface="+mn-ea"/>
              </a:rPr>
              <a:pPr fontAlgn="auto">
                <a:spcBef>
                  <a:spcPts val="0"/>
                </a:spcBef>
                <a:spcAft>
                  <a:spcPts val="0"/>
                </a:spcAft>
              </a:pPr>
              <a:t>‹#›</a:t>
            </a:fld>
            <a:endParaRPr lang="en-GB" b="0">
              <a:solidFill>
                <a:prstClr val="black">
                  <a:tint val="75000"/>
                </a:prstClr>
              </a:solidFill>
              <a:latin typeface="Calibri"/>
              <a:ea typeface="+mn-ea"/>
            </a:endParaRPr>
          </a:p>
        </p:txBody>
      </p:sp>
    </p:spTree>
    <p:extLst>
      <p:ext uri="{BB962C8B-B14F-4D97-AF65-F5344CB8AC3E}">
        <p14:creationId xmlns="" xmlns:p14="http://schemas.microsoft.com/office/powerpoint/2010/main" val="3590350535"/>
      </p:ext>
    </p:extLst>
  </p:cSld>
  <p:clrMap bg1="lt1" tx1="dk1" bg2="lt2" tx2="dk2" accent1="accent1" accent2="accent2" accent3="accent3" accent4="accent4" accent5="accent5" accent6="accent6" hlink="hlink" folHlink="folHlink"/>
  <p:sldLayoutIdLst>
    <p:sldLayoutId id="2147483704" r:id="rId1"/>
    <p:sldLayoutId id="214748371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1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0F6AD-869E-41C6-8893-5C10A66EFB1B}" type="datetimeFigureOut">
              <a:rPr lang="en-GB" b="0" smtClean="0">
                <a:solidFill>
                  <a:prstClr val="black">
                    <a:tint val="75000"/>
                  </a:prstClr>
                </a:solidFill>
                <a:latin typeface="Calibri"/>
                <a:ea typeface="+mn-ea"/>
              </a:rPr>
              <a:pPr fontAlgn="auto">
                <a:spcBef>
                  <a:spcPts val="0"/>
                </a:spcBef>
                <a:spcAft>
                  <a:spcPts val="0"/>
                </a:spcAft>
              </a:pPr>
              <a:t>08/11/2017</a:t>
            </a:fld>
            <a:endParaRPr lang="en-GB"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27018A-716A-4A3E-B0E7-0A17E9CA2A10}" type="slidenum">
              <a:rPr lang="en-GB" b="0" smtClean="0">
                <a:solidFill>
                  <a:prstClr val="black">
                    <a:tint val="75000"/>
                  </a:prstClr>
                </a:solidFill>
                <a:latin typeface="Calibri"/>
                <a:ea typeface="+mn-ea"/>
              </a:rPr>
              <a:pPr fontAlgn="auto">
                <a:spcBef>
                  <a:spcPts val="0"/>
                </a:spcBef>
                <a:spcAft>
                  <a:spcPts val="0"/>
                </a:spcAft>
              </a:pPr>
              <a:t>‹#›</a:t>
            </a:fld>
            <a:endParaRPr lang="en-GB" b="0">
              <a:solidFill>
                <a:prstClr val="black">
                  <a:tint val="75000"/>
                </a:prstClr>
              </a:solidFill>
              <a:latin typeface="Calibri"/>
              <a:ea typeface="+mn-ea"/>
            </a:endParaRPr>
          </a:p>
        </p:txBody>
      </p:sp>
    </p:spTree>
    <p:extLst>
      <p:ext uri="{BB962C8B-B14F-4D97-AF65-F5344CB8AC3E}">
        <p14:creationId xmlns="" xmlns:p14="http://schemas.microsoft.com/office/powerpoint/2010/main" val="3590350535"/>
      </p:ext>
    </p:extLst>
  </p:cSld>
  <p:clrMap bg1="lt1" tx1="dk1" bg2="lt2" tx2="dk2" accent1="accent1" accent2="accent2" accent3="accent3" accent4="accent4" accent5="accent5" accent6="accent6" hlink="hlink" folHlink="folHlink"/>
  <p:sldLayoutIdLst>
    <p:sldLayoutId id="2147483706" r:id="rId1"/>
    <p:sldLayoutId id="214748371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1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0F6AD-869E-41C6-8893-5C10A66EFB1B}" type="datetimeFigureOut">
              <a:rPr lang="en-GB" b="0" smtClean="0">
                <a:solidFill>
                  <a:prstClr val="black">
                    <a:tint val="75000"/>
                  </a:prstClr>
                </a:solidFill>
                <a:latin typeface="Calibri"/>
              </a:rPr>
              <a:pPr fontAlgn="auto">
                <a:spcBef>
                  <a:spcPts val="0"/>
                </a:spcBef>
                <a:spcAft>
                  <a:spcPts val="0"/>
                </a:spcAft>
              </a:pPr>
              <a:t>08/11/2017</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27018A-716A-4A3E-B0E7-0A17E9CA2A10}" type="slidenum">
              <a:rPr lang="en-GB" b="0" smtClean="0">
                <a:solidFill>
                  <a:prstClr val="black">
                    <a:tint val="75000"/>
                  </a:prstClr>
                </a:solidFill>
                <a:latin typeface="Calibri"/>
              </a:rPr>
              <a:pPr fontAlgn="auto">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 xmlns:p14="http://schemas.microsoft.com/office/powerpoint/2010/main" val="3590350535"/>
      </p:ext>
    </p:extLst>
  </p:cSld>
  <p:clrMap bg1="lt1" tx1="dk1" bg2="lt2" tx2="dk2" accent1="accent1" accent2="accent2" accent3="accent3" accent4="accent4" accent5="accent5" accent6="accent6" hlink="hlink" folHlink="folHlink"/>
  <p:sldLayoutIdLst>
    <p:sldLayoutId id="2147483708" r:id="rId1"/>
    <p:sldLayoutId id="214748371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1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0F6AD-869E-41C6-8893-5C10A66EFB1B}" type="datetimeFigureOut">
              <a:rPr lang="en-GB" b="0" smtClean="0">
                <a:solidFill>
                  <a:prstClr val="black">
                    <a:tint val="75000"/>
                  </a:prstClr>
                </a:solidFill>
                <a:latin typeface="Calibri"/>
              </a:rPr>
              <a:pPr fontAlgn="auto">
                <a:spcBef>
                  <a:spcPts val="0"/>
                </a:spcBef>
                <a:spcAft>
                  <a:spcPts val="0"/>
                </a:spcAft>
              </a:pPr>
              <a:t>08/11/2017</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27018A-716A-4A3E-B0E7-0A17E9CA2A10}" type="slidenum">
              <a:rPr lang="en-GB" b="0" smtClean="0">
                <a:solidFill>
                  <a:prstClr val="black">
                    <a:tint val="75000"/>
                  </a:prstClr>
                </a:solidFill>
                <a:latin typeface="Calibri"/>
              </a:rPr>
              <a:pPr fontAlgn="auto">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 xmlns:p14="http://schemas.microsoft.com/office/powerpoint/2010/main" val="3590350535"/>
      </p:ext>
    </p:extLst>
  </p:cSld>
  <p:clrMap bg1="lt1" tx1="dk1" bg2="lt2" tx2="dk2" accent1="accent1" accent2="accent2" accent3="accent3" accent4="accent4" accent5="accent5" accent6="accent6" hlink="hlink" folHlink="folHlink"/>
  <p:sldLayoutIdLst>
    <p:sldLayoutId id="2147483710" r:id="rId1"/>
    <p:sldLayoutId id="214748371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CCFF">
            <a:alpha val="1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0F6AD-869E-41C6-8893-5C10A66EFB1B}" type="datetimeFigureOut">
              <a:rPr lang="en-GB" b="0" smtClean="0">
                <a:solidFill>
                  <a:prstClr val="black">
                    <a:tint val="75000"/>
                  </a:prstClr>
                </a:solidFill>
                <a:latin typeface="Calibri"/>
                <a:ea typeface="+mn-ea"/>
              </a:rPr>
              <a:pPr fontAlgn="auto">
                <a:spcBef>
                  <a:spcPts val="0"/>
                </a:spcBef>
                <a:spcAft>
                  <a:spcPts val="0"/>
                </a:spcAft>
              </a:pPr>
              <a:t>08/11/2017</a:t>
            </a:fld>
            <a:endParaRPr lang="en-GB"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27018A-716A-4A3E-B0E7-0A17E9CA2A10}" type="slidenum">
              <a:rPr lang="en-GB" b="0" smtClean="0">
                <a:solidFill>
                  <a:prstClr val="black">
                    <a:tint val="75000"/>
                  </a:prstClr>
                </a:solidFill>
                <a:latin typeface="Calibri"/>
                <a:ea typeface="+mn-ea"/>
              </a:rPr>
              <a:pPr fontAlgn="auto">
                <a:spcBef>
                  <a:spcPts val="0"/>
                </a:spcBef>
                <a:spcAft>
                  <a:spcPts val="0"/>
                </a:spcAft>
              </a:pPr>
              <a:t>‹#›</a:t>
            </a:fld>
            <a:endParaRPr lang="en-GB" b="0">
              <a:solidFill>
                <a:prstClr val="black">
                  <a:tint val="75000"/>
                </a:prstClr>
              </a:solidFill>
              <a:latin typeface="Calibri"/>
              <a:ea typeface="+mn-ea"/>
            </a:endParaRPr>
          </a:p>
        </p:txBody>
      </p:sp>
    </p:spTree>
    <p:extLst>
      <p:ext uri="{BB962C8B-B14F-4D97-AF65-F5344CB8AC3E}">
        <p14:creationId xmlns="" xmlns:p14="http://schemas.microsoft.com/office/powerpoint/2010/main" val="3590350535"/>
      </p:ext>
    </p:extLst>
  </p:cSld>
  <p:clrMap bg1="lt1" tx1="dk1" bg2="lt2" tx2="dk2" accent1="accent1" accent2="accent2" accent3="accent3" accent4="accent4" accent5="accent5" accent6="accent6" hlink="hlink" folHlink="folHlink"/>
  <p:sldLayoutIdLst>
    <p:sldLayoutId id="2147483712" r:id="rId1"/>
    <p:sldLayoutId id="214748371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Word_2007_Document1.docx"/></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5172075"/>
            <a:ext cx="9144000" cy="1685925"/>
          </a:xfrm>
          <a:prstGeom prst="rect">
            <a:avLst/>
          </a:prstGeom>
          <a:solidFill>
            <a:srgbClr val="C000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800" dirty="0">
              <a:solidFill>
                <a:srgbClr val="C00000"/>
              </a:solidFill>
              <a:latin typeface="+mn-lt"/>
              <a:ea typeface="+mn-ea"/>
              <a:cs typeface="+mn-cs"/>
            </a:endParaRPr>
          </a:p>
        </p:txBody>
      </p:sp>
      <p:sp>
        <p:nvSpPr>
          <p:cNvPr id="10242" name="Title 1"/>
          <p:cNvSpPr>
            <a:spLocks noGrp="1"/>
          </p:cNvSpPr>
          <p:nvPr>
            <p:ph type="ctrTitle" idx="4294967295"/>
          </p:nvPr>
        </p:nvSpPr>
        <p:spPr>
          <a:xfrm>
            <a:off x="467544" y="3573017"/>
            <a:ext cx="8676456" cy="1008112"/>
          </a:xfrm>
          <a:prstGeom prst="rect">
            <a:avLst/>
          </a:prstGeom>
        </p:spPr>
        <p:txBody>
          <a:bodyPr>
            <a:normAutofit fontScale="90000"/>
          </a:bodyPr>
          <a:lstStyle/>
          <a:p>
            <a:r>
              <a:rPr lang="en-GB" sz="3200" b="1" dirty="0" smtClean="0"/>
              <a:t>When voluntary work makes you sick</a:t>
            </a:r>
            <a:r>
              <a:rPr lang="en-GB" sz="3600" dirty="0" smtClean="0"/>
              <a:t/>
            </a:r>
            <a:br>
              <a:rPr lang="en-GB" sz="3600" dirty="0" smtClean="0"/>
            </a:br>
            <a:endParaRPr lang="en-US" sz="3600" dirty="0">
              <a:solidFill>
                <a:srgbClr val="595959"/>
              </a:solidFill>
              <a:latin typeface="Calibri" charset="0"/>
              <a:ea typeface="ＭＳ Ｐゴシック" charset="0"/>
            </a:endParaRPr>
          </a:p>
        </p:txBody>
      </p:sp>
      <p:sp>
        <p:nvSpPr>
          <p:cNvPr id="10243" name="Subtitle 2"/>
          <p:cNvSpPr>
            <a:spLocks noGrp="1"/>
          </p:cNvSpPr>
          <p:nvPr>
            <p:ph type="subTitle" idx="4294967295"/>
          </p:nvPr>
        </p:nvSpPr>
        <p:spPr bwMode="auto">
          <a:xfrm>
            <a:off x="0" y="5360988"/>
            <a:ext cx="8748464" cy="1296987"/>
          </a:xfrm>
          <a:prstGeom prst="rect">
            <a:avLst/>
          </a:prstGeom>
          <a:solidFill>
            <a:schemeClr val="accent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ctr" eaLnBrk="1" hangingPunct="1">
              <a:buFont typeface="Arial" charset="0"/>
              <a:buNone/>
            </a:pPr>
            <a:r>
              <a:rPr lang="en-US" sz="3600" dirty="0" smtClean="0">
                <a:solidFill>
                  <a:schemeClr val="bg1"/>
                </a:solidFill>
                <a:latin typeface="Calibri" charset="0"/>
                <a:ea typeface="ＭＳ Ｐゴシック" charset="0"/>
              </a:rPr>
              <a:t>Dr. Daiga </a:t>
            </a:r>
            <a:r>
              <a:rPr lang="en-US" sz="3600" dirty="0" smtClean="0">
                <a:solidFill>
                  <a:schemeClr val="bg1"/>
                </a:solidFill>
                <a:latin typeface="Calibri" charset="0"/>
                <a:ea typeface="ＭＳ Ｐゴシック" charset="0"/>
              </a:rPr>
              <a:t>Kamer</a:t>
            </a:r>
            <a:r>
              <a:rPr lang="lv-LV" sz="3600" dirty="0" smtClean="0">
                <a:solidFill>
                  <a:schemeClr val="bg1"/>
                </a:solidFill>
                <a:latin typeface="Calibri" charset="0"/>
                <a:ea typeface="ＭＳ Ｐゴシック" charset="0"/>
              </a:rPr>
              <a:t>āde</a:t>
            </a:r>
            <a:r>
              <a:rPr lang="en-GB" sz="3600" dirty="0" smtClean="0">
                <a:solidFill>
                  <a:schemeClr val="bg1"/>
                </a:solidFill>
                <a:latin typeface="Calibri" charset="0"/>
                <a:ea typeface="ＭＳ Ｐゴシック" charset="0"/>
              </a:rPr>
              <a:t>, </a:t>
            </a:r>
            <a:r>
              <a:rPr lang="en-GB" sz="3600" dirty="0" smtClean="0">
                <a:solidFill>
                  <a:schemeClr val="bg1"/>
                </a:solidFill>
                <a:latin typeface="Calibri" charset="0"/>
                <a:ea typeface="ＭＳ Ｐゴシック" charset="0"/>
              </a:rPr>
              <a:t>Dr. Matthew </a:t>
            </a:r>
            <a:r>
              <a:rPr lang="en-GB" sz="3600" dirty="0" smtClean="0">
                <a:solidFill>
                  <a:schemeClr val="bg1"/>
                </a:solidFill>
                <a:latin typeface="Calibri" charset="0"/>
                <a:ea typeface="ＭＳ Ｐゴシック" charset="0"/>
              </a:rPr>
              <a:t>R Bennett</a:t>
            </a:r>
            <a:endParaRPr lang="lv-LV" sz="3600" dirty="0" smtClean="0">
              <a:solidFill>
                <a:schemeClr val="bg1"/>
              </a:solidFill>
              <a:latin typeface="Calibri" charset="0"/>
              <a:ea typeface="ＭＳ Ｐゴシック" charset="0"/>
            </a:endParaRPr>
          </a:p>
          <a:p>
            <a:pPr algn="ctr" eaLnBrk="1" hangingPunct="1">
              <a:buFont typeface="Arial" charset="0"/>
              <a:buNone/>
            </a:pPr>
            <a:endParaRPr lang="lv-LV" sz="2000" dirty="0" smtClean="0">
              <a:solidFill>
                <a:schemeClr val="bg1"/>
              </a:solidFill>
              <a:latin typeface="Calibri" charset="0"/>
              <a:ea typeface="ＭＳ Ｐゴシック" charset="0"/>
            </a:endParaRPr>
          </a:p>
          <a:p>
            <a:pPr algn="ctr" eaLnBrk="1" hangingPunct="1">
              <a:buFont typeface="Arial" charset="0"/>
              <a:buNone/>
            </a:pPr>
            <a:endParaRPr lang="lv-LV" sz="2000" dirty="0" smtClean="0">
              <a:solidFill>
                <a:schemeClr val="bg1"/>
              </a:solidFill>
              <a:latin typeface="Calibri" charset="0"/>
              <a:ea typeface="ＭＳ Ｐゴシック" charset="0"/>
            </a:endParaRPr>
          </a:p>
        </p:txBody>
      </p:sp>
      <p:pic>
        <p:nvPicPr>
          <p:cNvPr id="10244" name="Picture 4" descr="TSI_fulllogo_horiz_whit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1340768"/>
            <a:ext cx="4204196"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Box 7"/>
          <p:cNvSpPr txBox="1">
            <a:spLocks noChangeArrowheads="1"/>
          </p:cNvSpPr>
          <p:nvPr/>
        </p:nvSpPr>
        <p:spPr bwMode="auto">
          <a:xfrm>
            <a:off x="4751388" y="43656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pic>
        <p:nvPicPr>
          <p:cNvPr id="7" name="Picture 3"/>
          <p:cNvPicPr>
            <a:picLocks noChangeAspect="1" noChangeArrowheads="1"/>
          </p:cNvPicPr>
          <p:nvPr/>
        </p:nvPicPr>
        <p:blipFill>
          <a:blip r:embed="rId3" cstate="print"/>
          <a:srcRect/>
          <a:stretch>
            <a:fillRect/>
          </a:stretch>
        </p:blipFill>
        <p:spPr bwMode="auto">
          <a:xfrm>
            <a:off x="6660232" y="332656"/>
            <a:ext cx="1894260" cy="792088"/>
          </a:xfrm>
          <a:prstGeom prst="rect">
            <a:avLst/>
          </a:prstGeom>
          <a:noFill/>
          <a:ln w="9525">
            <a:noFill/>
            <a:miter lim="800000"/>
            <a:headEnd/>
            <a:tailEnd/>
          </a:ln>
        </p:spPr>
      </p:pic>
    </p:spTree>
    <p:extLst>
      <p:ext uri="{BB962C8B-B14F-4D97-AF65-F5344CB8AC3E}">
        <p14:creationId xmlns:p14="http://schemas.microsoft.com/office/powerpoint/2010/main" xmlns="" val="1672524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pression.jpg"/>
          <p:cNvPicPr>
            <a:picLocks noGrp="1" noChangeAspect="1"/>
          </p:cNvPicPr>
          <p:nvPr>
            <p:ph idx="1"/>
          </p:nvPr>
        </p:nvPicPr>
        <p:blipFill>
          <a:blip r:embed="rId2" cstate="print"/>
          <a:stretch>
            <a:fillRect/>
          </a:stretch>
        </p:blipFill>
        <p:spPr>
          <a:xfrm>
            <a:off x="539552" y="332656"/>
            <a:ext cx="8604448" cy="652534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32656"/>
          <a:ext cx="822960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3528" y="6237312"/>
            <a:ext cx="4392488" cy="923330"/>
          </a:xfrm>
          <a:prstGeom prst="rect">
            <a:avLst/>
          </a:prstGeom>
          <a:noFill/>
        </p:spPr>
        <p:txBody>
          <a:bodyPr wrap="square" numCol="1" rtlCol="0">
            <a:spAutoFit/>
          </a:bodyPr>
          <a:lstStyle/>
          <a:p>
            <a:r>
              <a:rPr lang="en-GB" dirty="0" smtClean="0"/>
              <a:t>Latent deprivation model (Jahoda,1982)</a:t>
            </a:r>
          </a:p>
          <a:p>
            <a:r>
              <a:rPr lang="en-GB" dirty="0" smtClean="0"/>
              <a:t>Agency theory (Fryer, 1986)</a:t>
            </a:r>
          </a:p>
          <a:p>
            <a:endParaRPr lang="en-GB" dirty="0"/>
          </a:p>
        </p:txBody>
      </p:sp>
      <p:sp>
        <p:nvSpPr>
          <p:cNvPr id="6" name="TextBox 5"/>
          <p:cNvSpPr txBox="1"/>
          <p:nvPr/>
        </p:nvSpPr>
        <p:spPr>
          <a:xfrm>
            <a:off x="4860032" y="6093296"/>
            <a:ext cx="3763984" cy="646331"/>
          </a:xfrm>
          <a:prstGeom prst="rect">
            <a:avLst/>
          </a:prstGeom>
          <a:noFill/>
        </p:spPr>
        <p:txBody>
          <a:bodyPr wrap="square" rtlCol="0">
            <a:spAutoFit/>
          </a:bodyPr>
          <a:lstStyle/>
          <a:p>
            <a:r>
              <a:rPr lang="en-GB" dirty="0" smtClean="0"/>
              <a:t>Qualitative studies </a:t>
            </a:r>
          </a:p>
          <a:p>
            <a:r>
              <a:rPr lang="en-GB" dirty="0" smtClean="0"/>
              <a:t>Volunteering and wellbeing studies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143000"/>
          </a:xfrm>
        </p:spPr>
        <p:txBody>
          <a:bodyPr>
            <a:noAutofit/>
          </a:bodyPr>
          <a:lstStyle/>
          <a:p>
            <a:r>
              <a:rPr lang="en-GB" sz="2800" b="1" dirty="0" smtClean="0">
                <a:solidFill>
                  <a:srgbClr val="C00000"/>
                </a:solidFill>
              </a:rPr>
              <a:t>Welfare generosity and volunteering and mental health</a:t>
            </a:r>
            <a:endParaRPr lang="en-GB" sz="2800" b="1" dirty="0">
              <a:solidFill>
                <a:srgbClr val="C00000"/>
              </a:solidFill>
            </a:endParaRPr>
          </a:p>
        </p:txBody>
      </p:sp>
      <p:graphicFrame>
        <p:nvGraphicFramePr>
          <p:cNvPr id="4" name="Content Placeholder 3"/>
          <p:cNvGraphicFramePr>
            <a:graphicFrameLocks noChangeAspect="1"/>
          </p:cNvGraphicFramePr>
          <p:nvPr>
            <p:ph idx="1"/>
          </p:nvPr>
        </p:nvGraphicFramePr>
        <p:xfrm>
          <a:off x="467544" y="1196752"/>
          <a:ext cx="8424935" cy="5661248"/>
        </p:xfrm>
        <a:graphic>
          <a:graphicData uri="http://schemas.openxmlformats.org/presentationml/2006/ole">
            <p:oleObj spid="_x0000_s3074" name="Document" r:id="rId4" imgW="5756306" imgH="4745626"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60648"/>
            <a:ext cx="6192688" cy="1143000"/>
          </a:xfrm>
        </p:spPr>
        <p:txBody>
          <a:bodyPr>
            <a:noAutofit/>
          </a:bodyPr>
          <a:lstStyle/>
          <a:p>
            <a:r>
              <a:rPr lang="en-US" sz="2400" dirty="0" smtClean="0"/>
              <a:t>Volunteering while </a:t>
            </a:r>
            <a:r>
              <a:rPr lang="en-US" sz="2400" dirty="0" smtClean="0"/>
              <a:t>unemployed, unemployment </a:t>
            </a:r>
            <a:r>
              <a:rPr lang="en-US" sz="2400" dirty="0" smtClean="0"/>
              <a:t>benefit </a:t>
            </a:r>
            <a:r>
              <a:rPr lang="en-US" sz="2400" dirty="0" smtClean="0"/>
              <a:t>generosity and mental health</a:t>
            </a:r>
            <a:r>
              <a:rPr lang="en-US" sz="2400" dirty="0" smtClean="0"/>
              <a:t/>
            </a:r>
            <a:br>
              <a:rPr lang="en-US" sz="2400" dirty="0" smtClean="0"/>
            </a:br>
            <a:endParaRPr lang="en-GB" sz="2400" dirty="0"/>
          </a:p>
        </p:txBody>
      </p:sp>
      <p:graphicFrame>
        <p:nvGraphicFramePr>
          <p:cNvPr id="8" name="Content Placeholder 7"/>
          <p:cNvGraphicFramePr>
            <a:graphicFrameLocks noGrp="1"/>
          </p:cNvGraphicFramePr>
          <p:nvPr>
            <p:ph idx="1"/>
          </p:nvPr>
        </p:nvGraphicFramePr>
        <p:xfrm>
          <a:off x="251520" y="1484784"/>
          <a:ext cx="8892480"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994122"/>
          </a:xfrm>
        </p:spPr>
        <p:txBody>
          <a:bodyPr>
            <a:normAutofit fontScale="90000"/>
          </a:bodyPr>
          <a:lstStyle/>
          <a:p>
            <a:r>
              <a:rPr lang="en-GB" b="1" dirty="0" smtClean="0">
                <a:solidFill>
                  <a:srgbClr val="C00000"/>
                </a:solidFill>
              </a:rPr>
              <a:t>Civil labour in a multi-activity </a:t>
            </a:r>
            <a:r>
              <a:rPr lang="en-GB" b="1" dirty="0" smtClean="0">
                <a:solidFill>
                  <a:srgbClr val="C00000"/>
                </a:solidFill>
              </a:rPr>
              <a:t>society?</a:t>
            </a:r>
            <a:endParaRPr lang="en-GB" b="1" dirty="0">
              <a:solidFill>
                <a:srgbClr val="C00000"/>
              </a:solidFill>
            </a:endParaRPr>
          </a:p>
        </p:txBody>
      </p:sp>
      <p:pic>
        <p:nvPicPr>
          <p:cNvPr id="7" name="Content Placeholder 6" descr="Beck.jpg"/>
          <p:cNvPicPr>
            <a:picLocks noGrp="1" noChangeAspect="1"/>
          </p:cNvPicPr>
          <p:nvPr>
            <p:ph idx="1"/>
          </p:nvPr>
        </p:nvPicPr>
        <p:blipFill>
          <a:blip r:embed="rId3" cstate="print"/>
          <a:stretch>
            <a:fillRect/>
          </a:stretch>
        </p:blipFill>
        <p:spPr>
          <a:xfrm>
            <a:off x="2699792" y="1916832"/>
            <a:ext cx="3960439" cy="475252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 </a:t>
            </a:r>
            <a:r>
              <a:rPr lang="en-GB" b="1" dirty="0" smtClean="0"/>
              <a:t>Paper available in USIR </a:t>
            </a:r>
            <a:endParaRPr lang="en-GB" b="1" dirty="0"/>
          </a:p>
        </p:txBody>
      </p:sp>
      <p:sp>
        <p:nvSpPr>
          <p:cNvPr id="3" name="Content Placeholder 2"/>
          <p:cNvSpPr>
            <a:spLocks noGrp="1"/>
          </p:cNvSpPr>
          <p:nvPr>
            <p:ph idx="1"/>
          </p:nvPr>
        </p:nvSpPr>
        <p:spPr/>
        <p:txBody>
          <a:bodyPr>
            <a:normAutofit/>
          </a:bodyPr>
          <a:lstStyle/>
          <a:p>
            <a:r>
              <a:rPr lang="en-GB" sz="2800" dirty="0" smtClean="0"/>
              <a:t>Kamer</a:t>
            </a:r>
            <a:r>
              <a:rPr lang="lv-LV" sz="2800" dirty="0" smtClean="0"/>
              <a:t>āde </a:t>
            </a:r>
            <a:r>
              <a:rPr lang="en-GB" sz="2800" dirty="0" smtClean="0"/>
              <a:t>D</a:t>
            </a:r>
            <a:r>
              <a:rPr lang="lv-LV" sz="2800" dirty="0" smtClean="0"/>
              <a:t>  </a:t>
            </a:r>
            <a:r>
              <a:rPr lang="en-GB" sz="2800" dirty="0" smtClean="0"/>
              <a:t>and Bennett, MR 2017, 'Rewarding work : cross-national differences in benefits, volunteering during unemployment, well-being and mental health' , </a:t>
            </a:r>
            <a:r>
              <a:rPr lang="en-GB" sz="2800" i="1" dirty="0" smtClean="0"/>
              <a:t>Work, Employment and Society </a:t>
            </a:r>
            <a:r>
              <a:rPr lang="en-GB" sz="2800" dirty="0" smtClean="0"/>
              <a:t>. </a:t>
            </a:r>
            <a:r>
              <a:rPr lang="en-GB" sz="2800" i="1" dirty="0" smtClean="0"/>
              <a:t>Online First.</a:t>
            </a:r>
          </a:p>
          <a:p>
            <a:endParaRPr lang="en-GB" dirty="0" smtClean="0"/>
          </a:p>
          <a:p>
            <a:r>
              <a:rPr lang="lv-LV" dirty="0" smtClean="0"/>
              <a:t>http://usir.salford.ac.uk/40992/</a:t>
            </a:r>
            <a:endParaRPr lang="lv-LV"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alford Theme 1">
      <a:dk1>
        <a:sysClr val="windowText" lastClr="000000"/>
      </a:dk1>
      <a:lt1>
        <a:sysClr val="window" lastClr="FFFFFF"/>
      </a:lt1>
      <a:dk2>
        <a:srgbClr val="000000"/>
      </a:dk2>
      <a:lt2>
        <a:srgbClr val="FFFCF3"/>
      </a:lt2>
      <a:accent1>
        <a:srgbClr val="C60C30"/>
      </a:accent1>
      <a:accent2>
        <a:srgbClr val="009AA6"/>
      </a:accent2>
      <a:accent3>
        <a:srgbClr val="BED600"/>
      </a:accent3>
      <a:accent4>
        <a:srgbClr val="920075"/>
      </a:accent4>
      <a:accent5>
        <a:srgbClr val="B4B6B9"/>
      </a:accent5>
      <a:accent6>
        <a:srgbClr val="E05206"/>
      </a:accent6>
      <a:hlink>
        <a:srgbClr val="A5A5A5"/>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owerpoint-logo">
  <a:themeElements>
    <a:clrScheme name="Salford Theme 1">
      <a:dk1>
        <a:sysClr val="windowText" lastClr="000000"/>
      </a:dk1>
      <a:lt1>
        <a:sysClr val="window" lastClr="FFFFFF"/>
      </a:lt1>
      <a:dk2>
        <a:srgbClr val="000000"/>
      </a:dk2>
      <a:lt2>
        <a:srgbClr val="FFFCF3"/>
      </a:lt2>
      <a:accent1>
        <a:srgbClr val="C60C30"/>
      </a:accent1>
      <a:accent2>
        <a:srgbClr val="009AA6"/>
      </a:accent2>
      <a:accent3>
        <a:srgbClr val="BED600"/>
      </a:accent3>
      <a:accent4>
        <a:srgbClr val="920075"/>
      </a:accent4>
      <a:accent5>
        <a:srgbClr val="B4B6B9"/>
      </a:accent5>
      <a:accent6>
        <a:srgbClr val="E05206"/>
      </a:accent6>
      <a:hlink>
        <a:srgbClr val="A5A5A5"/>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899</TotalTime>
  <Words>344</Words>
  <Application>Microsoft Office PowerPoint</Application>
  <PresentationFormat>On-screen Show (4:3)</PresentationFormat>
  <Paragraphs>45</Paragraphs>
  <Slides>7</Slides>
  <Notes>4</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7</vt:i4>
      </vt:variant>
    </vt:vector>
  </HeadingPairs>
  <TitlesOfParts>
    <vt:vector size="15" baseType="lpstr">
      <vt:lpstr>Theme1</vt:lpstr>
      <vt:lpstr>1_powerpoint-logo</vt:lpstr>
      <vt:lpstr>1_Office Theme</vt:lpstr>
      <vt:lpstr>2_Office Theme</vt:lpstr>
      <vt:lpstr>3_Office Theme</vt:lpstr>
      <vt:lpstr>4_Office Theme</vt:lpstr>
      <vt:lpstr>5_Office Theme</vt:lpstr>
      <vt:lpstr>Document</vt:lpstr>
      <vt:lpstr>When voluntary work makes you sick </vt:lpstr>
      <vt:lpstr>Slide 2</vt:lpstr>
      <vt:lpstr>Slide 3</vt:lpstr>
      <vt:lpstr>Welfare generosity and volunteering and mental health</vt:lpstr>
      <vt:lpstr>Volunteering while unemployed, unemployment benefit generosity and mental health </vt:lpstr>
      <vt:lpstr>Civil labour in a multi-activity society?</vt:lpstr>
      <vt:lpstr> Paper available in USIR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Kamerade</dc:creator>
  <cp:lastModifiedBy>Kamerade</cp:lastModifiedBy>
  <cp:revision>174</cp:revision>
  <dcterms:created xsi:type="dcterms:W3CDTF">2015-05-11T07:37:08Z</dcterms:created>
  <dcterms:modified xsi:type="dcterms:W3CDTF">2017-11-08T09:14:47Z</dcterms:modified>
</cp:coreProperties>
</file>