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71"/>
  </p:normalViewPr>
  <p:slideViewPr>
    <p:cSldViewPr snapToGrid="0" snapToObjects="1">
      <p:cViewPr varScale="1">
        <p:scale>
          <a:sx n="111" d="100"/>
          <a:sy n="111" d="100"/>
        </p:scale>
        <p:origin x="-30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48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85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9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16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405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3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744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195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0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45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7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4F2BF-BDAA-8641-B88D-6C711A5EA3CF}" type="datetimeFigureOut">
              <a:rPr lang="en-GB" smtClean="0"/>
              <a:t>18/10/2017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268B9-B065-6043-A8A8-981F6C1BD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29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741" y="1688123"/>
            <a:ext cx="771339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 smtClean="0"/>
              <a:t>Political Marketing and the Future of the Labour Party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r>
              <a:rPr lang="en-GB" b="1" dirty="0" smtClean="0"/>
              <a:t>Dr. Peter Reeves</a:t>
            </a:r>
          </a:p>
          <a:p>
            <a:pPr algn="ctr"/>
            <a:r>
              <a:rPr lang="en-GB" b="1" dirty="0" smtClean="0"/>
              <a:t>University of Salford</a:t>
            </a:r>
          </a:p>
          <a:p>
            <a:pPr algn="ctr"/>
            <a:endParaRPr lang="en-GB" b="1" dirty="0"/>
          </a:p>
          <a:p>
            <a:pPr algn="ctr"/>
            <a:r>
              <a:rPr lang="en-GB" b="1" dirty="0" smtClean="0"/>
              <a:t>Presentation to Political Studies Association Political Marketing Group Meeting</a:t>
            </a:r>
          </a:p>
          <a:p>
            <a:pPr algn="ctr"/>
            <a:r>
              <a:rPr lang="en-GB" b="1" dirty="0" smtClean="0"/>
              <a:t>University of Salford,  20</a:t>
            </a:r>
            <a:r>
              <a:rPr lang="en-GB" b="1" baseline="30000" dirty="0" smtClean="0"/>
              <a:t>th</a:t>
            </a:r>
            <a:r>
              <a:rPr lang="en-GB" b="1" dirty="0" smtClean="0"/>
              <a:t> October 2017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40" y="4948429"/>
            <a:ext cx="2747467" cy="1421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45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6422" y="0"/>
            <a:ext cx="1182557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References</a:t>
            </a:r>
            <a:endParaRPr lang="en-GB" b="1" dirty="0"/>
          </a:p>
          <a:p>
            <a:r>
              <a:rPr lang="en-GB" dirty="0" smtClean="0"/>
              <a:t>Downs, A. (1957) An economic theory of democracy, New York Harper. </a:t>
            </a:r>
          </a:p>
          <a:p>
            <a:r>
              <a:rPr lang="en-GB" dirty="0" err="1" smtClean="0"/>
              <a:t>Duverger</a:t>
            </a:r>
            <a:r>
              <a:rPr lang="en-GB" dirty="0"/>
              <a:t>, M. (1964). Political parties: Their organisation and activity in a modern state, 3rd</a:t>
            </a:r>
          </a:p>
          <a:p>
            <a:r>
              <a:rPr lang="en-GB" dirty="0"/>
              <a:t>edition, Cambridge: Methuen and Co</a:t>
            </a:r>
            <a:r>
              <a:rPr lang="en-GB" dirty="0" smtClean="0"/>
              <a:t>.</a:t>
            </a:r>
          </a:p>
          <a:p>
            <a:r>
              <a:rPr lang="en-GB" dirty="0" smtClean="0"/>
              <a:t>Giddens</a:t>
            </a:r>
            <a:r>
              <a:rPr lang="en-GB" dirty="0"/>
              <a:t>, A. (1998) ‘The Third Way: The Renewal of Social Democracy’. Polity Press, Cambridge. </a:t>
            </a:r>
          </a:p>
          <a:p>
            <a:r>
              <a:rPr lang="en-GB" dirty="0" smtClean="0"/>
              <a:t>Giddens</a:t>
            </a:r>
            <a:r>
              <a:rPr lang="en-GB" dirty="0"/>
              <a:t>, A. (2000) ‘The Third Way and its Critics’. Polity Press, Cambridge. </a:t>
            </a:r>
            <a:endParaRPr lang="en-GB" dirty="0" smtClean="0"/>
          </a:p>
          <a:p>
            <a:r>
              <a:rPr lang="en-GB" dirty="0" err="1"/>
              <a:t>Guzmán</a:t>
            </a:r>
            <a:r>
              <a:rPr lang="en-GB" dirty="0"/>
              <a:t>, F., &amp; Sierra, V. (2009). A political candidate's brand image scale: Are political candidates brands?. </a:t>
            </a:r>
            <a:r>
              <a:rPr lang="en-GB" i="1" dirty="0"/>
              <a:t>Journal of Brand Management</a:t>
            </a:r>
            <a:r>
              <a:rPr lang="en-GB" dirty="0"/>
              <a:t>, </a:t>
            </a:r>
            <a:r>
              <a:rPr lang="en-GB" i="1" dirty="0"/>
              <a:t>17</a:t>
            </a:r>
            <a:r>
              <a:rPr lang="en-GB" dirty="0"/>
              <a:t>(3), 207-217.</a:t>
            </a:r>
          </a:p>
          <a:p>
            <a:r>
              <a:rPr lang="en-GB" dirty="0" err="1" smtClean="0"/>
              <a:t>Kirchheimer</a:t>
            </a:r>
            <a:r>
              <a:rPr lang="en-GB" dirty="0" smtClean="0"/>
              <a:t>, O. (1966) The transformation of Western European Party Systems in J. La </a:t>
            </a:r>
            <a:r>
              <a:rPr lang="en-GB" dirty="0" err="1" smtClean="0"/>
              <a:t>Polombara</a:t>
            </a:r>
            <a:r>
              <a:rPr lang="en-GB" dirty="0" smtClean="0"/>
              <a:t> (Eds.) Political</a:t>
            </a:r>
          </a:p>
          <a:p>
            <a:r>
              <a:rPr lang="en-GB" dirty="0" smtClean="0"/>
              <a:t>Parties and political development, Baltimore: Princeton University Press, p. 177-200.</a:t>
            </a:r>
            <a:endParaRPr lang="en-GB" dirty="0"/>
          </a:p>
          <a:p>
            <a:r>
              <a:rPr lang="en-GB" dirty="0"/>
              <a:t>Needham, C. (2001) New and Improved: New Labour’s Brand Values, Renewal, 9 (2/3), 106-</a:t>
            </a:r>
          </a:p>
          <a:p>
            <a:r>
              <a:rPr lang="en-GB" dirty="0"/>
              <a:t>114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Reeves, P. and L. de </a:t>
            </a:r>
            <a:r>
              <a:rPr lang="en-GB" dirty="0" err="1" smtClean="0"/>
              <a:t>Chernatony</a:t>
            </a:r>
            <a:r>
              <a:rPr lang="en-GB" dirty="0" smtClean="0"/>
              <a:t> (2003) Political brand choice in Britain, Centre for Research in Brand Marketing Working Paper Series, Birmingham Business School, University of Birmingham.</a:t>
            </a:r>
          </a:p>
          <a:p>
            <a:r>
              <a:rPr lang="en-GB" dirty="0"/>
              <a:t>Reeves, P., de </a:t>
            </a:r>
            <a:r>
              <a:rPr lang="en-GB" dirty="0" err="1"/>
              <a:t>Chernatony</a:t>
            </a:r>
            <a:r>
              <a:rPr lang="en-GB" dirty="0"/>
              <a:t>, L., &amp; </a:t>
            </a:r>
            <a:r>
              <a:rPr lang="en-GB" dirty="0" err="1"/>
              <a:t>Carrigan</a:t>
            </a:r>
            <a:r>
              <a:rPr lang="en-GB" dirty="0"/>
              <a:t>, M. (2006). Building a political brand: Ideology or voter-driven strategy. </a:t>
            </a:r>
            <a:endParaRPr lang="en-GB" dirty="0" smtClean="0"/>
          </a:p>
          <a:p>
            <a:r>
              <a:rPr lang="en-GB" i="1" dirty="0" smtClean="0"/>
              <a:t>Journal </a:t>
            </a:r>
            <a:r>
              <a:rPr lang="en-GB" i="1" dirty="0"/>
              <a:t>of Brand Management</a:t>
            </a:r>
            <a:r>
              <a:rPr lang="en-GB" dirty="0"/>
              <a:t>, </a:t>
            </a:r>
            <a:r>
              <a:rPr lang="en-GB" i="1" dirty="0"/>
              <a:t>13</a:t>
            </a:r>
            <a:r>
              <a:rPr lang="en-GB" dirty="0"/>
              <a:t>(6), 418-428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Reeves, P.(2017) Social Media in a Corbyn Led Labour Party: Some Discussion Points, </a:t>
            </a:r>
            <a:r>
              <a:rPr lang="en-GB" i="1" dirty="0" smtClean="0"/>
              <a:t>Academy </a:t>
            </a:r>
            <a:r>
              <a:rPr lang="en-GB" i="1" dirty="0"/>
              <a:t>of Marketing </a:t>
            </a:r>
            <a:r>
              <a:rPr lang="en-GB" dirty="0"/>
              <a:t>Conference 2017(,  3</a:t>
            </a:r>
            <a:r>
              <a:rPr lang="en-GB" baseline="30000" dirty="0"/>
              <a:t>rd</a:t>
            </a:r>
            <a:r>
              <a:rPr lang="en-GB" dirty="0"/>
              <a:t> -6</a:t>
            </a:r>
            <a:r>
              <a:rPr lang="en-GB" baseline="30000" dirty="0"/>
              <a:t>th</a:t>
            </a:r>
            <a:r>
              <a:rPr lang="en-GB" dirty="0"/>
              <a:t> July 2017, University of Hull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/>
              <a:t>Richardson, B. (2016). </a:t>
            </a:r>
            <a:r>
              <a:rPr lang="en-GB" dirty="0" err="1"/>
              <a:t>Corbynmania</a:t>
            </a:r>
            <a:r>
              <a:rPr lang="en-GB" dirty="0"/>
              <a:t>: Citizen-consumers and the case for an </a:t>
            </a:r>
            <a:r>
              <a:rPr lang="en-GB" dirty="0" smtClean="0"/>
              <a:t>alternative political </a:t>
            </a:r>
            <a:r>
              <a:rPr lang="en-GB" dirty="0"/>
              <a:t>marketing, Journal of Customer Behaviour, 15 (3), 283-297</a:t>
            </a:r>
            <a:r>
              <a:rPr lang="en-GB" dirty="0" smtClean="0"/>
              <a:t>.</a:t>
            </a:r>
          </a:p>
          <a:p>
            <a:r>
              <a:rPr lang="en-GB" dirty="0"/>
              <a:t>Smith, G. (2001). The 2001 general election: Factors influencing the brand image of political parties and their leaders. </a:t>
            </a:r>
            <a:r>
              <a:rPr lang="en-GB" i="1" dirty="0"/>
              <a:t>Journal of Marketing Management</a:t>
            </a:r>
            <a:r>
              <a:rPr lang="en-GB" dirty="0"/>
              <a:t>, </a:t>
            </a:r>
            <a:r>
              <a:rPr lang="en-GB" i="1" dirty="0"/>
              <a:t>17</a:t>
            </a:r>
            <a:r>
              <a:rPr lang="en-GB" dirty="0"/>
              <a:t>(9-10), 989-1006</a:t>
            </a:r>
            <a:r>
              <a:rPr lang="en-GB" dirty="0" smtClean="0"/>
              <a:t>.</a:t>
            </a:r>
          </a:p>
          <a:p>
            <a:r>
              <a:rPr lang="en-GB" dirty="0"/>
              <a:t>Smith, G., &amp; French, A. (2009). The political brand: A consumer perspective. </a:t>
            </a:r>
            <a:r>
              <a:rPr lang="en-GB" i="1" dirty="0"/>
              <a:t>Marketing theory</a:t>
            </a:r>
            <a:r>
              <a:rPr lang="en-GB" dirty="0"/>
              <a:t>, </a:t>
            </a:r>
            <a:r>
              <a:rPr lang="en-GB" i="1" dirty="0"/>
              <a:t>9</a:t>
            </a:r>
            <a:r>
              <a:rPr lang="en-GB" dirty="0"/>
              <a:t>(2), 209-226.</a:t>
            </a:r>
          </a:p>
          <a:p>
            <a:r>
              <a:rPr lang="en-GB" dirty="0"/>
              <a:t>White, J., &amp; </a:t>
            </a:r>
            <a:r>
              <a:rPr lang="en-GB" dirty="0" err="1"/>
              <a:t>Chernatony</a:t>
            </a:r>
            <a:r>
              <a:rPr lang="en-GB" dirty="0"/>
              <a:t>, L. D. (2002). New Labour: A study of the creation, development and demise of a political </a:t>
            </a:r>
            <a:endParaRPr lang="en-GB" dirty="0" smtClean="0"/>
          </a:p>
          <a:p>
            <a:r>
              <a:rPr lang="en-GB" dirty="0" smtClean="0"/>
              <a:t>brand</a:t>
            </a:r>
            <a:r>
              <a:rPr lang="en-GB" dirty="0"/>
              <a:t>. </a:t>
            </a:r>
            <a:r>
              <a:rPr lang="en-GB" i="1" dirty="0"/>
              <a:t>Journal of Political Marketing</a:t>
            </a:r>
            <a:r>
              <a:rPr lang="en-GB" dirty="0"/>
              <a:t>, </a:t>
            </a:r>
            <a:r>
              <a:rPr lang="en-GB" i="1" dirty="0"/>
              <a:t>1</a:t>
            </a:r>
            <a:r>
              <a:rPr lang="en-GB" dirty="0"/>
              <a:t>(2-3), 45-52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b="1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5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6603" y="689318"/>
            <a:ext cx="945348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From New Labour to Corbyn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dirty="0" smtClean="0"/>
              <a:t>Blair and The New Labour Brand </a:t>
            </a:r>
            <a:r>
              <a:rPr lang="mr-IN" dirty="0" smtClean="0"/>
              <a:t>–</a:t>
            </a:r>
            <a:r>
              <a:rPr lang="en-GB" dirty="0" smtClean="0"/>
              <a:t> Distanced from ‘Old Labour’ Values (White and de </a:t>
            </a:r>
            <a:r>
              <a:rPr lang="en-GB" dirty="0" err="1" smtClean="0"/>
              <a:t>Chernatony</a:t>
            </a:r>
            <a:r>
              <a:rPr lang="en-GB" dirty="0" smtClean="0"/>
              <a:t>, 2002; Needham, 2001; Reeves, de </a:t>
            </a:r>
            <a:r>
              <a:rPr lang="en-GB" dirty="0" err="1" smtClean="0"/>
              <a:t>chernatony</a:t>
            </a:r>
            <a:r>
              <a:rPr lang="en-GB" dirty="0" smtClean="0"/>
              <a:t> and </a:t>
            </a:r>
            <a:r>
              <a:rPr lang="en-GB" dirty="0" err="1" smtClean="0"/>
              <a:t>Carrigan</a:t>
            </a:r>
            <a:r>
              <a:rPr lang="en-GB" dirty="0" smtClean="0"/>
              <a:t>, 2006)</a:t>
            </a:r>
            <a:endParaRPr lang="en-GB" b="1" dirty="0"/>
          </a:p>
          <a:p>
            <a:endParaRPr lang="en-GB" dirty="0" smtClean="0"/>
          </a:p>
          <a:p>
            <a:r>
              <a:rPr lang="en-GB" dirty="0" smtClean="0"/>
              <a:t>Third way politics (Giddens,1998;  2000)</a:t>
            </a:r>
          </a:p>
          <a:p>
            <a:endParaRPr lang="en-GB" dirty="0"/>
          </a:p>
          <a:p>
            <a:r>
              <a:rPr lang="en-GB" dirty="0" smtClean="0"/>
              <a:t>The decline of the New Labour brand 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smtClean="0"/>
              <a:t>Miliband  </a:t>
            </a:r>
            <a:r>
              <a:rPr lang="en-GB" dirty="0" smtClean="0"/>
              <a:t>voting Reforms  (See explanation in Reeves, 2017)</a:t>
            </a:r>
          </a:p>
          <a:p>
            <a:endParaRPr lang="en-GB" dirty="0"/>
          </a:p>
          <a:p>
            <a:r>
              <a:rPr lang="en-GB" dirty="0" smtClean="0"/>
              <a:t>Election of Corbyn and the renewal of the Labour Left</a:t>
            </a:r>
          </a:p>
          <a:p>
            <a:endParaRPr lang="en-GB" dirty="0"/>
          </a:p>
          <a:p>
            <a:r>
              <a:rPr lang="en-GB" dirty="0" smtClean="0"/>
              <a:t>Grass roots movement reliant on scaling up as a route to power </a:t>
            </a:r>
          </a:p>
          <a:p>
            <a:endParaRPr lang="en-GB" dirty="0" smtClean="0"/>
          </a:p>
          <a:p>
            <a:r>
              <a:rPr lang="en-GB" dirty="0"/>
              <a:t>Richardson (2016) </a:t>
            </a:r>
            <a:r>
              <a:rPr lang="en-GB" dirty="0" smtClean="0"/>
              <a:t>suggests that voter </a:t>
            </a:r>
            <a:r>
              <a:rPr lang="en-GB" dirty="0"/>
              <a:t>disengagement may be </a:t>
            </a:r>
            <a:r>
              <a:rPr lang="en-GB" dirty="0" smtClean="0"/>
              <a:t>mitigated against with the leadership election </a:t>
            </a:r>
            <a:r>
              <a:rPr lang="en-GB" dirty="0"/>
              <a:t>of </a:t>
            </a:r>
            <a:r>
              <a:rPr lang="en-GB" dirty="0" smtClean="0"/>
              <a:t>Corbyn, in that it has the potential to facilitate a bottom </a:t>
            </a:r>
            <a:r>
              <a:rPr lang="en-GB" dirty="0"/>
              <a:t>up form of politics </a:t>
            </a:r>
            <a:r>
              <a:rPr lang="en-GB" dirty="0" smtClean="0"/>
              <a:t>and ‘social </a:t>
            </a:r>
            <a:r>
              <a:rPr lang="en-GB" dirty="0"/>
              <a:t>re-aggregation’ amongst </a:t>
            </a:r>
            <a:r>
              <a:rPr lang="en-GB" dirty="0" smtClean="0"/>
              <a:t>voters.</a:t>
            </a:r>
            <a:endParaRPr lang="en-GB" dirty="0"/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1690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463037" y="5331658"/>
            <a:ext cx="9172135" cy="1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234113" y="1929876"/>
            <a:ext cx="5629985" cy="3429916"/>
          </a:xfrm>
          <a:custGeom>
            <a:avLst/>
            <a:gdLst>
              <a:gd name="connsiteX0" fmla="*/ 0 w 5629985"/>
              <a:gd name="connsiteY0" fmla="*/ 3151268 h 3429916"/>
              <a:gd name="connsiteX1" fmla="*/ 2686929 w 5629985"/>
              <a:gd name="connsiteY1" fmla="*/ 105 h 3429916"/>
              <a:gd name="connsiteX2" fmla="*/ 5289452 w 5629985"/>
              <a:gd name="connsiteY2" fmla="*/ 3038726 h 3429916"/>
              <a:gd name="connsiteX3" fmla="*/ 5598941 w 5629985"/>
              <a:gd name="connsiteY3" fmla="*/ 3390418 h 3429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9985" h="3429916">
                <a:moveTo>
                  <a:pt x="0" y="3151268"/>
                </a:moveTo>
                <a:cubicBezTo>
                  <a:pt x="902677" y="1585065"/>
                  <a:pt x="1805354" y="18862"/>
                  <a:pt x="2686929" y="105"/>
                </a:cubicBezTo>
                <a:cubicBezTo>
                  <a:pt x="3568504" y="-18652"/>
                  <a:pt x="4804117" y="2473674"/>
                  <a:pt x="5289452" y="3038726"/>
                </a:cubicBezTo>
                <a:cubicBezTo>
                  <a:pt x="5774787" y="3603778"/>
                  <a:pt x="5598941" y="3390418"/>
                  <a:pt x="5598941" y="3390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025748" y="6091311"/>
            <a:ext cx="543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Left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9101797" y="6020973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Right</a:t>
            </a:r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5866226" y="1929876"/>
            <a:ext cx="0" cy="3415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43675" y="5542671"/>
            <a:ext cx="160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Median Voter</a:t>
            </a:r>
            <a:endParaRPr lang="en-GB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8195733" y="4504267"/>
            <a:ext cx="50800" cy="939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730184" y="4185921"/>
            <a:ext cx="45460" cy="1173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118826" y="4826000"/>
            <a:ext cx="18508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148667" y="4826000"/>
            <a:ext cx="19004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552169" y="997836"/>
            <a:ext cx="6463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The </a:t>
            </a:r>
            <a:r>
              <a:rPr lang="en-GB" b="1" dirty="0"/>
              <a:t>N</a:t>
            </a:r>
            <a:r>
              <a:rPr lang="en-GB" b="1" dirty="0" smtClean="0"/>
              <a:t>ew Labour Brand  </a:t>
            </a:r>
            <a:r>
              <a:rPr lang="en-GB" b="1" dirty="0" smtClean="0"/>
              <a:t>Strategy:</a:t>
            </a:r>
          </a:p>
          <a:p>
            <a:r>
              <a:rPr lang="en-GB" b="1" dirty="0" smtClean="0"/>
              <a:t> </a:t>
            </a:r>
            <a:r>
              <a:rPr lang="en-GB" b="1" dirty="0" smtClean="0"/>
              <a:t>‘Catch All’ (</a:t>
            </a:r>
            <a:r>
              <a:rPr lang="en-GB" b="1" dirty="0" err="1" smtClean="0"/>
              <a:t>Kirchheimer</a:t>
            </a:r>
            <a:r>
              <a:rPr lang="en-GB" b="1" dirty="0" smtClean="0"/>
              <a:t>, 1966) Based </a:t>
            </a:r>
            <a:r>
              <a:rPr lang="en-GB" b="1" dirty="0" smtClean="0"/>
              <a:t>Logic extending </a:t>
            </a:r>
            <a:r>
              <a:rPr lang="en-GB" b="1" dirty="0" smtClean="0"/>
              <a:t>(Reeves and de </a:t>
            </a:r>
            <a:r>
              <a:rPr lang="en-GB" b="1" dirty="0" err="1" smtClean="0"/>
              <a:t>Chernatony</a:t>
            </a:r>
            <a:r>
              <a:rPr lang="en-GB" b="1" dirty="0" smtClean="0"/>
              <a:t>, 2003)  </a:t>
            </a:r>
            <a:endParaRPr lang="en-GB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195733" y="2670892"/>
            <a:ext cx="39247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Target the ‘median voter’(Downs, 1957)</a:t>
            </a:r>
          </a:p>
          <a:p>
            <a:r>
              <a:rPr lang="en-GB" dirty="0" smtClean="0"/>
              <a:t> and push to electoral salience both </a:t>
            </a:r>
          </a:p>
          <a:p>
            <a:r>
              <a:rPr lang="en-GB" dirty="0" smtClean="0"/>
              <a:t>Ways to left and right leaving out the </a:t>
            </a:r>
          </a:p>
          <a:p>
            <a:r>
              <a:rPr lang="en-GB" dirty="0" smtClean="0"/>
              <a:t>Extremes of the left and right spectrum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75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037" y="5443410"/>
            <a:ext cx="9172135" cy="14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4"/>
          <p:cNvSpPr/>
          <p:nvPr/>
        </p:nvSpPr>
        <p:spPr>
          <a:xfrm>
            <a:off x="3234111" y="2067168"/>
            <a:ext cx="5629985" cy="3429916"/>
          </a:xfrm>
          <a:custGeom>
            <a:avLst/>
            <a:gdLst>
              <a:gd name="connsiteX0" fmla="*/ 0 w 5629985"/>
              <a:gd name="connsiteY0" fmla="*/ 3151268 h 3429916"/>
              <a:gd name="connsiteX1" fmla="*/ 2686929 w 5629985"/>
              <a:gd name="connsiteY1" fmla="*/ 105 h 3429916"/>
              <a:gd name="connsiteX2" fmla="*/ 5289452 w 5629985"/>
              <a:gd name="connsiteY2" fmla="*/ 3038726 h 3429916"/>
              <a:gd name="connsiteX3" fmla="*/ 5598941 w 5629985"/>
              <a:gd name="connsiteY3" fmla="*/ 3390418 h 3429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9985" h="3429916">
                <a:moveTo>
                  <a:pt x="0" y="3151268"/>
                </a:moveTo>
                <a:cubicBezTo>
                  <a:pt x="902677" y="1585065"/>
                  <a:pt x="1805354" y="18862"/>
                  <a:pt x="2686929" y="105"/>
                </a:cubicBezTo>
                <a:cubicBezTo>
                  <a:pt x="3568504" y="-18652"/>
                  <a:pt x="4804117" y="2473674"/>
                  <a:pt x="5289452" y="3038726"/>
                </a:cubicBezTo>
                <a:cubicBezTo>
                  <a:pt x="5774787" y="3603778"/>
                  <a:pt x="5598941" y="3390418"/>
                  <a:pt x="5598941" y="3390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23067" y="5858933"/>
            <a:ext cx="543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Left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703734" y="5858933"/>
            <a:ext cx="721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Right </a:t>
            </a:r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5452534" y="2204460"/>
            <a:ext cx="16933" cy="3155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60885" y="4334933"/>
            <a:ext cx="987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Labour</a:t>
            </a:r>
            <a:endParaRPr lang="en-GB" dirty="0" smtClean="0"/>
          </a:p>
          <a:p>
            <a:r>
              <a:rPr lang="en-GB" dirty="0" smtClean="0"/>
              <a:t>Territory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5821386" y="4334933"/>
            <a:ext cx="2356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 </a:t>
            </a:r>
            <a:r>
              <a:rPr lang="en-GB" dirty="0" smtClean="0"/>
              <a:t>Conservative </a:t>
            </a:r>
            <a:r>
              <a:rPr lang="en-GB" dirty="0" smtClean="0"/>
              <a:t>Territory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007600" y="1032933"/>
            <a:ext cx="9627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Political Party Brands: The Mass Party Model &amp;  Implications for </a:t>
            </a:r>
            <a:r>
              <a:rPr lang="en-GB" b="1" dirty="0" smtClean="0"/>
              <a:t>Labour under simple 2 party model</a:t>
            </a:r>
            <a:endParaRPr lang="en-GB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2783" y="2564024"/>
            <a:ext cx="46369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mass party model based on ideology 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Duverger</a:t>
            </a:r>
            <a:r>
              <a:rPr lang="en-GB" dirty="0" smtClean="0"/>
              <a:t>, 1964)</a:t>
            </a:r>
            <a:r>
              <a:rPr lang="en-GB" dirty="0"/>
              <a:t> </a:t>
            </a:r>
            <a:r>
              <a:rPr lang="en-GB" dirty="0" smtClean="0"/>
              <a:t>does not deliver enough votes</a:t>
            </a:r>
          </a:p>
          <a:p>
            <a:r>
              <a:rPr lang="en-GB" dirty="0"/>
              <a:t>t</a:t>
            </a:r>
            <a:r>
              <a:rPr lang="en-GB" dirty="0" smtClean="0"/>
              <a:t>o win an election for Labour</a:t>
            </a:r>
          </a:p>
        </p:txBody>
      </p:sp>
      <p:sp>
        <p:nvSpPr>
          <p:cNvPr id="16" name="Freeform 15"/>
          <p:cNvSpPr/>
          <p:nvPr/>
        </p:nvSpPr>
        <p:spPr>
          <a:xfrm>
            <a:off x="2794808" y="2204460"/>
            <a:ext cx="5629985" cy="3429916"/>
          </a:xfrm>
          <a:custGeom>
            <a:avLst/>
            <a:gdLst>
              <a:gd name="connsiteX0" fmla="*/ 0 w 5629985"/>
              <a:gd name="connsiteY0" fmla="*/ 3151268 h 3429916"/>
              <a:gd name="connsiteX1" fmla="*/ 2686929 w 5629985"/>
              <a:gd name="connsiteY1" fmla="*/ 105 h 3429916"/>
              <a:gd name="connsiteX2" fmla="*/ 5289452 w 5629985"/>
              <a:gd name="connsiteY2" fmla="*/ 3038726 h 3429916"/>
              <a:gd name="connsiteX3" fmla="*/ 5598941 w 5629985"/>
              <a:gd name="connsiteY3" fmla="*/ 3390418 h 3429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29985" h="3429916">
                <a:moveTo>
                  <a:pt x="0" y="3151268"/>
                </a:moveTo>
                <a:cubicBezTo>
                  <a:pt x="902677" y="1585065"/>
                  <a:pt x="1805354" y="18862"/>
                  <a:pt x="2686929" y="105"/>
                </a:cubicBezTo>
                <a:cubicBezTo>
                  <a:pt x="3568504" y="-18652"/>
                  <a:pt x="4804117" y="2473674"/>
                  <a:pt x="5289452" y="3038726"/>
                </a:cubicBezTo>
                <a:cubicBezTo>
                  <a:pt x="5774787" y="3603778"/>
                  <a:pt x="5598941" y="3390418"/>
                  <a:pt x="5598941" y="339041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3932775" y="3556000"/>
            <a:ext cx="233283" cy="16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061200" y="3572933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535219" y="2777067"/>
            <a:ext cx="34129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But what if public opinion </a:t>
            </a:r>
          </a:p>
          <a:p>
            <a:r>
              <a:rPr lang="en-GB" dirty="0" smtClean="0"/>
              <a:t>Moves to the left Labour may still</a:t>
            </a:r>
          </a:p>
          <a:p>
            <a:r>
              <a:rPr lang="en-GB" dirty="0" smtClean="0"/>
              <a:t>Win </a:t>
            </a:r>
          </a:p>
        </p:txBody>
      </p:sp>
    </p:spTree>
    <p:extLst>
      <p:ext uri="{BB962C8B-B14F-4D97-AF65-F5344CB8AC3E}">
        <p14:creationId xmlns:p14="http://schemas.microsoft.com/office/powerpoint/2010/main" val="86311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1" grpId="0"/>
      <p:bldP spid="12" grpId="0"/>
      <p:bldP spid="13" grpId="0"/>
      <p:bldP spid="15" grpId="0"/>
      <p:bldP spid="16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7308" y="1093862"/>
            <a:ext cx="1103943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Limitations of the models</a:t>
            </a:r>
          </a:p>
          <a:p>
            <a:endParaRPr lang="en-GB" b="1" dirty="0"/>
          </a:p>
          <a:p>
            <a:r>
              <a:rPr lang="en-GB" dirty="0"/>
              <a:t>Model does not fully take account of constituency  based first past the post system of voting, or impact of smaller</a:t>
            </a:r>
          </a:p>
          <a:p>
            <a:r>
              <a:rPr lang="en-GB" dirty="0"/>
              <a:t>parties (which take some vote share from left and right e.g. Liberal Democrats, Greens, UKIP) .</a:t>
            </a:r>
          </a:p>
          <a:p>
            <a:endParaRPr lang="en-GB" dirty="0"/>
          </a:p>
          <a:p>
            <a:r>
              <a:rPr lang="en-GB" dirty="0"/>
              <a:t>Does a left right normal distribution apply in an era of political brand ‘image’  (</a:t>
            </a:r>
            <a:r>
              <a:rPr lang="en-GB" dirty="0" err="1"/>
              <a:t>Guzmán</a:t>
            </a:r>
            <a:r>
              <a:rPr lang="en-GB" dirty="0"/>
              <a:t>,&amp; Sierra, 2009; Smith, 2001, </a:t>
            </a:r>
          </a:p>
          <a:p>
            <a:r>
              <a:rPr lang="en-GB" dirty="0"/>
              <a:t>Smith and French, 2009)</a:t>
            </a:r>
          </a:p>
          <a:p>
            <a:endParaRPr lang="en-GB" dirty="0"/>
          </a:p>
          <a:p>
            <a:r>
              <a:rPr lang="en-GB" dirty="0"/>
              <a:t>The challenge of issue voting from across the left-right political spectrum </a:t>
            </a: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6515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8400" y="1117600"/>
            <a:ext cx="7611443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The Negatives For Labour and the Likelihood of a mainstream shift to the left</a:t>
            </a:r>
          </a:p>
          <a:p>
            <a:endParaRPr lang="en-GB" b="1" dirty="0"/>
          </a:p>
          <a:p>
            <a:endParaRPr lang="en-GB" dirty="0"/>
          </a:p>
          <a:p>
            <a:r>
              <a:rPr lang="en-GB" dirty="0" smtClean="0"/>
              <a:t>Negative brand image associations in run to elections</a:t>
            </a:r>
          </a:p>
          <a:p>
            <a:endParaRPr lang="en-GB" dirty="0"/>
          </a:p>
          <a:p>
            <a:r>
              <a:rPr lang="en-GB" dirty="0" smtClean="0"/>
              <a:t>Resistance to tax increases and other perceived threats to wealth accumulation</a:t>
            </a:r>
          </a:p>
          <a:p>
            <a:endParaRPr lang="en-GB" dirty="0"/>
          </a:p>
          <a:p>
            <a:r>
              <a:rPr lang="en-GB" dirty="0" smtClean="0"/>
              <a:t>Perceived as too </a:t>
            </a:r>
            <a:r>
              <a:rPr lang="en-GB" dirty="0" smtClean="0"/>
              <a:t>soft</a:t>
            </a:r>
            <a:r>
              <a:rPr lang="en-GB" dirty="0" smtClean="0"/>
              <a:t> </a:t>
            </a:r>
            <a:r>
              <a:rPr lang="en-GB" dirty="0" smtClean="0"/>
              <a:t>on Brexit issues amongst some LEAVE Labour voters</a:t>
            </a:r>
          </a:p>
          <a:p>
            <a:endParaRPr lang="en-GB" dirty="0"/>
          </a:p>
          <a:p>
            <a:r>
              <a:rPr lang="en-GB" dirty="0" smtClean="0"/>
              <a:t>A hostile press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Some issues may be viewed as too far to the left 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8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9067" y="745067"/>
            <a:ext cx="10882979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The Positives For Labour and the Likelihood of a mainstream shift to the left</a:t>
            </a:r>
          </a:p>
          <a:p>
            <a:endParaRPr lang="en-GB" b="1" dirty="0"/>
          </a:p>
          <a:p>
            <a:r>
              <a:rPr lang="en-GB" dirty="0" smtClean="0"/>
              <a:t>Increasing resentment from a younger generation about lack of opportunity for property and capital accumulation</a:t>
            </a:r>
          </a:p>
          <a:p>
            <a:endParaRPr lang="en-GB" dirty="0"/>
          </a:p>
          <a:p>
            <a:r>
              <a:rPr lang="en-GB" dirty="0" smtClean="0"/>
              <a:t>Negativity and frustration is likely to grow over Brexit</a:t>
            </a:r>
          </a:p>
          <a:p>
            <a:endParaRPr lang="en-GB" dirty="0"/>
          </a:p>
          <a:p>
            <a:r>
              <a:rPr lang="en-GB" dirty="0" smtClean="0"/>
              <a:t>Repeated government inaction over some aspects of public opinion regarding public vs private control of services</a:t>
            </a:r>
          </a:p>
          <a:p>
            <a:r>
              <a:rPr lang="en-GB" dirty="0" smtClean="0"/>
              <a:t>(e.g.  Railways, utilities, tuition fees </a:t>
            </a:r>
            <a:r>
              <a:rPr lang="en-GB" dirty="0" err="1" smtClean="0"/>
              <a:t>etc</a:t>
            </a:r>
            <a:r>
              <a:rPr lang="en-GB" dirty="0" smtClean="0"/>
              <a:t>) </a:t>
            </a:r>
          </a:p>
          <a:p>
            <a:endParaRPr lang="en-GB" dirty="0"/>
          </a:p>
          <a:p>
            <a:r>
              <a:rPr lang="en-GB" dirty="0" smtClean="0"/>
              <a:t>Growing negativity in some communities over what they perceive as insufficient public service expenditure </a:t>
            </a:r>
          </a:p>
          <a:p>
            <a:endParaRPr lang="en-GB" dirty="0"/>
          </a:p>
          <a:p>
            <a:r>
              <a:rPr lang="en-GB" dirty="0" smtClean="0"/>
              <a:t>New media contributing to grass roots multipliers of political communications via digital channels</a:t>
            </a:r>
          </a:p>
          <a:p>
            <a:endParaRPr lang="en-GB" b="1" dirty="0"/>
          </a:p>
          <a:p>
            <a:endParaRPr lang="en-GB" b="1" dirty="0" smtClean="0"/>
          </a:p>
          <a:p>
            <a:r>
              <a:rPr lang="en-GB" b="1" dirty="0" smtClean="0"/>
              <a:t> </a:t>
            </a:r>
          </a:p>
          <a:p>
            <a:endParaRPr lang="en-GB" b="1" dirty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48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3867" y="694266"/>
            <a:ext cx="906825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Early Prospects  for </a:t>
            </a:r>
            <a:r>
              <a:rPr lang="en-GB" b="1" dirty="0" err="1" smtClean="0"/>
              <a:t>Corbyn’s</a:t>
            </a:r>
            <a:r>
              <a:rPr lang="en-GB" b="1" dirty="0" smtClean="0"/>
              <a:t> Labour </a:t>
            </a:r>
          </a:p>
          <a:p>
            <a:endParaRPr lang="en-GB" dirty="0"/>
          </a:p>
          <a:p>
            <a:r>
              <a:rPr lang="en-GB" dirty="0" smtClean="0"/>
              <a:t>2016- The most successful election campaign Labour have ever lost!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Some </a:t>
            </a:r>
            <a:r>
              <a:rPr lang="en-GB" dirty="0" smtClean="0"/>
              <a:t>opinion </a:t>
            </a:r>
            <a:r>
              <a:rPr lang="en-GB" dirty="0" smtClean="0"/>
              <a:t>polls  showing resurgence of Labour and improving leadership polls for Corbyn</a:t>
            </a:r>
          </a:p>
          <a:p>
            <a:endParaRPr lang="en-GB" dirty="0"/>
          </a:p>
          <a:p>
            <a:r>
              <a:rPr lang="en-GB" dirty="0" smtClean="0"/>
              <a:t>Will government division yield another election  shortly, or will it be more beneficial for Labour</a:t>
            </a:r>
          </a:p>
          <a:p>
            <a:r>
              <a:rPr lang="en-GB" dirty="0"/>
              <a:t>t</a:t>
            </a:r>
            <a:r>
              <a:rPr lang="en-GB" dirty="0" smtClean="0"/>
              <a:t>o  </a:t>
            </a:r>
            <a:r>
              <a:rPr lang="en-GB" dirty="0" smtClean="0"/>
              <a:t>’benefit’ from fall out effects of Brexit and government division</a:t>
            </a:r>
          </a:p>
          <a:p>
            <a:endParaRPr lang="en-GB" dirty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2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06045" y="2659482"/>
            <a:ext cx="6272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 smtClean="0"/>
              <a:t>QUESTIONS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1155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701</Words>
  <Application>Microsoft Office PowerPoint</Application>
  <PresentationFormat>Custom</PresentationFormat>
  <Paragraphs>131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Reeves Peter</cp:lastModifiedBy>
  <cp:revision>23</cp:revision>
  <dcterms:created xsi:type="dcterms:W3CDTF">2017-10-16T11:21:59Z</dcterms:created>
  <dcterms:modified xsi:type="dcterms:W3CDTF">2017-10-18T12:39:53Z</dcterms:modified>
</cp:coreProperties>
</file>