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3"/>
  </p:notesMasterIdLst>
  <p:sldIdLst>
    <p:sldId id="256" r:id="rId2"/>
  </p:sldIdLst>
  <p:sldSz cx="42803763" cy="30275213"/>
  <p:notesSz cx="9144000" cy="6858000"/>
  <p:defaultTextStyle>
    <a:defPPr>
      <a:defRPr lang="en-US"/>
    </a:defPPr>
    <a:lvl1pPr marL="0" algn="l" defTabSz="3506260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1pPr>
    <a:lvl2pPr marL="1753129" algn="l" defTabSz="3506260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2pPr>
    <a:lvl3pPr marL="3506260" algn="l" defTabSz="3506260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3pPr>
    <a:lvl4pPr marL="5259389" algn="l" defTabSz="3506260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4pPr>
    <a:lvl5pPr marL="7012519" algn="l" defTabSz="3506260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5pPr>
    <a:lvl6pPr marL="8765650" algn="l" defTabSz="3506260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6pPr>
    <a:lvl7pPr marL="10518779" algn="l" defTabSz="3506260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7pPr>
    <a:lvl8pPr marL="12271908" algn="l" defTabSz="3506260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8pPr>
    <a:lvl9pPr marL="14025036" algn="l" defTabSz="3506260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0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86" autoAdjust="0"/>
    <p:restoredTop sz="94660"/>
  </p:normalViewPr>
  <p:slideViewPr>
    <p:cSldViewPr snapToGrid="0">
      <p:cViewPr>
        <p:scale>
          <a:sx n="41" d="100"/>
          <a:sy n="41" d="100"/>
        </p:scale>
        <p:origin x="188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\hectorakangbou\Desktop\e-prints\raw%20data_Ph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/hectorakangbou/Desktop/e-prints/raw%20data_Ph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4495099039144"/>
          <c:y val="0.048088153731284"/>
          <c:w val="0.679816418622866"/>
          <c:h val="0.691130186500503"/>
        </c:manualLayout>
      </c:layout>
      <c:lineChart>
        <c:grouping val="standard"/>
        <c:varyColors val="0"/>
        <c:ser>
          <c:idx val="0"/>
          <c:order val="0"/>
          <c:tx>
            <c:strRef>
              <c:f>Sheet1!$G$9</c:f>
              <c:strCache>
                <c:ptCount val="1"/>
                <c:pt idx="0">
                  <c:v>Cumulative oil produced </c:v>
                </c:pt>
              </c:strCache>
            </c:strRef>
          </c:tx>
          <c:spPr>
            <a:ln w="381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diamond"/>
            <c:size val="14"/>
            <c:spPr>
              <a:noFill/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strRef>
              <c:f>Sheet1!$F$10:$F$15</c:f>
              <c:strCache>
                <c:ptCount val="6"/>
                <c:pt idx="0">
                  <c:v>Case 1</c:v>
                </c:pt>
                <c:pt idx="1">
                  <c:v>Case 2</c:v>
                </c:pt>
                <c:pt idx="2">
                  <c:v>Case 3</c:v>
                </c:pt>
                <c:pt idx="3">
                  <c:v>Case 4</c:v>
                </c:pt>
                <c:pt idx="4">
                  <c:v>Case 5</c:v>
                </c:pt>
                <c:pt idx="5">
                  <c:v>Case 6</c:v>
                </c:pt>
              </c:strCache>
            </c:strRef>
          </c:cat>
          <c:val>
            <c:numRef>
              <c:f>Sheet1!$G$10:$G$15</c:f>
              <c:numCache>
                <c:formatCode>General</c:formatCode>
                <c:ptCount val="6"/>
                <c:pt idx="0">
                  <c:v>2950.0</c:v>
                </c:pt>
                <c:pt idx="1">
                  <c:v>2982.91</c:v>
                </c:pt>
                <c:pt idx="2">
                  <c:v>3020.91</c:v>
                </c:pt>
                <c:pt idx="3">
                  <c:v>3048.57</c:v>
                </c:pt>
                <c:pt idx="4">
                  <c:v>3057.32</c:v>
                </c:pt>
                <c:pt idx="5">
                  <c:v>3058.91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9F7-40D5-A0B6-7B7CA8DB4E7D}"/>
            </c:ext>
          </c:extLst>
        </c:ser>
        <c:ser>
          <c:idx val="1"/>
          <c:order val="1"/>
          <c:tx>
            <c:strRef>
              <c:f>Sheet1!$H$9</c:f>
              <c:strCache>
                <c:ptCount val="1"/>
                <c:pt idx="0">
                  <c:v>Cumulative water produced 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diamond"/>
            <c:size val="14"/>
            <c:spPr>
              <a:noFill/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Sheet1!$F$10:$F$15</c:f>
              <c:strCache>
                <c:ptCount val="6"/>
                <c:pt idx="0">
                  <c:v>Case 1</c:v>
                </c:pt>
                <c:pt idx="1">
                  <c:v>Case 2</c:v>
                </c:pt>
                <c:pt idx="2">
                  <c:v>Case 3</c:v>
                </c:pt>
                <c:pt idx="3">
                  <c:v>Case 4</c:v>
                </c:pt>
                <c:pt idx="4">
                  <c:v>Case 5</c:v>
                </c:pt>
                <c:pt idx="5">
                  <c:v>Case 6</c:v>
                </c:pt>
              </c:strCache>
            </c:strRef>
          </c:cat>
          <c:val>
            <c:numRef>
              <c:f>Sheet1!$H$10:$H$15</c:f>
              <c:numCache>
                <c:formatCode>General</c:formatCode>
                <c:ptCount val="6"/>
                <c:pt idx="0">
                  <c:v>1859.0</c:v>
                </c:pt>
                <c:pt idx="1">
                  <c:v>1768.56</c:v>
                </c:pt>
                <c:pt idx="2">
                  <c:v>1721.78</c:v>
                </c:pt>
                <c:pt idx="3">
                  <c:v>1687.06</c:v>
                </c:pt>
                <c:pt idx="4">
                  <c:v>1676.56</c:v>
                </c:pt>
                <c:pt idx="5">
                  <c:v>1675.01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9F7-40D5-A0B6-7B7CA8DB4E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486853328"/>
        <c:axId val="-23360160"/>
      </c:lineChart>
      <c:catAx>
        <c:axId val="-486853328"/>
        <c:scaling>
          <c:orientation val="minMax"/>
        </c:scaling>
        <c:delete val="0"/>
        <c:axPos val="b"/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Times New Roman" charset="0"/>
                <a:cs typeface="Times New Roman" charset="0"/>
              </a:defRPr>
            </a:pPr>
            <a:endParaRPr lang="en-US"/>
          </a:p>
        </c:txPr>
        <c:crossAx val="-23360160"/>
        <c:crosses val="autoZero"/>
        <c:auto val="1"/>
        <c:lblAlgn val="ctr"/>
        <c:lblOffset val="100"/>
        <c:noMultiLvlLbl val="0"/>
      </c:catAx>
      <c:valAx>
        <c:axId val="-23360160"/>
        <c:scaling>
          <c:orientation val="minMax"/>
          <c:min val="1500.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Times New Roman" charset="0"/>
                    <a:cs typeface="Times New Roman" charset="0"/>
                  </a:defRPr>
                </a:pPr>
                <a:r>
                  <a:rPr lang="en-US" dirty="0"/>
                  <a:t>Cumulative oil and water produced (cm</a:t>
                </a:r>
                <a:r>
                  <a:rPr lang="en-US" baseline="30000" dirty="0"/>
                  <a:t>3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0100456120822638"/>
              <c:y val="0.1299390812874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Times New Roman" charset="0"/>
                  <a:cs typeface="Times New Roman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Times New Roman" charset="0"/>
                <a:cs typeface="Times New Roman" charset="0"/>
              </a:defRPr>
            </a:pPr>
            <a:endParaRPr lang="en-US"/>
          </a:p>
        </c:txPr>
        <c:crossAx val="-486853328"/>
        <c:crosses val="autoZero"/>
        <c:crossBetween val="between"/>
        <c:majorUnit val="400.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69191241497643"/>
          <c:y val="0.868678014075645"/>
          <c:w val="0.919857629411878"/>
          <c:h val="0.08787748382596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800">
          <a:solidFill>
            <a:schemeClr val="tx1"/>
          </a:solidFill>
          <a:latin typeface="+mn-lt"/>
          <a:ea typeface="Times New Roman" charset="0"/>
          <a:cs typeface="Times New Roman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0212600267028"/>
          <c:y val="0.0523041820898405"/>
          <c:w val="0.715722472185715"/>
          <c:h val="0.690102246926645"/>
        </c:manualLayout>
      </c:layout>
      <c:lineChart>
        <c:grouping val="standard"/>
        <c:varyColors val="0"/>
        <c:ser>
          <c:idx val="0"/>
          <c:order val="0"/>
          <c:tx>
            <c:strRef>
              <c:f>Sheet1!$F$54</c:f>
              <c:strCache>
                <c:ptCount val="1"/>
                <c:pt idx="0">
                  <c:v>Cumulative oil produced</c:v>
                </c:pt>
              </c:strCache>
            </c:strRef>
          </c:tx>
          <c:spPr>
            <a:ln w="381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diamond"/>
            <c:size val="14"/>
            <c:spPr>
              <a:noFill/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strRef>
              <c:f>Sheet1!$E$55:$E$57</c:f>
              <c:strCache>
                <c:ptCount val="3"/>
                <c:pt idx="0">
                  <c:v>Case 7</c:v>
                </c:pt>
                <c:pt idx="1">
                  <c:v>Case 8</c:v>
                </c:pt>
                <c:pt idx="2">
                  <c:v>Case 9</c:v>
                </c:pt>
              </c:strCache>
            </c:strRef>
          </c:cat>
          <c:val>
            <c:numRef>
              <c:f>Sheet1!$F$55:$F$57</c:f>
              <c:numCache>
                <c:formatCode>General</c:formatCode>
                <c:ptCount val="3"/>
                <c:pt idx="0">
                  <c:v>984.3</c:v>
                </c:pt>
                <c:pt idx="1">
                  <c:v>991.14</c:v>
                </c:pt>
                <c:pt idx="2">
                  <c:v>991.14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Sheet1!$G$54</c:f>
              <c:strCache>
                <c:ptCount val="1"/>
                <c:pt idx="0">
                  <c:v>Cumulative water produced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4"/>
            <c:spPr>
              <a:noFill/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Sheet1!$E$55:$E$57</c:f>
              <c:strCache>
                <c:ptCount val="3"/>
                <c:pt idx="0">
                  <c:v>Case 7</c:v>
                </c:pt>
                <c:pt idx="1">
                  <c:v>Case 8</c:v>
                </c:pt>
                <c:pt idx="2">
                  <c:v>Case 9</c:v>
                </c:pt>
              </c:strCache>
            </c:strRef>
          </c:cat>
          <c:val>
            <c:numRef>
              <c:f>Sheet1!$G$55:$G$57</c:f>
              <c:numCache>
                <c:formatCode>General</c:formatCode>
                <c:ptCount val="3"/>
                <c:pt idx="0">
                  <c:v>975.08</c:v>
                </c:pt>
                <c:pt idx="1">
                  <c:v>965.3</c:v>
                </c:pt>
                <c:pt idx="2">
                  <c:v>964.1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487058336"/>
        <c:axId val="-24110624"/>
      </c:lineChart>
      <c:catAx>
        <c:axId val="-487058336"/>
        <c:scaling>
          <c:orientation val="minMax"/>
        </c:scaling>
        <c:delete val="0"/>
        <c:axPos val="b"/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Times New Roman" charset="0"/>
                <a:cs typeface="Times New Roman" charset="0"/>
              </a:defRPr>
            </a:pPr>
            <a:endParaRPr lang="en-US"/>
          </a:p>
        </c:txPr>
        <c:crossAx val="-24110624"/>
        <c:crosses val="autoZero"/>
        <c:auto val="1"/>
        <c:lblAlgn val="ctr"/>
        <c:lblOffset val="100"/>
        <c:noMultiLvlLbl val="0"/>
      </c:catAx>
      <c:valAx>
        <c:axId val="-241106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Times New Roman" charset="0"/>
                    <a:cs typeface="Times New Roman" charset="0"/>
                  </a:defRPr>
                </a:pPr>
                <a:r>
                  <a:rPr lang="en-US" dirty="0"/>
                  <a:t>Cumulative oil and water produced (cm</a:t>
                </a:r>
                <a:r>
                  <a:rPr lang="en-US" baseline="30000" dirty="0"/>
                  <a:t>3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0"/>
              <c:y val="0.08049189312758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Times New Roman" charset="0"/>
                  <a:cs typeface="Times New Roman" charset="0"/>
                </a:defRPr>
              </a:pPr>
              <a:endParaRPr lang="en-US"/>
            </a:p>
          </c:txPr>
        </c:title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Times New Roman" charset="0"/>
                <a:cs typeface="Times New Roman" charset="0"/>
              </a:defRPr>
            </a:pPr>
            <a:endParaRPr lang="en-US"/>
          </a:p>
        </c:txPr>
        <c:crossAx val="-487058336"/>
        <c:crosses val="autoZero"/>
        <c:crossBetween val="between"/>
        <c:majorUnit val="10.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1733461293992"/>
          <c:y val="0.853581178004214"/>
          <c:w val="0.847939182657212"/>
          <c:h val="0.09906329271571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tx1"/>
          </a:solidFill>
          <a:latin typeface="+mn-lt"/>
          <a:ea typeface="Times New Roman" charset="0"/>
          <a:cs typeface="Times New Roman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D247-780A-9F45-8F65-F99F3D7C4166}" type="datetimeFigureOut">
              <a:rPr lang="en-US" smtClean="0"/>
              <a:t>6/26/17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05179-43BB-4F46-803D-258BEBFB2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5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9360-F933-4904-BBD0-3A45EEEDD1B5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0CF3-4095-4A8E-B1B6-633AC2479C02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1" y="1"/>
            <a:ext cx="42803763" cy="4969881"/>
          </a:xfrm>
          <a:prstGeom prst="rect">
            <a:avLst/>
          </a:prstGeom>
          <a:solidFill>
            <a:schemeClr val="bg1"/>
          </a:solidFill>
          <a:ln>
            <a:solidFill>
              <a:srgbClr val="C60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990"/>
          </a:p>
        </p:txBody>
      </p:sp>
      <p:sp>
        <p:nvSpPr>
          <p:cNvPr id="6" name="Rectangle 5"/>
          <p:cNvSpPr/>
          <p:nvPr userDrawn="1"/>
        </p:nvSpPr>
        <p:spPr>
          <a:xfrm>
            <a:off x="1232692" y="523151"/>
            <a:ext cx="5565793" cy="4147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990"/>
          </a:p>
        </p:txBody>
      </p:sp>
      <p:pic>
        <p:nvPicPr>
          <p:cNvPr id="7" name="Picture 6" descr="MASTER_Salford logo_RGB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6138" y="524511"/>
            <a:ext cx="5583725" cy="418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3164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2759" y="1611882"/>
            <a:ext cx="36918246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759" y="8059374"/>
            <a:ext cx="36918246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759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09360-F933-4904-BBD0-3A45EEEDD1B5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78747" y="28060644"/>
            <a:ext cx="14446270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230157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20CF3-4095-4A8E-B1B6-633AC2479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99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4036710" rtl="0" eaLnBrk="1" latinLnBrk="0" hangingPunct="1">
        <a:lnSpc>
          <a:spcPct val="90000"/>
        </a:lnSpc>
        <a:spcBef>
          <a:spcPct val="0"/>
        </a:spcBef>
        <a:buNone/>
        <a:defRPr sz="19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9178" indent="-1009178" algn="l" defTabSz="4036710" rtl="0" eaLnBrk="1" latinLnBrk="0" hangingPunct="1">
        <a:lnSpc>
          <a:spcPct val="90000"/>
        </a:lnSpc>
        <a:spcBef>
          <a:spcPts val="4415"/>
        </a:spcBef>
        <a:buFont typeface="Arial" panose="020B0604020202020204" pitchFamily="34" charset="0"/>
        <a:buChar char="•"/>
        <a:defRPr sz="12361" kern="1200">
          <a:solidFill>
            <a:schemeClr val="tx1"/>
          </a:solidFill>
          <a:latin typeface="+mn-lt"/>
          <a:ea typeface="+mn-ea"/>
          <a:cs typeface="+mn-cs"/>
        </a:defRPr>
      </a:lvl1pPr>
      <a:lvl2pPr marL="302753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10595" kern="1200">
          <a:solidFill>
            <a:schemeClr val="tx1"/>
          </a:solidFill>
          <a:latin typeface="+mn-lt"/>
          <a:ea typeface="+mn-ea"/>
          <a:cs typeface="+mn-cs"/>
        </a:defRPr>
      </a:lvl2pPr>
      <a:lvl3pPr marL="504588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8829" kern="1200">
          <a:solidFill>
            <a:schemeClr val="tx1"/>
          </a:solidFill>
          <a:latin typeface="+mn-lt"/>
          <a:ea typeface="+mn-ea"/>
          <a:cs typeface="+mn-cs"/>
        </a:defRPr>
      </a:lvl3pPr>
      <a:lvl4pPr marL="706424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908259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110095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311930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513766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7156019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1pPr>
      <a:lvl2pPr marL="201835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403671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3pPr>
      <a:lvl4pPr marL="605506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807342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009177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211013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412848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614684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chart" Target="../charts/chart2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/>
          <p:cNvSpPr txBox="1">
            <a:spLocks/>
          </p:cNvSpPr>
          <p:nvPr/>
        </p:nvSpPr>
        <p:spPr bwMode="auto">
          <a:xfrm>
            <a:off x="7401373" y="1339826"/>
            <a:ext cx="31554844" cy="2177139"/>
          </a:xfrm>
          <a:prstGeom prst="rect">
            <a:avLst/>
          </a:prstGeom>
        </p:spPr>
        <p:txBody>
          <a:bodyPr vert="horz" lIns="172373" tIns="86187" rIns="172373" bIns="86187" rtlCol="0" anchor="t" anchorCtr="0">
            <a:noAutofit/>
          </a:bodyPr>
          <a:lstStyle>
            <a:lvl1pPr algn="l" defTabSz="20159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42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Proactive Control of Cresting in Homogeneous Oil Reservoirs - An Experimental Study</a:t>
            </a:r>
            <a:endParaRPr lang="en-GB" sz="68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" name="Text Placeholder 22"/>
          <p:cNvSpPr txBox="1">
            <a:spLocks/>
          </p:cNvSpPr>
          <p:nvPr/>
        </p:nvSpPr>
        <p:spPr bwMode="auto">
          <a:xfrm>
            <a:off x="7401373" y="2615678"/>
            <a:ext cx="31554844" cy="1706749"/>
          </a:xfrm>
          <a:prstGeom prst="rect">
            <a:avLst/>
          </a:prstGeom>
        </p:spPr>
        <p:txBody>
          <a:bodyPr vert="horz" lIns="172373" tIns="86187" rIns="172373" bIns="86187" rtlCol="0">
            <a:noAutofit/>
          </a:bodyPr>
          <a:lstStyle>
            <a:lvl1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10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10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10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10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10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10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10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10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10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00670">
              <a:buClr>
                <a:srgbClr val="AD8F67"/>
              </a:buClr>
              <a:defRPr/>
            </a:pP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Hector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Ngozi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Akangbou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*, Martin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Burby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Ghasem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Nasr</a:t>
            </a:r>
          </a:p>
          <a:p>
            <a:pPr defTabSz="3800670">
              <a:buClr>
                <a:srgbClr val="AD8F67"/>
              </a:buClr>
              <a:defRPr/>
            </a:pPr>
            <a:r>
              <a:rPr lang="en-US" sz="3200" dirty="0">
                <a:solidFill>
                  <a:schemeClr val="tx1"/>
                </a:solidFill>
                <a:cs typeface="Times New Roman" panose="02020603050405020304" pitchFamily="18" charset="0"/>
              </a:rPr>
              <a:t>Petroleum Technology and Spray Research </a:t>
            </a:r>
            <a:r>
              <a:rPr lang="en-US" sz="3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Groups</a:t>
            </a:r>
          </a:p>
          <a:p>
            <a:pPr defTabSz="3800670">
              <a:buClr>
                <a:srgbClr val="AD8F67"/>
              </a:buClr>
              <a:defRPr/>
            </a:pPr>
            <a:r>
              <a:rPr lang="en-US" sz="3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School of Computing Science and Engineering</a:t>
            </a:r>
          </a:p>
          <a:p>
            <a:pPr defTabSz="3800670">
              <a:buClr>
                <a:srgbClr val="AD8F67"/>
              </a:buClr>
              <a:defRPr/>
            </a:pPr>
            <a:r>
              <a:rPr lang="en-US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Corresponding author’s email: </a:t>
            </a:r>
            <a:r>
              <a:rPr lang="en-US" sz="32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h.n.akangbou@edu.salford.ac.uk</a:t>
            </a:r>
            <a:endParaRPr lang="en-US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defTabSz="3800670">
              <a:buClr>
                <a:srgbClr val="AD8F67"/>
              </a:buClr>
              <a:defRPr/>
            </a:pPr>
            <a:endParaRPr 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292772" y="5433910"/>
            <a:ext cx="12537145" cy="8811874"/>
            <a:chOff x="556865" y="7065513"/>
            <a:chExt cx="6347702" cy="4674494"/>
          </a:xfrm>
        </p:grpSpPr>
        <p:sp>
          <p:nvSpPr>
            <p:cNvPr id="23" name="Text Placeholder 6"/>
            <p:cNvSpPr txBox="1">
              <a:spLocks/>
            </p:cNvSpPr>
            <p:nvPr/>
          </p:nvSpPr>
          <p:spPr>
            <a:xfrm>
              <a:off x="556866" y="7065513"/>
              <a:ext cx="6236891" cy="559976"/>
            </a:xfrm>
            <a:prstGeom prst="round1Rect">
              <a:avLst/>
            </a:prstGeom>
            <a:solidFill>
              <a:srgbClr val="726056"/>
            </a:solidFill>
          </p:spPr>
          <p:txBody>
            <a:bodyPr vert="horz" lIns="689491" tIns="86187" rIns="172373" bIns="86187" rtlCol="0" anchor="ctr">
              <a:noAutofit/>
            </a:bodyPr>
            <a:lstStyle>
              <a:lvl1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2pPr>
              <a:lvl3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7pPr>
              <a:lvl8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8pPr>
              <a:lvl9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defTabSz="3800670">
                <a:buClr>
                  <a:srgbClr val="AD8F67"/>
                </a:buClr>
                <a:defRPr/>
              </a:pPr>
              <a:r>
                <a:rPr lang="en-US" sz="5400" dirty="0" smtClean="0">
                  <a:solidFill>
                    <a:srgbClr val="FFFFFF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INTRODUCTION</a:t>
              </a:r>
              <a:endParaRPr lang="en-US" sz="5400" dirty="0">
                <a:solidFill>
                  <a:srgbClr val="FFFFFF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Content Placeholder 11"/>
            <p:cNvSpPr txBox="1">
              <a:spLocks/>
            </p:cNvSpPr>
            <p:nvPr/>
          </p:nvSpPr>
          <p:spPr>
            <a:xfrm>
              <a:off x="556865" y="7590734"/>
              <a:ext cx="6347702" cy="4149273"/>
            </a:xfrm>
            <a:prstGeom prst="rect">
              <a:avLst/>
            </a:prstGeom>
          </p:spPr>
          <p:txBody>
            <a:bodyPr vert="horz" wrap="square" lIns="689491" tIns="344748" rIns="172373" bIns="86187" rtlCol="0">
              <a:spAutoFit/>
            </a:bodyPr>
            <a:lstStyle>
              <a:lvl1pPr marL="209992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286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spcBef>
                  <a:spcPts val="432"/>
                </a:spcBef>
                <a:buClr>
                  <a:schemeClr val="tx1"/>
                </a:buClr>
                <a:buFont typeface="Arial" charset="0"/>
                <a:buChar char="•"/>
              </a:pPr>
              <a:r>
                <a:rPr lang="x-none" altLang="x-none" sz="3200" i="1" dirty="0"/>
                <a:t>Cresting</a:t>
              </a:r>
              <a:r>
                <a:rPr lang="x-none" altLang="x-none" sz="3200" dirty="0"/>
                <a:t> in horizontal wells unlike coning in vertical wells is a well-known reservoir problem, often described as the protruded, crest-like movement </a:t>
              </a:r>
              <a:r>
                <a:rPr lang="x-none" altLang="x-none" sz="3200" dirty="0" smtClean="0"/>
                <a:t>of</a:t>
              </a:r>
              <a:r>
                <a:rPr lang="en-GB" sz="3200" dirty="0" smtClean="0">
                  <a:cs typeface="Times New Roman" panose="02020603050405020304" pitchFamily="18" charset="0"/>
                </a:rPr>
                <a:t> </a:t>
              </a:r>
              <a:r>
                <a:rPr lang="en-GB" sz="3200" dirty="0">
                  <a:cs typeface="Times New Roman" panose="02020603050405020304" pitchFamily="18" charset="0"/>
                </a:rPr>
                <a:t>effluent(s) (unwanted </a:t>
              </a:r>
              <a:r>
                <a:rPr lang="x-none" altLang="x-none" sz="3200" dirty="0" smtClean="0"/>
                <a:t>water </a:t>
              </a:r>
              <a:r>
                <a:rPr lang="x-none" altLang="x-none" sz="3200" dirty="0"/>
                <a:t>and or </a:t>
              </a:r>
              <a:r>
                <a:rPr lang="x-none" altLang="x-none" sz="3200" dirty="0" smtClean="0"/>
                <a:t>gas</a:t>
              </a:r>
              <a:r>
                <a:rPr lang="en-US" altLang="x-none" sz="3200" dirty="0" smtClean="0"/>
                <a:t>)</a:t>
              </a:r>
              <a:r>
                <a:rPr lang="x-none" altLang="x-none" sz="3200" dirty="0" smtClean="0"/>
                <a:t> </a:t>
              </a:r>
              <a:r>
                <a:rPr lang="x-none" altLang="x-none" sz="3200" dirty="0"/>
                <a:t>in an oil reservoir towards the perforation of a horizontal well as a result of the imbalance of gravitational and viscous forces (Kromah and Dawe, </a:t>
              </a:r>
              <a:r>
                <a:rPr lang="x-none" altLang="x-none" sz="3200" dirty="0" smtClean="0"/>
                <a:t>2008</a:t>
              </a:r>
              <a:r>
                <a:rPr lang="en-US" altLang="x-none" sz="3200" dirty="0" smtClean="0"/>
                <a:t>). </a:t>
              </a:r>
              <a:r>
                <a:rPr lang="en-GB" sz="3200" dirty="0">
                  <a:ea typeface="Arial" charset="0"/>
                  <a:cs typeface="Arial" charset="0"/>
                </a:rPr>
                <a:t>Cresting is majorly affected by pressure drop/Oil withdrawal rate, </a:t>
              </a:r>
              <a:r>
                <a:rPr lang="en-GB" sz="3200" dirty="0" smtClean="0">
                  <a:ea typeface="Arial" charset="0"/>
                  <a:cs typeface="Arial" charset="0"/>
                </a:rPr>
                <a:t>the intensity of the reservoir </a:t>
              </a:r>
              <a:r>
                <a:rPr lang="en-GB" sz="3200" dirty="0">
                  <a:ea typeface="Arial" charset="0"/>
                  <a:cs typeface="Arial" charset="0"/>
                </a:rPr>
                <a:t>drive mechanism, water-Oil-Contact (WOC) and Gas-Oil-Contact (GOC). </a:t>
              </a:r>
              <a:r>
                <a:rPr lang="en-GB" sz="3200" dirty="0" smtClean="0"/>
                <a:t>Cresting </a:t>
              </a:r>
              <a:r>
                <a:rPr lang="en-GB" sz="3200" dirty="0"/>
                <a:t>poses adverse effects in terms of overall oil productivity, operating and handling </a:t>
              </a:r>
              <a:r>
                <a:rPr lang="en-GB" sz="3200" dirty="0" smtClean="0"/>
                <a:t>the cost </a:t>
              </a:r>
              <a:r>
                <a:rPr lang="en-GB" sz="3200" dirty="0"/>
                <a:t>of the water or gas produced and possibly the early shutting-in of wells. </a:t>
              </a:r>
              <a:r>
                <a:rPr lang="en-GB" sz="3200" dirty="0" smtClean="0"/>
                <a:t>This </a:t>
              </a:r>
              <a:r>
                <a:rPr lang="en-GB" sz="3200" dirty="0"/>
                <a:t>study was motivated by the work of Beattie and Roberts (1996</a:t>
              </a:r>
              <a:r>
                <a:rPr lang="en-GB" sz="3200" dirty="0" smtClean="0"/>
                <a:t>), who </a:t>
              </a:r>
              <a:r>
                <a:rPr lang="en-GB" sz="3200" dirty="0"/>
                <a:t>stated that shutting-in the </a:t>
              </a:r>
              <a:r>
                <a:rPr lang="en-GB" sz="3200" dirty="0" smtClean="0"/>
                <a:t>vertical well </a:t>
              </a:r>
              <a:r>
                <a:rPr lang="en-GB" sz="3200" dirty="0"/>
                <a:t>for several days to allow the water level in the fractures to recede did not yield a sufficiently long period of low water production to be continued for a long </a:t>
              </a:r>
              <a:r>
                <a:rPr lang="en-GB" sz="3200" dirty="0" smtClean="0"/>
                <a:t>term in a </a:t>
              </a:r>
              <a:r>
                <a:rPr lang="en-GB" sz="3200" dirty="0"/>
                <a:t>naturally gas fractured reservoir</a:t>
              </a:r>
              <a:r>
                <a:rPr lang="en-GB" sz="3200" dirty="0" smtClean="0"/>
                <a:t>.</a:t>
              </a:r>
              <a:endParaRPr lang="en-GB" sz="3200" dirty="0">
                <a:ea typeface="Arial" charset="0"/>
                <a:cs typeface="Arial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92772" y="14361642"/>
            <a:ext cx="12328257" cy="3958250"/>
            <a:chOff x="556866" y="11864489"/>
            <a:chExt cx="6236891" cy="2099761"/>
          </a:xfrm>
        </p:grpSpPr>
        <p:sp>
          <p:nvSpPr>
            <p:cNvPr id="25" name="Text Placeholder 7"/>
            <p:cNvSpPr txBox="1">
              <a:spLocks/>
            </p:cNvSpPr>
            <p:nvPr/>
          </p:nvSpPr>
          <p:spPr>
            <a:xfrm>
              <a:off x="556867" y="11864489"/>
              <a:ext cx="6186932" cy="559976"/>
            </a:xfrm>
            <a:prstGeom prst="round1Rect">
              <a:avLst/>
            </a:prstGeom>
            <a:solidFill>
              <a:srgbClr val="4C5A6A"/>
            </a:solidFill>
          </p:spPr>
          <p:txBody>
            <a:bodyPr vert="horz" lIns="689491" tIns="86187" rIns="172373" bIns="86187" rtlCol="0" anchor="ctr">
              <a:noAutofit/>
            </a:bodyPr>
            <a:lstStyle>
              <a:lvl1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2pPr>
              <a:lvl3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7pPr>
              <a:lvl8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8pPr>
              <a:lvl9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defTabSz="3800670">
                <a:buClr>
                  <a:srgbClr val="AD8F67"/>
                </a:buClr>
                <a:defRPr/>
              </a:pPr>
              <a:r>
                <a:rPr lang="en-US" sz="54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objectives</a:t>
              </a:r>
            </a:p>
          </p:txBody>
        </p:sp>
        <p:sp>
          <p:nvSpPr>
            <p:cNvPr id="26" name="Content Placeholder 12"/>
            <p:cNvSpPr txBox="1">
              <a:spLocks/>
            </p:cNvSpPr>
            <p:nvPr/>
          </p:nvSpPr>
          <p:spPr>
            <a:xfrm>
              <a:off x="556866" y="12427269"/>
              <a:ext cx="6236891" cy="1536981"/>
            </a:xfrm>
            <a:prstGeom prst="rect">
              <a:avLst/>
            </a:prstGeom>
          </p:spPr>
          <p:txBody>
            <a:bodyPr vert="horz" lIns="689491" tIns="344748" rIns="172373" bIns="86187" rtlCol="0">
              <a:spAutoFit/>
            </a:bodyPr>
            <a:lstStyle>
              <a:lvl1pPr marL="209992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286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95904" indent="-395904" defTabSz="3800670">
                <a:spcBef>
                  <a:spcPts val="0"/>
                </a:spcBef>
                <a:buClr>
                  <a:schemeClr val="tx1"/>
                </a:buClr>
                <a:defRPr/>
              </a:pPr>
              <a:r>
                <a:rPr lang="en-GB" sz="3200" dirty="0" smtClean="0">
                  <a:cs typeface="Times New Roman" panose="02020603050405020304" pitchFamily="18" charset="0"/>
                </a:rPr>
                <a:t>To proactively control cresting using an electromagnetic valve.</a:t>
              </a:r>
            </a:p>
            <a:p>
              <a:pPr marL="395904" indent="-395904" defTabSz="3800670">
                <a:spcBef>
                  <a:spcPts val="0"/>
                </a:spcBef>
                <a:buClr>
                  <a:schemeClr val="tx1"/>
                </a:buClr>
                <a:defRPr/>
              </a:pPr>
              <a:r>
                <a:rPr lang="en-GB" sz="3200" dirty="0" smtClean="0">
                  <a:cs typeface="Times New Roman" panose="02020603050405020304" pitchFamily="18" charset="0"/>
                </a:rPr>
                <a:t>To apply the control procedure in producing lower volumes of cumulative water at higher cumulative oil produced from homogeneous thin- and thick-oil rim reservoirs, characterized by considerable gas cap and strong bottom aquifer.</a:t>
              </a:r>
              <a:endParaRPr lang="en-US" sz="3000" dirty="0">
                <a:solidFill>
                  <a:srgbClr val="292934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92771" y="18613912"/>
            <a:ext cx="12474002" cy="3952964"/>
            <a:chOff x="7270402" y="2687884"/>
            <a:chExt cx="6617171" cy="2096956"/>
          </a:xfrm>
        </p:grpSpPr>
        <p:sp>
          <p:nvSpPr>
            <p:cNvPr id="27" name="Text Placeholder 8"/>
            <p:cNvSpPr txBox="1">
              <a:spLocks/>
            </p:cNvSpPr>
            <p:nvPr/>
          </p:nvSpPr>
          <p:spPr>
            <a:xfrm>
              <a:off x="7270403" y="2687884"/>
              <a:ext cx="6539857" cy="559976"/>
            </a:xfrm>
            <a:prstGeom prst="round1Rect">
              <a:avLst/>
            </a:prstGeom>
            <a:solidFill>
              <a:srgbClr val="808DA0"/>
            </a:solidFill>
          </p:spPr>
          <p:txBody>
            <a:bodyPr vert="horz" lIns="689491" tIns="86187" rIns="172373" bIns="86187" rtlCol="0" anchor="ctr">
              <a:noAutofit/>
            </a:bodyPr>
            <a:lstStyle>
              <a:lvl1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2pPr>
              <a:lvl3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7pPr>
              <a:lvl8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8pPr>
              <a:lvl9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defTabSz="3800670">
                <a:buClr>
                  <a:srgbClr val="AD8F67"/>
                </a:buClr>
                <a:defRPr/>
              </a:pPr>
              <a:r>
                <a:rPr lang="en-US" sz="5400" dirty="0" smtClean="0">
                  <a:solidFill>
                    <a:srgbClr val="FFFFFF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method</a:t>
              </a:r>
              <a:endParaRPr lang="en-US" sz="5400" dirty="0">
                <a:solidFill>
                  <a:srgbClr val="FFFFFF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Content Placeholder 13"/>
            <p:cNvSpPr txBox="1">
              <a:spLocks/>
            </p:cNvSpPr>
            <p:nvPr/>
          </p:nvSpPr>
          <p:spPr>
            <a:xfrm>
              <a:off x="7270402" y="3247860"/>
              <a:ext cx="6617171" cy="1536980"/>
            </a:xfrm>
            <a:prstGeom prst="rect">
              <a:avLst/>
            </a:prstGeom>
          </p:spPr>
          <p:txBody>
            <a:bodyPr vert="horz" wrap="square" lIns="689491" tIns="344748" rIns="172373" bIns="86187" rtlCol="0">
              <a:spAutoFit/>
            </a:bodyPr>
            <a:lstStyle>
              <a:lvl1pPr marL="209992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286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800670">
                <a:buClr>
                  <a:srgbClr val="AD8F67"/>
                </a:buClr>
                <a:defRPr/>
              </a:pPr>
              <a:r>
                <a:rPr lang="en-GB" sz="3200" dirty="0">
                  <a:ea typeface="Calibri" charset="0"/>
                  <a:cs typeface="Times New Roman" panose="02020603050405020304" pitchFamily="18" charset="0"/>
                </a:rPr>
                <a:t>To experimentally investigate the use of </a:t>
              </a:r>
              <a:r>
                <a:rPr lang="en-GB" sz="3200" dirty="0" smtClean="0">
                  <a:ea typeface="Calibri" charset="0"/>
                  <a:cs typeface="Times New Roman" panose="02020603050405020304" pitchFamily="18" charset="0"/>
                </a:rPr>
                <a:t>an electromagnetic </a:t>
              </a:r>
              <a:r>
                <a:rPr lang="en-GB" sz="3200" dirty="0">
                  <a:ea typeface="Calibri" charset="0"/>
                  <a:cs typeface="Times New Roman" panose="02020603050405020304" pitchFamily="18" charset="0"/>
                </a:rPr>
                <a:t>valve in controlling </a:t>
              </a:r>
              <a:r>
                <a:rPr lang="en-GB" sz="3200" dirty="0" smtClean="0">
                  <a:ea typeface="Calibri" charset="0"/>
                  <a:cs typeface="Times New Roman" panose="02020603050405020304" pitchFamily="18" charset="0"/>
                </a:rPr>
                <a:t>the production </a:t>
              </a:r>
              <a:r>
                <a:rPr lang="en-GB" sz="3200" dirty="0">
                  <a:ea typeface="Calibri" charset="0"/>
                  <a:cs typeface="Times New Roman" panose="02020603050405020304" pitchFamily="18" charset="0"/>
                </a:rPr>
                <a:t>of water during cresting from homogeneous thick- and thin-oil reservoirs, based on the principle of capillarity (reservoir </a:t>
              </a:r>
              <a:r>
                <a:rPr lang="en-GB" sz="3200" dirty="0" smtClean="0">
                  <a:ea typeface="Calibri" charset="0"/>
                  <a:cs typeface="Times New Roman" panose="02020603050405020304" pitchFamily="18" charset="0"/>
                </a:rPr>
                <a:t>wettability) and effluent(s) </a:t>
              </a:r>
              <a:r>
                <a:rPr lang="en-GB" sz="3200" dirty="0">
                  <a:ea typeface="Calibri" charset="0"/>
                  <a:cs typeface="Times New Roman" panose="02020603050405020304" pitchFamily="18" charset="0"/>
                </a:rPr>
                <a:t>breakthrough time </a:t>
              </a:r>
              <a:r>
                <a:rPr lang="en-GB" sz="3200" dirty="0" smtClean="0">
                  <a:ea typeface="Calibri" charset="0"/>
                  <a:cs typeface="Times New Roman" panose="02020603050405020304" pitchFamily="18" charset="0"/>
                </a:rPr>
                <a:t>at </a:t>
              </a:r>
              <a:r>
                <a:rPr lang="en-GB" sz="3200" dirty="0">
                  <a:ea typeface="Calibri" charset="0"/>
                  <a:cs typeface="Times New Roman" panose="02020603050405020304" pitchFamily="18" charset="0"/>
                </a:rPr>
                <a:t>shut-in times</a:t>
              </a:r>
              <a:r>
                <a:rPr lang="en-GB" sz="3200" dirty="0" smtClean="0">
                  <a:ea typeface="Calibri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598980" y="20877462"/>
            <a:ext cx="11757138" cy="1957694"/>
            <a:chOff x="7573368" y="11864490"/>
            <a:chExt cx="6236891" cy="1038512"/>
          </a:xfrm>
        </p:grpSpPr>
        <p:sp>
          <p:nvSpPr>
            <p:cNvPr id="29" name="Text Placeholder 15"/>
            <p:cNvSpPr txBox="1">
              <a:spLocks/>
            </p:cNvSpPr>
            <p:nvPr/>
          </p:nvSpPr>
          <p:spPr>
            <a:xfrm>
              <a:off x="7573368" y="11864490"/>
              <a:ext cx="6236891" cy="559976"/>
            </a:xfrm>
            <a:prstGeom prst="round1Rect">
              <a:avLst/>
            </a:prstGeom>
            <a:solidFill>
              <a:srgbClr val="79463D"/>
            </a:solidFill>
          </p:spPr>
          <p:txBody>
            <a:bodyPr vert="horz" lIns="689491" tIns="86187" rIns="172373" bIns="86187" rtlCol="0" anchor="ctr">
              <a:noAutofit/>
            </a:bodyPr>
            <a:lstStyle>
              <a:lvl1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2pPr>
              <a:lvl3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7pPr>
              <a:lvl8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8pPr>
              <a:lvl9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defTabSz="3800670">
                <a:buClr>
                  <a:srgbClr val="AD8F67"/>
                </a:buClr>
                <a:defRPr/>
              </a:pPr>
              <a:r>
                <a:rPr lang="en-US" sz="5400" dirty="0">
                  <a:solidFill>
                    <a:srgbClr val="FFFFFF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results</a:t>
              </a:r>
            </a:p>
          </p:txBody>
        </p:sp>
        <p:sp>
          <p:nvSpPr>
            <p:cNvPr id="30" name="Content Placeholder 16"/>
            <p:cNvSpPr txBox="1">
              <a:spLocks/>
            </p:cNvSpPr>
            <p:nvPr/>
          </p:nvSpPr>
          <p:spPr>
            <a:xfrm>
              <a:off x="7573368" y="12427266"/>
              <a:ext cx="6236891" cy="475736"/>
            </a:xfrm>
            <a:prstGeom prst="rect">
              <a:avLst/>
            </a:prstGeom>
          </p:spPr>
          <p:txBody>
            <a:bodyPr vert="horz" lIns="689491" tIns="344748" rIns="172373" bIns="86187" rtlCol="0">
              <a:spAutoFit/>
            </a:bodyPr>
            <a:lstStyle>
              <a:lvl1pPr marL="209992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286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95904" marR="0" lvl="0" indent="-395904" defTabSz="38006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D8F67"/>
                </a:buClr>
                <a:buSzTx/>
                <a:buFontTx/>
                <a:buNone/>
                <a:tabLst/>
                <a:defRPr/>
              </a:pPr>
              <a:endParaRPr lang="en-US" sz="30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9465738" y="5532947"/>
            <a:ext cx="11764132" cy="1970071"/>
            <a:chOff x="14563885" y="2687884"/>
            <a:chExt cx="6240601" cy="1045077"/>
          </a:xfrm>
        </p:grpSpPr>
        <p:sp>
          <p:nvSpPr>
            <p:cNvPr id="31" name="Text Placeholder 17"/>
            <p:cNvSpPr txBox="1">
              <a:spLocks/>
            </p:cNvSpPr>
            <p:nvPr/>
          </p:nvSpPr>
          <p:spPr>
            <a:xfrm>
              <a:off x="14567595" y="2687884"/>
              <a:ext cx="6236891" cy="559976"/>
            </a:xfrm>
            <a:prstGeom prst="round1Rect">
              <a:avLst/>
            </a:prstGeom>
            <a:solidFill>
              <a:srgbClr val="79463D"/>
            </a:solidFill>
          </p:spPr>
          <p:txBody>
            <a:bodyPr vert="horz" lIns="689491" tIns="86187" rIns="172373" bIns="86187" rtlCol="0" anchor="ctr">
              <a:noAutofit/>
            </a:bodyPr>
            <a:lstStyle>
              <a:lvl1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2pPr>
              <a:lvl3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7pPr>
              <a:lvl8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8pPr>
              <a:lvl9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defTabSz="3800670">
                <a:buClr>
                  <a:srgbClr val="AD8F67"/>
                </a:buClr>
                <a:defRPr/>
              </a:pPr>
              <a:r>
                <a:rPr lang="en-US" sz="5400" dirty="0" smtClean="0">
                  <a:solidFill>
                    <a:srgbClr val="FFFFFF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Results (CON’T)</a:t>
              </a:r>
              <a:endParaRPr lang="en-US" sz="5400" dirty="0">
                <a:solidFill>
                  <a:srgbClr val="FFFFFF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Content Placeholder 21"/>
            <p:cNvSpPr txBox="1">
              <a:spLocks/>
            </p:cNvSpPr>
            <p:nvPr/>
          </p:nvSpPr>
          <p:spPr>
            <a:xfrm>
              <a:off x="14563885" y="3257225"/>
              <a:ext cx="6236891" cy="475736"/>
            </a:xfrm>
            <a:prstGeom prst="rect">
              <a:avLst/>
            </a:prstGeom>
          </p:spPr>
          <p:txBody>
            <a:bodyPr vert="horz" lIns="689491" tIns="344748" rIns="172373" bIns="86187" rtlCol="0">
              <a:spAutoFit/>
            </a:bodyPr>
            <a:lstStyle>
              <a:lvl1pPr marL="209992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286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3800670">
                <a:spcBef>
                  <a:spcPts val="0"/>
                </a:spcBef>
                <a:spcAft>
                  <a:spcPts val="1039"/>
                </a:spcAft>
                <a:buClr>
                  <a:srgbClr val="AD8F67"/>
                </a:buClr>
                <a:buNone/>
                <a:defRPr/>
              </a:pPr>
              <a:endParaRPr lang="en-US" sz="30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8813706" y="18482012"/>
            <a:ext cx="12257359" cy="6303861"/>
            <a:chOff x="14450774" y="11864490"/>
            <a:chExt cx="6502247" cy="3344053"/>
          </a:xfrm>
        </p:grpSpPr>
        <p:sp>
          <p:nvSpPr>
            <p:cNvPr id="32" name="Text Placeholder 20"/>
            <p:cNvSpPr txBox="1">
              <a:spLocks/>
            </p:cNvSpPr>
            <p:nvPr/>
          </p:nvSpPr>
          <p:spPr>
            <a:xfrm>
              <a:off x="14567595" y="11864490"/>
              <a:ext cx="6385426" cy="559976"/>
            </a:xfrm>
            <a:prstGeom prst="round1Rect">
              <a:avLst/>
            </a:prstGeom>
            <a:solidFill>
              <a:srgbClr val="93A299"/>
            </a:solidFill>
          </p:spPr>
          <p:txBody>
            <a:bodyPr vert="horz" lIns="689491" tIns="86187" rIns="172373" bIns="86187" rtlCol="0" anchor="ctr">
              <a:noAutofit/>
            </a:bodyPr>
            <a:lstStyle>
              <a:lvl1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2pPr>
              <a:lvl3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7pPr>
              <a:lvl8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8pPr>
              <a:lvl9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defTabSz="3800670">
                <a:buClr>
                  <a:srgbClr val="AD8F67"/>
                </a:buClr>
                <a:defRPr/>
              </a:pPr>
              <a:r>
                <a:rPr lang="en-US" sz="5400" dirty="0">
                  <a:solidFill>
                    <a:srgbClr val="FFFFFF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conclusions</a:t>
              </a:r>
            </a:p>
          </p:txBody>
        </p:sp>
        <p:sp>
          <p:nvSpPr>
            <p:cNvPr id="39" name="Content Placeholder 21"/>
            <p:cNvSpPr txBox="1">
              <a:spLocks/>
            </p:cNvSpPr>
            <p:nvPr/>
          </p:nvSpPr>
          <p:spPr>
            <a:xfrm>
              <a:off x="14450774" y="12365416"/>
              <a:ext cx="6502245" cy="2843127"/>
            </a:xfrm>
            <a:prstGeom prst="rect">
              <a:avLst/>
            </a:prstGeom>
          </p:spPr>
          <p:txBody>
            <a:bodyPr vert="horz" wrap="square" lIns="689491" tIns="344748" rIns="172373" bIns="86187" rtlCol="0">
              <a:spAutoFit/>
            </a:bodyPr>
            <a:lstStyle>
              <a:lvl1pPr marL="209992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286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x-none" sz="3200" dirty="0" smtClean="0">
                  <a:ea typeface="Calibri" charset="0"/>
                  <a:cs typeface="Times New Roman" panose="02020603050405020304" pitchFamily="18" charset="0"/>
                </a:rPr>
                <a:t>A </a:t>
              </a:r>
              <a:r>
                <a:rPr lang="x-none" altLang="x-none" sz="3200" dirty="0" smtClean="0">
                  <a:ea typeface="Calibri" charset="0"/>
                  <a:cs typeface="Times New Roman" panose="02020603050405020304" pitchFamily="18" charset="0"/>
                </a:rPr>
                <a:t>3.56%</a:t>
              </a:r>
              <a:r>
                <a:rPr lang="en-US" altLang="x-none" sz="3200" dirty="0" smtClean="0">
                  <a:ea typeface="Calibri" charset="0"/>
                  <a:cs typeface="Times New Roman" panose="02020603050405020304" pitchFamily="18" charset="0"/>
                </a:rPr>
                <a:t> increment</a:t>
              </a:r>
              <a:r>
                <a:rPr lang="x-none" altLang="x-none" sz="3200" dirty="0" smtClean="0">
                  <a:ea typeface="Calibri" charset="0"/>
                  <a:cs typeface="Times New Roman" panose="02020603050405020304" pitchFamily="18" charset="0"/>
                </a:rPr>
                <a:t> </a:t>
              </a:r>
              <a:r>
                <a:rPr lang="x-none" altLang="x-none" sz="3200" dirty="0">
                  <a:ea typeface="Calibri" charset="0"/>
                  <a:cs typeface="Times New Roman" panose="02020603050405020304" pitchFamily="18" charset="0"/>
                </a:rPr>
                <a:t>in </a:t>
              </a:r>
              <a:r>
                <a:rPr lang="x-none" altLang="x-none" sz="3200" dirty="0" smtClean="0">
                  <a:ea typeface="Calibri" charset="0"/>
                  <a:cs typeface="Times New Roman" panose="02020603050405020304" pitchFamily="18" charset="0"/>
                </a:rPr>
                <a:t>oil</a:t>
              </a:r>
              <a:r>
                <a:rPr lang="en-US" altLang="x-none" sz="3200" dirty="0" smtClean="0">
                  <a:ea typeface="Calibri" charset="0"/>
                  <a:cs typeface="Times New Roman" panose="02020603050405020304" pitchFamily="18" charset="0"/>
                </a:rPr>
                <a:t> produced</a:t>
              </a:r>
              <a:r>
                <a:rPr lang="x-none" altLang="x-none" sz="3200" dirty="0" smtClean="0">
                  <a:ea typeface="Calibri" charset="0"/>
                  <a:cs typeface="Times New Roman" panose="02020603050405020304" pitchFamily="18" charset="0"/>
                </a:rPr>
                <a:t> </a:t>
              </a:r>
              <a:r>
                <a:rPr lang="x-none" altLang="x-none" sz="3200" dirty="0">
                  <a:ea typeface="Calibri" charset="0"/>
                  <a:cs typeface="Times New Roman" panose="02020603050405020304" pitchFamily="18" charset="0"/>
                </a:rPr>
                <a:t>and </a:t>
              </a:r>
              <a:r>
                <a:rPr lang="en-US" altLang="x-none" sz="3200" dirty="0" smtClean="0">
                  <a:ea typeface="Calibri" charset="0"/>
                  <a:cs typeface="Times New Roman" panose="02020603050405020304" pitchFamily="18" charset="0"/>
                </a:rPr>
                <a:t>water </a:t>
              </a:r>
              <a:r>
                <a:rPr lang="x-none" altLang="x-none" sz="3200" dirty="0" smtClean="0">
                  <a:ea typeface="Calibri" charset="0"/>
                  <a:cs typeface="Times New Roman" panose="02020603050405020304" pitchFamily="18" charset="0"/>
                </a:rPr>
                <a:t>reduction </a:t>
              </a:r>
              <a:r>
                <a:rPr lang="x-none" altLang="x-none" sz="3200" dirty="0">
                  <a:ea typeface="Calibri" charset="0"/>
                  <a:cs typeface="Times New Roman" panose="02020603050405020304" pitchFamily="18" charset="0"/>
                </a:rPr>
                <a:t>of 9.96% were observed in thick-oil rim homogeneous reservoir whereas a negligible increment in oil produced (0.7%) and 1.03% reduction in water produced </a:t>
              </a:r>
              <a:r>
                <a:rPr lang="x-none" altLang="x-none" sz="3200" dirty="0" smtClean="0">
                  <a:ea typeface="Calibri" charset="0"/>
                  <a:cs typeface="Times New Roman" panose="02020603050405020304" pitchFamily="18" charset="0"/>
                </a:rPr>
                <a:t>w</a:t>
              </a:r>
              <a:r>
                <a:rPr lang="en-US" altLang="x-none" sz="3200" dirty="0" smtClean="0">
                  <a:ea typeface="Calibri" charset="0"/>
                  <a:cs typeface="Times New Roman" panose="02020603050405020304" pitchFamily="18" charset="0"/>
                </a:rPr>
                <a:t>as</a:t>
              </a:r>
              <a:r>
                <a:rPr lang="x-none" altLang="x-none" sz="3200" dirty="0" smtClean="0">
                  <a:ea typeface="Calibri" charset="0"/>
                  <a:cs typeface="Times New Roman" panose="02020603050405020304" pitchFamily="18" charset="0"/>
                </a:rPr>
                <a:t> </a:t>
              </a:r>
              <a:r>
                <a:rPr lang="x-none" altLang="x-none" sz="3200" dirty="0">
                  <a:ea typeface="Calibri" charset="0"/>
                  <a:cs typeface="Times New Roman" panose="02020603050405020304" pitchFamily="18" charset="0"/>
                </a:rPr>
                <a:t>observed in thin-oil rim homogeneous reservoir. </a:t>
              </a:r>
              <a:endParaRPr lang="en-US" altLang="x-none" sz="3200" dirty="0">
                <a:ea typeface="Calibri" charset="0"/>
                <a:cs typeface="Times New Roman" panose="02020603050405020304" pitchFamily="18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x-none" altLang="x-none" sz="3200" dirty="0" smtClean="0">
                  <a:ea typeface="Calibri" charset="0"/>
                  <a:cs typeface="Times New Roman" panose="02020603050405020304" pitchFamily="18" charset="0"/>
                </a:rPr>
                <a:t>The </a:t>
              </a:r>
              <a:r>
                <a:rPr lang="x-none" altLang="x-none" sz="3200" dirty="0">
                  <a:ea typeface="Calibri" charset="0"/>
                  <a:cs typeface="Times New Roman" panose="02020603050405020304" pitchFamily="18" charset="0"/>
                </a:rPr>
                <a:t>feasibility of this procedure depends on the thickness of the oil column. The larger the oil column, the longer the time required for water and gas to recede after shut-in. </a:t>
              </a:r>
              <a:endParaRPr lang="en-US" altLang="x-none" sz="3200" dirty="0" smtClean="0">
                <a:ea typeface="Calibri" charset="0"/>
                <a:cs typeface="Times New Roman" panose="02020603050405020304" pitchFamily="18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x-none" sz="3200" dirty="0" smtClean="0">
                  <a:ea typeface="Calibri" charset="0"/>
                  <a:cs typeface="Times New Roman" panose="02020603050405020304" pitchFamily="18" charset="0"/>
                </a:rPr>
                <a:t>In general, t</a:t>
              </a:r>
              <a:r>
                <a:rPr lang="x-none" altLang="x-none" sz="3200" dirty="0" smtClean="0">
                  <a:ea typeface="Calibri" charset="0"/>
                  <a:cs typeface="Times New Roman" panose="02020603050405020304" pitchFamily="18" charset="0"/>
                </a:rPr>
                <a:t>he </a:t>
              </a:r>
              <a:r>
                <a:rPr lang="x-none" altLang="x-none" sz="3200" dirty="0">
                  <a:ea typeface="Calibri" charset="0"/>
                  <a:cs typeface="Times New Roman" panose="02020603050405020304" pitchFamily="18" charset="0"/>
                </a:rPr>
                <a:t>longer the shut-in periods </a:t>
              </a:r>
              <a:r>
                <a:rPr lang="x-none" altLang="x-none" sz="3200" dirty="0" smtClean="0">
                  <a:ea typeface="Calibri" charset="0"/>
                  <a:cs typeface="Times New Roman" panose="02020603050405020304" pitchFamily="18" charset="0"/>
                </a:rPr>
                <a:t>the </a:t>
              </a:r>
              <a:r>
                <a:rPr lang="x-none" altLang="x-none" sz="3200" dirty="0">
                  <a:ea typeface="Calibri" charset="0"/>
                  <a:cs typeface="Times New Roman" panose="02020603050405020304" pitchFamily="18" charset="0"/>
                </a:rPr>
                <a:t>higher </a:t>
              </a:r>
              <a:r>
                <a:rPr lang="x-none" altLang="x-none" sz="3200" dirty="0" smtClean="0">
                  <a:ea typeface="Calibri" charset="0"/>
                  <a:cs typeface="Times New Roman" panose="02020603050405020304" pitchFamily="18" charset="0"/>
                </a:rPr>
                <a:t>the </a:t>
              </a:r>
              <a:r>
                <a:rPr lang="x-none" altLang="x-none" sz="3200" dirty="0">
                  <a:ea typeface="Calibri" charset="0"/>
                  <a:cs typeface="Times New Roman" panose="02020603050405020304" pitchFamily="18" charset="0"/>
                </a:rPr>
                <a:t>cumulative oil produced and the lower the cumulative water </a:t>
              </a:r>
              <a:r>
                <a:rPr lang="x-none" altLang="x-none" sz="3200" dirty="0" smtClean="0">
                  <a:ea typeface="Calibri" charset="0"/>
                  <a:cs typeface="Times New Roman" panose="02020603050405020304" pitchFamily="18" charset="0"/>
                </a:rPr>
                <a:t>produced.</a:t>
              </a:r>
              <a:r>
                <a:rPr lang="en-US" altLang="x-none" sz="3200" dirty="0" smtClean="0">
                  <a:ea typeface="Calibri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8820702" y="17860926"/>
            <a:ext cx="12250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Fig. 5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Cumulative oil and water produced in thin-oil rim reservoir simulated at 210 s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45" name="Chart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8732429"/>
              </p:ext>
            </p:extLst>
          </p:nvPr>
        </p:nvGraphicFramePr>
        <p:xfrm>
          <a:off x="29930827" y="6625814"/>
          <a:ext cx="10829203" cy="5686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6" name="Rectangle 45"/>
          <p:cNvSpPr/>
          <p:nvPr/>
        </p:nvSpPr>
        <p:spPr>
          <a:xfrm>
            <a:off x="2829373" y="28973948"/>
            <a:ext cx="9144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4384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solidFill>
                  <a:srgbClr val="000000"/>
                </a:solidFill>
                <a:ea typeface="Calibri" charset="0"/>
                <a:cs typeface="Times New Roman" panose="02020603050405020304" pitchFamily="18" charset="0"/>
              </a:rPr>
              <a:t>Fig. 1 </a:t>
            </a:r>
            <a:r>
              <a:rPr lang="en-GB" sz="2800" dirty="0">
                <a:solidFill>
                  <a:srgbClr val="000000"/>
                </a:solidFill>
                <a:ea typeface="Calibri" charset="0"/>
                <a:cs typeface="Times New Roman" panose="02020603050405020304" pitchFamily="18" charset="0"/>
              </a:rPr>
              <a:t>Water and gas cresting rig </a:t>
            </a:r>
            <a:r>
              <a:rPr lang="en-GB" sz="2800" dirty="0" smtClean="0">
                <a:solidFill>
                  <a:srgbClr val="000000"/>
                </a:solidFill>
                <a:ea typeface="Calibri" charset="0"/>
                <a:cs typeface="Times New Roman" panose="02020603050405020304" pitchFamily="18" charset="0"/>
              </a:rPr>
              <a:t>(after </a:t>
            </a:r>
            <a:r>
              <a:rPr lang="en-GB" sz="2800" dirty="0" err="1" smtClean="0">
                <a:solidFill>
                  <a:srgbClr val="000000"/>
                </a:solidFill>
                <a:ea typeface="Calibri" charset="0"/>
                <a:cs typeface="Times New Roman" panose="02020603050405020304" pitchFamily="18" charset="0"/>
              </a:rPr>
              <a:t>Akangbou</a:t>
            </a:r>
            <a:r>
              <a:rPr lang="en-GB" sz="2800" dirty="0" smtClean="0">
                <a:solidFill>
                  <a:srgbClr val="000000"/>
                </a:solidFill>
                <a:ea typeface="Calibri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rgbClr val="000000"/>
                </a:solidFill>
                <a:ea typeface="Calibri" charset="0"/>
                <a:cs typeface="Times New Roman" panose="02020603050405020304" pitchFamily="18" charset="0"/>
              </a:rPr>
              <a:t>et al. 2017)</a:t>
            </a:r>
            <a:endParaRPr lang="en-GB" sz="2800" dirty="0">
              <a:effectLst/>
              <a:ea typeface="Calibri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8693241" y="12103714"/>
            <a:ext cx="12864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a typeface="Calibri" charset="0"/>
                <a:cs typeface="Times New Roman" panose="02020603050405020304" pitchFamily="18" charset="0"/>
              </a:rPr>
              <a:t>Fig. 4 </a:t>
            </a:r>
            <a:r>
              <a:rPr lang="en-US" sz="2800" dirty="0" smtClean="0">
                <a:ea typeface="Calibri" charset="0"/>
                <a:cs typeface="Times New Roman" panose="02020603050405020304" pitchFamily="18" charset="0"/>
              </a:rPr>
              <a:t>Cumulative oil and water produced in thick-oil rim reservoir simulated at 495 </a:t>
            </a:r>
            <a:r>
              <a:rPr lang="en-US" sz="2800" dirty="0">
                <a:ea typeface="Calibri" charset="0"/>
                <a:cs typeface="Times New Roman" panose="02020603050405020304" pitchFamily="18" charset="0"/>
              </a:rPr>
              <a:t>s</a:t>
            </a: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368024"/>
              </p:ext>
            </p:extLst>
          </p:nvPr>
        </p:nvGraphicFramePr>
        <p:xfrm>
          <a:off x="14378152" y="13927055"/>
          <a:ext cx="14283558" cy="6004553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3873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630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217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975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66522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64860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951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Case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r>
                        <a:rPr lang="en-GB" sz="2800" dirty="0" smtClean="0">
                          <a:effectLst/>
                        </a:rPr>
                        <a:t>Reservoir type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Oil column thickness, m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Breakthrough time, s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Shut-in time, s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Production time, s</a:t>
                      </a:r>
                      <a:endParaRPr lang="en-GB" sz="280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3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Case 1</a:t>
                      </a:r>
                      <a:endParaRPr lang="en-GB" sz="280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Thick-oil rim reservoir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0.34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140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0 (uninterrupted)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495</a:t>
                      </a:r>
                      <a:endParaRPr lang="en-GB" sz="280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5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Case 2</a:t>
                      </a:r>
                      <a:endParaRPr lang="en-GB" sz="280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effectLst/>
                        </a:rPr>
                        <a:t>Thick-oil rim reservoir</a:t>
                      </a:r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effectLst/>
                        </a:rPr>
                        <a:t>0.34</a:t>
                      </a:r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r>
                        <a:rPr lang="en-GB" sz="2800" dirty="0" smtClean="0">
                          <a:effectLst/>
                        </a:rPr>
                        <a:t>140</a:t>
                      </a:r>
                      <a:endParaRPr lang="en-GB" sz="2800" dirty="0" smtClean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960</a:t>
                      </a:r>
                      <a:endParaRPr lang="en-GB" sz="280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495</a:t>
                      </a:r>
                      <a:endParaRPr lang="en-GB" sz="280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5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Case 3</a:t>
                      </a:r>
                      <a:endParaRPr lang="en-GB" sz="280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effectLst/>
                        </a:rPr>
                        <a:t>Thick-oil rim reservoir</a:t>
                      </a:r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r>
                        <a:rPr lang="en-GB" sz="2800" dirty="0" smtClean="0">
                          <a:effectLst/>
                        </a:rPr>
                        <a:t>0.34</a:t>
                      </a:r>
                      <a:endParaRPr lang="en-GB" sz="2800" dirty="0" smtClean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r>
                        <a:rPr lang="en-GB" sz="2800" dirty="0" smtClean="0">
                          <a:effectLst/>
                        </a:rPr>
                        <a:t>140</a:t>
                      </a:r>
                      <a:endParaRPr lang="en-GB" sz="2800" dirty="0" smtClean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2700</a:t>
                      </a:r>
                      <a:endParaRPr lang="en-GB" sz="280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495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5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Case 4</a:t>
                      </a:r>
                      <a:endParaRPr lang="en-GB" sz="280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effectLst/>
                        </a:rPr>
                        <a:t>Thick-oil rim reservoir</a:t>
                      </a:r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r>
                        <a:rPr lang="en-GB" sz="2800" dirty="0" smtClean="0">
                          <a:effectLst/>
                        </a:rPr>
                        <a:t>0.34</a:t>
                      </a:r>
                      <a:endParaRPr lang="en-GB" sz="2800" dirty="0" smtClean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r>
                        <a:rPr lang="en-GB" sz="2800" dirty="0" smtClean="0">
                          <a:effectLst/>
                        </a:rPr>
                        <a:t>140</a:t>
                      </a:r>
                      <a:endParaRPr lang="en-GB" sz="2800" dirty="0" smtClean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5400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495</a:t>
                      </a:r>
                      <a:endParaRPr lang="en-GB" sz="280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5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Case 5</a:t>
                      </a:r>
                      <a:endParaRPr lang="en-GB" sz="280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effectLst/>
                        </a:rPr>
                        <a:t>Thick-oil rim reservoir</a:t>
                      </a:r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r>
                        <a:rPr lang="en-GB" sz="2800" dirty="0" smtClean="0">
                          <a:effectLst/>
                        </a:rPr>
                        <a:t>0.34</a:t>
                      </a:r>
                      <a:endParaRPr lang="en-GB" sz="2800" dirty="0" smtClean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r>
                        <a:rPr lang="en-GB" sz="2800" dirty="0" smtClean="0">
                          <a:effectLst/>
                        </a:rPr>
                        <a:t>140</a:t>
                      </a:r>
                      <a:endParaRPr lang="en-GB" sz="2800" dirty="0" smtClean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7200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495</a:t>
                      </a:r>
                      <a:endParaRPr lang="en-GB" sz="280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5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Case 6</a:t>
                      </a:r>
                      <a:endParaRPr lang="en-GB" sz="280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r>
                        <a:rPr lang="en-GB" sz="2800" dirty="0" smtClean="0">
                          <a:effectLst/>
                        </a:rPr>
                        <a:t>Thick-oil rim reservoir</a:t>
                      </a:r>
                      <a:endParaRPr lang="en-GB" sz="2800" dirty="0" smtClean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r>
                        <a:rPr lang="en-GB" sz="2800" dirty="0" smtClean="0">
                          <a:effectLst/>
                        </a:rPr>
                        <a:t>0.34</a:t>
                      </a:r>
                      <a:endParaRPr lang="en-GB" sz="2800" dirty="0" smtClean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r>
                        <a:rPr lang="en-GB" sz="2800" dirty="0" smtClean="0">
                          <a:effectLst/>
                        </a:rPr>
                        <a:t>140</a:t>
                      </a:r>
                      <a:endParaRPr lang="en-GB" sz="2800" dirty="0" smtClean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9000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495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733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>
                          <a:effectLst/>
                        </a:rPr>
                        <a:t>Case 7</a:t>
                      </a:r>
                      <a:endParaRPr lang="en-GB" sz="280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dirty="0">
                          <a:effectLst/>
                        </a:rPr>
                        <a:t>Thin-oil rim reservoir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dirty="0">
                          <a:effectLst/>
                        </a:rPr>
                        <a:t>0.18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dirty="0">
                          <a:effectLst/>
                        </a:rPr>
                        <a:t>63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dirty="0">
                          <a:effectLst/>
                        </a:rPr>
                        <a:t>0 (uninterrupted)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00000"/>
                        </a:lnSpc>
                      </a:pPr>
                      <a:r>
                        <a:rPr lang="en-GB" sz="2800" dirty="0">
                          <a:effectLst/>
                        </a:rPr>
                        <a:t>210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449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Case 8</a:t>
                      </a:r>
                      <a:endParaRPr lang="en-GB" sz="280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effectLst/>
                        </a:rPr>
                        <a:t>Thin-oil rim reservoir</a:t>
                      </a:r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effectLst/>
                        </a:rPr>
                        <a:t>0.18</a:t>
                      </a:r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r>
                        <a:rPr lang="en-GB" sz="2800" dirty="0" smtClean="0">
                          <a:effectLst/>
                        </a:rPr>
                        <a:t>63</a:t>
                      </a:r>
                      <a:endParaRPr lang="en-GB" sz="2800" dirty="0" smtClean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960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210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4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Case 9</a:t>
                      </a:r>
                      <a:endParaRPr lang="en-GB" sz="280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r>
                        <a:rPr lang="en-GB" sz="2800" dirty="0" smtClean="0">
                          <a:effectLst/>
                        </a:rPr>
                        <a:t>Thin-oil rim reservoir</a:t>
                      </a:r>
                      <a:endParaRPr lang="en-GB" sz="2800" dirty="0" smtClean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effectLst/>
                        </a:rPr>
                        <a:t>0.18</a:t>
                      </a:r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03671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r>
                        <a:rPr lang="en-GB" sz="2800" dirty="0" smtClean="0">
                          <a:effectLst/>
                        </a:rPr>
                        <a:t>63</a:t>
                      </a:r>
                      <a:endParaRPr lang="en-GB" sz="2800" dirty="0" smtClean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2700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210</a:t>
                      </a:r>
                      <a:endParaRPr lang="en-GB" sz="2800" dirty="0">
                        <a:effectLst/>
                        <a:latin typeface="Cambria" charset="0"/>
                        <a:ea typeface="Cambria" charset="0"/>
                        <a:cs typeface="Arial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1" name="Rectangle 28"/>
          <p:cNvSpPr>
            <a:spLocks noChangeArrowheads="1"/>
          </p:cNvSpPr>
          <p:nvPr/>
        </p:nvSpPr>
        <p:spPr bwMode="auto">
          <a:xfrm>
            <a:off x="14788055" y="27843282"/>
            <a:ext cx="124564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x-none" altLang="x-non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Fig. </a:t>
            </a:r>
            <a:r>
              <a:rPr kumimoji="0" lang="en-GB" altLang="x-non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3</a:t>
            </a:r>
            <a:r>
              <a:rPr kumimoji="0" lang="x-none" altLang="x-non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kumimoji="0" lang="en-GB" altLang="x-non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(</a:t>
            </a:r>
            <a:r>
              <a:rPr kumimoji="0" lang="x-none" altLang="x-non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a</a:t>
            </a:r>
            <a:r>
              <a:rPr kumimoji="0" lang="en-GB" altLang="x-non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)</a:t>
            </a:r>
            <a:r>
              <a:rPr kumimoji="0" lang="x-none" altLang="x-non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kumimoji="0" lang="x-none" altLang="x-none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A thick-oil rim reservoir u</a:t>
            </a:r>
            <a:r>
              <a:rPr kumimoji="0" lang="x-none" altLang="x-none" sz="280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nder static conditions</a:t>
            </a:r>
            <a:r>
              <a:rPr kumimoji="0" lang="x-none" altLang="x-none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kumimoji="0" lang="en-GB" altLang="x-none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(</a:t>
            </a:r>
            <a:r>
              <a:rPr kumimoji="0" lang="x-none" altLang="x-none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b</a:t>
            </a:r>
            <a:r>
              <a:rPr kumimoji="0" lang="en-GB" altLang="x-none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)</a:t>
            </a:r>
            <a:r>
              <a:rPr kumimoji="0" lang="x-none" altLang="x-none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A thick-oil rim at </a:t>
            </a:r>
            <a:r>
              <a:rPr kumimoji="0" lang="x-none" altLang="x-none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T</a:t>
            </a:r>
            <a:r>
              <a:rPr kumimoji="0" lang="x-none" altLang="x-none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kumimoji="0" lang="en-US" altLang="x-none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=</a:t>
            </a:r>
            <a:r>
              <a:rPr kumimoji="0" lang="x-none" altLang="x-none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kumimoji="0" lang="en-US" altLang="x-none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7</a:t>
            </a:r>
            <a:r>
              <a:rPr kumimoji="0" lang="x-none" altLang="x-none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0 s</a:t>
            </a:r>
            <a:r>
              <a:rPr kumimoji="0" lang="en-US" altLang="x-none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  <a:endParaRPr lang="en-GB" sz="2800" dirty="0">
              <a:ea typeface="Calibri" charset="0"/>
              <a:cs typeface="Times New Roman" panose="02020603050405020304" pitchFamily="18" charset="0"/>
            </a:endParaRPr>
          </a:p>
        </p:txBody>
      </p:sp>
      <p:sp>
        <p:nvSpPr>
          <p:cNvPr id="52" name="Text Placeholder 8"/>
          <p:cNvSpPr txBox="1">
            <a:spLocks/>
          </p:cNvSpPr>
          <p:nvPr/>
        </p:nvSpPr>
        <p:spPr>
          <a:xfrm>
            <a:off x="15598980" y="5490741"/>
            <a:ext cx="12022206" cy="1055608"/>
          </a:xfrm>
          <a:prstGeom prst="round1Rect">
            <a:avLst/>
          </a:prstGeom>
          <a:solidFill>
            <a:srgbClr val="808DA0"/>
          </a:solidFill>
        </p:spPr>
        <p:txBody>
          <a:bodyPr vert="horz" lIns="689491" tIns="86187" rIns="172373" bIns="86187" rtlCol="0" anchor="ctr">
            <a:noAutofit/>
          </a:bodyPr>
          <a:lstStyle>
            <a:lvl1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756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756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756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756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756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756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756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756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201592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756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defTabSz="3800670">
              <a:buClr>
                <a:srgbClr val="AD8F67"/>
              </a:buClr>
              <a:defRPr/>
            </a:pPr>
            <a:r>
              <a:rPr lang="en-US" sz="5400" dirty="0" smtClean="0">
                <a:solidFill>
                  <a:srgbClr val="FFFF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Methods (CON’T)</a:t>
            </a:r>
            <a:endParaRPr lang="en-US" sz="5400" dirty="0">
              <a:solidFill>
                <a:srgbClr val="FFFFFF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4744866" y="26167332"/>
            <a:ext cx="184731" cy="115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7076185" y="11846573"/>
            <a:ext cx="87155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Calibri" charset="0"/>
                <a:ea typeface="Calibri" charset="0"/>
                <a:cs typeface="Calibri" charset="0"/>
              </a:rPr>
              <a:t> </a:t>
            </a:r>
          </a:p>
          <a:p>
            <a:r>
              <a:rPr lang="en-GB" sz="2800" b="1" dirty="0" smtClean="0">
                <a:latin typeface="Calibri" charset="0"/>
                <a:ea typeface="Calibri" charset="0"/>
                <a:cs typeface="Calibri" charset="0"/>
              </a:rPr>
              <a:t>Fig</a:t>
            </a:r>
            <a:r>
              <a:rPr lang="en-GB" sz="2800" b="1" dirty="0">
                <a:latin typeface="Calibri" charset="0"/>
                <a:ea typeface="Calibri" charset="0"/>
                <a:cs typeface="Calibri" charset="0"/>
              </a:rPr>
              <a:t>. 2</a:t>
            </a:r>
            <a:r>
              <a:rPr lang="en-GB" sz="2800" b="1" dirty="0" smtClean="0">
                <a:latin typeface="Calibri" charset="0"/>
                <a:ea typeface="Calibri" charset="0"/>
                <a:cs typeface="Calibri" charset="0"/>
              </a:rPr>
              <a:t> (a) </a:t>
            </a:r>
            <a:r>
              <a:rPr lang="en-GB" sz="2800" dirty="0">
                <a:latin typeface="Calibri" charset="0"/>
                <a:ea typeface="Calibri" charset="0"/>
                <a:cs typeface="Calibri" charset="0"/>
              </a:rPr>
              <a:t>Before wettability </a:t>
            </a:r>
            <a:r>
              <a:rPr lang="en-GB" sz="2800" dirty="0" smtClean="0">
                <a:latin typeface="Calibri" charset="0"/>
                <a:ea typeface="Calibri" charset="0"/>
                <a:cs typeface="Calibri" charset="0"/>
              </a:rPr>
              <a:t>test</a:t>
            </a:r>
            <a:r>
              <a:rPr lang="en-GB" sz="2800" b="1" dirty="0" smtClean="0">
                <a:latin typeface="Calibri" charset="0"/>
                <a:ea typeface="Calibri" charset="0"/>
                <a:cs typeface="Calibri" charset="0"/>
              </a:rPr>
              <a:t> (b)</a:t>
            </a:r>
            <a:r>
              <a:rPr lang="en-GB" sz="2800" dirty="0" smtClean="0">
                <a:latin typeface="Calibri" charset="0"/>
                <a:ea typeface="Calibri" charset="0"/>
                <a:cs typeface="Calibri" charset="0"/>
              </a:rPr>
              <a:t> After wettability test</a:t>
            </a:r>
            <a:endParaRPr lang="en-GB" sz="28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8732436" y="24787944"/>
            <a:ext cx="12257355" cy="5657113"/>
            <a:chOff x="14521926" y="11881216"/>
            <a:chExt cx="6328228" cy="3000967"/>
          </a:xfrm>
        </p:grpSpPr>
        <p:sp>
          <p:nvSpPr>
            <p:cNvPr id="57" name="Text Placeholder 20"/>
            <p:cNvSpPr txBox="1">
              <a:spLocks/>
            </p:cNvSpPr>
            <p:nvPr/>
          </p:nvSpPr>
          <p:spPr>
            <a:xfrm>
              <a:off x="14567595" y="11881216"/>
              <a:ext cx="6236891" cy="559976"/>
            </a:xfrm>
            <a:prstGeom prst="round1Rect">
              <a:avLst/>
            </a:prstGeom>
            <a:solidFill>
              <a:srgbClr val="93A299"/>
            </a:solidFill>
          </p:spPr>
          <p:txBody>
            <a:bodyPr vert="horz" lIns="689491" tIns="86187" rIns="172373" bIns="86187" rtlCol="0" anchor="ctr">
              <a:noAutofit/>
            </a:bodyPr>
            <a:lstStyle>
              <a:lvl1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2pPr>
              <a:lvl3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7pPr>
              <a:lvl8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8pPr>
              <a:lvl9pPr marL="0" indent="0" algn="l" defTabSz="2015923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756" kern="1200" cap="all" baseline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defTabSz="3800670">
                <a:buClr>
                  <a:srgbClr val="AD8F67"/>
                </a:buClr>
                <a:defRPr/>
              </a:pPr>
              <a:r>
                <a:rPr lang="en-US" sz="5400" dirty="0" smtClean="0">
                  <a:solidFill>
                    <a:srgbClr val="FFFFFF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References</a:t>
              </a:r>
              <a:endParaRPr lang="en-US" sz="5400" dirty="0">
                <a:solidFill>
                  <a:srgbClr val="FFFFFF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Content Placeholder 21"/>
            <p:cNvSpPr txBox="1">
              <a:spLocks/>
            </p:cNvSpPr>
            <p:nvPr/>
          </p:nvSpPr>
          <p:spPr>
            <a:xfrm>
              <a:off x="14521926" y="12300286"/>
              <a:ext cx="6328228" cy="2581897"/>
            </a:xfrm>
            <a:prstGeom prst="rect">
              <a:avLst/>
            </a:prstGeom>
          </p:spPr>
          <p:txBody>
            <a:bodyPr vert="horz" wrap="square" lIns="689491" tIns="344748" rIns="172373" bIns="86187" rtlCol="0">
              <a:spAutoFit/>
            </a:bodyPr>
            <a:lstStyle>
              <a:lvl1pPr marL="209992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286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03981" indent="-209992" algn="l" defTabSz="2015923" rtl="0" eaLnBrk="1" latinLnBrk="0" hangingPunct="1">
                <a:lnSpc>
                  <a:spcPct val="100000"/>
                </a:lnSpc>
                <a:spcBef>
                  <a:spcPts val="551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1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GB" sz="3200" dirty="0" err="1" smtClean="0">
                  <a:cs typeface="Times New Roman" panose="02020603050405020304" pitchFamily="18" charset="0"/>
                </a:rPr>
                <a:t>Akangbou</a:t>
              </a:r>
              <a:r>
                <a:rPr lang="en-GB" sz="3200" dirty="0">
                  <a:cs typeface="Times New Roman" panose="02020603050405020304" pitchFamily="18" charset="0"/>
                </a:rPr>
                <a:t>, H. N., </a:t>
              </a:r>
              <a:r>
                <a:rPr lang="en-GB" sz="3200" dirty="0" err="1">
                  <a:cs typeface="Times New Roman" panose="02020603050405020304" pitchFamily="18" charset="0"/>
                </a:rPr>
                <a:t>Burby</a:t>
              </a:r>
              <a:r>
                <a:rPr lang="en-GB" sz="3200" dirty="0">
                  <a:cs typeface="Times New Roman" panose="02020603050405020304" pitchFamily="18" charset="0"/>
                </a:rPr>
                <a:t>, M. and Nasr, G. </a:t>
              </a:r>
              <a:r>
                <a:rPr lang="en-GB" sz="3200" dirty="0" smtClean="0">
                  <a:cs typeface="Times New Roman" panose="02020603050405020304" pitchFamily="18" charset="0"/>
                </a:rPr>
                <a:t>(2017) Effectively </a:t>
              </a:r>
              <a:r>
                <a:rPr lang="en-GB" sz="3200" dirty="0">
                  <a:cs typeface="Times New Roman" panose="02020603050405020304" pitchFamily="18" charset="0"/>
                </a:rPr>
                <a:t>Optimizing Production of Horizontal Wells in Oil Reservoirs. Journal of Petroleum Science and Engineering, Elsevier. </a:t>
              </a:r>
              <a:endParaRPr lang="en-GB" sz="3200" dirty="0" smtClean="0">
                <a:cs typeface="Times New Roman" panose="02020603050405020304" pitchFamily="18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GB" sz="3200" dirty="0" smtClean="0"/>
                <a:t>Beattie, D.R</a:t>
              </a:r>
              <a:r>
                <a:rPr lang="en-GB" sz="3200" dirty="0"/>
                <a:t>, </a:t>
              </a:r>
              <a:r>
                <a:rPr lang="en-GB" sz="3200" dirty="0" smtClean="0"/>
                <a:t>Roberts, B.E</a:t>
              </a:r>
              <a:r>
                <a:rPr lang="en-GB" sz="3200" dirty="0"/>
                <a:t>. </a:t>
              </a:r>
              <a:r>
                <a:rPr lang="en-GB" sz="3200" dirty="0" smtClean="0"/>
                <a:t>(1996) Water </a:t>
              </a:r>
              <a:r>
                <a:rPr lang="en-GB" sz="3200" dirty="0"/>
                <a:t>coning in naturally fractured gas reservoirs. </a:t>
              </a:r>
              <a:r>
                <a:rPr lang="en-GB" sz="3200" dirty="0" smtClean="0"/>
                <a:t>SPE </a:t>
              </a:r>
              <a:r>
                <a:rPr lang="en-GB" sz="3200" dirty="0"/>
                <a:t>gas technology </a:t>
              </a:r>
              <a:r>
                <a:rPr lang="en-GB" sz="3200" dirty="0" smtClean="0"/>
                <a:t>conference</a:t>
              </a:r>
              <a:r>
                <a:rPr lang="en-GB" sz="3200" dirty="0"/>
                <a:t>.</a:t>
              </a:r>
              <a:endParaRPr lang="en-GB" sz="3200" dirty="0" smtClean="0"/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3200" dirty="0" err="1"/>
                <a:t>Kromah</a:t>
              </a:r>
              <a:r>
                <a:rPr lang="en-US" sz="3200" dirty="0"/>
                <a:t>, M. J. and Dawe, R. </a:t>
              </a:r>
              <a:r>
                <a:rPr lang="en-US" sz="3200" dirty="0" smtClean="0"/>
                <a:t>A.(2008</a:t>
              </a:r>
              <a:r>
                <a:rPr lang="en-US" sz="3200" dirty="0"/>
                <a:t>)</a:t>
              </a:r>
              <a:r>
                <a:rPr lang="en-US" sz="3200" dirty="0" smtClean="0"/>
                <a:t> </a:t>
              </a:r>
              <a:r>
                <a:rPr lang="en-US" sz="3200" dirty="0"/>
                <a:t>Reduction of Oil and Gas Coning Effects by Production Cycling and Horizontal Wells. Petroleum Science and </a:t>
              </a:r>
              <a:r>
                <a:rPr lang="en-US" sz="3200" dirty="0" smtClean="0"/>
                <a:t>Technology</a:t>
              </a:r>
              <a:r>
                <a:rPr lang="en-US" sz="3200" dirty="0"/>
                <a:t>.</a:t>
              </a:r>
              <a:endParaRPr lang="en-GB" sz="3200" dirty="0" smtClean="0">
                <a:cs typeface="Times New Roman" panose="02020603050405020304" pitchFamily="18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x-none" altLang="x-none" sz="3200" dirty="0">
                <a:ea typeface="Calibri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83"/>
          <p:cNvSpPr>
            <a:spLocks noChangeArrowheads="1"/>
          </p:cNvSpPr>
          <p:nvPr/>
        </p:nvSpPr>
        <p:spPr bwMode="auto">
          <a:xfrm>
            <a:off x="18452095" y="9040597"/>
            <a:ext cx="428037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8569" y="22082207"/>
            <a:ext cx="12902746" cy="5791852"/>
          </a:xfrm>
          <a:prstGeom prst="rect">
            <a:avLst/>
          </a:prstGeom>
        </p:spPr>
      </p:pic>
      <p:sp>
        <p:nvSpPr>
          <p:cNvPr id="9" name="Rectangle 87"/>
          <p:cNvSpPr>
            <a:spLocks noChangeArrowheads="1"/>
          </p:cNvSpPr>
          <p:nvPr/>
        </p:nvSpPr>
        <p:spPr bwMode="auto">
          <a:xfrm>
            <a:off x="2055620" y="23280990"/>
            <a:ext cx="8688708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15926069" y="13239739"/>
            <a:ext cx="106397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x-none" sz="2800" b="1" dirty="0" smtClean="0">
                <a:cs typeface="Times New Roman" panose="02020603050405020304" pitchFamily="18" charset="0"/>
              </a:rPr>
              <a:t>Table 1</a:t>
            </a:r>
            <a:r>
              <a:rPr kumimoji="0" lang="x-none" altLang="x-non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kumimoji="0" lang="en-GB" altLang="x-none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Summary of simulated cases for thin- and thick-oil</a:t>
            </a:r>
            <a:r>
              <a:rPr kumimoji="0" lang="en-GB" altLang="x-none" sz="28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rim reservoirs</a:t>
            </a:r>
            <a:endParaRPr kumimoji="0" lang="x-none" altLang="x-none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graphicFrame>
        <p:nvGraphicFramePr>
          <p:cNvPr id="48" name="Chart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46217"/>
              </p:ext>
            </p:extLst>
          </p:nvPr>
        </p:nvGraphicFramePr>
        <p:xfrm>
          <a:off x="30064827" y="12770503"/>
          <a:ext cx="10726233" cy="5363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59" y="22502370"/>
            <a:ext cx="12539472" cy="6047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847" y="7017754"/>
            <a:ext cx="12905232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5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11820</TotalTime>
  <Words>704</Words>
  <Application>Microsoft Macintosh PowerPoint</Application>
  <PresentationFormat>Custom</PresentationFormat>
  <Paragraphs>92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Calibri</vt:lpstr>
      <vt:lpstr>Calibri Light</vt:lpstr>
      <vt:lpstr>Cambria</vt:lpstr>
      <vt:lpstr>Times New Roman</vt:lpstr>
      <vt:lpstr>Arial</vt:lpstr>
      <vt:lpstr>Office Theme</vt:lpstr>
      <vt:lpstr>PowerPoint Presentation</vt:lpstr>
    </vt:vector>
  </TitlesOfParts>
  <Manager/>
  <Company>University of Salford</Company>
  <LinksUpToDate>false</LinksUpToDate>
  <SharedDoc>false</SharedDoc>
  <HyperlinkBase/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Chambers Denis</dc:creator>
  <cp:keywords/>
  <dc:description/>
  <cp:lastModifiedBy>Akangbou, Hector Ngozi (PG)</cp:lastModifiedBy>
  <cp:revision>86</cp:revision>
  <dcterms:created xsi:type="dcterms:W3CDTF">2015-12-21T14:48:29Z</dcterms:created>
  <dcterms:modified xsi:type="dcterms:W3CDTF">2017-06-26T16:14:21Z</dcterms:modified>
  <cp:category/>
</cp:coreProperties>
</file>