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44" r:id="rId2"/>
    <p:sldMasterId id="2147483756" r:id="rId3"/>
    <p:sldMasterId id="2147483768" r:id="rId4"/>
    <p:sldMasterId id="2147483780" r:id="rId5"/>
    <p:sldMasterId id="2147483840" r:id="rId6"/>
    <p:sldMasterId id="2147483852" r:id="rId7"/>
    <p:sldMasterId id="2147483864" r:id="rId8"/>
    <p:sldMasterId id="2147483876" r:id="rId9"/>
    <p:sldMasterId id="2147483888" r:id="rId10"/>
  </p:sldMasterIdLst>
  <p:notesMasterIdLst>
    <p:notesMasterId r:id="rId38"/>
  </p:notesMasterIdLst>
  <p:handoutMasterIdLst>
    <p:handoutMasterId r:id="rId39"/>
  </p:handoutMasterIdLst>
  <p:sldIdLst>
    <p:sldId id="256" r:id="rId11"/>
    <p:sldId id="345" r:id="rId12"/>
    <p:sldId id="386" r:id="rId13"/>
    <p:sldId id="387" r:id="rId14"/>
    <p:sldId id="410" r:id="rId15"/>
    <p:sldId id="411" r:id="rId16"/>
    <p:sldId id="314" r:id="rId17"/>
    <p:sldId id="358" r:id="rId18"/>
    <p:sldId id="407" r:id="rId19"/>
    <p:sldId id="401" r:id="rId20"/>
    <p:sldId id="408" r:id="rId21"/>
    <p:sldId id="409" r:id="rId22"/>
    <p:sldId id="402" r:id="rId23"/>
    <p:sldId id="413" r:id="rId24"/>
    <p:sldId id="380" r:id="rId25"/>
    <p:sldId id="343" r:id="rId26"/>
    <p:sldId id="370" r:id="rId27"/>
    <p:sldId id="349" r:id="rId28"/>
    <p:sldId id="374" r:id="rId29"/>
    <p:sldId id="372" r:id="rId30"/>
    <p:sldId id="392" r:id="rId31"/>
    <p:sldId id="371" r:id="rId32"/>
    <p:sldId id="369" r:id="rId33"/>
    <p:sldId id="352" r:id="rId34"/>
    <p:sldId id="397" r:id="rId35"/>
    <p:sldId id="412" r:id="rId36"/>
    <p:sldId id="337" r:id="rId37"/>
  </p:sldIdLst>
  <p:sldSz cx="9144000" cy="6858000" type="screen4x3"/>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69DD"/>
    <a:srgbClr val="CCFFFF"/>
    <a:srgbClr val="9F91F3"/>
    <a:srgbClr val="66DAE0"/>
    <a:srgbClr val="FFFF00"/>
    <a:srgbClr val="FF9900"/>
    <a:srgbClr val="6FC3D7"/>
    <a:srgbClr val="6CB0DA"/>
    <a:srgbClr val="768BD0"/>
    <a:srgbClr val="7DB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842" autoAdjust="0"/>
  </p:normalViewPr>
  <p:slideViewPr>
    <p:cSldViewPr>
      <p:cViewPr>
        <p:scale>
          <a:sx n="60" d="100"/>
          <a:sy n="60" d="100"/>
        </p:scale>
        <p:origin x="-1434" y="-612"/>
      </p:cViewPr>
      <p:guideLst>
        <p:guide orient="horz" pos="2160"/>
        <p:guide pos="2880"/>
      </p:guideLst>
    </p:cSldViewPr>
  </p:slideViewPr>
  <p:outlineViewPr>
    <p:cViewPr>
      <p:scale>
        <a:sx n="33" d="100"/>
        <a:sy n="33" d="100"/>
      </p:scale>
      <p:origin x="0" y="403"/>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9443A-5A0C-46C8-990C-875D152FAF7E}" type="doc">
      <dgm:prSet loTypeId="urn:microsoft.com/office/officeart/2005/8/layout/hProcess9" loCatId="process" qsTypeId="urn:microsoft.com/office/officeart/2005/8/quickstyle/3d2" qsCatId="3D" csTypeId="urn:microsoft.com/office/officeart/2005/8/colors/accent0_1" csCatId="mainScheme" phldr="1"/>
      <dgm:spPr/>
    </dgm:pt>
    <dgm:pt modelId="{F963B70C-B5CA-44C0-A15C-700775DB88AC}">
      <dgm:prSet phldrT="[Text]"/>
      <dgm:spPr/>
      <dgm:t>
        <a:bodyPr/>
        <a:lstStyle/>
        <a:p>
          <a:endParaRPr lang="en-US" b="1" u="sng" dirty="0" smtClean="0"/>
        </a:p>
        <a:p>
          <a:r>
            <a:rPr lang="en-US" b="1" u="sng" dirty="0" smtClean="0"/>
            <a:t>Suicide</a:t>
          </a:r>
        </a:p>
        <a:p>
          <a:endParaRPr lang="en-US" dirty="0" smtClean="0"/>
        </a:p>
        <a:p>
          <a:r>
            <a:rPr lang="en-US" dirty="0" smtClean="0"/>
            <a:t>Leading cause of death among the </a:t>
          </a:r>
          <a:r>
            <a:rPr lang="en-US" b="1" dirty="0" smtClean="0"/>
            <a:t>15–24</a:t>
          </a:r>
          <a:r>
            <a:rPr lang="en-US" dirty="0" smtClean="0"/>
            <a:t>-year-old age group</a:t>
          </a:r>
        </a:p>
        <a:p>
          <a:r>
            <a:rPr lang="en-US" dirty="0" smtClean="0"/>
            <a:t>(Yip &amp; </a:t>
          </a:r>
          <a:r>
            <a:rPr lang="en-US" dirty="0" err="1" smtClean="0"/>
            <a:t>Chak</a:t>
          </a:r>
          <a:r>
            <a:rPr lang="en-US" dirty="0" smtClean="0"/>
            <a:t>, 2011)</a:t>
          </a:r>
        </a:p>
        <a:p>
          <a:endParaRPr lang="en-US" dirty="0" smtClean="0"/>
        </a:p>
        <a:p>
          <a:endParaRPr lang="en-US" dirty="0" smtClean="0"/>
        </a:p>
      </dgm:t>
    </dgm:pt>
    <dgm:pt modelId="{5897DF82-C636-4D86-A052-5A729D6D66C5}" type="parTrans" cxnId="{0B7F84CC-C453-4F5B-8C4C-D3FFCA3BAEF5}">
      <dgm:prSet/>
      <dgm:spPr/>
      <dgm:t>
        <a:bodyPr/>
        <a:lstStyle/>
        <a:p>
          <a:endParaRPr lang="en-US"/>
        </a:p>
      </dgm:t>
    </dgm:pt>
    <dgm:pt modelId="{F3EEBC9E-F7E8-4CA9-9D87-F9EB0C093E1A}" type="sibTrans" cxnId="{0B7F84CC-C453-4F5B-8C4C-D3FFCA3BAEF5}">
      <dgm:prSet/>
      <dgm:spPr/>
      <dgm:t>
        <a:bodyPr/>
        <a:lstStyle/>
        <a:p>
          <a:endParaRPr lang="en-US"/>
        </a:p>
      </dgm:t>
    </dgm:pt>
    <dgm:pt modelId="{EF1556C2-5374-4970-AC65-53CD71E44E67}">
      <dgm:prSet phldrT="[Text]"/>
      <dgm:spPr/>
      <dgm:t>
        <a:bodyPr/>
        <a:lstStyle/>
        <a:p>
          <a:r>
            <a:rPr lang="en-US" b="1" u="sng" dirty="0" smtClean="0"/>
            <a:t>2010 – 2014</a:t>
          </a:r>
        </a:p>
        <a:p>
          <a:endParaRPr lang="en-US" dirty="0" smtClean="0"/>
        </a:p>
        <a:p>
          <a:r>
            <a:rPr lang="en-US" b="1" dirty="0" smtClean="0"/>
            <a:t>23</a:t>
          </a:r>
          <a:r>
            <a:rPr lang="en-US" dirty="0" smtClean="0"/>
            <a:t> student suicides a year</a:t>
          </a:r>
        </a:p>
        <a:p>
          <a:endParaRPr lang="en-US" dirty="0" smtClean="0"/>
        </a:p>
        <a:p>
          <a:r>
            <a:rPr lang="en-US" dirty="0" smtClean="0"/>
            <a:t>2010: </a:t>
          </a:r>
          <a:r>
            <a:rPr lang="en-US" dirty="0" smtClean="0">
              <a:solidFill>
                <a:srgbClr val="FF0000"/>
              </a:solidFill>
            </a:rPr>
            <a:t>2</a:t>
          </a:r>
          <a:r>
            <a:rPr lang="en-US" dirty="0" smtClean="0"/>
            <a:t> tertiary students</a:t>
          </a:r>
        </a:p>
        <a:p>
          <a:r>
            <a:rPr lang="en-US" dirty="0" smtClean="0"/>
            <a:t>2014: </a:t>
          </a:r>
          <a:r>
            <a:rPr lang="en-US" dirty="0" smtClean="0">
              <a:solidFill>
                <a:srgbClr val="FF0000"/>
              </a:solidFill>
            </a:rPr>
            <a:t>3</a:t>
          </a:r>
          <a:r>
            <a:rPr lang="en-US" dirty="0" smtClean="0"/>
            <a:t> tertiary students</a:t>
          </a:r>
        </a:p>
      </dgm:t>
    </dgm:pt>
    <dgm:pt modelId="{49A89847-FF03-405B-957F-384314077441}" type="parTrans" cxnId="{5CC86D07-A611-43F0-A502-A945371E5F89}">
      <dgm:prSet/>
      <dgm:spPr/>
      <dgm:t>
        <a:bodyPr/>
        <a:lstStyle/>
        <a:p>
          <a:endParaRPr lang="en-US"/>
        </a:p>
      </dgm:t>
    </dgm:pt>
    <dgm:pt modelId="{D4D9C120-190D-4892-B8BC-5B7425A6ADA6}" type="sibTrans" cxnId="{5CC86D07-A611-43F0-A502-A945371E5F89}">
      <dgm:prSet/>
      <dgm:spPr/>
      <dgm:t>
        <a:bodyPr/>
        <a:lstStyle/>
        <a:p>
          <a:endParaRPr lang="en-US"/>
        </a:p>
      </dgm:t>
    </dgm:pt>
    <dgm:pt modelId="{95A31914-6757-40DF-B5FA-39BFFB842B33}">
      <dgm:prSet phldrT="[Text]"/>
      <dgm:spPr/>
      <dgm:t>
        <a:bodyPr/>
        <a:lstStyle/>
        <a:p>
          <a:endParaRPr lang="en-US" b="1" u="sng" dirty="0" smtClean="0"/>
        </a:p>
        <a:p>
          <a:r>
            <a:rPr lang="en-US" b="1" u="sng" dirty="0" smtClean="0"/>
            <a:t>Sept 2015 – Mar 2016</a:t>
          </a:r>
        </a:p>
        <a:p>
          <a:endParaRPr lang="en-US" dirty="0" smtClean="0"/>
        </a:p>
        <a:p>
          <a:r>
            <a:rPr lang="en-US" b="1" dirty="0" smtClean="0"/>
            <a:t>22</a:t>
          </a:r>
          <a:r>
            <a:rPr lang="en-US" dirty="0" smtClean="0"/>
            <a:t> student suicides</a:t>
          </a:r>
        </a:p>
        <a:p>
          <a:endParaRPr lang="en-US" dirty="0" smtClean="0"/>
        </a:p>
        <a:p>
          <a:r>
            <a:rPr lang="en-US" dirty="0" smtClean="0">
              <a:solidFill>
                <a:srgbClr val="FF0000"/>
              </a:solidFill>
            </a:rPr>
            <a:t>10</a:t>
          </a:r>
          <a:r>
            <a:rPr lang="en-US" dirty="0" smtClean="0"/>
            <a:t> tertiary students</a:t>
          </a:r>
        </a:p>
        <a:p>
          <a:endParaRPr lang="en-US" dirty="0" smtClean="0"/>
        </a:p>
        <a:p>
          <a:endParaRPr lang="en-US" dirty="0"/>
        </a:p>
      </dgm:t>
    </dgm:pt>
    <dgm:pt modelId="{5FDF900F-A9F0-4468-A877-D53CF1AFF973}" type="parTrans" cxnId="{81398984-1B72-499C-A214-071C029096BA}">
      <dgm:prSet/>
      <dgm:spPr/>
      <dgm:t>
        <a:bodyPr/>
        <a:lstStyle/>
        <a:p>
          <a:endParaRPr lang="en-US"/>
        </a:p>
      </dgm:t>
    </dgm:pt>
    <dgm:pt modelId="{3B2163F9-07A8-4C1F-87B3-B73C05BF5F9A}" type="sibTrans" cxnId="{81398984-1B72-499C-A214-071C029096BA}">
      <dgm:prSet/>
      <dgm:spPr/>
      <dgm:t>
        <a:bodyPr/>
        <a:lstStyle/>
        <a:p>
          <a:endParaRPr lang="en-US"/>
        </a:p>
      </dgm:t>
    </dgm:pt>
    <dgm:pt modelId="{74B03280-19FB-43E3-8DD9-35891376C0A1}" type="pres">
      <dgm:prSet presAssocID="{AA99443A-5A0C-46C8-990C-875D152FAF7E}" presName="CompostProcess" presStyleCnt="0">
        <dgm:presLayoutVars>
          <dgm:dir/>
          <dgm:resizeHandles val="exact"/>
        </dgm:presLayoutVars>
      </dgm:prSet>
      <dgm:spPr/>
    </dgm:pt>
    <dgm:pt modelId="{AAD468AA-CFD5-419E-AE15-931C380B80A4}" type="pres">
      <dgm:prSet presAssocID="{AA99443A-5A0C-46C8-990C-875D152FAF7E}" presName="arrow" presStyleLbl="bgShp" presStyleIdx="0" presStyleCnt="1" custScaleX="117647" custLinFactNeighborX="135"/>
      <dgm:spPr/>
      <dgm:t>
        <a:bodyPr/>
        <a:lstStyle/>
        <a:p>
          <a:endParaRPr lang="en-US"/>
        </a:p>
      </dgm:t>
    </dgm:pt>
    <dgm:pt modelId="{430DBE83-C432-42A4-91F2-841A89FAB7D8}" type="pres">
      <dgm:prSet presAssocID="{AA99443A-5A0C-46C8-990C-875D152FAF7E}" presName="linearProcess" presStyleCnt="0"/>
      <dgm:spPr/>
    </dgm:pt>
    <dgm:pt modelId="{B733FB38-423D-4C09-9B9D-F71631FAA12F}" type="pres">
      <dgm:prSet presAssocID="{F963B70C-B5CA-44C0-A15C-700775DB88AC}" presName="textNode" presStyleLbl="node1" presStyleIdx="0" presStyleCnt="3">
        <dgm:presLayoutVars>
          <dgm:bulletEnabled val="1"/>
        </dgm:presLayoutVars>
      </dgm:prSet>
      <dgm:spPr/>
      <dgm:t>
        <a:bodyPr/>
        <a:lstStyle/>
        <a:p>
          <a:endParaRPr lang="en-US"/>
        </a:p>
      </dgm:t>
    </dgm:pt>
    <dgm:pt modelId="{CBC7BD32-8052-4F97-8EDF-DCE01E971A22}" type="pres">
      <dgm:prSet presAssocID="{F3EEBC9E-F7E8-4CA9-9D87-F9EB0C093E1A}" presName="sibTrans" presStyleCnt="0"/>
      <dgm:spPr/>
    </dgm:pt>
    <dgm:pt modelId="{EB7FFB96-3974-47B4-9A35-E381AB818781}" type="pres">
      <dgm:prSet presAssocID="{EF1556C2-5374-4970-AC65-53CD71E44E67}" presName="textNode" presStyleLbl="node1" presStyleIdx="1" presStyleCnt="3">
        <dgm:presLayoutVars>
          <dgm:bulletEnabled val="1"/>
        </dgm:presLayoutVars>
      </dgm:prSet>
      <dgm:spPr/>
      <dgm:t>
        <a:bodyPr/>
        <a:lstStyle/>
        <a:p>
          <a:endParaRPr lang="en-US"/>
        </a:p>
      </dgm:t>
    </dgm:pt>
    <dgm:pt modelId="{D5692428-0033-4C29-B73D-6332B8BB8246}" type="pres">
      <dgm:prSet presAssocID="{D4D9C120-190D-4892-B8BC-5B7425A6ADA6}" presName="sibTrans" presStyleCnt="0"/>
      <dgm:spPr/>
    </dgm:pt>
    <dgm:pt modelId="{E3C8E77B-ADAE-4146-BE91-1E1AEFA4D502}" type="pres">
      <dgm:prSet presAssocID="{95A31914-6757-40DF-B5FA-39BFFB842B33}" presName="textNode" presStyleLbl="node1" presStyleIdx="2" presStyleCnt="3">
        <dgm:presLayoutVars>
          <dgm:bulletEnabled val="1"/>
        </dgm:presLayoutVars>
      </dgm:prSet>
      <dgm:spPr/>
      <dgm:t>
        <a:bodyPr/>
        <a:lstStyle/>
        <a:p>
          <a:endParaRPr lang="en-US"/>
        </a:p>
      </dgm:t>
    </dgm:pt>
  </dgm:ptLst>
  <dgm:cxnLst>
    <dgm:cxn modelId="{81398984-1B72-499C-A214-071C029096BA}" srcId="{AA99443A-5A0C-46C8-990C-875D152FAF7E}" destId="{95A31914-6757-40DF-B5FA-39BFFB842B33}" srcOrd="2" destOrd="0" parTransId="{5FDF900F-A9F0-4468-A877-D53CF1AFF973}" sibTransId="{3B2163F9-07A8-4C1F-87B3-B73C05BF5F9A}"/>
    <dgm:cxn modelId="{A5AE3E1D-BE5A-408A-BAF8-89B99A1BBD76}" type="presOf" srcId="{AA99443A-5A0C-46C8-990C-875D152FAF7E}" destId="{74B03280-19FB-43E3-8DD9-35891376C0A1}" srcOrd="0" destOrd="0" presId="urn:microsoft.com/office/officeart/2005/8/layout/hProcess9"/>
    <dgm:cxn modelId="{2C3839BA-15F1-41DF-BD8A-2C046FC02850}" type="presOf" srcId="{95A31914-6757-40DF-B5FA-39BFFB842B33}" destId="{E3C8E77B-ADAE-4146-BE91-1E1AEFA4D502}" srcOrd="0" destOrd="0" presId="urn:microsoft.com/office/officeart/2005/8/layout/hProcess9"/>
    <dgm:cxn modelId="{6F590BAA-F31D-4F56-B2FF-7AC0C37C23B0}" type="presOf" srcId="{F963B70C-B5CA-44C0-A15C-700775DB88AC}" destId="{B733FB38-423D-4C09-9B9D-F71631FAA12F}" srcOrd="0" destOrd="0" presId="urn:microsoft.com/office/officeart/2005/8/layout/hProcess9"/>
    <dgm:cxn modelId="{5CC86D07-A611-43F0-A502-A945371E5F89}" srcId="{AA99443A-5A0C-46C8-990C-875D152FAF7E}" destId="{EF1556C2-5374-4970-AC65-53CD71E44E67}" srcOrd="1" destOrd="0" parTransId="{49A89847-FF03-405B-957F-384314077441}" sibTransId="{D4D9C120-190D-4892-B8BC-5B7425A6ADA6}"/>
    <dgm:cxn modelId="{0B7F84CC-C453-4F5B-8C4C-D3FFCA3BAEF5}" srcId="{AA99443A-5A0C-46C8-990C-875D152FAF7E}" destId="{F963B70C-B5CA-44C0-A15C-700775DB88AC}" srcOrd="0" destOrd="0" parTransId="{5897DF82-C636-4D86-A052-5A729D6D66C5}" sibTransId="{F3EEBC9E-F7E8-4CA9-9D87-F9EB0C093E1A}"/>
    <dgm:cxn modelId="{30667A30-BE30-464B-A9AC-9C48891DA6FE}" type="presOf" srcId="{EF1556C2-5374-4970-AC65-53CD71E44E67}" destId="{EB7FFB96-3974-47B4-9A35-E381AB818781}" srcOrd="0" destOrd="0" presId="urn:microsoft.com/office/officeart/2005/8/layout/hProcess9"/>
    <dgm:cxn modelId="{9B187328-AB69-4B6F-867B-D6353BE2A468}" type="presParOf" srcId="{74B03280-19FB-43E3-8DD9-35891376C0A1}" destId="{AAD468AA-CFD5-419E-AE15-931C380B80A4}" srcOrd="0" destOrd="0" presId="urn:microsoft.com/office/officeart/2005/8/layout/hProcess9"/>
    <dgm:cxn modelId="{500004A6-D027-476D-BC37-0A21D9B379B9}" type="presParOf" srcId="{74B03280-19FB-43E3-8DD9-35891376C0A1}" destId="{430DBE83-C432-42A4-91F2-841A89FAB7D8}" srcOrd="1" destOrd="0" presId="urn:microsoft.com/office/officeart/2005/8/layout/hProcess9"/>
    <dgm:cxn modelId="{186BF1FE-CBDE-42B3-8BB8-9D6A66FA15AF}" type="presParOf" srcId="{430DBE83-C432-42A4-91F2-841A89FAB7D8}" destId="{B733FB38-423D-4C09-9B9D-F71631FAA12F}" srcOrd="0" destOrd="0" presId="urn:microsoft.com/office/officeart/2005/8/layout/hProcess9"/>
    <dgm:cxn modelId="{B44FAFEE-2E1D-4AD6-B538-C1585BB2C141}" type="presParOf" srcId="{430DBE83-C432-42A4-91F2-841A89FAB7D8}" destId="{CBC7BD32-8052-4F97-8EDF-DCE01E971A22}" srcOrd="1" destOrd="0" presId="urn:microsoft.com/office/officeart/2005/8/layout/hProcess9"/>
    <dgm:cxn modelId="{CF7F415F-27DA-49FE-B064-360D7627F611}" type="presParOf" srcId="{430DBE83-C432-42A4-91F2-841A89FAB7D8}" destId="{EB7FFB96-3974-47B4-9A35-E381AB818781}" srcOrd="2" destOrd="0" presId="urn:microsoft.com/office/officeart/2005/8/layout/hProcess9"/>
    <dgm:cxn modelId="{C8811A69-C809-4321-A9D3-0C5DBC74C69D}" type="presParOf" srcId="{430DBE83-C432-42A4-91F2-841A89FAB7D8}" destId="{D5692428-0033-4C29-B73D-6332B8BB8246}" srcOrd="3" destOrd="0" presId="urn:microsoft.com/office/officeart/2005/8/layout/hProcess9"/>
    <dgm:cxn modelId="{D6338C76-2BAA-4913-A38B-180882A813CF}" type="presParOf" srcId="{430DBE83-C432-42A4-91F2-841A89FAB7D8}" destId="{E3C8E77B-ADAE-4146-BE91-1E1AEFA4D50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B1F4E-B67C-47D7-BA8C-A4C23949168E}" type="doc">
      <dgm:prSet loTypeId="urn:microsoft.com/office/officeart/2005/8/layout/arrow2" loCatId="process" qsTypeId="urn:microsoft.com/office/officeart/2005/8/quickstyle/3d1" qsCatId="3D" csTypeId="urn:microsoft.com/office/officeart/2005/8/colors/colorful3" csCatId="colorful" phldr="1"/>
      <dgm:spPr/>
      <dgm:t>
        <a:bodyPr/>
        <a:lstStyle/>
        <a:p>
          <a:endParaRPr lang="en-US"/>
        </a:p>
      </dgm:t>
    </dgm:pt>
    <dgm:pt modelId="{77EE9B09-3301-4854-AE67-0B2C00B1EB2A}">
      <dgm:prSet phldrT="[Text]"/>
      <dgm:spPr/>
      <dgm:t>
        <a:bodyPr/>
        <a:lstStyle/>
        <a:p>
          <a:pPr algn="l"/>
          <a:r>
            <a:rPr lang="en-US" b="1" dirty="0" smtClean="0"/>
            <a:t>Initial stage</a:t>
          </a:r>
        </a:p>
        <a:p>
          <a:pPr algn="l"/>
          <a:r>
            <a:rPr lang="en-US" dirty="0" smtClean="0"/>
            <a:t>Data familiarity</a:t>
          </a:r>
          <a:endParaRPr lang="en-US" dirty="0"/>
        </a:p>
      </dgm:t>
    </dgm:pt>
    <dgm:pt modelId="{62C00DC2-6722-4486-B4EC-EF78E1B0EFF2}" type="parTrans" cxnId="{50F6CDEA-1C6E-4D17-9A64-EB48129DAA13}">
      <dgm:prSet/>
      <dgm:spPr/>
      <dgm:t>
        <a:bodyPr/>
        <a:lstStyle/>
        <a:p>
          <a:endParaRPr lang="en-US"/>
        </a:p>
      </dgm:t>
    </dgm:pt>
    <dgm:pt modelId="{27BB2C38-F689-4CF9-B43F-DC412543E553}" type="sibTrans" cxnId="{50F6CDEA-1C6E-4D17-9A64-EB48129DAA13}">
      <dgm:prSet/>
      <dgm:spPr/>
      <dgm:t>
        <a:bodyPr/>
        <a:lstStyle/>
        <a:p>
          <a:endParaRPr lang="en-US"/>
        </a:p>
      </dgm:t>
    </dgm:pt>
    <dgm:pt modelId="{ED74545A-CB97-4A2D-91CE-9ED32F5FB74D}">
      <dgm:prSet phldrT="[Text]"/>
      <dgm:spPr/>
      <dgm:t>
        <a:bodyPr/>
        <a:lstStyle/>
        <a:p>
          <a:pPr algn="l"/>
          <a:r>
            <a:rPr lang="en-US" b="1" dirty="0" smtClean="0"/>
            <a:t>Second stage</a:t>
          </a:r>
        </a:p>
        <a:p>
          <a:pPr algn="l"/>
          <a:r>
            <a:rPr lang="en-US" dirty="0" smtClean="0"/>
            <a:t>Developing emergent themes</a:t>
          </a:r>
          <a:endParaRPr lang="en-US" dirty="0"/>
        </a:p>
      </dgm:t>
    </dgm:pt>
    <dgm:pt modelId="{CF9D72D7-ABB9-4A2B-A304-E62863869365}" type="parTrans" cxnId="{FD9FEAA6-4B48-4772-804E-E8141B680497}">
      <dgm:prSet/>
      <dgm:spPr/>
      <dgm:t>
        <a:bodyPr/>
        <a:lstStyle/>
        <a:p>
          <a:endParaRPr lang="en-US"/>
        </a:p>
      </dgm:t>
    </dgm:pt>
    <dgm:pt modelId="{8E523031-6A4A-4A27-B98A-60AF07510836}" type="sibTrans" cxnId="{FD9FEAA6-4B48-4772-804E-E8141B680497}">
      <dgm:prSet/>
      <dgm:spPr/>
      <dgm:t>
        <a:bodyPr/>
        <a:lstStyle/>
        <a:p>
          <a:endParaRPr lang="en-US"/>
        </a:p>
      </dgm:t>
    </dgm:pt>
    <dgm:pt modelId="{CC9B71D5-56D0-4545-B64A-511724A5C1CA}">
      <dgm:prSet phldrT="[Text]"/>
      <dgm:spPr/>
      <dgm:t>
        <a:bodyPr/>
        <a:lstStyle/>
        <a:p>
          <a:pPr algn="l"/>
          <a:r>
            <a:rPr lang="en-US" b="1" dirty="0" smtClean="0"/>
            <a:t>Third stage</a:t>
          </a:r>
        </a:p>
        <a:p>
          <a:pPr algn="l"/>
          <a:r>
            <a:rPr lang="en-US" dirty="0" smtClean="0"/>
            <a:t>Clustering of themes</a:t>
          </a:r>
          <a:endParaRPr lang="en-US" dirty="0"/>
        </a:p>
      </dgm:t>
    </dgm:pt>
    <dgm:pt modelId="{D6D3709A-2E1F-4FD3-99B0-C421CA7069DC}" type="parTrans" cxnId="{9643D724-321D-41AF-9CA8-79AEEE37C71C}">
      <dgm:prSet/>
      <dgm:spPr/>
      <dgm:t>
        <a:bodyPr/>
        <a:lstStyle/>
        <a:p>
          <a:endParaRPr lang="en-US"/>
        </a:p>
      </dgm:t>
    </dgm:pt>
    <dgm:pt modelId="{85D77ABD-E375-4B08-AA02-CC4102FB1056}" type="sibTrans" cxnId="{9643D724-321D-41AF-9CA8-79AEEE37C71C}">
      <dgm:prSet/>
      <dgm:spPr/>
      <dgm:t>
        <a:bodyPr/>
        <a:lstStyle/>
        <a:p>
          <a:endParaRPr lang="en-US"/>
        </a:p>
      </dgm:t>
    </dgm:pt>
    <dgm:pt modelId="{B7339788-5E29-41FD-A4C2-BC85F203E63D}">
      <dgm:prSet phldrT="[Text]"/>
      <dgm:spPr/>
      <dgm:t>
        <a:bodyPr/>
        <a:lstStyle/>
        <a:p>
          <a:r>
            <a:rPr lang="en-US" b="1" dirty="0" smtClean="0"/>
            <a:t>Final Stage</a:t>
          </a:r>
        </a:p>
        <a:p>
          <a:r>
            <a:rPr lang="en-US" dirty="0" smtClean="0"/>
            <a:t>Table of themes</a:t>
          </a:r>
          <a:endParaRPr lang="en-US" dirty="0"/>
        </a:p>
      </dgm:t>
    </dgm:pt>
    <dgm:pt modelId="{20AE0032-2A93-4DE6-BDA0-D3160CD17042}" type="parTrans" cxnId="{7948451A-8007-4593-8AF3-8E598625EB50}">
      <dgm:prSet/>
      <dgm:spPr/>
      <dgm:t>
        <a:bodyPr/>
        <a:lstStyle/>
        <a:p>
          <a:endParaRPr lang="en-US"/>
        </a:p>
      </dgm:t>
    </dgm:pt>
    <dgm:pt modelId="{E913B9D9-0366-4285-8C73-306F33328797}" type="sibTrans" cxnId="{7948451A-8007-4593-8AF3-8E598625EB50}">
      <dgm:prSet/>
      <dgm:spPr/>
      <dgm:t>
        <a:bodyPr/>
        <a:lstStyle/>
        <a:p>
          <a:endParaRPr lang="en-US"/>
        </a:p>
      </dgm:t>
    </dgm:pt>
    <dgm:pt modelId="{A69C33C0-B5B2-45D6-8F6E-B829F7A902E9}" type="pres">
      <dgm:prSet presAssocID="{733B1F4E-B67C-47D7-BA8C-A4C23949168E}" presName="arrowDiagram" presStyleCnt="0">
        <dgm:presLayoutVars>
          <dgm:chMax val="5"/>
          <dgm:dir/>
          <dgm:resizeHandles val="exact"/>
        </dgm:presLayoutVars>
      </dgm:prSet>
      <dgm:spPr/>
      <dgm:t>
        <a:bodyPr/>
        <a:lstStyle/>
        <a:p>
          <a:endParaRPr lang="en-US"/>
        </a:p>
      </dgm:t>
    </dgm:pt>
    <dgm:pt modelId="{4955FEC5-CEAE-4C7F-B62C-7D2E620AD388}" type="pres">
      <dgm:prSet presAssocID="{733B1F4E-B67C-47D7-BA8C-A4C23949168E}" presName="arrow" presStyleLbl="bgShp" presStyleIdx="0" presStyleCnt="1"/>
      <dgm:spPr/>
    </dgm:pt>
    <dgm:pt modelId="{89890BA1-A77E-443A-B0BE-297DCD0A49E8}" type="pres">
      <dgm:prSet presAssocID="{733B1F4E-B67C-47D7-BA8C-A4C23949168E}" presName="arrowDiagram4" presStyleCnt="0"/>
      <dgm:spPr/>
    </dgm:pt>
    <dgm:pt modelId="{3788D198-781E-4FAE-9BD5-C9EF425135EE}" type="pres">
      <dgm:prSet presAssocID="{77EE9B09-3301-4854-AE67-0B2C00B1EB2A}" presName="bullet4a" presStyleLbl="node1" presStyleIdx="0" presStyleCnt="4"/>
      <dgm:spPr/>
    </dgm:pt>
    <dgm:pt modelId="{8605E68B-F7BE-47A4-A423-92B1771579E4}" type="pres">
      <dgm:prSet presAssocID="{77EE9B09-3301-4854-AE67-0B2C00B1EB2A}" presName="textBox4a" presStyleLbl="revTx" presStyleIdx="0" presStyleCnt="4">
        <dgm:presLayoutVars>
          <dgm:bulletEnabled val="1"/>
        </dgm:presLayoutVars>
      </dgm:prSet>
      <dgm:spPr/>
      <dgm:t>
        <a:bodyPr/>
        <a:lstStyle/>
        <a:p>
          <a:endParaRPr lang="en-US"/>
        </a:p>
      </dgm:t>
    </dgm:pt>
    <dgm:pt modelId="{F25BC0C0-2CBE-4CCF-BBC0-2D0FA6555844}" type="pres">
      <dgm:prSet presAssocID="{ED74545A-CB97-4A2D-91CE-9ED32F5FB74D}" presName="bullet4b" presStyleLbl="node1" presStyleIdx="1" presStyleCnt="4"/>
      <dgm:spPr/>
    </dgm:pt>
    <dgm:pt modelId="{B35EF489-DF2D-492B-960A-1945650F1170}" type="pres">
      <dgm:prSet presAssocID="{ED74545A-CB97-4A2D-91CE-9ED32F5FB74D}" presName="textBox4b" presStyleLbl="revTx" presStyleIdx="1" presStyleCnt="4">
        <dgm:presLayoutVars>
          <dgm:bulletEnabled val="1"/>
        </dgm:presLayoutVars>
      </dgm:prSet>
      <dgm:spPr/>
      <dgm:t>
        <a:bodyPr/>
        <a:lstStyle/>
        <a:p>
          <a:endParaRPr lang="en-US"/>
        </a:p>
      </dgm:t>
    </dgm:pt>
    <dgm:pt modelId="{8A830850-1BD4-48FF-BC3F-CB8427804D6C}" type="pres">
      <dgm:prSet presAssocID="{CC9B71D5-56D0-4545-B64A-511724A5C1CA}" presName="bullet4c" presStyleLbl="node1" presStyleIdx="2" presStyleCnt="4"/>
      <dgm:spPr/>
    </dgm:pt>
    <dgm:pt modelId="{59BCE95F-4C4F-4334-A73A-CF43A2263DDE}" type="pres">
      <dgm:prSet presAssocID="{CC9B71D5-56D0-4545-B64A-511724A5C1CA}" presName="textBox4c" presStyleLbl="revTx" presStyleIdx="2" presStyleCnt="4">
        <dgm:presLayoutVars>
          <dgm:bulletEnabled val="1"/>
        </dgm:presLayoutVars>
      </dgm:prSet>
      <dgm:spPr/>
      <dgm:t>
        <a:bodyPr/>
        <a:lstStyle/>
        <a:p>
          <a:endParaRPr lang="en-US"/>
        </a:p>
      </dgm:t>
    </dgm:pt>
    <dgm:pt modelId="{3C027988-6122-4AAE-963C-6B4975D7614C}" type="pres">
      <dgm:prSet presAssocID="{B7339788-5E29-41FD-A4C2-BC85F203E63D}" presName="bullet4d" presStyleLbl="node1" presStyleIdx="3" presStyleCnt="4"/>
      <dgm:spPr/>
    </dgm:pt>
    <dgm:pt modelId="{EEF87B2F-E5FF-4A21-A262-E0B56ADFF3B7}" type="pres">
      <dgm:prSet presAssocID="{B7339788-5E29-41FD-A4C2-BC85F203E63D}" presName="textBox4d" presStyleLbl="revTx" presStyleIdx="3" presStyleCnt="4">
        <dgm:presLayoutVars>
          <dgm:bulletEnabled val="1"/>
        </dgm:presLayoutVars>
      </dgm:prSet>
      <dgm:spPr/>
      <dgm:t>
        <a:bodyPr/>
        <a:lstStyle/>
        <a:p>
          <a:endParaRPr lang="en-US"/>
        </a:p>
      </dgm:t>
    </dgm:pt>
  </dgm:ptLst>
  <dgm:cxnLst>
    <dgm:cxn modelId="{EFE81C09-99E9-4B32-A5BA-E45DCDBEF03F}" type="presOf" srcId="{ED74545A-CB97-4A2D-91CE-9ED32F5FB74D}" destId="{B35EF489-DF2D-492B-960A-1945650F1170}" srcOrd="0" destOrd="0" presId="urn:microsoft.com/office/officeart/2005/8/layout/arrow2"/>
    <dgm:cxn modelId="{67384C43-7172-4D98-B040-9A6C8A06A7CF}" type="presOf" srcId="{CC9B71D5-56D0-4545-B64A-511724A5C1CA}" destId="{59BCE95F-4C4F-4334-A73A-CF43A2263DDE}" srcOrd="0" destOrd="0" presId="urn:microsoft.com/office/officeart/2005/8/layout/arrow2"/>
    <dgm:cxn modelId="{9643D724-321D-41AF-9CA8-79AEEE37C71C}" srcId="{733B1F4E-B67C-47D7-BA8C-A4C23949168E}" destId="{CC9B71D5-56D0-4545-B64A-511724A5C1CA}" srcOrd="2" destOrd="0" parTransId="{D6D3709A-2E1F-4FD3-99B0-C421CA7069DC}" sibTransId="{85D77ABD-E375-4B08-AA02-CC4102FB1056}"/>
    <dgm:cxn modelId="{CD2E0366-597C-4B0D-A618-F622821920A1}" type="presOf" srcId="{733B1F4E-B67C-47D7-BA8C-A4C23949168E}" destId="{A69C33C0-B5B2-45D6-8F6E-B829F7A902E9}" srcOrd="0" destOrd="0" presId="urn:microsoft.com/office/officeart/2005/8/layout/arrow2"/>
    <dgm:cxn modelId="{3B9A3113-4FBD-4AD2-9BB2-8DD7984C2141}" type="presOf" srcId="{B7339788-5E29-41FD-A4C2-BC85F203E63D}" destId="{EEF87B2F-E5FF-4A21-A262-E0B56ADFF3B7}" srcOrd="0" destOrd="0" presId="urn:microsoft.com/office/officeart/2005/8/layout/arrow2"/>
    <dgm:cxn modelId="{7948451A-8007-4593-8AF3-8E598625EB50}" srcId="{733B1F4E-B67C-47D7-BA8C-A4C23949168E}" destId="{B7339788-5E29-41FD-A4C2-BC85F203E63D}" srcOrd="3" destOrd="0" parTransId="{20AE0032-2A93-4DE6-BDA0-D3160CD17042}" sibTransId="{E913B9D9-0366-4285-8C73-306F33328797}"/>
    <dgm:cxn modelId="{C7093AEE-7E40-4B61-BA5A-4DDBDAC5473F}" type="presOf" srcId="{77EE9B09-3301-4854-AE67-0B2C00B1EB2A}" destId="{8605E68B-F7BE-47A4-A423-92B1771579E4}" srcOrd="0" destOrd="0" presId="urn:microsoft.com/office/officeart/2005/8/layout/arrow2"/>
    <dgm:cxn modelId="{FD9FEAA6-4B48-4772-804E-E8141B680497}" srcId="{733B1F4E-B67C-47D7-BA8C-A4C23949168E}" destId="{ED74545A-CB97-4A2D-91CE-9ED32F5FB74D}" srcOrd="1" destOrd="0" parTransId="{CF9D72D7-ABB9-4A2B-A304-E62863869365}" sibTransId="{8E523031-6A4A-4A27-B98A-60AF07510836}"/>
    <dgm:cxn modelId="{50F6CDEA-1C6E-4D17-9A64-EB48129DAA13}" srcId="{733B1F4E-B67C-47D7-BA8C-A4C23949168E}" destId="{77EE9B09-3301-4854-AE67-0B2C00B1EB2A}" srcOrd="0" destOrd="0" parTransId="{62C00DC2-6722-4486-B4EC-EF78E1B0EFF2}" sibTransId="{27BB2C38-F689-4CF9-B43F-DC412543E553}"/>
    <dgm:cxn modelId="{4708455F-4856-4917-B52C-5D1278E9EC23}" type="presParOf" srcId="{A69C33C0-B5B2-45D6-8F6E-B829F7A902E9}" destId="{4955FEC5-CEAE-4C7F-B62C-7D2E620AD388}" srcOrd="0" destOrd="0" presId="urn:microsoft.com/office/officeart/2005/8/layout/arrow2"/>
    <dgm:cxn modelId="{7E1B1AEA-B2E2-40E5-8737-FD8A5CE21F25}" type="presParOf" srcId="{A69C33C0-B5B2-45D6-8F6E-B829F7A902E9}" destId="{89890BA1-A77E-443A-B0BE-297DCD0A49E8}" srcOrd="1" destOrd="0" presId="urn:microsoft.com/office/officeart/2005/8/layout/arrow2"/>
    <dgm:cxn modelId="{1EA45125-AFAA-4D1E-92D1-9FEB08C75F72}" type="presParOf" srcId="{89890BA1-A77E-443A-B0BE-297DCD0A49E8}" destId="{3788D198-781E-4FAE-9BD5-C9EF425135EE}" srcOrd="0" destOrd="0" presId="urn:microsoft.com/office/officeart/2005/8/layout/arrow2"/>
    <dgm:cxn modelId="{65785320-632C-46D1-92BE-02E5DB34E82E}" type="presParOf" srcId="{89890BA1-A77E-443A-B0BE-297DCD0A49E8}" destId="{8605E68B-F7BE-47A4-A423-92B1771579E4}" srcOrd="1" destOrd="0" presId="urn:microsoft.com/office/officeart/2005/8/layout/arrow2"/>
    <dgm:cxn modelId="{D77DFA9D-5A14-4DC0-AAA2-6A3CB5D0F708}" type="presParOf" srcId="{89890BA1-A77E-443A-B0BE-297DCD0A49E8}" destId="{F25BC0C0-2CBE-4CCF-BBC0-2D0FA6555844}" srcOrd="2" destOrd="0" presId="urn:microsoft.com/office/officeart/2005/8/layout/arrow2"/>
    <dgm:cxn modelId="{A72ABCB7-EEB4-440E-95A6-04BD5051E2EA}" type="presParOf" srcId="{89890BA1-A77E-443A-B0BE-297DCD0A49E8}" destId="{B35EF489-DF2D-492B-960A-1945650F1170}" srcOrd="3" destOrd="0" presId="urn:microsoft.com/office/officeart/2005/8/layout/arrow2"/>
    <dgm:cxn modelId="{F2B74959-313C-4F40-95ED-5E460FB002D2}" type="presParOf" srcId="{89890BA1-A77E-443A-B0BE-297DCD0A49E8}" destId="{8A830850-1BD4-48FF-BC3F-CB8427804D6C}" srcOrd="4" destOrd="0" presId="urn:microsoft.com/office/officeart/2005/8/layout/arrow2"/>
    <dgm:cxn modelId="{A1525EDB-81CD-432F-A513-8563DC5B1F2D}" type="presParOf" srcId="{89890BA1-A77E-443A-B0BE-297DCD0A49E8}" destId="{59BCE95F-4C4F-4334-A73A-CF43A2263DDE}" srcOrd="5" destOrd="0" presId="urn:microsoft.com/office/officeart/2005/8/layout/arrow2"/>
    <dgm:cxn modelId="{BB73D34A-84FC-4017-890F-528907F8AADF}" type="presParOf" srcId="{89890BA1-A77E-443A-B0BE-297DCD0A49E8}" destId="{3C027988-6122-4AAE-963C-6B4975D7614C}" srcOrd="6" destOrd="0" presId="urn:microsoft.com/office/officeart/2005/8/layout/arrow2"/>
    <dgm:cxn modelId="{47F5E6DD-78A4-4C1D-BE2F-F2DBC74E87DC}" type="presParOf" srcId="{89890BA1-A77E-443A-B0BE-297DCD0A49E8}" destId="{EEF87B2F-E5FF-4A21-A262-E0B56ADFF3B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A4AD9-A129-4B75-A00C-43E732B00830}" type="doc">
      <dgm:prSet loTypeId="urn:microsoft.com/office/officeart/2005/8/layout/matrix3" loCatId="matrix" qsTypeId="urn:microsoft.com/office/officeart/2005/8/quickstyle/simple3" qsCatId="simple" csTypeId="urn:microsoft.com/office/officeart/2005/8/colors/accent2_1" csCatId="accent2" phldr="1"/>
      <dgm:spPr/>
      <dgm:t>
        <a:bodyPr/>
        <a:lstStyle/>
        <a:p>
          <a:endParaRPr lang="en-US"/>
        </a:p>
      </dgm:t>
    </dgm:pt>
    <dgm:pt modelId="{3338F87A-1E71-4F4E-B1FC-5A7B21630FB7}">
      <dgm:prSet phldrT="[Text]" custT="1"/>
      <dgm:spPr/>
      <dgm:t>
        <a:bodyPr/>
        <a:lstStyle/>
        <a:p>
          <a:pPr defTabSz="400050">
            <a:lnSpc>
              <a:spcPct val="90000"/>
            </a:lnSpc>
            <a:spcBef>
              <a:spcPct val="0"/>
            </a:spcBef>
            <a:spcAft>
              <a:spcPct val="35000"/>
            </a:spcAft>
          </a:pPr>
          <a:r>
            <a:rPr lang="en-US" sz="1700" b="1" u="sng" dirty="0" smtClean="0"/>
            <a:t>Theoretical</a:t>
          </a:r>
        </a:p>
        <a:p>
          <a:pPr defTabSz="400050">
            <a:lnSpc>
              <a:spcPct val="90000"/>
            </a:lnSpc>
            <a:spcBef>
              <a:spcPct val="0"/>
            </a:spcBef>
            <a:spcAft>
              <a:spcPct val="35000"/>
            </a:spcAft>
          </a:pPr>
          <a:endParaRPr lang="en-US" sz="1700" dirty="0" smtClean="0"/>
        </a:p>
        <a:p>
          <a:pPr defTabSz="400050">
            <a:lnSpc>
              <a:spcPct val="90000"/>
            </a:lnSpc>
            <a:spcBef>
              <a:spcPct val="0"/>
            </a:spcBef>
            <a:spcAft>
              <a:spcPct val="35000"/>
            </a:spcAft>
          </a:pPr>
          <a:r>
            <a:rPr lang="en-US" sz="1700" dirty="0" smtClean="0"/>
            <a:t>Empirical support for socio-cultural influences on PTG</a:t>
          </a:r>
        </a:p>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p>
        <a:p>
          <a:pPr defTabSz="400050">
            <a:lnSpc>
              <a:spcPct val="90000"/>
            </a:lnSpc>
            <a:spcBef>
              <a:spcPct val="0"/>
            </a:spcBef>
            <a:spcAft>
              <a:spcPct val="35000"/>
            </a:spcAft>
          </a:pPr>
          <a:endParaRPr lang="en-US" sz="1000" dirty="0"/>
        </a:p>
      </dgm:t>
    </dgm:pt>
    <dgm:pt modelId="{1BB0F923-0607-46C3-B627-61D4166DEB67}" type="parTrans" cxnId="{96FF0806-15C8-42A9-B3DC-A54F07FAF0D0}">
      <dgm:prSet/>
      <dgm:spPr/>
      <dgm:t>
        <a:bodyPr/>
        <a:lstStyle/>
        <a:p>
          <a:endParaRPr lang="en-US"/>
        </a:p>
      </dgm:t>
    </dgm:pt>
    <dgm:pt modelId="{59F74FC2-3E42-47E6-A50A-830F8C94A800}" type="sibTrans" cxnId="{96FF0806-15C8-42A9-B3DC-A54F07FAF0D0}">
      <dgm:prSet/>
      <dgm:spPr/>
      <dgm:t>
        <a:bodyPr/>
        <a:lstStyle/>
        <a:p>
          <a:endParaRPr lang="en-US"/>
        </a:p>
      </dgm:t>
    </dgm:pt>
    <dgm:pt modelId="{09E8C502-DD88-4501-9ADD-65887FEC23B6}">
      <dgm:prSet phldrT="[Text]" phldr="1"/>
      <dgm:spPr/>
      <dgm:t>
        <a:bodyPr/>
        <a:lstStyle/>
        <a:p>
          <a:endParaRPr lang="en-US" dirty="0"/>
        </a:p>
      </dgm:t>
    </dgm:pt>
    <dgm:pt modelId="{8FEF61BA-EA20-4664-A89F-91CD77E1190E}" type="parTrans" cxnId="{9F8E1A4C-3FFD-49CB-860A-E6BB9EBA29EB}">
      <dgm:prSet/>
      <dgm:spPr/>
      <dgm:t>
        <a:bodyPr/>
        <a:lstStyle/>
        <a:p>
          <a:endParaRPr lang="en-US"/>
        </a:p>
      </dgm:t>
    </dgm:pt>
    <dgm:pt modelId="{D19A1A9B-EEAE-441F-9811-BD1191ED018B}" type="sibTrans" cxnId="{9F8E1A4C-3FFD-49CB-860A-E6BB9EBA29EB}">
      <dgm:prSet/>
      <dgm:spPr/>
      <dgm:t>
        <a:bodyPr/>
        <a:lstStyle/>
        <a:p>
          <a:endParaRPr lang="en-US"/>
        </a:p>
      </dgm:t>
    </dgm:pt>
    <dgm:pt modelId="{58BDD331-155E-479B-89AF-4D1420B4B8A7}">
      <dgm:prSet phldrT="[Text]" phldr="1"/>
      <dgm:spPr/>
      <dgm:t>
        <a:bodyPr/>
        <a:lstStyle/>
        <a:p>
          <a:endParaRPr lang="en-US"/>
        </a:p>
      </dgm:t>
    </dgm:pt>
    <dgm:pt modelId="{CD01D3D3-C3A1-44FD-B966-5DB54BF971C9}" type="parTrans" cxnId="{9A07819E-E044-4981-A183-A962E277C3E0}">
      <dgm:prSet/>
      <dgm:spPr/>
      <dgm:t>
        <a:bodyPr/>
        <a:lstStyle/>
        <a:p>
          <a:endParaRPr lang="en-US"/>
        </a:p>
      </dgm:t>
    </dgm:pt>
    <dgm:pt modelId="{6A84BB91-0289-4ED9-BA7A-C366BE2414EF}" type="sibTrans" cxnId="{9A07819E-E044-4981-A183-A962E277C3E0}">
      <dgm:prSet/>
      <dgm:spPr/>
      <dgm:t>
        <a:bodyPr/>
        <a:lstStyle/>
        <a:p>
          <a:endParaRPr lang="en-US"/>
        </a:p>
      </dgm:t>
    </dgm:pt>
    <dgm:pt modelId="{421DCCC1-058C-47B1-AD37-9428B554DE11}">
      <dgm:prSet phldrT="[Text]" phldr="1"/>
      <dgm:spPr/>
      <dgm:t>
        <a:bodyPr/>
        <a:lstStyle/>
        <a:p>
          <a:endParaRPr lang="en-US"/>
        </a:p>
      </dgm:t>
    </dgm:pt>
    <dgm:pt modelId="{4A2425C5-9618-4E61-B55D-51827986315C}" type="parTrans" cxnId="{F2155A86-EA7C-45E0-ABCD-9B310234FEF3}">
      <dgm:prSet/>
      <dgm:spPr/>
      <dgm:t>
        <a:bodyPr/>
        <a:lstStyle/>
        <a:p>
          <a:endParaRPr lang="en-US"/>
        </a:p>
      </dgm:t>
    </dgm:pt>
    <dgm:pt modelId="{1ECD704E-DB91-4D49-8D3D-3E5A2B7C86FB}" type="sibTrans" cxnId="{F2155A86-EA7C-45E0-ABCD-9B310234FEF3}">
      <dgm:prSet/>
      <dgm:spPr/>
      <dgm:t>
        <a:bodyPr/>
        <a:lstStyle/>
        <a:p>
          <a:endParaRPr lang="en-US"/>
        </a:p>
      </dgm:t>
    </dgm:pt>
    <dgm:pt modelId="{0D0F3D5B-7123-4DC5-81EA-DD68BF8DDFC4}">
      <dgm:prSet/>
      <dgm:spPr/>
      <dgm:t>
        <a:bodyPr/>
        <a:lstStyle/>
        <a:p>
          <a:endParaRPr lang="en-US"/>
        </a:p>
      </dgm:t>
    </dgm:pt>
    <dgm:pt modelId="{7C68D4FF-41CB-4E18-82C9-0DD65AEA8DFC}" type="parTrans" cxnId="{CE442142-F119-4E99-A634-AB3FA6C86046}">
      <dgm:prSet/>
      <dgm:spPr/>
      <dgm:t>
        <a:bodyPr/>
        <a:lstStyle/>
        <a:p>
          <a:endParaRPr lang="en-US"/>
        </a:p>
      </dgm:t>
    </dgm:pt>
    <dgm:pt modelId="{2C4017FE-FCDE-49DB-AC5D-B10B80DEDEA4}" type="sibTrans" cxnId="{CE442142-F119-4E99-A634-AB3FA6C86046}">
      <dgm:prSet/>
      <dgm:spPr/>
      <dgm:t>
        <a:bodyPr/>
        <a:lstStyle/>
        <a:p>
          <a:endParaRPr lang="en-US"/>
        </a:p>
      </dgm:t>
    </dgm:pt>
    <dgm:pt modelId="{DB329E1C-CCFA-40F7-AB62-02CDF3E1F4AF}">
      <dgm:prSet/>
      <dgm:spPr/>
      <dgm:t>
        <a:bodyPr/>
        <a:lstStyle/>
        <a:p>
          <a:endParaRPr lang="en-US"/>
        </a:p>
      </dgm:t>
    </dgm:pt>
    <dgm:pt modelId="{84330B66-4ACD-4553-87BB-565451CD4623}" type="parTrans" cxnId="{48B9544C-F29D-4CE0-909F-38644AF4B780}">
      <dgm:prSet/>
      <dgm:spPr/>
      <dgm:t>
        <a:bodyPr/>
        <a:lstStyle/>
        <a:p>
          <a:endParaRPr lang="en-US"/>
        </a:p>
      </dgm:t>
    </dgm:pt>
    <dgm:pt modelId="{43377C05-8FA8-42D5-87F2-9AF6A2F6EBB5}" type="sibTrans" cxnId="{48B9544C-F29D-4CE0-909F-38644AF4B780}">
      <dgm:prSet/>
      <dgm:spPr/>
      <dgm:t>
        <a:bodyPr/>
        <a:lstStyle/>
        <a:p>
          <a:endParaRPr lang="en-US"/>
        </a:p>
      </dgm:t>
    </dgm:pt>
    <dgm:pt modelId="{2D1CD800-0080-42D4-873B-C666E547DB58}">
      <dgm:prSet custT="1"/>
      <dgm:spPr/>
      <dgm:t>
        <a:bodyPr/>
        <a:lstStyle/>
        <a:p>
          <a:r>
            <a:rPr lang="en-US" sz="1700" b="1" u="sng" dirty="0" smtClean="0"/>
            <a:t>Educational</a:t>
          </a:r>
        </a:p>
        <a:p>
          <a:endParaRPr lang="en-US" sz="1700" dirty="0" smtClean="0"/>
        </a:p>
        <a:p>
          <a:r>
            <a:rPr lang="en-US" sz="1700" dirty="0" smtClean="0"/>
            <a:t>Issues beyond academic stress</a:t>
          </a:r>
        </a:p>
        <a:p>
          <a:endParaRPr lang="en-US" sz="1700" dirty="0" smtClean="0"/>
        </a:p>
        <a:p>
          <a:r>
            <a:rPr lang="en-US" sz="1700" dirty="0" smtClean="0"/>
            <a:t>Encourage endorsement of cultural beliefs that promote PTG</a:t>
          </a:r>
        </a:p>
      </dgm:t>
    </dgm:pt>
    <dgm:pt modelId="{9B6DC6ED-7A7D-41ED-84E0-047BD969FB85}" type="parTrans" cxnId="{DC52E16E-3644-4EDC-B52F-44998DCFF853}">
      <dgm:prSet/>
      <dgm:spPr/>
      <dgm:t>
        <a:bodyPr/>
        <a:lstStyle/>
        <a:p>
          <a:endParaRPr lang="en-US"/>
        </a:p>
      </dgm:t>
    </dgm:pt>
    <dgm:pt modelId="{FD7346B5-4B53-42CB-9429-E6C9ED87F4B7}" type="sibTrans" cxnId="{DC52E16E-3644-4EDC-B52F-44998DCFF853}">
      <dgm:prSet/>
      <dgm:spPr/>
      <dgm:t>
        <a:bodyPr/>
        <a:lstStyle/>
        <a:p>
          <a:endParaRPr lang="en-US"/>
        </a:p>
      </dgm:t>
    </dgm:pt>
    <dgm:pt modelId="{24F2D9F5-AE08-4296-BE56-D74E19CF6E80}">
      <dgm:prSet/>
      <dgm:spPr/>
      <dgm:t>
        <a:bodyPr/>
        <a:lstStyle/>
        <a:p>
          <a:endParaRPr lang="en-US" dirty="0"/>
        </a:p>
      </dgm:t>
    </dgm:pt>
    <dgm:pt modelId="{271E1E9C-CB0F-4D81-9B06-B136DD321FAE}" type="parTrans" cxnId="{B6879065-D7D3-4BE0-A6F1-58965AF77BF4}">
      <dgm:prSet/>
      <dgm:spPr/>
      <dgm:t>
        <a:bodyPr/>
        <a:lstStyle/>
        <a:p>
          <a:endParaRPr lang="en-US"/>
        </a:p>
      </dgm:t>
    </dgm:pt>
    <dgm:pt modelId="{52B6707C-1C20-4F97-9582-96662D3A3F34}" type="sibTrans" cxnId="{B6879065-D7D3-4BE0-A6F1-58965AF77BF4}">
      <dgm:prSet/>
      <dgm:spPr/>
      <dgm:t>
        <a:bodyPr/>
        <a:lstStyle/>
        <a:p>
          <a:endParaRPr lang="en-US"/>
        </a:p>
      </dgm:t>
    </dgm:pt>
    <dgm:pt modelId="{05CB0E47-6FF1-411D-9787-51BDF9901A43}">
      <dgm:prSet custT="1"/>
      <dgm:spPr/>
      <dgm:t>
        <a:bodyPr/>
        <a:lstStyle/>
        <a:p>
          <a:r>
            <a:rPr lang="en-US" sz="1700" b="1" u="sng" dirty="0" smtClean="0"/>
            <a:t>Methodological</a:t>
          </a:r>
        </a:p>
        <a:p>
          <a:endParaRPr lang="en-US" sz="1700" dirty="0" smtClean="0"/>
        </a:p>
        <a:p>
          <a:r>
            <a:rPr lang="en-US" sz="1700" dirty="0" smtClean="0"/>
            <a:t>Mixed methods research – Complementary strengths</a:t>
          </a:r>
        </a:p>
        <a:p>
          <a:endParaRPr lang="en-US" sz="1700" dirty="0" smtClean="0"/>
        </a:p>
      </dgm:t>
    </dgm:pt>
    <dgm:pt modelId="{A7B8D5C2-3820-4703-AA3E-15F51391F055}" type="parTrans" cxnId="{C4628B43-291D-45BF-A6E8-6B20171EF4D7}">
      <dgm:prSet/>
      <dgm:spPr/>
      <dgm:t>
        <a:bodyPr/>
        <a:lstStyle/>
        <a:p>
          <a:endParaRPr lang="en-US"/>
        </a:p>
      </dgm:t>
    </dgm:pt>
    <dgm:pt modelId="{B4362520-A1B4-4FDF-BD0C-E045B7F33202}" type="sibTrans" cxnId="{C4628B43-291D-45BF-A6E8-6B20171EF4D7}">
      <dgm:prSet/>
      <dgm:spPr/>
      <dgm:t>
        <a:bodyPr/>
        <a:lstStyle/>
        <a:p>
          <a:endParaRPr lang="en-US"/>
        </a:p>
      </dgm:t>
    </dgm:pt>
    <dgm:pt modelId="{09D9529D-584F-41FA-BD6E-BCD6F69C5BA8}">
      <dgm:prSet custT="1"/>
      <dgm:spPr/>
      <dgm:t>
        <a:bodyPr/>
        <a:lstStyle/>
        <a:p>
          <a:r>
            <a:rPr lang="en-US" sz="1700" b="1" u="sng" dirty="0" smtClean="0"/>
            <a:t>Clinical</a:t>
          </a:r>
        </a:p>
        <a:p>
          <a:endParaRPr lang="en-US" sz="1700" dirty="0" smtClean="0"/>
        </a:p>
        <a:p>
          <a:r>
            <a:rPr lang="en-US" sz="1700" dirty="0" smtClean="0"/>
            <a:t>Alternative approach to mental health interventions </a:t>
          </a:r>
          <a:br>
            <a:rPr lang="en-US" sz="1700" dirty="0" smtClean="0"/>
          </a:br>
          <a:endParaRPr lang="en-US" sz="1700" dirty="0" smtClean="0"/>
        </a:p>
        <a:p>
          <a:r>
            <a:rPr lang="en-US" sz="1700" dirty="0" smtClean="0"/>
            <a:t>Purposeful guiding of meaningful cognitive processing</a:t>
          </a:r>
        </a:p>
      </dgm:t>
    </dgm:pt>
    <dgm:pt modelId="{36FB9360-6B9E-47B8-82E8-E42C3B708B44}" type="parTrans" cxnId="{B02CA396-10CB-4C80-9489-1388F951D019}">
      <dgm:prSet/>
      <dgm:spPr/>
      <dgm:t>
        <a:bodyPr/>
        <a:lstStyle/>
        <a:p>
          <a:endParaRPr lang="en-US"/>
        </a:p>
      </dgm:t>
    </dgm:pt>
    <dgm:pt modelId="{BF69B5F0-1292-4CF0-9412-76DC91B50AEF}" type="sibTrans" cxnId="{B02CA396-10CB-4C80-9489-1388F951D019}">
      <dgm:prSet/>
      <dgm:spPr/>
      <dgm:t>
        <a:bodyPr/>
        <a:lstStyle/>
        <a:p>
          <a:endParaRPr lang="en-US"/>
        </a:p>
      </dgm:t>
    </dgm:pt>
    <dgm:pt modelId="{35122B43-5ED1-465F-B811-26CC0A1805D3}" type="pres">
      <dgm:prSet presAssocID="{EA5A4AD9-A129-4B75-A00C-43E732B00830}" presName="matrix" presStyleCnt="0">
        <dgm:presLayoutVars>
          <dgm:chMax val="1"/>
          <dgm:dir/>
          <dgm:resizeHandles val="exact"/>
        </dgm:presLayoutVars>
      </dgm:prSet>
      <dgm:spPr/>
      <dgm:t>
        <a:bodyPr/>
        <a:lstStyle/>
        <a:p>
          <a:endParaRPr lang="en-US"/>
        </a:p>
      </dgm:t>
    </dgm:pt>
    <dgm:pt modelId="{AD1CE801-A410-432B-862E-8FD9D1A6D218}" type="pres">
      <dgm:prSet presAssocID="{EA5A4AD9-A129-4B75-A00C-43E732B00830}" presName="diamond" presStyleLbl="bgShp" presStyleIdx="0" presStyleCnt="1"/>
      <dgm:spPr>
        <a:solidFill>
          <a:schemeClr val="accent3">
            <a:lumMod val="60000"/>
            <a:lumOff val="40000"/>
          </a:schemeClr>
        </a:solidFill>
      </dgm:spPr>
    </dgm:pt>
    <dgm:pt modelId="{8D2E36D9-1146-485D-BD07-7283992F6259}" type="pres">
      <dgm:prSet presAssocID="{EA5A4AD9-A129-4B75-A00C-43E732B00830}" presName="quad1" presStyleLbl="node1" presStyleIdx="0" presStyleCnt="4">
        <dgm:presLayoutVars>
          <dgm:chMax val="0"/>
          <dgm:chPref val="0"/>
          <dgm:bulletEnabled val="1"/>
        </dgm:presLayoutVars>
      </dgm:prSet>
      <dgm:spPr/>
      <dgm:t>
        <a:bodyPr/>
        <a:lstStyle/>
        <a:p>
          <a:endParaRPr lang="en-US"/>
        </a:p>
      </dgm:t>
    </dgm:pt>
    <dgm:pt modelId="{71E4EA98-BCB9-4F41-A947-F91CB1D4DD9B}" type="pres">
      <dgm:prSet presAssocID="{EA5A4AD9-A129-4B75-A00C-43E732B00830}" presName="quad2" presStyleLbl="node1" presStyleIdx="1" presStyleCnt="4">
        <dgm:presLayoutVars>
          <dgm:chMax val="0"/>
          <dgm:chPref val="0"/>
          <dgm:bulletEnabled val="1"/>
        </dgm:presLayoutVars>
      </dgm:prSet>
      <dgm:spPr/>
      <dgm:t>
        <a:bodyPr/>
        <a:lstStyle/>
        <a:p>
          <a:endParaRPr lang="en-US"/>
        </a:p>
      </dgm:t>
    </dgm:pt>
    <dgm:pt modelId="{BEF21CAB-67AD-450D-8EB7-1A3EBC78D829}" type="pres">
      <dgm:prSet presAssocID="{EA5A4AD9-A129-4B75-A00C-43E732B00830}" presName="quad3" presStyleLbl="node1" presStyleIdx="2" presStyleCnt="4">
        <dgm:presLayoutVars>
          <dgm:chMax val="0"/>
          <dgm:chPref val="0"/>
          <dgm:bulletEnabled val="1"/>
        </dgm:presLayoutVars>
      </dgm:prSet>
      <dgm:spPr/>
      <dgm:t>
        <a:bodyPr/>
        <a:lstStyle/>
        <a:p>
          <a:endParaRPr lang="en-US"/>
        </a:p>
      </dgm:t>
    </dgm:pt>
    <dgm:pt modelId="{4FF65CFB-B72F-4675-B976-E136F107E661}" type="pres">
      <dgm:prSet presAssocID="{EA5A4AD9-A129-4B75-A00C-43E732B00830}" presName="quad4" presStyleLbl="node1" presStyleIdx="3" presStyleCnt="4">
        <dgm:presLayoutVars>
          <dgm:chMax val="0"/>
          <dgm:chPref val="0"/>
          <dgm:bulletEnabled val="1"/>
        </dgm:presLayoutVars>
      </dgm:prSet>
      <dgm:spPr/>
      <dgm:t>
        <a:bodyPr/>
        <a:lstStyle/>
        <a:p>
          <a:endParaRPr lang="en-US"/>
        </a:p>
      </dgm:t>
    </dgm:pt>
  </dgm:ptLst>
  <dgm:cxnLst>
    <dgm:cxn modelId="{CE442142-F119-4E99-A634-AB3FA6C86046}" srcId="{EA5A4AD9-A129-4B75-A00C-43E732B00830}" destId="{0D0F3D5B-7123-4DC5-81EA-DD68BF8DDFC4}" srcOrd="5" destOrd="0" parTransId="{7C68D4FF-41CB-4E18-82C9-0DD65AEA8DFC}" sibTransId="{2C4017FE-FCDE-49DB-AC5D-B10B80DEDEA4}"/>
    <dgm:cxn modelId="{2E8D9440-81F1-47EA-B419-9A4C18796673}" type="presOf" srcId="{05CB0E47-6FF1-411D-9787-51BDF9901A43}" destId="{71E4EA98-BCB9-4F41-A947-F91CB1D4DD9B}" srcOrd="0" destOrd="0" presId="urn:microsoft.com/office/officeart/2005/8/layout/matrix3"/>
    <dgm:cxn modelId="{9F8E1A4C-3FFD-49CB-860A-E6BB9EBA29EB}" srcId="{EA5A4AD9-A129-4B75-A00C-43E732B00830}" destId="{09E8C502-DD88-4501-9ADD-65887FEC23B6}" srcOrd="7" destOrd="0" parTransId="{8FEF61BA-EA20-4664-A89F-91CD77E1190E}" sibTransId="{D19A1A9B-EEAE-441F-9811-BD1191ED018B}"/>
    <dgm:cxn modelId="{8577271F-C4B6-4868-97FF-B6314EED0401}" type="presOf" srcId="{3338F87A-1E71-4F4E-B1FC-5A7B21630FB7}" destId="{8D2E36D9-1146-485D-BD07-7283992F6259}" srcOrd="0" destOrd="0" presId="urn:microsoft.com/office/officeart/2005/8/layout/matrix3"/>
    <dgm:cxn modelId="{B02CA396-10CB-4C80-9489-1388F951D019}" srcId="{EA5A4AD9-A129-4B75-A00C-43E732B00830}" destId="{09D9529D-584F-41FA-BD6E-BCD6F69C5BA8}" srcOrd="2" destOrd="0" parTransId="{36FB9360-6B9E-47B8-82E8-E42C3B708B44}" sibTransId="{BF69B5F0-1292-4CF0-9412-76DC91B50AEF}"/>
    <dgm:cxn modelId="{553F0617-3720-47DF-8F53-724389661EFC}" type="presOf" srcId="{EA5A4AD9-A129-4B75-A00C-43E732B00830}" destId="{35122B43-5ED1-465F-B811-26CC0A1805D3}" srcOrd="0" destOrd="0" presId="urn:microsoft.com/office/officeart/2005/8/layout/matrix3"/>
    <dgm:cxn modelId="{2B44BDCD-8874-438A-B335-9520DCA73CFD}" type="presOf" srcId="{09D9529D-584F-41FA-BD6E-BCD6F69C5BA8}" destId="{BEF21CAB-67AD-450D-8EB7-1A3EBC78D829}" srcOrd="0" destOrd="0" presId="urn:microsoft.com/office/officeart/2005/8/layout/matrix3"/>
    <dgm:cxn modelId="{B6879065-D7D3-4BE0-A6F1-58965AF77BF4}" srcId="{EA5A4AD9-A129-4B75-A00C-43E732B00830}" destId="{24F2D9F5-AE08-4296-BE56-D74E19CF6E80}" srcOrd="4" destOrd="0" parTransId="{271E1E9C-CB0F-4D81-9B06-B136DD321FAE}" sibTransId="{52B6707C-1C20-4F97-9582-96662D3A3F34}"/>
    <dgm:cxn modelId="{DB8DC992-5AEB-433A-8403-4116B443FA36}" type="presOf" srcId="{2D1CD800-0080-42D4-873B-C666E547DB58}" destId="{4FF65CFB-B72F-4675-B976-E136F107E661}" srcOrd="0" destOrd="0" presId="urn:microsoft.com/office/officeart/2005/8/layout/matrix3"/>
    <dgm:cxn modelId="{96FF0806-15C8-42A9-B3DC-A54F07FAF0D0}" srcId="{EA5A4AD9-A129-4B75-A00C-43E732B00830}" destId="{3338F87A-1E71-4F4E-B1FC-5A7B21630FB7}" srcOrd="0" destOrd="0" parTransId="{1BB0F923-0607-46C3-B627-61D4166DEB67}" sibTransId="{59F74FC2-3E42-47E6-A50A-830F8C94A800}"/>
    <dgm:cxn modelId="{48B9544C-F29D-4CE0-909F-38644AF4B780}" srcId="{EA5A4AD9-A129-4B75-A00C-43E732B00830}" destId="{DB329E1C-CCFA-40F7-AB62-02CDF3E1F4AF}" srcOrd="6" destOrd="0" parTransId="{84330B66-4ACD-4553-87BB-565451CD4623}" sibTransId="{43377C05-8FA8-42D5-87F2-9AF6A2F6EBB5}"/>
    <dgm:cxn modelId="{9A07819E-E044-4981-A183-A962E277C3E0}" srcId="{EA5A4AD9-A129-4B75-A00C-43E732B00830}" destId="{58BDD331-155E-479B-89AF-4D1420B4B8A7}" srcOrd="8" destOrd="0" parTransId="{CD01D3D3-C3A1-44FD-B966-5DB54BF971C9}" sibTransId="{6A84BB91-0289-4ED9-BA7A-C366BE2414EF}"/>
    <dgm:cxn modelId="{C4628B43-291D-45BF-A6E8-6B20171EF4D7}" srcId="{EA5A4AD9-A129-4B75-A00C-43E732B00830}" destId="{05CB0E47-6FF1-411D-9787-51BDF9901A43}" srcOrd="1" destOrd="0" parTransId="{A7B8D5C2-3820-4703-AA3E-15F51391F055}" sibTransId="{B4362520-A1B4-4FDF-BD0C-E045B7F33202}"/>
    <dgm:cxn modelId="{DC52E16E-3644-4EDC-B52F-44998DCFF853}" srcId="{EA5A4AD9-A129-4B75-A00C-43E732B00830}" destId="{2D1CD800-0080-42D4-873B-C666E547DB58}" srcOrd="3" destOrd="0" parTransId="{9B6DC6ED-7A7D-41ED-84E0-047BD969FB85}" sibTransId="{FD7346B5-4B53-42CB-9429-E6C9ED87F4B7}"/>
    <dgm:cxn modelId="{F2155A86-EA7C-45E0-ABCD-9B310234FEF3}" srcId="{EA5A4AD9-A129-4B75-A00C-43E732B00830}" destId="{421DCCC1-058C-47B1-AD37-9428B554DE11}" srcOrd="9" destOrd="0" parTransId="{4A2425C5-9618-4E61-B55D-51827986315C}" sibTransId="{1ECD704E-DB91-4D49-8D3D-3E5A2B7C86FB}"/>
    <dgm:cxn modelId="{8E944F8D-AF96-408F-9F2E-FE442EDC3E39}" type="presParOf" srcId="{35122B43-5ED1-465F-B811-26CC0A1805D3}" destId="{AD1CE801-A410-432B-862E-8FD9D1A6D218}" srcOrd="0" destOrd="0" presId="urn:microsoft.com/office/officeart/2005/8/layout/matrix3"/>
    <dgm:cxn modelId="{5E9DDD03-8564-49D1-B066-3C4FD484A118}" type="presParOf" srcId="{35122B43-5ED1-465F-B811-26CC0A1805D3}" destId="{8D2E36D9-1146-485D-BD07-7283992F6259}" srcOrd="1" destOrd="0" presId="urn:microsoft.com/office/officeart/2005/8/layout/matrix3"/>
    <dgm:cxn modelId="{6073A77E-1DC3-41B5-BC4D-7FA945BCBE41}" type="presParOf" srcId="{35122B43-5ED1-465F-B811-26CC0A1805D3}" destId="{71E4EA98-BCB9-4F41-A947-F91CB1D4DD9B}" srcOrd="2" destOrd="0" presId="urn:microsoft.com/office/officeart/2005/8/layout/matrix3"/>
    <dgm:cxn modelId="{0DFA0A82-1CF2-4DEF-8739-ABA69936C150}" type="presParOf" srcId="{35122B43-5ED1-465F-B811-26CC0A1805D3}" destId="{BEF21CAB-67AD-450D-8EB7-1A3EBC78D829}" srcOrd="3" destOrd="0" presId="urn:microsoft.com/office/officeart/2005/8/layout/matrix3"/>
    <dgm:cxn modelId="{C7FC064A-3E21-411E-A4EC-E9756AE3F5AC}" type="presParOf" srcId="{35122B43-5ED1-465F-B811-26CC0A1805D3}" destId="{4FF65CFB-B72F-4675-B976-E136F107E66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68AA-CFD5-419E-AE15-931C380B80A4}">
      <dsp:nvSpPr>
        <dsp:cNvPr id="0" name=""/>
        <dsp:cNvSpPr/>
      </dsp:nvSpPr>
      <dsp:spPr>
        <a:xfrm>
          <a:off x="4" y="0"/>
          <a:ext cx="9143996" cy="5613400"/>
        </a:xfrm>
        <a:prstGeom prst="rightArrow">
          <a:avLst/>
        </a:prstGeom>
        <a:gradFill rotWithShape="0">
          <a:gsLst>
            <a:gs pos="0">
              <a:schemeClr val="dk1">
                <a:tint val="40000"/>
                <a:hueOff val="0"/>
                <a:satOff val="0"/>
                <a:lumOff val="0"/>
                <a:alphaOff val="0"/>
                <a:tint val="97000"/>
                <a:satMod val="100000"/>
                <a:lumMod val="110000"/>
              </a:schemeClr>
            </a:gs>
            <a:gs pos="100000">
              <a:schemeClr val="dk1">
                <a:tint val="40000"/>
                <a:hueOff val="0"/>
                <a:satOff val="0"/>
                <a:lumOff val="0"/>
                <a:alphaOff val="0"/>
                <a:shade val="85000"/>
                <a:lumMod val="8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733FB38-423D-4C09-9B9D-F71631FAA12F}">
      <dsp:nvSpPr>
        <dsp:cNvPr id="0" name=""/>
        <dsp:cNvSpPr/>
      </dsp:nvSpPr>
      <dsp:spPr>
        <a:xfrm>
          <a:off x="309860" y="1684020"/>
          <a:ext cx="2743200" cy="2245360"/>
        </a:xfrm>
        <a:prstGeom prst="roundRect">
          <a:avLst/>
        </a:prstGeom>
        <a:gradFill rotWithShape="0">
          <a:gsLst>
            <a:gs pos="0">
              <a:schemeClr val="lt1">
                <a:hueOff val="0"/>
                <a:satOff val="0"/>
                <a:lumOff val="0"/>
                <a:alphaOff val="0"/>
                <a:tint val="97000"/>
                <a:satMod val="100000"/>
                <a:lumMod val="110000"/>
              </a:schemeClr>
            </a:gs>
            <a:gs pos="100000">
              <a:schemeClr val="lt1">
                <a:hueOff val="0"/>
                <a:satOff val="0"/>
                <a:lumOff val="0"/>
                <a:alphaOff val="0"/>
                <a:shade val="85000"/>
                <a:lumMod val="8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1" u="sng" kern="1200" dirty="0" smtClean="0"/>
        </a:p>
        <a:p>
          <a:pPr lvl="0" algn="ctr" defTabSz="533400">
            <a:lnSpc>
              <a:spcPct val="90000"/>
            </a:lnSpc>
            <a:spcBef>
              <a:spcPct val="0"/>
            </a:spcBef>
            <a:spcAft>
              <a:spcPct val="35000"/>
            </a:spcAft>
          </a:pPr>
          <a:r>
            <a:rPr lang="en-US" sz="1200" b="1" u="sng" kern="1200" dirty="0" smtClean="0"/>
            <a:t>Suicide</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Leading cause of death among the </a:t>
          </a:r>
          <a:r>
            <a:rPr lang="en-US" sz="1200" b="1" kern="1200" dirty="0" smtClean="0"/>
            <a:t>15–24</a:t>
          </a:r>
          <a:r>
            <a:rPr lang="en-US" sz="1200" kern="1200" dirty="0" smtClean="0"/>
            <a:t>-year-old age group</a:t>
          </a:r>
        </a:p>
        <a:p>
          <a:pPr lvl="0" algn="ctr" defTabSz="533400">
            <a:lnSpc>
              <a:spcPct val="90000"/>
            </a:lnSpc>
            <a:spcBef>
              <a:spcPct val="0"/>
            </a:spcBef>
            <a:spcAft>
              <a:spcPct val="35000"/>
            </a:spcAft>
          </a:pPr>
          <a:r>
            <a:rPr lang="en-US" sz="1200" kern="1200" dirty="0" smtClean="0"/>
            <a:t>(Yip &amp; </a:t>
          </a:r>
          <a:r>
            <a:rPr lang="en-US" sz="1200" kern="1200" dirty="0" err="1" smtClean="0"/>
            <a:t>Chak</a:t>
          </a:r>
          <a:r>
            <a:rPr lang="en-US" sz="1200" kern="1200" dirty="0" smtClean="0"/>
            <a:t>, 2011)</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dsp:txBody>
      <dsp:txXfrm>
        <a:off x="419469" y="1793629"/>
        <a:ext cx="2523982" cy="2026142"/>
      </dsp:txXfrm>
    </dsp:sp>
    <dsp:sp modelId="{EB7FFB96-3974-47B4-9A35-E381AB818781}">
      <dsp:nvSpPr>
        <dsp:cNvPr id="0" name=""/>
        <dsp:cNvSpPr/>
      </dsp:nvSpPr>
      <dsp:spPr>
        <a:xfrm>
          <a:off x="3200400" y="1684020"/>
          <a:ext cx="2743200" cy="2245360"/>
        </a:xfrm>
        <a:prstGeom prst="roundRect">
          <a:avLst/>
        </a:prstGeom>
        <a:gradFill rotWithShape="0">
          <a:gsLst>
            <a:gs pos="0">
              <a:schemeClr val="lt1">
                <a:hueOff val="0"/>
                <a:satOff val="0"/>
                <a:lumOff val="0"/>
                <a:alphaOff val="0"/>
                <a:tint val="97000"/>
                <a:satMod val="100000"/>
                <a:lumMod val="110000"/>
              </a:schemeClr>
            </a:gs>
            <a:gs pos="100000">
              <a:schemeClr val="lt1">
                <a:hueOff val="0"/>
                <a:satOff val="0"/>
                <a:lumOff val="0"/>
                <a:alphaOff val="0"/>
                <a:shade val="85000"/>
                <a:lumMod val="8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t>2010 – 2014</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23</a:t>
          </a:r>
          <a:r>
            <a:rPr lang="en-US" sz="1200" kern="1200" dirty="0" smtClean="0"/>
            <a:t> student suicides a year</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2010: </a:t>
          </a:r>
          <a:r>
            <a:rPr lang="en-US" sz="1200" kern="1200" dirty="0" smtClean="0">
              <a:solidFill>
                <a:srgbClr val="FF0000"/>
              </a:solidFill>
            </a:rPr>
            <a:t>2</a:t>
          </a:r>
          <a:r>
            <a:rPr lang="en-US" sz="1200" kern="1200" dirty="0" smtClean="0"/>
            <a:t> tertiary students</a:t>
          </a:r>
        </a:p>
        <a:p>
          <a:pPr lvl="0" algn="ctr" defTabSz="533400">
            <a:lnSpc>
              <a:spcPct val="90000"/>
            </a:lnSpc>
            <a:spcBef>
              <a:spcPct val="0"/>
            </a:spcBef>
            <a:spcAft>
              <a:spcPct val="35000"/>
            </a:spcAft>
          </a:pPr>
          <a:r>
            <a:rPr lang="en-US" sz="1200" kern="1200" dirty="0" smtClean="0"/>
            <a:t>2014: </a:t>
          </a:r>
          <a:r>
            <a:rPr lang="en-US" sz="1200" kern="1200" dirty="0" smtClean="0">
              <a:solidFill>
                <a:srgbClr val="FF0000"/>
              </a:solidFill>
            </a:rPr>
            <a:t>3</a:t>
          </a:r>
          <a:r>
            <a:rPr lang="en-US" sz="1200" kern="1200" dirty="0" smtClean="0"/>
            <a:t> tertiary students</a:t>
          </a:r>
        </a:p>
      </dsp:txBody>
      <dsp:txXfrm>
        <a:off x="3310009" y="1793629"/>
        <a:ext cx="2523982" cy="2026142"/>
      </dsp:txXfrm>
    </dsp:sp>
    <dsp:sp modelId="{E3C8E77B-ADAE-4146-BE91-1E1AEFA4D502}">
      <dsp:nvSpPr>
        <dsp:cNvPr id="0" name=""/>
        <dsp:cNvSpPr/>
      </dsp:nvSpPr>
      <dsp:spPr>
        <a:xfrm>
          <a:off x="6090940" y="1684020"/>
          <a:ext cx="2743200" cy="2245360"/>
        </a:xfrm>
        <a:prstGeom prst="roundRect">
          <a:avLst/>
        </a:prstGeom>
        <a:gradFill rotWithShape="0">
          <a:gsLst>
            <a:gs pos="0">
              <a:schemeClr val="lt1">
                <a:hueOff val="0"/>
                <a:satOff val="0"/>
                <a:lumOff val="0"/>
                <a:alphaOff val="0"/>
                <a:tint val="97000"/>
                <a:satMod val="100000"/>
                <a:lumMod val="110000"/>
              </a:schemeClr>
            </a:gs>
            <a:gs pos="100000">
              <a:schemeClr val="lt1">
                <a:hueOff val="0"/>
                <a:satOff val="0"/>
                <a:lumOff val="0"/>
                <a:alphaOff val="0"/>
                <a:shade val="85000"/>
                <a:lumMod val="8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1" u="sng" kern="1200" dirty="0" smtClean="0"/>
        </a:p>
        <a:p>
          <a:pPr lvl="0" algn="ctr" defTabSz="533400">
            <a:lnSpc>
              <a:spcPct val="90000"/>
            </a:lnSpc>
            <a:spcBef>
              <a:spcPct val="0"/>
            </a:spcBef>
            <a:spcAft>
              <a:spcPct val="35000"/>
            </a:spcAft>
          </a:pPr>
          <a:r>
            <a:rPr lang="en-US" sz="1200" b="1" u="sng" kern="1200" dirty="0" smtClean="0"/>
            <a:t>Sept 2015 – Mar 2016</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22</a:t>
          </a:r>
          <a:r>
            <a:rPr lang="en-US" sz="1200" kern="1200" dirty="0" smtClean="0"/>
            <a:t> student suicides</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solidFill>
                <a:srgbClr val="FF0000"/>
              </a:solidFill>
            </a:rPr>
            <a:t>10</a:t>
          </a:r>
          <a:r>
            <a:rPr lang="en-US" sz="1200" kern="1200" dirty="0" smtClean="0"/>
            <a:t> tertiary students</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a:p>
      </dsp:txBody>
      <dsp:txXfrm>
        <a:off x="6200549" y="1793629"/>
        <a:ext cx="2523982" cy="2026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71800" cy="498475"/>
          </a:xfrm>
          <a:prstGeom prst="rect">
            <a:avLst/>
          </a:prstGeom>
        </p:spPr>
        <p:txBody>
          <a:bodyPr vert="horz" lIns="91133" tIns="45566" rIns="91133" bIns="45566" rtlCol="0"/>
          <a:lstStyle>
            <a:lvl1pPr algn="l">
              <a:defRPr sz="1200"/>
            </a:lvl1pPr>
          </a:lstStyle>
          <a:p>
            <a:endParaRPr lang="en-US"/>
          </a:p>
        </p:txBody>
      </p:sp>
      <p:sp>
        <p:nvSpPr>
          <p:cNvPr id="3" name="Date Placeholder 2"/>
          <p:cNvSpPr>
            <a:spLocks noGrp="1"/>
          </p:cNvSpPr>
          <p:nvPr>
            <p:ph type="dt" sz="quarter" idx="1"/>
          </p:nvPr>
        </p:nvSpPr>
        <p:spPr>
          <a:xfrm>
            <a:off x="3884617" y="4"/>
            <a:ext cx="2971800" cy="498475"/>
          </a:xfrm>
          <a:prstGeom prst="rect">
            <a:avLst/>
          </a:prstGeom>
        </p:spPr>
        <p:txBody>
          <a:bodyPr vert="horz" lIns="91133" tIns="45566" rIns="91133" bIns="45566" rtlCol="0"/>
          <a:lstStyle>
            <a:lvl1pPr algn="r">
              <a:defRPr sz="1200"/>
            </a:lvl1pPr>
          </a:lstStyle>
          <a:p>
            <a:fld id="{0864EDCC-1B79-4106-9438-72B0ECE7F78B}" type="datetimeFigureOut">
              <a:rPr lang="en-US" smtClean="0"/>
              <a:pPr/>
              <a:t>12/9/2016</a:t>
            </a:fld>
            <a:endParaRPr lang="en-US"/>
          </a:p>
        </p:txBody>
      </p:sp>
      <p:sp>
        <p:nvSpPr>
          <p:cNvPr id="4" name="Footer Placeholder 3"/>
          <p:cNvSpPr>
            <a:spLocks noGrp="1"/>
          </p:cNvSpPr>
          <p:nvPr>
            <p:ph type="ftr" sz="quarter" idx="2"/>
          </p:nvPr>
        </p:nvSpPr>
        <p:spPr>
          <a:xfrm>
            <a:off x="2" y="9478966"/>
            <a:ext cx="2971800" cy="498475"/>
          </a:xfrm>
          <a:prstGeom prst="rect">
            <a:avLst/>
          </a:prstGeom>
        </p:spPr>
        <p:txBody>
          <a:bodyPr vert="horz" lIns="91133" tIns="45566" rIns="91133" bIns="45566" rtlCol="0" anchor="b"/>
          <a:lstStyle>
            <a:lvl1pPr algn="l">
              <a:defRPr sz="1200"/>
            </a:lvl1pPr>
          </a:lstStyle>
          <a:p>
            <a:endParaRPr lang="en-US"/>
          </a:p>
        </p:txBody>
      </p:sp>
      <p:sp>
        <p:nvSpPr>
          <p:cNvPr id="5" name="Slide Number Placeholder 4"/>
          <p:cNvSpPr>
            <a:spLocks noGrp="1"/>
          </p:cNvSpPr>
          <p:nvPr>
            <p:ph type="sldNum" sz="quarter" idx="3"/>
          </p:nvPr>
        </p:nvSpPr>
        <p:spPr>
          <a:xfrm>
            <a:off x="3884617" y="9478966"/>
            <a:ext cx="2971800" cy="498475"/>
          </a:xfrm>
          <a:prstGeom prst="rect">
            <a:avLst/>
          </a:prstGeom>
        </p:spPr>
        <p:txBody>
          <a:bodyPr vert="horz" lIns="91133" tIns="45566" rIns="91133" bIns="45566" rtlCol="0" anchor="b"/>
          <a:lstStyle>
            <a:lvl1pPr algn="r">
              <a:defRPr sz="1200"/>
            </a:lvl1pPr>
          </a:lstStyle>
          <a:p>
            <a:fld id="{8B824DE1-F9BE-43AE-A487-BE809F18E77D}" type="slidenum">
              <a:rPr lang="en-US" smtClean="0"/>
              <a:pPr/>
              <a:t>‹#›</a:t>
            </a:fld>
            <a:endParaRPr lang="en-US"/>
          </a:p>
        </p:txBody>
      </p:sp>
    </p:spTree>
    <p:extLst>
      <p:ext uri="{BB962C8B-B14F-4D97-AF65-F5344CB8AC3E}">
        <p14:creationId xmlns:p14="http://schemas.microsoft.com/office/powerpoint/2010/main" val="382817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1800" cy="498952"/>
          </a:xfrm>
          <a:prstGeom prst="rect">
            <a:avLst/>
          </a:prstGeom>
        </p:spPr>
        <p:txBody>
          <a:bodyPr vert="horz" lIns="92323" tIns="46162" rIns="92323" bIns="46162" rtlCol="0"/>
          <a:lstStyle>
            <a:lvl1pPr algn="l">
              <a:defRPr sz="1200"/>
            </a:lvl1pPr>
          </a:lstStyle>
          <a:p>
            <a:endParaRPr lang="en-US"/>
          </a:p>
        </p:txBody>
      </p:sp>
      <p:sp>
        <p:nvSpPr>
          <p:cNvPr id="3" name="Date Placeholder 2"/>
          <p:cNvSpPr>
            <a:spLocks noGrp="1"/>
          </p:cNvSpPr>
          <p:nvPr>
            <p:ph type="dt" idx="1"/>
          </p:nvPr>
        </p:nvSpPr>
        <p:spPr>
          <a:xfrm>
            <a:off x="3884620" y="3"/>
            <a:ext cx="2971800" cy="498952"/>
          </a:xfrm>
          <a:prstGeom prst="rect">
            <a:avLst/>
          </a:prstGeom>
        </p:spPr>
        <p:txBody>
          <a:bodyPr vert="horz" lIns="92323" tIns="46162" rIns="92323" bIns="46162" rtlCol="0"/>
          <a:lstStyle>
            <a:lvl1pPr algn="r">
              <a:defRPr sz="1200"/>
            </a:lvl1pPr>
          </a:lstStyle>
          <a:p>
            <a:fld id="{3DD27BE4-1FBC-41A5-8D5C-2B4CA32AA2CB}" type="datetimeFigureOut">
              <a:rPr lang="en-US" smtClean="0"/>
              <a:pPr/>
              <a:t>12/9/2016</a:t>
            </a:fld>
            <a:endParaRPr lang="en-US"/>
          </a:p>
        </p:txBody>
      </p:sp>
      <p:sp>
        <p:nvSpPr>
          <p:cNvPr id="4" name="Slide Image Placeholder 3"/>
          <p:cNvSpPr>
            <a:spLocks noGrp="1" noRot="1" noChangeAspect="1"/>
          </p:cNvSpPr>
          <p:nvPr>
            <p:ph type="sldImg" idx="2"/>
          </p:nvPr>
        </p:nvSpPr>
        <p:spPr>
          <a:xfrm>
            <a:off x="933450" y="747713"/>
            <a:ext cx="4991100" cy="3743325"/>
          </a:xfrm>
          <a:prstGeom prst="rect">
            <a:avLst/>
          </a:prstGeom>
          <a:noFill/>
          <a:ln w="12700">
            <a:solidFill>
              <a:prstClr val="black"/>
            </a:solidFill>
          </a:ln>
        </p:spPr>
        <p:txBody>
          <a:bodyPr vert="horz" lIns="92323" tIns="46162" rIns="92323" bIns="46162" rtlCol="0" anchor="ctr"/>
          <a:lstStyle/>
          <a:p>
            <a:endParaRPr lang="en-US"/>
          </a:p>
        </p:txBody>
      </p:sp>
      <p:sp>
        <p:nvSpPr>
          <p:cNvPr id="5" name="Notes Placeholder 4"/>
          <p:cNvSpPr>
            <a:spLocks noGrp="1"/>
          </p:cNvSpPr>
          <p:nvPr>
            <p:ph type="body" sz="quarter" idx="3"/>
          </p:nvPr>
        </p:nvSpPr>
        <p:spPr>
          <a:xfrm>
            <a:off x="685801" y="4740041"/>
            <a:ext cx="5486400" cy="4490562"/>
          </a:xfrm>
          <a:prstGeom prst="rect">
            <a:avLst/>
          </a:prstGeom>
        </p:spPr>
        <p:txBody>
          <a:bodyPr vert="horz" lIns="92323" tIns="46162" rIns="92323" bIns="461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78344"/>
            <a:ext cx="2971800" cy="498952"/>
          </a:xfrm>
          <a:prstGeom prst="rect">
            <a:avLst/>
          </a:prstGeom>
        </p:spPr>
        <p:txBody>
          <a:bodyPr vert="horz" lIns="92323" tIns="46162" rIns="92323" bIns="46162" rtlCol="0" anchor="b"/>
          <a:lstStyle>
            <a:lvl1pPr algn="l">
              <a:defRPr sz="1200"/>
            </a:lvl1pPr>
          </a:lstStyle>
          <a:p>
            <a:endParaRPr lang="en-US"/>
          </a:p>
        </p:txBody>
      </p:sp>
      <p:sp>
        <p:nvSpPr>
          <p:cNvPr id="7" name="Slide Number Placeholder 6"/>
          <p:cNvSpPr>
            <a:spLocks noGrp="1"/>
          </p:cNvSpPr>
          <p:nvPr>
            <p:ph type="sldNum" sz="quarter" idx="5"/>
          </p:nvPr>
        </p:nvSpPr>
        <p:spPr>
          <a:xfrm>
            <a:off x="3884620" y="9478344"/>
            <a:ext cx="2971800" cy="498952"/>
          </a:xfrm>
          <a:prstGeom prst="rect">
            <a:avLst/>
          </a:prstGeom>
        </p:spPr>
        <p:txBody>
          <a:bodyPr vert="horz" lIns="92323" tIns="46162" rIns="92323" bIns="46162" rtlCol="0" anchor="b"/>
          <a:lstStyle>
            <a:lvl1pPr algn="r">
              <a:defRPr sz="1200"/>
            </a:lvl1pPr>
          </a:lstStyle>
          <a:p>
            <a:fld id="{B0CDE247-2051-480C-93EF-6130D93BCDA7}" type="slidenum">
              <a:rPr lang="en-US" smtClean="0"/>
              <a:pPr/>
              <a:t>‹#›</a:t>
            </a:fld>
            <a:endParaRPr lang="en-US"/>
          </a:p>
        </p:txBody>
      </p:sp>
    </p:spTree>
    <p:extLst>
      <p:ext uri="{BB962C8B-B14F-4D97-AF65-F5344CB8AC3E}">
        <p14:creationId xmlns:p14="http://schemas.microsoft.com/office/powerpoint/2010/main" val="375408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b="1" kern="1200" dirty="0" smtClean="0">
                <a:solidFill>
                  <a:schemeClr val="tx1"/>
                </a:solidFill>
                <a:latin typeface="+mn-lt"/>
                <a:ea typeface="+mn-ea"/>
                <a:cs typeface="+mn-cs"/>
              </a:rPr>
              <a:t>ABSTRACT</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Positive Cultural Belief about Adversity Predicts Posttraumatic Growth in Chinese Young Adults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Objectives: Socio-cultural influences have been </a:t>
            </a:r>
            <a:r>
              <a:rPr lang="en-US" sz="1200" kern="1200" dirty="0" err="1" smtClean="0">
                <a:solidFill>
                  <a:schemeClr val="tx1"/>
                </a:solidFill>
                <a:latin typeface="+mn-lt"/>
                <a:ea typeface="+mn-ea"/>
                <a:cs typeface="+mn-cs"/>
              </a:rPr>
              <a:t>conceptualised</a:t>
            </a:r>
            <a:r>
              <a:rPr lang="en-US" sz="1200" kern="1200" dirty="0" smtClean="0">
                <a:solidFill>
                  <a:schemeClr val="tx1"/>
                </a:solidFill>
                <a:latin typeface="+mn-lt"/>
                <a:ea typeface="+mn-ea"/>
                <a:cs typeface="+mn-cs"/>
              </a:rPr>
              <a:t> to play multiple roles in the cognitive processing underlying posttraumatic growth (PTG), yet, existing literature in this area remains sparse.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study aimed to examine the effects of Chinese cultural belief about adversity on the cognitive processing of PTG among Chinese young adults. Design: Due to the nature of PTG, prospective studies to test for causality are almost unfeasible and most importantly, unethical. Therefore, a cross-sectional retrospective design was used. Method: Participants (n=63; mean age= 23.11; 66.7% female) were Chinese young adults who reported having experienced at least one perceived highly challenging life event. The instruments assessed PTG, psychological distress, history of life stressors, cultural belief about adversity, perceived event stressfulness, core belief challenge, and rumination. Results: A stepwise multiple regression was used to evaluate whether a number of cognitive variables were necessary to predict PTG. Preliminary findings revealed that endorsement of positive Chinese cultural belief about adversity, intrusive and deliberate rumination could predict 37.2% of the variance in the total PTG scores. Negative Chinese cultural belief about adversity, perceived event stressfulness, core belief challenge, and psychological distress did not predict the total growth scores. Conclusions:  The results suggest that having positive cultural belief about adversity is an important resource that may help individuals to look for positive meaning in the adverse experience. These preliminary findings help to provide an initial analytical basis for guiding the development of a subsequent qualitative research which aims to further disentangle the effects of Chinese culture on PTG.</a:t>
            </a:r>
          </a:p>
          <a:p>
            <a:endParaRPr lang="en-HK"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1</a:t>
            </a:fld>
            <a:endParaRPr lang="en-US"/>
          </a:p>
        </p:txBody>
      </p:sp>
    </p:spTree>
    <p:extLst>
      <p:ext uri="{BB962C8B-B14F-4D97-AF65-F5344CB8AC3E}">
        <p14:creationId xmlns:p14="http://schemas.microsoft.com/office/powerpoint/2010/main" val="350060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5647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3797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222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K" sz="11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7943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CDE247-2051-480C-93EF-6130D93BCD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endParaRPr lang="en-US" sz="1100" b="1" i="1"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16</a:t>
            </a:fld>
            <a:endParaRPr lang="en-US"/>
          </a:p>
        </p:txBody>
      </p:sp>
    </p:spTree>
    <p:extLst>
      <p:ext uri="{BB962C8B-B14F-4D97-AF65-F5344CB8AC3E}">
        <p14:creationId xmlns:p14="http://schemas.microsoft.com/office/powerpoint/2010/main" val="207867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17</a:t>
            </a:fld>
            <a:endParaRPr lang="en-US"/>
          </a:p>
        </p:txBody>
      </p:sp>
    </p:spTree>
    <p:extLst>
      <p:ext uri="{BB962C8B-B14F-4D97-AF65-F5344CB8AC3E}">
        <p14:creationId xmlns:p14="http://schemas.microsoft.com/office/powerpoint/2010/main" val="245125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HK" sz="1100"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544" indent="-228544">
              <a:buNone/>
            </a:pPr>
            <a:endParaRPr lang="en-HK" sz="1100" u="sng"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2</a:t>
            </a:fld>
            <a:endParaRPr lang="en-US"/>
          </a:p>
        </p:txBody>
      </p:sp>
    </p:spTree>
    <p:extLst>
      <p:ext uri="{BB962C8B-B14F-4D97-AF65-F5344CB8AC3E}">
        <p14:creationId xmlns:p14="http://schemas.microsoft.com/office/powerpoint/2010/main" val="706666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0CDE247-2051-480C-93EF-6130D93BCDA7}" type="slidenum">
              <a:rPr lang="en-US" smtClean="0"/>
              <a:pPr/>
              <a:t>20</a:t>
            </a:fld>
            <a:endParaRPr lang="en-US"/>
          </a:p>
        </p:txBody>
      </p:sp>
    </p:spTree>
    <p:extLst>
      <p:ext uri="{BB962C8B-B14F-4D97-AF65-F5344CB8AC3E}">
        <p14:creationId xmlns:p14="http://schemas.microsoft.com/office/powerpoint/2010/main" val="337520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smtClean="0"/>
          </a:p>
        </p:txBody>
      </p:sp>
      <p:sp>
        <p:nvSpPr>
          <p:cNvPr id="4" name="Slide Number Placeholder 3"/>
          <p:cNvSpPr>
            <a:spLocks noGrp="1"/>
          </p:cNvSpPr>
          <p:nvPr>
            <p:ph type="sldNum" sz="quarter" idx="10"/>
          </p:nvPr>
        </p:nvSpPr>
        <p:spPr/>
        <p:txBody>
          <a:bodyPr/>
          <a:lstStyle/>
          <a:p>
            <a:fld id="{B0CDE247-2051-480C-93EF-6130D93BCDA7}" type="slidenum">
              <a:rPr lang="en-US" smtClean="0"/>
              <a:pPr/>
              <a:t>21</a:t>
            </a:fld>
            <a:endParaRPr lang="en-US"/>
          </a:p>
        </p:txBody>
      </p:sp>
    </p:spTree>
    <p:extLst>
      <p:ext uri="{BB962C8B-B14F-4D97-AF65-F5344CB8AC3E}">
        <p14:creationId xmlns:p14="http://schemas.microsoft.com/office/powerpoint/2010/main" val="4438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CDE247-2051-480C-93EF-6130D93BCD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8" marR="0" lvl="0" indent="-171408"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HK" sz="1200" b="0" i="0" u="none" strike="noStrike" kern="1200" cap="none" spc="0" normalizeH="0" baseline="0" noProof="0" dirty="0" smtClean="0">
              <a:ln>
                <a:noFill/>
              </a:ln>
              <a:solidFill>
                <a:prstClr val="black"/>
              </a:solidFill>
              <a:effectLst/>
              <a:uLnTx/>
              <a:uFillTx/>
              <a:latin typeface="+mn-lt"/>
              <a:ea typeface="SimSun"/>
              <a:cs typeface="Times New Roman"/>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23</a:t>
            </a:fld>
            <a:endParaRPr lang="en-US"/>
          </a:p>
        </p:txBody>
      </p:sp>
    </p:spTree>
    <p:extLst>
      <p:ext uri="{BB962C8B-B14F-4D97-AF65-F5344CB8AC3E}">
        <p14:creationId xmlns:p14="http://schemas.microsoft.com/office/powerpoint/2010/main" val="263297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24</a:t>
            </a:fld>
            <a:endParaRPr lang="en-US"/>
          </a:p>
        </p:txBody>
      </p:sp>
    </p:spTree>
    <p:extLst>
      <p:ext uri="{BB962C8B-B14F-4D97-AF65-F5344CB8AC3E}">
        <p14:creationId xmlns:p14="http://schemas.microsoft.com/office/powerpoint/2010/main" val="426308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endParaRPr lang="en-US" sz="1050" b="0" u="none" baseline="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25</a:t>
            </a:fld>
            <a:endParaRPr lang="en-US"/>
          </a:p>
        </p:txBody>
      </p:sp>
    </p:spTree>
    <p:extLst>
      <p:ext uri="{BB962C8B-B14F-4D97-AF65-F5344CB8AC3E}">
        <p14:creationId xmlns:p14="http://schemas.microsoft.com/office/powerpoint/2010/main" val="423578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HK" sz="1600" b="0" i="0" u="none" strike="noStrike" kern="1200" cap="none" spc="0" normalizeH="0" baseline="0" noProof="0" dirty="0" smtClean="0">
              <a:ln>
                <a:noFill/>
              </a:ln>
              <a:solidFill>
                <a:prstClr val="black"/>
              </a:solidFill>
              <a:effectLst/>
              <a:uLnTx/>
              <a:uFillTx/>
              <a:latin typeface="+mn-lt"/>
              <a:ea typeface="Verdana"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HK" sz="1600" b="0" i="0" u="none" strike="noStrike" kern="1200" cap="none" spc="0" normalizeH="0" baseline="0" noProof="0" dirty="0" smtClean="0">
              <a:ln>
                <a:noFill/>
              </a:ln>
              <a:solidFill>
                <a:prstClr val="black"/>
              </a:solidFill>
              <a:effectLst/>
              <a:uLnTx/>
              <a:uFillTx/>
              <a:latin typeface="+mn-lt"/>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0996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27</a:t>
            </a:fld>
            <a:endParaRPr lang="en-US"/>
          </a:p>
        </p:txBody>
      </p:sp>
    </p:spTree>
    <p:extLst>
      <p:ext uri="{BB962C8B-B14F-4D97-AF65-F5344CB8AC3E}">
        <p14:creationId xmlns:p14="http://schemas.microsoft.com/office/powerpoint/2010/main" val="189791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05" indent="-173105">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B0CDE247-2051-480C-93EF-6130D93BCDA7}" type="slidenum">
              <a:rPr lang="en-US" smtClean="0"/>
              <a:pPr/>
              <a:t>3</a:t>
            </a:fld>
            <a:endParaRPr lang="en-US"/>
          </a:p>
        </p:txBody>
      </p:sp>
    </p:spTree>
    <p:extLst>
      <p:ext uri="{BB962C8B-B14F-4D97-AF65-F5344CB8AC3E}">
        <p14:creationId xmlns:p14="http://schemas.microsoft.com/office/powerpoint/2010/main" val="135745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8" indent="-171408" defTabSz="923230">
              <a:buFont typeface="Arial" panose="020B0604020202020204" pitchFamily="34" charset="0"/>
              <a:buChar char="•"/>
              <a:defRPr/>
            </a:pPr>
            <a:endParaRPr lang="en-US" sz="1100" u="sng" dirty="0">
              <a:solidFill>
                <a:prstClr val="black"/>
              </a:solidFill>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pPr/>
              <a:t>4</a:t>
            </a:fld>
            <a:endParaRPr lang="en-US"/>
          </a:p>
        </p:txBody>
      </p:sp>
    </p:spTree>
    <p:extLst>
      <p:ext uri="{BB962C8B-B14F-4D97-AF65-F5344CB8AC3E}">
        <p14:creationId xmlns:p14="http://schemas.microsoft.com/office/powerpoint/2010/main" val="298001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05" indent="-173105" defTabSz="923230">
              <a:buFont typeface="Arial" pitchFamily="34" charset="0"/>
              <a:buChar char="•"/>
              <a:defRPr/>
            </a:pPr>
            <a:endParaRPr lang="en-HK" sz="1100" kern="100" baseline="0" dirty="0" smtClean="0">
              <a:solidFill>
                <a:srgbClr val="000000"/>
              </a:solidFill>
              <a:latin typeface="Times New Roman"/>
              <a:ea typeface="PMingLiU"/>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4323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1" dirty="0"/>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9590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K" sz="11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7943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B0CDE247-2051-480C-93EF-6130D93BCDA7}" type="slidenum">
              <a:rPr lang="en-US" smtClean="0"/>
              <a:pPr/>
              <a:t>8</a:t>
            </a:fld>
            <a:endParaRPr lang="en-US"/>
          </a:p>
        </p:txBody>
      </p:sp>
    </p:spTree>
    <p:extLst>
      <p:ext uri="{BB962C8B-B14F-4D97-AF65-F5344CB8AC3E}">
        <p14:creationId xmlns:p14="http://schemas.microsoft.com/office/powerpoint/2010/main" val="121030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0CDE247-2051-480C-93EF-6130D93BCDA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938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F4FC1-E326-4856-B694-CE198F2473EB}" type="datetime1">
              <a:rPr lang="en-US" smtClean="0"/>
              <a:t>12/9/2016</a:t>
            </a:fld>
            <a:endParaRPr lang="en-US"/>
          </a:p>
        </p:txBody>
      </p:sp>
      <p:sp>
        <p:nvSpPr>
          <p:cNvPr id="5" name="Footer Placeholder 4"/>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F05D0-48E9-4A16-B67F-20E4D1746E40}" type="datetime1">
              <a:rPr lang="en-US" smtClean="0"/>
              <a:t>12/9/2016</a:t>
            </a:fld>
            <a:endParaRPr lang="en-US"/>
          </a:p>
        </p:txBody>
      </p:sp>
      <p:sp>
        <p:nvSpPr>
          <p:cNvPr id="5" name="Footer Placeholder 4"/>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2BEECEC-220D-4D5C-A98E-6BA6035C8BB7}"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46B05A8-0FE5-468A-A5E2-B87DBD6A0451}" type="slidenum">
              <a:rPr lang="en-US" smtClean="0">
                <a:solidFill>
                  <a:srgbClr val="000000"/>
                </a:solidFill>
              </a:rPr>
              <a:pPr/>
              <a:t>‹#›</a:t>
            </a:fld>
            <a:endParaRPr lang="en-US">
              <a:solidFill>
                <a:srgbClr val="000000"/>
              </a:solidFill>
            </a:endParaRPr>
          </a:p>
        </p:txBody>
      </p:sp>
      <p:sp>
        <p:nvSpPr>
          <p:cNvPr id="15" name="Footer Placeholder 14"/>
          <p:cNvSpPr>
            <a:spLocks noGrp="1"/>
          </p:cNvSpPr>
          <p:nvPr>
            <p:ph type="ftr" sz="quarter" idx="12"/>
          </p:nvPr>
        </p:nvSpPr>
        <p:spPr>
          <a:xfrm>
            <a:off x="3581400" y="6296248"/>
            <a:ext cx="2820987" cy="152400"/>
          </a:xfrm>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156173198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837A20DF-4F1E-4E20-BE67-063DA9E13E6B}" type="datetime1">
              <a:rPr lang="en-US" smtClean="0">
                <a:solidFill>
                  <a:srgbClr val="000000"/>
                </a:solidFill>
              </a:rPr>
              <a:t>12/9/2016</a:t>
            </a:fld>
            <a:endParaRPr lang="en-US">
              <a:solidFill>
                <a:srgbClr val="000000"/>
              </a:solidFill>
            </a:endParaRPr>
          </a:p>
        </p:txBody>
      </p:sp>
      <p:sp>
        <p:nvSpPr>
          <p:cNvPr id="11" name="Slide Number Placeholder 10"/>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2" name="Footer Placeholder 11"/>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186448787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9CDC0FF-5140-433E-ABC6-999DD1C1B363}" type="datetime1">
              <a:rPr lang="en-US" smtClean="0">
                <a:solidFill>
                  <a:srgbClr val="000000"/>
                </a:solidFill>
              </a:rPr>
              <a:t>12/9/2016</a:t>
            </a:fld>
            <a:endParaRPr lang="en-US">
              <a:solidFill>
                <a:srgbClr val="000000"/>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4" name="Footer Placeholder 13"/>
          <p:cNvSpPr>
            <a:spLocks noGrp="1"/>
          </p:cNvSpPr>
          <p:nvPr>
            <p:ph type="ftr" sz="quarter" idx="12"/>
          </p:nvPr>
        </p:nvSpPr>
        <p:spPr>
          <a:xfrm>
            <a:off x="838200" y="6296248"/>
            <a:ext cx="2820987" cy="152400"/>
          </a:xfrm>
        </p:spPr>
        <p:txBody>
          <a:bodyPr/>
          <a:lstStyle/>
          <a:p>
            <a:r>
              <a:rPr lang="en-US" smtClean="0">
                <a:solidFill>
                  <a:srgbClr val="000000"/>
                </a:solidFill>
              </a:rPr>
              <a:t>BPS DCoP Conference Jul 2016</a:t>
            </a:r>
            <a:endParaRPr lang="en-US">
              <a:solidFill>
                <a:srgbClr val="000000"/>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3682016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F4ADAAE-BAFA-42D8-A2D9-C5BB971F087B}" type="datetime1">
              <a:rPr lang="en-US" smtClean="0">
                <a:solidFill>
                  <a:srgbClr val="000000"/>
                </a:solidFill>
              </a:rPr>
              <a:t>12/9/2016</a:t>
            </a:fld>
            <a:endParaRPr lang="en-US">
              <a:solidFill>
                <a:srgbClr val="000000"/>
              </a:solidFill>
            </a:endParaRPr>
          </a:p>
        </p:txBody>
      </p:sp>
      <p:sp>
        <p:nvSpPr>
          <p:cNvPr id="13" name="Slide Number Placeholder 12"/>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4" name="Footer Placeholder 13"/>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16739876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40A1D167-1882-4D24-BA63-BEC0DE7AEA10}"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6" name="Footer Placeholder 15"/>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196978573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C8758F8-EE5D-4435-B1A5-9A4069D50692}" type="datetime1">
              <a:rPr lang="en-US" smtClean="0">
                <a:solidFill>
                  <a:srgbClr val="000000"/>
                </a:solidFill>
              </a:rPr>
              <a:t>12/9/2016</a:t>
            </a:fld>
            <a:endParaRPr lang="en-US">
              <a:solidFill>
                <a:srgbClr val="000000"/>
              </a:solidFill>
            </a:endParaRPr>
          </a:p>
        </p:txBody>
      </p:sp>
      <p:sp>
        <p:nvSpPr>
          <p:cNvPr id="10" name="Slide Number Placeholder 9"/>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1" name="Footer Placeholder 10"/>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363895225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693B31B-5BEB-48BD-8C1D-AAECB49EEC50}" type="datetime1">
              <a:rPr lang="en-US" smtClean="0">
                <a:solidFill>
                  <a:srgbClr val="000000"/>
                </a:solidFill>
              </a:rPr>
              <a:t>12/9/2016</a:t>
            </a:fld>
            <a:endParaRPr lang="en-US">
              <a:solidFill>
                <a:srgbClr val="000000"/>
              </a:solidFill>
            </a:endParaRPr>
          </a:p>
        </p:txBody>
      </p:sp>
      <p:sp>
        <p:nvSpPr>
          <p:cNvPr id="9" name="Slide Number Placeholder 8"/>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0" name="Footer Placeholder 9"/>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81035765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10B760D-354F-4C51-B250-61153AAF2413}" type="datetime1">
              <a:rPr lang="en-US" smtClean="0">
                <a:solidFill>
                  <a:srgbClr val="000000"/>
                </a:solidFill>
              </a:rPr>
              <a:t>12/9/2016</a:t>
            </a:fld>
            <a:endParaRPr lang="en-US">
              <a:solidFill>
                <a:srgbClr val="000000"/>
              </a:solidFill>
            </a:endParaRPr>
          </a:p>
        </p:txBody>
      </p:sp>
      <p:sp>
        <p:nvSpPr>
          <p:cNvPr id="16" name="Slide Number Placeholder 15"/>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7" name="Footer Placeholder 16"/>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164400864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0E5211CD-C696-4144-B83F-46EAF0446820}" type="datetime1">
              <a:rPr lang="en-US" smtClean="0">
                <a:solidFill>
                  <a:srgbClr val="000000"/>
                </a:solidFill>
              </a:rPr>
              <a:t>12/9/2016</a:t>
            </a:fld>
            <a:endParaRPr lang="en-US">
              <a:solidFill>
                <a:srgbClr val="000000"/>
              </a:solidFill>
            </a:endParaRPr>
          </a:p>
        </p:txBody>
      </p:sp>
      <p:sp>
        <p:nvSpPr>
          <p:cNvPr id="17" name="Slide Number Placeholder 16"/>
          <p:cNvSpPr>
            <a:spLocks noGrp="1"/>
          </p:cNvSpPr>
          <p:nvPr>
            <p:ph type="sldNum" sz="quarter" idx="11"/>
          </p:nvPr>
        </p:nvSpPr>
        <p:spPr/>
        <p:txBody>
          <a:bodyPr/>
          <a:lstStyle/>
          <a:p>
            <a:fld id="{946B05A8-0FE5-468A-A5E2-B87DBD6A0451}" type="slidenum">
              <a:rPr lang="en-US" smtClean="0">
                <a:solidFill>
                  <a:srgbClr val="000000"/>
                </a:solidFill>
              </a:rPr>
              <a:pPr/>
              <a:t>‹#›</a:t>
            </a:fld>
            <a:endParaRPr lang="en-US">
              <a:solidFill>
                <a:srgbClr val="000000"/>
              </a:solidFill>
            </a:endParaRPr>
          </a:p>
        </p:txBody>
      </p:sp>
      <p:sp>
        <p:nvSpPr>
          <p:cNvPr id="18" name="Footer Placeholder 17"/>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6110897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3318067-3F0C-4FDE-BAA2-F45ED476902E}"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5" name="Footer Placeholder 14"/>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24284749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5C806-7E18-4C7B-A634-081BB9C8E90B}" type="datetime1">
              <a:rPr lang="en-US" smtClean="0"/>
              <a:t>12/9/2016</a:t>
            </a:fld>
            <a:endParaRPr lang="en-US"/>
          </a:p>
        </p:txBody>
      </p:sp>
      <p:sp>
        <p:nvSpPr>
          <p:cNvPr id="5" name="Footer Placeholder 4"/>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661E2F0-F5E3-49E0-9642-571031C47F23}"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5" name="Footer Placeholder 14"/>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extLst>
      <p:ext uri="{BB962C8B-B14F-4D97-AF65-F5344CB8AC3E}">
        <p14:creationId xmlns:p14="http://schemas.microsoft.com/office/powerpoint/2010/main" val="31145546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A48E3-CBB3-46B4-B8DE-09EE21A6C17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8908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76FE0-D68B-4CD9-876D-CFE4EBC2631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1836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13C08-056B-4880-B4EC-5877B4293778}"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6582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D21908-D9A3-4DE1-B5FE-5B9ED8F94B0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309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ABA10-DE44-497C-AE0A-B48D138E7C41}"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4919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18D17-2AFF-4957-BFF7-E5103D4CB6F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257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6310D-0D05-4DD4-8F9C-885552CEF616}"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2683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F0B6D-5338-4F22-A485-35C47CD1581C}"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1068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BE610-F5EA-4CDB-8D6C-FE9995F765D4}" type="datetime1">
              <a:rPr lang="en-US" smtClean="0"/>
              <a:t>12/9/2016</a:t>
            </a:fld>
            <a:endParaRPr lang="en-US"/>
          </a:p>
        </p:txBody>
      </p:sp>
      <p:sp>
        <p:nvSpPr>
          <p:cNvPr id="5" name="Footer Placeholder 4"/>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8AD58-919F-4813-829B-17EE7CE7120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331651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44F58-A041-4373-939F-401212472FF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0339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287D4-8E76-48EC-9140-CB0F367FE98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8911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E2DA698-1C57-4EA8-B458-40BEDCEB370E}"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46B05A8-0FE5-468A-A5E2-B87DBD6A0451}" type="slidenum">
              <a:rPr lang="en-US" smtClean="0">
                <a:solidFill>
                  <a:srgbClr val="000000"/>
                </a:solidFill>
              </a:rPr>
              <a:pPr/>
              <a:t>‹#›</a:t>
            </a:fld>
            <a:endParaRPr lang="en-US">
              <a:solidFill>
                <a:srgbClr val="000000"/>
              </a:solidFill>
            </a:endParaRPr>
          </a:p>
        </p:txBody>
      </p:sp>
      <p:sp>
        <p:nvSpPr>
          <p:cNvPr id="15" name="Footer Placeholder 14"/>
          <p:cNvSpPr>
            <a:spLocks noGrp="1"/>
          </p:cNvSpPr>
          <p:nvPr>
            <p:ph type="ftr" sz="quarter" idx="12"/>
          </p:nvPr>
        </p:nvSpPr>
        <p:spPr>
          <a:xfrm>
            <a:off x="3581400" y="6296248"/>
            <a:ext cx="2820987" cy="152400"/>
          </a:xfrm>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4BCD9003-E969-4743-BF01-5CDC5BB14FA1}" type="datetime1">
              <a:rPr lang="en-US" smtClean="0">
                <a:solidFill>
                  <a:srgbClr val="000000"/>
                </a:solidFill>
              </a:rPr>
              <a:t>12/9/2016</a:t>
            </a:fld>
            <a:endParaRPr lang="en-US">
              <a:solidFill>
                <a:srgbClr val="000000"/>
              </a:solidFill>
            </a:endParaRPr>
          </a:p>
        </p:txBody>
      </p:sp>
      <p:sp>
        <p:nvSpPr>
          <p:cNvPr id="11" name="Slide Number Placeholder 10"/>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2" name="Footer Placeholder 11"/>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825AEEE-171B-458C-B287-C53868CDC5C3}" type="datetime1">
              <a:rPr lang="en-US" smtClean="0">
                <a:solidFill>
                  <a:srgbClr val="000000"/>
                </a:solidFill>
              </a:rPr>
              <a:t>12/9/2016</a:t>
            </a:fld>
            <a:endParaRPr lang="en-US">
              <a:solidFill>
                <a:srgbClr val="000000"/>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4" name="Footer Placeholder 13"/>
          <p:cNvSpPr>
            <a:spLocks noGrp="1"/>
          </p:cNvSpPr>
          <p:nvPr>
            <p:ph type="ftr" sz="quarter" idx="12"/>
          </p:nvPr>
        </p:nvSpPr>
        <p:spPr>
          <a:xfrm>
            <a:off x="838200" y="6296248"/>
            <a:ext cx="2820987" cy="152400"/>
          </a:xfrm>
        </p:spPr>
        <p:txBody>
          <a:bodyPr/>
          <a:lstStyle/>
          <a:p>
            <a:r>
              <a:rPr lang="en-US" smtClean="0">
                <a:solidFill>
                  <a:srgbClr val="000000"/>
                </a:solidFill>
              </a:rPr>
              <a:t>BPS DCoP Conference Jul 2016</a:t>
            </a:r>
            <a:endParaRPr lang="en-US">
              <a:solidFill>
                <a:srgbClr val="000000"/>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4758690-4383-49E5-9047-6577644E49EC}" type="datetime1">
              <a:rPr lang="en-US" smtClean="0">
                <a:solidFill>
                  <a:srgbClr val="000000"/>
                </a:solidFill>
              </a:rPr>
              <a:t>12/9/2016</a:t>
            </a:fld>
            <a:endParaRPr lang="en-US">
              <a:solidFill>
                <a:srgbClr val="000000"/>
              </a:solidFill>
            </a:endParaRPr>
          </a:p>
        </p:txBody>
      </p:sp>
      <p:sp>
        <p:nvSpPr>
          <p:cNvPr id="13" name="Slide Number Placeholder 12"/>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4" name="Footer Placeholder 13"/>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956BB8A0-9FA8-421B-9E12-3CCC21CF46AE}"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6" name="Footer Placeholder 15"/>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562EDC9-CBB6-4F84-AD7E-333EB831C2A7}" type="datetime1">
              <a:rPr lang="en-US" smtClean="0">
                <a:solidFill>
                  <a:srgbClr val="000000"/>
                </a:solidFill>
              </a:rPr>
              <a:t>12/9/2016</a:t>
            </a:fld>
            <a:endParaRPr lang="en-US">
              <a:solidFill>
                <a:srgbClr val="000000"/>
              </a:solidFill>
            </a:endParaRPr>
          </a:p>
        </p:txBody>
      </p:sp>
      <p:sp>
        <p:nvSpPr>
          <p:cNvPr id="10" name="Slide Number Placeholder 9"/>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1" name="Footer Placeholder 10"/>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A056EFF-7638-4355-8625-FE621921173F}" type="datetime1">
              <a:rPr lang="en-US" smtClean="0">
                <a:solidFill>
                  <a:srgbClr val="000000"/>
                </a:solidFill>
              </a:rPr>
              <a:t>12/9/2016</a:t>
            </a:fld>
            <a:endParaRPr lang="en-US">
              <a:solidFill>
                <a:srgbClr val="000000"/>
              </a:solidFill>
            </a:endParaRPr>
          </a:p>
        </p:txBody>
      </p:sp>
      <p:sp>
        <p:nvSpPr>
          <p:cNvPr id="9" name="Slide Number Placeholder 8"/>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0" name="Footer Placeholder 9"/>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2D187-C323-4723-A167-123E26801840}" type="datetime1">
              <a:rPr lang="en-US" smtClean="0"/>
              <a:t>12/9/2016</a:t>
            </a:fld>
            <a:endParaRPr lang="en-US"/>
          </a:p>
        </p:txBody>
      </p:sp>
      <p:sp>
        <p:nvSpPr>
          <p:cNvPr id="5" name="Footer Placeholder 4"/>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B5E5FB-F2A3-4EF4-B83E-3792C20CA422}" type="datetime1">
              <a:rPr lang="en-US" smtClean="0">
                <a:solidFill>
                  <a:srgbClr val="000000"/>
                </a:solidFill>
              </a:rPr>
              <a:t>12/9/2016</a:t>
            </a:fld>
            <a:endParaRPr lang="en-US">
              <a:solidFill>
                <a:srgbClr val="000000"/>
              </a:solidFill>
            </a:endParaRPr>
          </a:p>
        </p:txBody>
      </p:sp>
      <p:sp>
        <p:nvSpPr>
          <p:cNvPr id="16" name="Slide Number Placeholder 15"/>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7" name="Footer Placeholder 16"/>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E83DE9F7-DCEA-4DAC-B9FC-130DBE6371FA}" type="datetime1">
              <a:rPr lang="en-US" smtClean="0">
                <a:solidFill>
                  <a:srgbClr val="000000"/>
                </a:solidFill>
              </a:rPr>
              <a:t>12/9/2016</a:t>
            </a:fld>
            <a:endParaRPr lang="en-US">
              <a:solidFill>
                <a:srgbClr val="000000"/>
              </a:solidFill>
            </a:endParaRPr>
          </a:p>
        </p:txBody>
      </p:sp>
      <p:sp>
        <p:nvSpPr>
          <p:cNvPr id="17" name="Slide Number Placeholder 16"/>
          <p:cNvSpPr>
            <a:spLocks noGrp="1"/>
          </p:cNvSpPr>
          <p:nvPr>
            <p:ph type="sldNum" sz="quarter" idx="11"/>
          </p:nvPr>
        </p:nvSpPr>
        <p:spPr/>
        <p:txBody>
          <a:bodyPr/>
          <a:lstStyle/>
          <a:p>
            <a:fld id="{946B05A8-0FE5-468A-A5E2-B87DBD6A0451}" type="slidenum">
              <a:rPr lang="en-US" smtClean="0">
                <a:solidFill>
                  <a:srgbClr val="000000"/>
                </a:solidFill>
              </a:rPr>
              <a:pPr/>
              <a:t>‹#›</a:t>
            </a:fld>
            <a:endParaRPr lang="en-US">
              <a:solidFill>
                <a:srgbClr val="000000"/>
              </a:solidFill>
            </a:endParaRPr>
          </a:p>
        </p:txBody>
      </p:sp>
      <p:sp>
        <p:nvSpPr>
          <p:cNvPr id="18" name="Footer Placeholder 17"/>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D7740DC-19D5-4D7A-A730-B9756BBD3C2C}"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5" name="Footer Placeholder 14"/>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360F97C-8F14-4EB0-8D73-E7DC89F26969}" type="datetime1">
              <a:rPr lang="en-US" smtClean="0">
                <a:solidFill>
                  <a:srgbClr val="000000"/>
                </a:solidFill>
              </a:rPr>
              <a:t>12/9/2016</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946B05A8-0FE5-468A-A5E2-B87DBD6A0451}" type="slidenum">
              <a:rPr lang="en-US" smtClean="0">
                <a:solidFill>
                  <a:srgbClr val="D1282E"/>
                </a:solidFill>
              </a:rPr>
              <a:pPr/>
              <a:t>‹#›</a:t>
            </a:fld>
            <a:endParaRPr lang="en-US">
              <a:solidFill>
                <a:srgbClr val="D1282E"/>
              </a:solidFill>
            </a:endParaRPr>
          </a:p>
        </p:txBody>
      </p:sp>
      <p:sp>
        <p:nvSpPr>
          <p:cNvPr id="15" name="Footer Placeholder 14"/>
          <p:cNvSpPr>
            <a:spLocks noGrp="1"/>
          </p:cNvSpPr>
          <p:nvPr>
            <p:ph type="ftr" sz="quarter" idx="12"/>
          </p:nvPr>
        </p:nvSpPr>
        <p:spPr/>
        <p:txBody>
          <a:bodyPr/>
          <a:lstStyle/>
          <a:p>
            <a:r>
              <a:rPr lang="en-US" smtClean="0">
                <a:solidFill>
                  <a:srgbClr val="000000"/>
                </a:solidFill>
              </a:rPr>
              <a:t>BPS DCoP Conference Jul 2016</a:t>
            </a:r>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1EEEE-7B68-42E4-BFDC-CEFC9B0145D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7140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9A4D5-8D08-4C12-8365-09BFF8E6A32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4462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AF8EA-F91A-46F1-95AA-A76C3A0D5D9A}"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03876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AA54D0-6553-4D87-8CE8-48C85DC4C2A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54341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274330-7369-4157-85ED-1599DF0F138E}"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99994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521ACF-20D8-4C13-88FF-79D2F93A935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8910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2462F1-52C8-47CE-B695-9624E85511EB}" type="datetime1">
              <a:rPr lang="en-US" smtClean="0"/>
              <a:t>12/9/2016</a:t>
            </a:fld>
            <a:endParaRPr lang="en-US"/>
          </a:p>
        </p:txBody>
      </p:sp>
      <p:sp>
        <p:nvSpPr>
          <p:cNvPr id="6" name="Footer Placeholder 5"/>
          <p:cNvSpPr>
            <a:spLocks noGrp="1"/>
          </p:cNvSpPr>
          <p:nvPr>
            <p:ph type="ftr" sz="quarter" idx="11"/>
          </p:nvPr>
        </p:nvSpPr>
        <p:spPr/>
        <p:txBody>
          <a:bodyPr/>
          <a:lstStyle/>
          <a:p>
            <a:r>
              <a:rPr lang="en-US" smtClean="0"/>
              <a:t>BPS DCoP Conference Jul 2016</a:t>
            </a:r>
            <a:endParaRPr lang="en-US"/>
          </a:p>
        </p:txBody>
      </p:sp>
      <p:sp>
        <p:nvSpPr>
          <p:cNvPr id="7" name="Slide Number Placeholder 6"/>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5C396-1C3E-4B3C-96A7-884818769734}"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71270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DB46C-9F0E-4950-8971-BF47CD063A8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98124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A5501-1A45-46B9-8C26-BD634ED5E18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1456044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C5F28-552D-4BE2-92F5-769C06189B0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7339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6A9B7-8C50-4518-A3F1-10B440D733F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44564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7D391-C93F-480F-84B1-9EBD9BB53B7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6800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AC6E4-06E8-41B8-8F02-F95396B19917}"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37888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F8BA0-AEED-433B-870E-EADC4C13BA9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6383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DEFD83-D59F-4830-87E0-3191B1FB6B7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452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82B39-1400-428F-96A5-B68FD0B387CA}"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8001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149EC-221A-46A2-B2EB-3ADC23BEDC48}" type="datetime1">
              <a:rPr lang="en-US" smtClean="0"/>
              <a:t>12/9/2016</a:t>
            </a:fld>
            <a:endParaRPr lang="en-US"/>
          </a:p>
        </p:txBody>
      </p:sp>
      <p:sp>
        <p:nvSpPr>
          <p:cNvPr id="8" name="Footer Placeholder 7"/>
          <p:cNvSpPr>
            <a:spLocks noGrp="1"/>
          </p:cNvSpPr>
          <p:nvPr>
            <p:ph type="ftr" sz="quarter" idx="11"/>
          </p:nvPr>
        </p:nvSpPr>
        <p:spPr/>
        <p:txBody>
          <a:bodyPr/>
          <a:lstStyle/>
          <a:p>
            <a:r>
              <a:rPr lang="en-US" smtClean="0"/>
              <a:t>BPS DCoP Conference Jul 2016</a:t>
            </a:r>
            <a:endParaRPr lang="en-US"/>
          </a:p>
        </p:txBody>
      </p:sp>
      <p:sp>
        <p:nvSpPr>
          <p:cNvPr id="9" name="Slide Number Placeholder 8"/>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5CCD22-D2BA-417E-AEDA-C3FBA4DDC10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435800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46E5C-E1BC-4763-9665-4A6CAB507AA3}"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4672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18D25-A0B8-4C5F-8E4D-9C41909E59D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79353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39C05-188A-4D81-A561-0B8FBE1DC10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1470537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3EDEF-90A8-4A20-A039-E153BB97BEC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561128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E19A6-FE02-4184-BD6B-394A85D3D1F4}"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58633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2D9CE-469E-44EA-8508-D37EA2C3800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44235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9ECDE-80EB-45FA-9876-B2D96E5ADEE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671298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85BF-4452-40D5-8204-7AA7FF49957A}"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03170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3DEEC-AE70-4A8E-B4FE-5EFA45C0169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7730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09E04-0465-4390-A148-C01CECE9682C}" type="datetime1">
              <a:rPr lang="en-US" smtClean="0"/>
              <a:t>12/9/2016</a:t>
            </a:fld>
            <a:endParaRPr lang="en-US"/>
          </a:p>
        </p:txBody>
      </p:sp>
      <p:sp>
        <p:nvSpPr>
          <p:cNvPr id="4" name="Footer Placeholder 3"/>
          <p:cNvSpPr>
            <a:spLocks noGrp="1"/>
          </p:cNvSpPr>
          <p:nvPr>
            <p:ph type="ftr" sz="quarter" idx="11"/>
          </p:nvPr>
        </p:nvSpPr>
        <p:spPr/>
        <p:txBody>
          <a:bodyPr/>
          <a:lstStyle/>
          <a:p>
            <a:r>
              <a:rPr lang="en-US" smtClean="0"/>
              <a:t>BPS DCoP Conference Jul 2016</a:t>
            </a:r>
            <a:endParaRPr lang="en-US"/>
          </a:p>
        </p:txBody>
      </p:sp>
      <p:sp>
        <p:nvSpPr>
          <p:cNvPr id="5" name="Slide Number Placeholder 4"/>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18A1B7-4E9E-4B9D-9C8E-9254A9983A43}"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9586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273A1-F992-4B82-9759-2476554F794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12149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AC8B1-A9E0-463B-8A9B-8D9B0BD76BE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52764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D80D7-8982-4DE4-90BC-D8EF323B61D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44636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211EB-3A55-4BDC-BC13-D644E595B437}"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38570035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D578D-21DD-492B-9CE0-4C3904C99B5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9149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E2544-C5DD-4C0C-BBFD-31430903C2D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7845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27F96-E094-4928-A5BE-EB132E9BC30E}"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98741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B9B0F-3F2B-44CD-8010-9ABD8606289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95575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0040E-926B-4040-A8CA-4C8AAE1A704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3446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4EA5A-282F-42B1-8923-3FC583509E6E}" type="datetime1">
              <a:rPr lang="en-US" smtClean="0"/>
              <a:t>12/9/2016</a:t>
            </a:fld>
            <a:endParaRPr lang="en-US"/>
          </a:p>
        </p:txBody>
      </p:sp>
      <p:sp>
        <p:nvSpPr>
          <p:cNvPr id="3" name="Footer Placeholder 2"/>
          <p:cNvSpPr>
            <a:spLocks noGrp="1"/>
          </p:cNvSpPr>
          <p:nvPr>
            <p:ph type="ftr" sz="quarter" idx="11"/>
          </p:nvPr>
        </p:nvSpPr>
        <p:spPr/>
        <p:txBody>
          <a:bodyPr/>
          <a:lstStyle/>
          <a:p>
            <a:r>
              <a:rPr lang="en-US" smtClean="0"/>
              <a:t>BPS DCoP Conference Jul 2016</a:t>
            </a:r>
            <a:endParaRPr lang="en-US"/>
          </a:p>
        </p:txBody>
      </p:sp>
      <p:sp>
        <p:nvSpPr>
          <p:cNvPr id="4" name="Slide Number Placeholder 3"/>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BAD75A-0BD2-4EC2-BA5E-CEE5BD6FD3D6}"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810045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E256E-4441-48A2-940E-431346DA82B7}"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7174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5B1FA-4AA0-4FB1-A3EE-7B644BF4D263}"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60424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D1E-58BB-4AA3-9B6B-2CD53602B3F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09561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E817D-2B6B-4E1F-9267-7DA1C3386EF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5418726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56FBF-AB0C-43CE-AC47-32B0CBF26041}"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2110408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33093-A8B4-4531-A62F-A50AB537EC43}"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5489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75ECD-0175-4E98-B241-9B55F900AA8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02448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A5021-3FDB-4D2F-BA8F-0DFE6D8AC3DC}"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18688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9EE2C-CE09-4DE9-9EAE-923C59F51EAC}"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245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82EB2-F412-46F6-9ECB-98A52A06A466}" type="datetime1">
              <a:rPr lang="en-US" smtClean="0"/>
              <a:t>12/9/2016</a:t>
            </a:fld>
            <a:endParaRPr lang="en-US"/>
          </a:p>
        </p:txBody>
      </p:sp>
      <p:sp>
        <p:nvSpPr>
          <p:cNvPr id="6" name="Footer Placeholder 5"/>
          <p:cNvSpPr>
            <a:spLocks noGrp="1"/>
          </p:cNvSpPr>
          <p:nvPr>
            <p:ph type="ftr" sz="quarter" idx="11"/>
          </p:nvPr>
        </p:nvSpPr>
        <p:spPr/>
        <p:txBody>
          <a:bodyPr/>
          <a:lstStyle/>
          <a:p>
            <a:r>
              <a:rPr lang="en-US" smtClean="0"/>
              <a:t>BPS DCoP Conference Jul 2016</a:t>
            </a:r>
            <a:endParaRPr lang="en-US"/>
          </a:p>
        </p:txBody>
      </p:sp>
      <p:sp>
        <p:nvSpPr>
          <p:cNvPr id="7" name="Slide Number Placeholder 6"/>
          <p:cNvSpPr>
            <a:spLocks noGrp="1"/>
          </p:cNvSpPr>
          <p:nvPr>
            <p:ph type="sldNum" sz="quarter" idx="12"/>
          </p:nvPr>
        </p:nvSpPr>
        <p:spPr/>
        <p:txBody>
          <a:bodyPr/>
          <a:lstStyle/>
          <a:p>
            <a:fld id="{946B05A8-0FE5-468A-A5E2-B87DBD6A045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E069A-B71B-4913-B6B3-30E2A0558E7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67673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0BCFF-71DF-4471-9767-24E638FDE76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063591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8ED9B-441E-4D53-8A7E-0B0A35F19461}"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7011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C3070-9BCC-42D1-8E4C-2EE8707AD54A}"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85892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C975-225A-4F56-AA1F-5D6BAEA7F5E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41682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317-3358-4B5F-A172-195F049A9446}"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18613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16C78-C11C-4030-9FC3-2DFD2A050270}"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36983064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49937-CDB4-4761-8105-441F5E58EB19}"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422181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D223A-6CE9-4321-BEB1-47371CAE49A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39785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66F01-001F-4E09-939B-DCC0026CA8F2}"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1882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DFEE0-AC80-4D3A-BF6F-B9A1B2F54655}" type="datetime1">
              <a:rPr lang="en-US" smtClean="0"/>
              <a:t>12/9/2016</a:t>
            </a:fld>
            <a:endParaRPr lang="en-US"/>
          </a:p>
        </p:txBody>
      </p:sp>
      <p:sp>
        <p:nvSpPr>
          <p:cNvPr id="6" name="Footer Placeholder 5"/>
          <p:cNvSpPr>
            <a:spLocks noGrp="1"/>
          </p:cNvSpPr>
          <p:nvPr>
            <p:ph type="ftr" sz="quarter" idx="11"/>
          </p:nvPr>
        </p:nvSpPr>
        <p:spPr/>
        <p:txBody>
          <a:bodyPr/>
          <a:lstStyle/>
          <a:p>
            <a:r>
              <a:rPr lang="en-US" smtClean="0"/>
              <a:t>BPS DCoP Conference Jul 2016</a:t>
            </a:r>
            <a:endParaRPr lang="en-US"/>
          </a:p>
        </p:txBody>
      </p:sp>
      <p:sp>
        <p:nvSpPr>
          <p:cNvPr id="7" name="Slide Number Placeholder 6"/>
          <p:cNvSpPr>
            <a:spLocks noGrp="1"/>
          </p:cNvSpPr>
          <p:nvPr>
            <p:ph type="sldNum" sz="quarter" idx="12"/>
          </p:nvPr>
        </p:nvSpPr>
        <p:spPr/>
        <p:txBody>
          <a:bodyPr/>
          <a:lstStyle/>
          <a:p>
            <a:fld id="{946B05A8-0FE5-468A-A5E2-B87DBD6A0451}"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1B1AF-6FC1-400F-ACB0-A476CECA5776}"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0309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91F6D-9659-4C22-AC3B-C4390D56D87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213207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CD5E0-BFFA-49A8-A233-18776D831B7B}"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26419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8C802-1D44-4B40-ADD9-738798D8B105}"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751189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FFAFD-D3DD-486C-A643-7F9BC74D79C8}"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385468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01D41-B1EE-495B-A7F9-2388E6A317B0}"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309475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09963-FFC0-437B-9CC5-7268739A553C}"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7570230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D87E-4422-4326-9F53-67BF2CD5121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2360619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8FA6F-6318-44C3-9DAA-DA50208590A8}"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773283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88B15-BEAF-4769-8111-A08F27D72C4D}"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959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67FD346-D633-47C1-B31E-CC281B797EDD}" type="datetime1">
              <a:rPr lang="en-US" smtClean="0"/>
              <a:t>12/9/2016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t>BPS DCoP Conference Jul 2016</a:t>
            </a:r>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46B05A8-0FE5-468A-A5E2-B87DBD6A0451}"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9AB4BAD-9598-4768-8515-BDE647D7E47F}" type="datetime1">
              <a:rPr lang="en-US" smtClean="0">
                <a:solidFill>
                  <a:prstClr val="black">
                    <a:lumMod val="50000"/>
                    <a:lumOff val="50000"/>
                  </a:prstClr>
                </a:solidFill>
              </a:rPr>
              <a:t>12/9/2016</a:t>
            </a:fld>
            <a:endParaRPr lang="en-US">
              <a:solidFill>
                <a:prstClr val="black">
                  <a:lumMod val="50000"/>
                  <a:lumOff val="50000"/>
                </a:prstClr>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r>
              <a:rPr lang="en-US" smtClean="0">
                <a:solidFill>
                  <a:prstClr val="black"/>
                </a:solidFill>
              </a:rPr>
              <a:t>BPS DCoP Conference Jul 2016</a:t>
            </a:r>
            <a:endParaRPr lang="en-US">
              <a:solidFill>
                <a:prstClr val="black"/>
              </a:solidFill>
            </a:endParaRPr>
          </a:p>
        </p:txBody>
      </p:sp>
    </p:spTree>
    <p:extLst>
      <p:ext uri="{BB962C8B-B14F-4D97-AF65-F5344CB8AC3E}">
        <p14:creationId xmlns:p14="http://schemas.microsoft.com/office/powerpoint/2010/main" val="240046587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82106F9-F04E-404F-8E9D-10F08AB25858}"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692982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46B05A8-0FE5-468A-A5E2-B87DBD6A0451}"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8F5F684-4196-40A5-BA34-56D3D2487EF2}" type="datetime1">
              <a:rPr lang="en-US" smtClean="0"/>
              <a:t>12/9/2016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r>
              <a:rPr lang="en-US" smtClean="0"/>
              <a:t>BPS DCoP Conference Jul 2016</a:t>
            </a: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21C72C1-117E-42B9-9896-A75D54C8CAE6}"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0772257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33F5C03-EE43-4483-AFF6-E3B1DA544E90}"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9533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25FBCC9-6B4F-443A-BCBE-47B8E5E6D2A4}"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069295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F41595A-414D-4B8B-AB04-1DECCF105720}"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3287840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EE43A9F-5CAD-492C-8367-38D499A2DD40}"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02695018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EF78256-92F4-4882-A675-ECEDDA17121F}" type="datetime1">
              <a:rPr lang="en-US" smtClean="0">
                <a:solidFill>
                  <a:prstClr val="black">
                    <a:lumMod val="75000"/>
                    <a:lumOff val="25000"/>
                  </a:prstClr>
                </a:solidFill>
              </a:rPr>
              <a:t>12/9/2016</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46B05A8-0FE5-468A-A5E2-B87DBD6A045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5495911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gif"/><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image" Target="../media/image2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90800"/>
            <a:ext cx="7620000" cy="1470025"/>
          </a:xfrm>
        </p:spPr>
        <p:txBody>
          <a:bodyPr/>
          <a:lstStyle/>
          <a:p>
            <a:r>
              <a:rPr lang="en-US" dirty="0" smtClean="0">
                <a:solidFill>
                  <a:schemeClr val="tx1">
                    <a:lumMod val="65000"/>
                    <a:lumOff val="35000"/>
                  </a:schemeClr>
                </a:solidFill>
                <a:latin typeface="Arial Bold"/>
                <a:ea typeface="ＭＳ Ｐゴシック" charset="-128"/>
                <a:cs typeface="Arial Bold"/>
              </a:rPr>
              <a:t/>
            </a:r>
            <a:br>
              <a:rPr lang="en-US" dirty="0" smtClean="0">
                <a:solidFill>
                  <a:schemeClr val="tx1">
                    <a:lumMod val="65000"/>
                    <a:lumOff val="35000"/>
                  </a:schemeClr>
                </a:solidFill>
                <a:latin typeface="Arial Bold"/>
                <a:ea typeface="ＭＳ Ｐゴシック" charset="-128"/>
                <a:cs typeface="Arial Bold"/>
              </a:rPr>
            </a:br>
            <a:r>
              <a:rPr lang="en-US" sz="3600" dirty="0" smtClean="0">
                <a:solidFill>
                  <a:schemeClr val="tx1">
                    <a:lumMod val="65000"/>
                    <a:lumOff val="35000"/>
                  </a:schemeClr>
                </a:solidFill>
                <a:cs typeface="Arial Bold"/>
              </a:rPr>
              <a:t>Positive Cultural Belief about Adversity Predicts Posttraumatic Growth in Chinese Young Adults</a:t>
            </a:r>
            <a:endParaRPr lang="en-US" sz="3600" dirty="0">
              <a:solidFill>
                <a:schemeClr val="tx1">
                  <a:lumMod val="65000"/>
                  <a:lumOff val="35000"/>
                </a:schemeClr>
              </a:solidFill>
            </a:endParaRPr>
          </a:p>
        </p:txBody>
      </p:sp>
      <p:sp>
        <p:nvSpPr>
          <p:cNvPr id="3" name="Subtitle 2"/>
          <p:cNvSpPr>
            <a:spLocks noGrp="1"/>
          </p:cNvSpPr>
          <p:nvPr>
            <p:ph type="subTitle" idx="1"/>
          </p:nvPr>
        </p:nvSpPr>
        <p:spPr>
          <a:xfrm>
            <a:off x="1143000" y="5334000"/>
            <a:ext cx="7117180" cy="1166220"/>
          </a:xfrm>
        </p:spPr>
        <p:txBody>
          <a:bodyPr>
            <a:noAutofit/>
          </a:bodyPr>
          <a:lstStyle/>
          <a:p>
            <a:pPr>
              <a:spcBef>
                <a:spcPts val="0"/>
              </a:spcBef>
              <a:spcAft>
                <a:spcPts val="0"/>
              </a:spcAft>
            </a:pPr>
            <a:r>
              <a:rPr lang="en-US" sz="1400" dirty="0" smtClean="0"/>
              <a:t>Kathleen Alias Hiu-Man Chim</a:t>
            </a:r>
            <a:r>
              <a:rPr lang="en-US" sz="1100" dirty="0" smtClean="0"/>
              <a:t>^</a:t>
            </a:r>
            <a:r>
              <a:rPr lang="en-US" sz="1400" dirty="0" smtClean="0"/>
              <a:t>, Linda Dubrow-Marshall</a:t>
            </a:r>
            <a:r>
              <a:rPr lang="en-US" sz="1100" dirty="0" smtClean="0"/>
              <a:t>^</a:t>
            </a:r>
            <a:r>
              <a:rPr lang="en-US" sz="1400" dirty="0" smtClean="0"/>
              <a:t>, Peter Eachus</a:t>
            </a:r>
            <a:r>
              <a:rPr lang="en-US" sz="1100" dirty="0" smtClean="0"/>
              <a:t>^</a:t>
            </a:r>
            <a:r>
              <a:rPr lang="en-US" sz="1400" dirty="0" smtClean="0"/>
              <a:t>, Andrew </a:t>
            </a:r>
            <a:r>
              <a:rPr lang="en-US" sz="1400" dirty="0"/>
              <a:t>Cheuck-Wing </a:t>
            </a:r>
            <a:r>
              <a:rPr lang="en-US" sz="1400" dirty="0" smtClean="0"/>
              <a:t>Tang</a:t>
            </a:r>
            <a:r>
              <a:rPr lang="en-US" sz="1100" dirty="0" smtClean="0"/>
              <a:t>*</a:t>
            </a:r>
            <a:r>
              <a:rPr lang="en-US" sz="1400" dirty="0" smtClean="0"/>
              <a:t>, </a:t>
            </a:r>
            <a:r>
              <a:rPr lang="en-US" sz="1400" dirty="0" err="1" smtClean="0"/>
              <a:t>Tze</a:t>
            </a:r>
            <a:r>
              <a:rPr lang="en-US" sz="1400" dirty="0" smtClean="0"/>
              <a:t>-Chui Lai</a:t>
            </a:r>
            <a:r>
              <a:rPr lang="en-US" sz="1100" dirty="0" smtClean="0"/>
              <a:t>*</a:t>
            </a:r>
            <a:r>
              <a:rPr lang="en-US" sz="1400" dirty="0" smtClean="0"/>
              <a:t>, &amp; Wai-Yi </a:t>
            </a:r>
            <a:r>
              <a:rPr lang="en-US" sz="1400" dirty="0"/>
              <a:t>Yvonne </a:t>
            </a:r>
            <a:r>
              <a:rPr lang="en-US" sz="1400" dirty="0" smtClean="0"/>
              <a:t>Chow</a:t>
            </a:r>
            <a:r>
              <a:rPr lang="en-US" sz="1100" dirty="0"/>
              <a:t>*</a:t>
            </a:r>
            <a:endParaRPr lang="en-US" sz="1100" dirty="0" smtClean="0"/>
          </a:p>
          <a:p>
            <a:pPr>
              <a:spcBef>
                <a:spcPts val="0"/>
              </a:spcBef>
              <a:spcAft>
                <a:spcPts val="0"/>
              </a:spcAft>
            </a:pPr>
            <a:r>
              <a:rPr lang="en-US" sz="1000" dirty="0" smtClean="0"/>
              <a:t>^University of </a:t>
            </a:r>
            <a:r>
              <a:rPr lang="en-US" sz="1000" dirty="0" err="1" smtClean="0"/>
              <a:t>Salford</a:t>
            </a:r>
            <a:r>
              <a:rPr lang="en-US" sz="1000" dirty="0" smtClean="0"/>
              <a:t> (UK) </a:t>
            </a:r>
          </a:p>
          <a:p>
            <a:pPr>
              <a:spcBef>
                <a:spcPts val="0"/>
              </a:spcBef>
              <a:spcAft>
                <a:spcPts val="0"/>
              </a:spcAft>
            </a:pPr>
            <a:r>
              <a:rPr lang="en-US" sz="1000" dirty="0" smtClean="0"/>
              <a:t>*The </a:t>
            </a:r>
            <a:r>
              <a:rPr lang="en-US" sz="1000" dirty="0"/>
              <a:t>Open University of Hong </a:t>
            </a:r>
            <a:r>
              <a:rPr lang="en-US" sz="1000" dirty="0" smtClean="0"/>
              <a:t>Kong (Hong Kong)</a:t>
            </a:r>
          </a:p>
          <a:p>
            <a:pPr>
              <a:spcBef>
                <a:spcPts val="0"/>
              </a:spcBef>
              <a:spcAft>
                <a:spcPts val="0"/>
              </a:spcAft>
            </a:pPr>
            <a:endParaRPr lang="en-US" sz="1400" dirty="0" smtClean="0"/>
          </a:p>
          <a:p>
            <a:pPr>
              <a:spcBef>
                <a:spcPts val="0"/>
              </a:spcBef>
              <a:spcAft>
                <a:spcPts val="0"/>
              </a:spcAft>
            </a:pPr>
            <a:r>
              <a:rPr lang="en-US" sz="1400" dirty="0" smtClean="0"/>
              <a:t>Doctoral Candidate in Health &amp; Social Care, University of Salford, UK</a:t>
            </a:r>
          </a:p>
          <a:p>
            <a:pPr>
              <a:spcBef>
                <a:spcPts val="0"/>
              </a:spcBef>
              <a:spcAft>
                <a:spcPts val="0"/>
              </a:spcAft>
            </a:pPr>
            <a:r>
              <a:rPr lang="en-HK" sz="1400" dirty="0" smtClean="0"/>
              <a:t>BPS </a:t>
            </a:r>
            <a:r>
              <a:rPr lang="en-HK" sz="1400" dirty="0" err="1" smtClean="0"/>
              <a:t>DoCP</a:t>
            </a:r>
            <a:r>
              <a:rPr lang="en-HK" sz="1400" dirty="0" smtClean="0"/>
              <a:t> Conference 8</a:t>
            </a:r>
            <a:r>
              <a:rPr lang="en-HK" sz="1400" baseline="30000" dirty="0" smtClean="0"/>
              <a:t>th</a:t>
            </a:r>
            <a:r>
              <a:rPr lang="en-HK" sz="1400" dirty="0" smtClean="0"/>
              <a:t> July 2016</a:t>
            </a: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118830"/>
            <a:ext cx="2781300" cy="1080116"/>
          </a:xfrm>
          <a:prstGeom prst="rect">
            <a:avLst/>
          </a:prstGeom>
        </p:spPr>
      </p:pic>
    </p:spTree>
    <p:extLst>
      <p:ext uri="{BB962C8B-B14F-4D97-AF65-F5344CB8AC3E}">
        <p14:creationId xmlns:p14="http://schemas.microsoft.com/office/powerpoint/2010/main" val="23144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10</a:t>
            </a:fld>
            <a:endParaRPr lang="en-US">
              <a:solidFill>
                <a:prstClr val="black">
                  <a:lumMod val="75000"/>
                  <a:lumOff val="25000"/>
                </a:prstClr>
              </a:solidFill>
            </a:endParaRPr>
          </a:p>
        </p:txBody>
      </p:sp>
      <p:sp>
        <p:nvSpPr>
          <p:cNvPr id="5" name="Title 1"/>
          <p:cNvSpPr txBox="1">
            <a:spLocks/>
          </p:cNvSpPr>
          <p:nvPr/>
        </p:nvSpPr>
        <p:spPr>
          <a:xfrm>
            <a:off x="0" y="3048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HK" sz="2600" b="1" smtClean="0">
                <a:solidFill>
                  <a:prstClr val="black">
                    <a:lumMod val="75000"/>
                    <a:lumOff val="25000"/>
                  </a:prstClr>
                </a:solidFill>
              </a:rPr>
              <a:t>Suicides Among Young People in HK</a:t>
            </a:r>
            <a:endParaRPr lang="en-US" sz="2600" b="1" dirty="0">
              <a:solidFill>
                <a:prstClr val="black">
                  <a:lumMod val="75000"/>
                  <a:lumOff val="25000"/>
                </a:prstClr>
              </a:solidFill>
            </a:endParaRPr>
          </a:p>
        </p:txBody>
      </p:sp>
      <p:graphicFrame>
        <p:nvGraphicFramePr>
          <p:cNvPr id="7" name="Diagram 6"/>
          <p:cNvGraphicFramePr/>
          <p:nvPr>
            <p:extLst>
              <p:ext uri="{D42A27DB-BD31-4B8C-83A1-F6EECF244321}">
                <p14:modId xmlns:p14="http://schemas.microsoft.com/office/powerpoint/2010/main" val="2167916704"/>
              </p:ext>
            </p:extLst>
          </p:nvPr>
        </p:nvGraphicFramePr>
        <p:xfrm>
          <a:off x="21020" y="1244600"/>
          <a:ext cx="9144001" cy="561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er w.png"/>
          <p:cNvPicPr>
            <a:picLocks noChangeAspect="1"/>
          </p:cNvPicPr>
          <p:nvPr/>
        </p:nvPicPr>
        <p:blipFill>
          <a:blip r:embed="rId8" cstate="print"/>
          <a:stretch>
            <a:fillRect/>
          </a:stretch>
        </p:blipFill>
        <p:spPr>
          <a:xfrm>
            <a:off x="7007450" y="-76200"/>
            <a:ext cx="2152316" cy="1752600"/>
          </a:xfrm>
          <a:prstGeom prst="rect">
            <a:avLst/>
          </a:prstGeom>
        </p:spPr>
      </p:pic>
      <p:sp>
        <p:nvSpPr>
          <p:cNvPr id="9" name="TextBox 8"/>
          <p:cNvSpPr txBox="1"/>
          <p:nvPr/>
        </p:nvSpPr>
        <p:spPr>
          <a:xfrm>
            <a:off x="6461166" y="6280666"/>
            <a:ext cx="2667000" cy="369332"/>
          </a:xfrm>
          <a:prstGeom prst="rect">
            <a:avLst/>
          </a:prstGeom>
          <a:noFill/>
        </p:spPr>
        <p:txBody>
          <a:bodyPr wrap="square" rtlCol="0">
            <a:spAutoFit/>
          </a:bodyPr>
          <a:lstStyle/>
          <a:p>
            <a:r>
              <a:rPr lang="en-US" dirty="0" smtClean="0">
                <a:solidFill>
                  <a:prstClr val="black"/>
                </a:solidFill>
                <a:latin typeface="Arial"/>
              </a:rPr>
              <a:t>(Cheung &amp; Chiu, 2016)</a:t>
            </a:r>
            <a:endParaRPr lang="en-US" dirty="0">
              <a:solidFill>
                <a:prstClr val="black"/>
              </a:solidFill>
              <a:latin typeface="Arial"/>
            </a:endParaRPr>
          </a:p>
        </p:txBody>
      </p:sp>
      <p:sp>
        <p:nvSpPr>
          <p:cNvPr id="2" name="Footer Placeholder 1"/>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2501534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11</a:t>
            </a:fld>
            <a:endParaRPr lang="en-US">
              <a:solidFill>
                <a:prstClr val="black">
                  <a:lumMod val="75000"/>
                  <a:lumOff val="25000"/>
                </a:prstClr>
              </a:solidFill>
            </a:endParaRPr>
          </a:p>
        </p:txBody>
      </p:sp>
      <p:sp>
        <p:nvSpPr>
          <p:cNvPr id="6" name="Content Placeholder 5"/>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63410"/>
            <a:ext cx="9144000" cy="698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228600"/>
            <a:ext cx="5562600" cy="6477000"/>
          </a:xfrm>
          <a:prstGeom prst="rect">
            <a:avLst/>
          </a:prstGeom>
          <a:solidFill>
            <a:schemeClr val="accent2">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black"/>
                </a:solidFill>
              </a:rPr>
              <a:t>What other issues are faced by Chinese tertiary students in Hong Kong?</a:t>
            </a:r>
          </a:p>
          <a:p>
            <a:endParaRPr lang="en-US" sz="2200" dirty="0">
              <a:solidFill>
                <a:prstClr val="black"/>
              </a:solidFill>
            </a:endParaRPr>
          </a:p>
          <a:p>
            <a:pPr marL="285750" indent="-285750">
              <a:buFont typeface="Arial" panose="020B0604020202020204" pitchFamily="34" charset="0"/>
              <a:buChar char="•"/>
            </a:pPr>
            <a:r>
              <a:rPr lang="en-US" sz="2200" dirty="0">
                <a:solidFill>
                  <a:prstClr val="black"/>
                </a:solidFill>
              </a:rPr>
              <a:t>Mental health issues </a:t>
            </a:r>
            <a:r>
              <a:rPr lang="en-US" sz="2200" dirty="0" smtClean="0">
                <a:solidFill>
                  <a:prstClr val="black"/>
                </a:solidFill>
              </a:rPr>
              <a:t>among young </a:t>
            </a:r>
            <a:r>
              <a:rPr lang="en-US" sz="2200" dirty="0">
                <a:solidFill>
                  <a:prstClr val="black"/>
                </a:solidFill>
              </a:rPr>
              <a:t>people </a:t>
            </a:r>
            <a:r>
              <a:rPr lang="en-US" sz="2200" dirty="0" smtClean="0">
                <a:solidFill>
                  <a:prstClr val="black"/>
                </a:solidFill>
              </a:rPr>
              <a:t>are growing</a:t>
            </a:r>
          </a:p>
          <a:p>
            <a:pPr marL="285750" indent="-285750">
              <a:buFont typeface="Arial" panose="020B0604020202020204" pitchFamily="34" charset="0"/>
              <a:buChar char="•"/>
            </a:pPr>
            <a:endParaRPr lang="en-US" sz="2200" dirty="0">
              <a:solidFill>
                <a:prstClr val="black"/>
              </a:solidFill>
            </a:endParaRPr>
          </a:p>
          <a:p>
            <a:pPr marL="285750" indent="-285750">
              <a:buFont typeface="Arial" panose="020B0604020202020204" pitchFamily="34" charset="0"/>
              <a:buChar char="•"/>
            </a:pPr>
            <a:r>
              <a:rPr lang="en-US" sz="2200" dirty="0">
                <a:solidFill>
                  <a:prstClr val="black"/>
                </a:solidFill>
              </a:rPr>
              <a:t>Roots of problems largely focused on </a:t>
            </a:r>
            <a:r>
              <a:rPr lang="en-US" sz="2200" dirty="0" smtClean="0">
                <a:solidFill>
                  <a:prstClr val="black"/>
                </a:solidFill>
              </a:rPr>
              <a:t>chronic academic stress</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200" dirty="0" smtClean="0">
                <a:solidFill>
                  <a:prstClr val="black"/>
                </a:solidFill>
              </a:rPr>
              <a:t>But evidences show…</a:t>
            </a:r>
            <a:endParaRPr lang="en-US" sz="2200" dirty="0">
              <a:solidFill>
                <a:prstClr val="black"/>
              </a:solidFill>
            </a:endParaRPr>
          </a:p>
          <a:p>
            <a:pPr marL="742950" lvl="1" indent="-285750">
              <a:buFont typeface="Arial" panose="020B0604020202020204" pitchFamily="34" charset="0"/>
              <a:buChar char="•"/>
            </a:pPr>
            <a:r>
              <a:rPr lang="en-US" dirty="0">
                <a:solidFill>
                  <a:prstClr val="black"/>
                </a:solidFill>
              </a:rPr>
              <a:t>Developmental &amp; </a:t>
            </a:r>
            <a:r>
              <a:rPr lang="en-US" dirty="0" smtClean="0">
                <a:solidFill>
                  <a:prstClr val="black"/>
                </a:solidFill>
              </a:rPr>
              <a:t>transitional stress</a:t>
            </a:r>
          </a:p>
          <a:p>
            <a:pPr marL="742950" lvl="1" indent="-285750">
              <a:buFont typeface="Arial" panose="020B0604020202020204" pitchFamily="34" charset="0"/>
              <a:buChar char="•"/>
            </a:pPr>
            <a:r>
              <a:rPr lang="en-US" dirty="0" smtClean="0">
                <a:solidFill>
                  <a:prstClr val="black"/>
                </a:solidFill>
              </a:rPr>
              <a:t>High risk for trauma exposure (Breslau </a:t>
            </a:r>
            <a:r>
              <a:rPr lang="en-US" dirty="0">
                <a:solidFill>
                  <a:prstClr val="black"/>
                </a:solidFill>
              </a:rPr>
              <a:t>et al., 1998</a:t>
            </a:r>
            <a:r>
              <a:rPr lang="en-US" dirty="0" smtClean="0">
                <a:solidFill>
                  <a:prstClr val="black"/>
                </a:solidFill>
              </a:rPr>
              <a:t>)</a:t>
            </a:r>
          </a:p>
          <a:p>
            <a:pPr marL="742950" lvl="1" indent="-285750">
              <a:buFont typeface="Arial" panose="020B0604020202020204" pitchFamily="34" charset="0"/>
              <a:buChar char="•"/>
            </a:pPr>
            <a:r>
              <a:rPr lang="en-US" dirty="0" err="1" smtClean="0">
                <a:solidFill>
                  <a:prstClr val="black"/>
                </a:solidFill>
              </a:rPr>
              <a:t>Underemphasis</a:t>
            </a:r>
            <a:r>
              <a:rPr lang="en-US" dirty="0" smtClean="0">
                <a:solidFill>
                  <a:prstClr val="black"/>
                </a:solidFill>
              </a:rPr>
              <a:t> </a:t>
            </a:r>
            <a:r>
              <a:rPr lang="en-US" dirty="0">
                <a:solidFill>
                  <a:prstClr val="black"/>
                </a:solidFill>
              </a:rPr>
              <a:t>on psychosocial competencies (</a:t>
            </a:r>
            <a:r>
              <a:rPr lang="en-US" dirty="0" err="1">
                <a:solidFill>
                  <a:prstClr val="black"/>
                </a:solidFill>
              </a:rPr>
              <a:t>Shek</a:t>
            </a:r>
            <a:r>
              <a:rPr lang="en-US" dirty="0">
                <a:solidFill>
                  <a:prstClr val="black"/>
                </a:solidFill>
              </a:rPr>
              <a:t>, </a:t>
            </a:r>
            <a:r>
              <a:rPr lang="en-US" dirty="0" smtClean="0">
                <a:solidFill>
                  <a:prstClr val="black"/>
                </a:solidFill>
              </a:rPr>
              <a:t>2012, 2010)</a:t>
            </a:r>
          </a:p>
          <a:p>
            <a:pPr marL="742950" lvl="1" indent="-285750">
              <a:buFont typeface="Arial" panose="020B0604020202020204" pitchFamily="34" charset="0"/>
              <a:buChar char="•"/>
            </a:pPr>
            <a:r>
              <a:rPr lang="en-US" dirty="0" smtClean="0">
                <a:solidFill>
                  <a:prstClr val="black"/>
                </a:solidFill>
              </a:rPr>
              <a:t>Lack of attention paid to needs of </a:t>
            </a:r>
            <a:r>
              <a:rPr lang="en-US" dirty="0">
                <a:solidFill>
                  <a:prstClr val="black"/>
                </a:solidFill>
              </a:rPr>
              <a:t>tertiary students (</a:t>
            </a:r>
            <a:r>
              <a:rPr lang="en-US" dirty="0" err="1">
                <a:solidFill>
                  <a:prstClr val="black"/>
                </a:solidFill>
              </a:rPr>
              <a:t>Shek</a:t>
            </a:r>
            <a:r>
              <a:rPr lang="en-US" dirty="0">
                <a:solidFill>
                  <a:prstClr val="black"/>
                </a:solidFill>
              </a:rPr>
              <a:t> and Wong, </a:t>
            </a:r>
            <a:r>
              <a:rPr lang="en-US" dirty="0" smtClean="0">
                <a:solidFill>
                  <a:prstClr val="black"/>
                </a:solidFill>
              </a:rPr>
              <a:t>2011)</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200" b="1" dirty="0" smtClean="0">
                <a:solidFill>
                  <a:srgbClr val="FFFF00"/>
                </a:solidFill>
              </a:rPr>
              <a:t>Learning from those who ‘thrived’?</a:t>
            </a:r>
            <a:endParaRPr lang="en-US" sz="2200" b="1" dirty="0">
              <a:solidFill>
                <a:srgbClr val="FFFF00"/>
              </a:solidFill>
            </a:endParaRP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338170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lumMod val="75000"/>
                    <a:lumOff val="25000"/>
                  </a:prstClr>
                </a:solidFill>
              </a:rPr>
              <a:t>Key Research Questions</a:t>
            </a:r>
            <a:br>
              <a:rPr lang="en-US" dirty="0" smtClean="0">
                <a:solidFill>
                  <a:prstClr val="black">
                    <a:lumMod val="75000"/>
                    <a:lumOff val="25000"/>
                  </a:prstClr>
                </a:solidFill>
              </a:rPr>
            </a:br>
            <a:endParaRPr lang="en-US" dirty="0"/>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dirty="0">
              <a:solidFill>
                <a:prstClr val="black">
                  <a:lumMod val="75000"/>
                  <a:lumOff val="25000"/>
                </a:prstClr>
              </a:solidFill>
            </a:endParaRPr>
          </a:p>
        </p:txBody>
      </p:sp>
      <p:sp>
        <p:nvSpPr>
          <p:cNvPr id="7" name="Content Placeholder 5"/>
          <p:cNvSpPr txBox="1">
            <a:spLocks/>
          </p:cNvSpPr>
          <p:nvPr/>
        </p:nvSpPr>
        <p:spPr>
          <a:xfrm>
            <a:off x="0" y="2667000"/>
            <a:ext cx="3352800" cy="2895600"/>
          </a:xfrm>
          <a:prstGeom prst="cloudCallout">
            <a:avLst/>
          </a:prstGeom>
          <a:gradFill rotWithShape="1">
            <a:gsLst>
              <a:gs pos="95000">
                <a:schemeClr val="accent3">
                  <a:lumMod val="56000"/>
                  <a:lumOff val="44000"/>
                </a:schemeClr>
              </a:gs>
              <a:gs pos="100000">
                <a:schemeClr val="dk1">
                  <a:tint val="100000"/>
                  <a:shade val="85000"/>
                  <a:lumMod val="80000"/>
                </a:schemeClr>
              </a:gs>
            </a:gsLst>
            <a:lin ang="24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dk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9pPr>
          </a:lstStyle>
          <a:p>
            <a:pPr marL="0" indent="0" algn="ctr">
              <a:buClr>
                <a:prstClr val="black">
                  <a:lumMod val="75000"/>
                  <a:lumOff val="25000"/>
                </a:prstClr>
              </a:buClr>
              <a:buFont typeface="Wingdings 2" charset="2"/>
              <a:buNone/>
            </a:pPr>
            <a:r>
              <a:rPr lang="en-US" dirty="0">
                <a:solidFill>
                  <a:prstClr val="black"/>
                </a:solidFill>
              </a:rPr>
              <a:t>What </a:t>
            </a:r>
            <a:r>
              <a:rPr lang="en-US" b="1" dirty="0" smtClean="0">
                <a:solidFill>
                  <a:prstClr val="black"/>
                </a:solidFill>
              </a:rPr>
              <a:t>other</a:t>
            </a:r>
            <a:r>
              <a:rPr lang="en-US" dirty="0" smtClean="0">
                <a:solidFill>
                  <a:prstClr val="black"/>
                </a:solidFill>
              </a:rPr>
              <a:t> </a:t>
            </a:r>
            <a:r>
              <a:rPr lang="en-US" b="1" dirty="0" smtClean="0">
                <a:solidFill>
                  <a:prstClr val="black"/>
                </a:solidFill>
              </a:rPr>
              <a:t>issues </a:t>
            </a:r>
            <a:r>
              <a:rPr lang="en-US" dirty="0" smtClean="0">
                <a:solidFill>
                  <a:prstClr val="black"/>
                </a:solidFill>
              </a:rPr>
              <a:t>are faced by Hong </a:t>
            </a:r>
            <a:r>
              <a:rPr lang="en-US" dirty="0">
                <a:solidFill>
                  <a:prstClr val="black"/>
                </a:solidFill>
              </a:rPr>
              <a:t>Kong Chinese </a:t>
            </a:r>
            <a:r>
              <a:rPr lang="en-US" dirty="0" smtClean="0">
                <a:solidFill>
                  <a:prstClr val="black"/>
                </a:solidFill>
              </a:rPr>
              <a:t>undergraduates?</a:t>
            </a: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12</a:t>
            </a:fld>
            <a:endParaRPr lang="en-US">
              <a:solidFill>
                <a:prstClr val="black">
                  <a:lumMod val="75000"/>
                  <a:lumOff val="25000"/>
                </a:prstClr>
              </a:solidFill>
            </a:endParaRPr>
          </a:p>
        </p:txBody>
      </p:sp>
      <p:sp>
        <p:nvSpPr>
          <p:cNvPr id="10" name="Content Placeholder 5"/>
          <p:cNvSpPr txBox="1">
            <a:spLocks/>
          </p:cNvSpPr>
          <p:nvPr/>
        </p:nvSpPr>
        <p:spPr>
          <a:xfrm>
            <a:off x="3352800" y="1143000"/>
            <a:ext cx="3733800" cy="3581400"/>
          </a:xfrm>
          <a:prstGeom prst="cloudCallout">
            <a:avLst/>
          </a:prstGeom>
          <a:gradFill rotWithShape="1">
            <a:gsLst>
              <a:gs pos="95000">
                <a:schemeClr val="accent3">
                  <a:lumMod val="56000"/>
                  <a:lumOff val="44000"/>
                </a:schemeClr>
              </a:gs>
              <a:gs pos="100000">
                <a:schemeClr val="dk1">
                  <a:tint val="100000"/>
                  <a:shade val="85000"/>
                  <a:lumMod val="80000"/>
                </a:schemeClr>
              </a:gs>
            </a:gsLst>
            <a:lin ang="24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dk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9pPr>
          </a:lstStyle>
          <a:p>
            <a:pPr marL="0" indent="0" algn="ctr">
              <a:buClr>
                <a:prstClr val="black">
                  <a:lumMod val="75000"/>
                  <a:lumOff val="25000"/>
                </a:prstClr>
              </a:buClr>
              <a:buFont typeface="Wingdings 2" charset="2"/>
              <a:buNone/>
            </a:pPr>
            <a:r>
              <a:rPr lang="en-US" dirty="0" smtClean="0">
                <a:solidFill>
                  <a:prstClr val="black"/>
                </a:solidFill>
              </a:rPr>
              <a:t>What </a:t>
            </a:r>
            <a:r>
              <a:rPr lang="en-US" b="1" dirty="0" smtClean="0">
                <a:solidFill>
                  <a:prstClr val="black"/>
                </a:solidFill>
              </a:rPr>
              <a:t>factors promote PTG </a:t>
            </a:r>
            <a:r>
              <a:rPr lang="en-US" dirty="0" smtClean="0">
                <a:solidFill>
                  <a:prstClr val="black"/>
                </a:solidFill>
              </a:rPr>
              <a:t>among Hong Kong Chinese undergraduates experiencing </a:t>
            </a:r>
            <a:r>
              <a:rPr lang="en-US" dirty="0">
                <a:solidFill>
                  <a:prstClr val="black"/>
                </a:solidFill>
              </a:rPr>
              <a:t>a range of </a:t>
            </a:r>
            <a:r>
              <a:rPr lang="en-US" dirty="0" smtClean="0">
                <a:solidFill>
                  <a:prstClr val="black"/>
                </a:solidFill>
              </a:rPr>
              <a:t>highly stressful events?</a:t>
            </a:r>
            <a:br>
              <a:rPr lang="en-US" dirty="0" smtClean="0">
                <a:solidFill>
                  <a:prstClr val="black"/>
                </a:solidFill>
              </a:rPr>
            </a:br>
            <a:endParaRPr lang="en-US" dirty="0">
              <a:solidFill>
                <a:prstClr val="black"/>
              </a:solidFill>
            </a:endParaRPr>
          </a:p>
        </p:txBody>
      </p:sp>
      <p:sp>
        <p:nvSpPr>
          <p:cNvPr id="11" name="Content Placeholder 5"/>
          <p:cNvSpPr txBox="1">
            <a:spLocks/>
          </p:cNvSpPr>
          <p:nvPr/>
        </p:nvSpPr>
        <p:spPr>
          <a:xfrm>
            <a:off x="6172200" y="3657600"/>
            <a:ext cx="2971800" cy="2705100"/>
          </a:xfrm>
          <a:prstGeom prst="cloudCallout">
            <a:avLst/>
          </a:prstGeom>
          <a:gradFill rotWithShape="1">
            <a:gsLst>
              <a:gs pos="95000">
                <a:schemeClr val="accent3">
                  <a:lumMod val="56000"/>
                  <a:lumOff val="44000"/>
                </a:schemeClr>
              </a:gs>
              <a:gs pos="100000">
                <a:schemeClr val="dk1">
                  <a:tint val="100000"/>
                  <a:shade val="85000"/>
                  <a:lumMod val="80000"/>
                </a:schemeClr>
              </a:gs>
            </a:gsLst>
            <a:lin ang="2400000" scaled="0"/>
          </a:gra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dk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dk1"/>
                </a:solidFill>
                <a:latin typeface="+mn-lt"/>
                <a:ea typeface="+mn-ea"/>
                <a:cs typeface="+mn-cs"/>
              </a:defRPr>
            </a:lvl9pPr>
          </a:lstStyle>
          <a:p>
            <a:pPr marL="0" indent="0" algn="ctr">
              <a:buClr>
                <a:prstClr val="black">
                  <a:lumMod val="75000"/>
                  <a:lumOff val="25000"/>
                </a:prstClr>
              </a:buClr>
              <a:buFont typeface="Wingdings 2" charset="2"/>
              <a:buNone/>
            </a:pPr>
            <a:endParaRPr lang="en-US" sz="2300" dirty="0">
              <a:solidFill>
                <a:prstClr val="black"/>
              </a:solidFill>
            </a:endParaRPr>
          </a:p>
          <a:p>
            <a:pPr marL="0" indent="0" algn="ctr">
              <a:buClr>
                <a:prstClr val="black">
                  <a:lumMod val="75000"/>
                  <a:lumOff val="25000"/>
                </a:prstClr>
              </a:buClr>
              <a:buFont typeface="Wingdings 2" charset="2"/>
              <a:buNone/>
            </a:pPr>
            <a:r>
              <a:rPr lang="en-US" sz="2300" dirty="0" smtClean="0">
                <a:solidFill>
                  <a:prstClr val="black"/>
                </a:solidFill>
              </a:rPr>
              <a:t>How are these </a:t>
            </a:r>
            <a:r>
              <a:rPr lang="en-US" sz="2300" dirty="0">
                <a:solidFill>
                  <a:prstClr val="black"/>
                </a:solidFill>
              </a:rPr>
              <a:t>multiple factors </a:t>
            </a:r>
            <a:r>
              <a:rPr lang="en-US" sz="2300" dirty="0" smtClean="0">
                <a:solidFill>
                  <a:prstClr val="black"/>
                </a:solidFill>
              </a:rPr>
              <a:t>of PTG understood in a </a:t>
            </a:r>
            <a:r>
              <a:rPr lang="en-US" sz="2300" b="1" dirty="0" smtClean="0">
                <a:solidFill>
                  <a:prstClr val="black"/>
                </a:solidFill>
              </a:rPr>
              <a:t>HK Chinese context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2970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p:spPr>
        <p:txBody>
          <a:bodyPr/>
          <a:lstStyle/>
          <a:p>
            <a:r>
              <a:rPr lang="en-HK" sz="2800" b="1" dirty="0" smtClean="0"/>
              <a:t>Conceptualisation of Chinese Beliefs about Adversity</a:t>
            </a:r>
            <a:br>
              <a:rPr lang="en-HK" sz="2800" b="1" dirty="0" smtClean="0"/>
            </a:br>
            <a:r>
              <a:rPr lang="en-HK" sz="1600" b="1" dirty="0" smtClean="0"/>
              <a:t>(</a:t>
            </a:r>
            <a:r>
              <a:rPr lang="en-HK" sz="1600" b="1" dirty="0" err="1" smtClean="0"/>
              <a:t>Shek</a:t>
            </a:r>
            <a:r>
              <a:rPr lang="en-HK" sz="1600" b="1" dirty="0" smtClean="0"/>
              <a:t>, 2004, 2005; Leung &amp; </a:t>
            </a:r>
            <a:r>
              <a:rPr lang="en-HK" sz="1600" b="1" dirty="0" err="1" smtClean="0"/>
              <a:t>Shek</a:t>
            </a:r>
            <a:r>
              <a:rPr lang="en-HK" sz="1600" b="1" dirty="0" smtClean="0"/>
              <a:t>, 2013)</a:t>
            </a:r>
            <a:endParaRPr lang="en-US" sz="1600" b="1" dirty="0"/>
          </a:p>
        </p:txBody>
      </p:sp>
      <p:sp>
        <p:nvSpPr>
          <p:cNvPr id="3" name="Content Placeholder 2"/>
          <p:cNvSpPr>
            <a:spLocks noGrp="1"/>
          </p:cNvSpPr>
          <p:nvPr>
            <p:ph idx="1"/>
          </p:nvPr>
        </p:nvSpPr>
        <p:spPr/>
        <p:txBody>
          <a:bodyPr/>
          <a:lstStyle/>
          <a:p>
            <a:pPr algn="r">
              <a:buNone/>
            </a:pPr>
            <a:endParaRPr lang="en-HK" dirty="0" smtClean="0"/>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13</a:t>
            </a:fld>
            <a:endParaRPr lang="en-US">
              <a:solidFill>
                <a:prstClr val="black">
                  <a:lumMod val="75000"/>
                  <a:lumOff val="25000"/>
                </a:prstClr>
              </a:solidFill>
            </a:endParaRPr>
          </a:p>
        </p:txBody>
      </p:sp>
      <p:sp>
        <p:nvSpPr>
          <p:cNvPr id="6" name="Rounded Rectangle 5"/>
          <p:cNvSpPr/>
          <p:nvPr/>
        </p:nvSpPr>
        <p:spPr>
          <a:xfrm>
            <a:off x="0" y="1828800"/>
            <a:ext cx="4572000" cy="419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HK" sz="2400" b="1" dirty="0" smtClean="0">
                <a:solidFill>
                  <a:prstClr val="black"/>
                </a:solidFill>
              </a:rPr>
              <a:t>Positive Beliefs </a:t>
            </a:r>
            <a:br>
              <a:rPr lang="en-HK" sz="2400" b="1" dirty="0" smtClean="0">
                <a:solidFill>
                  <a:prstClr val="black"/>
                </a:solidFill>
              </a:rPr>
            </a:br>
            <a:r>
              <a:rPr lang="en-HK" sz="2400" b="1" dirty="0" smtClean="0">
                <a:solidFill>
                  <a:prstClr val="black"/>
                </a:solidFill>
              </a:rPr>
              <a:t>(Confucian)</a:t>
            </a:r>
          </a:p>
          <a:p>
            <a:endParaRPr lang="en-HK" dirty="0" smtClean="0">
              <a:solidFill>
                <a:prstClr val="black"/>
              </a:solidFill>
            </a:endParaRPr>
          </a:p>
          <a:p>
            <a:pPr algn="ctr"/>
            <a:r>
              <a:rPr lang="en-HK" dirty="0" smtClean="0">
                <a:solidFill>
                  <a:prstClr val="black"/>
                </a:solidFill>
              </a:rPr>
              <a:t>Perseverance</a:t>
            </a:r>
          </a:p>
          <a:p>
            <a:pPr algn="ctr"/>
            <a:r>
              <a:rPr lang="en-HK" dirty="0" smtClean="0">
                <a:solidFill>
                  <a:prstClr val="black"/>
                </a:solidFill>
              </a:rPr>
              <a:t>Pain endurance</a:t>
            </a:r>
          </a:p>
          <a:p>
            <a:pPr algn="ctr"/>
            <a:r>
              <a:rPr lang="en-HK" dirty="0">
                <a:solidFill>
                  <a:prstClr val="black"/>
                </a:solidFill>
              </a:rPr>
              <a:t>S</a:t>
            </a:r>
            <a:r>
              <a:rPr lang="en-HK" dirty="0" smtClean="0">
                <a:solidFill>
                  <a:prstClr val="black"/>
                </a:solidFill>
              </a:rPr>
              <a:t>elf-discipline</a:t>
            </a:r>
          </a:p>
          <a:p>
            <a:pPr algn="ctr"/>
            <a:r>
              <a:rPr lang="en-HK" dirty="0">
                <a:solidFill>
                  <a:prstClr val="black"/>
                </a:solidFill>
              </a:rPr>
              <a:t>S</a:t>
            </a:r>
            <a:r>
              <a:rPr lang="en-HK" dirty="0" smtClean="0">
                <a:solidFill>
                  <a:prstClr val="black"/>
                </a:solidFill>
              </a:rPr>
              <a:t>elf-development</a:t>
            </a:r>
          </a:p>
          <a:p>
            <a:endParaRPr lang="en-HK" dirty="0" smtClean="0">
              <a:solidFill>
                <a:prstClr val="black"/>
              </a:solidFill>
            </a:endParaRPr>
          </a:p>
          <a:p>
            <a:pPr algn="ctr"/>
            <a:r>
              <a:rPr lang="en-HK" sz="2400" b="1" dirty="0" smtClean="0">
                <a:solidFill>
                  <a:prstClr val="black"/>
                </a:solidFill>
              </a:rPr>
              <a:t>Emphasis on effort &amp; challenge</a:t>
            </a:r>
          </a:p>
        </p:txBody>
      </p:sp>
      <p:sp>
        <p:nvSpPr>
          <p:cNvPr id="7" name="Rounded Rectangle 6"/>
          <p:cNvSpPr/>
          <p:nvPr/>
        </p:nvSpPr>
        <p:spPr>
          <a:xfrm>
            <a:off x="4720458" y="1792014"/>
            <a:ext cx="4423542" cy="4191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HK" sz="2400" b="1" dirty="0" smtClean="0">
                <a:solidFill>
                  <a:prstClr val="white"/>
                </a:solidFill>
              </a:rPr>
              <a:t>Negative Beliefs </a:t>
            </a:r>
            <a:br>
              <a:rPr lang="en-HK" sz="2400" b="1" dirty="0" smtClean="0">
                <a:solidFill>
                  <a:prstClr val="white"/>
                </a:solidFill>
              </a:rPr>
            </a:br>
            <a:r>
              <a:rPr lang="en-HK" sz="2400" b="1" dirty="0" smtClean="0">
                <a:solidFill>
                  <a:prstClr val="white"/>
                </a:solidFill>
              </a:rPr>
              <a:t>(Taoist, Buddhist)</a:t>
            </a:r>
          </a:p>
          <a:p>
            <a:pPr algn="ctr"/>
            <a:endParaRPr lang="en-HK" b="1" dirty="0" smtClean="0">
              <a:solidFill>
                <a:prstClr val="white"/>
              </a:solidFill>
            </a:endParaRPr>
          </a:p>
          <a:p>
            <a:endParaRPr lang="en-HK" dirty="0" smtClean="0">
              <a:solidFill>
                <a:prstClr val="white"/>
              </a:solidFill>
            </a:endParaRPr>
          </a:p>
          <a:p>
            <a:pPr algn="ctr"/>
            <a:r>
              <a:rPr lang="en-HK" dirty="0" smtClean="0">
                <a:solidFill>
                  <a:prstClr val="white"/>
                </a:solidFill>
              </a:rPr>
              <a:t>Balance of harmony</a:t>
            </a:r>
          </a:p>
          <a:p>
            <a:pPr algn="ctr"/>
            <a:r>
              <a:rPr lang="en-HK" dirty="0" smtClean="0">
                <a:solidFill>
                  <a:prstClr val="white"/>
                </a:solidFill>
              </a:rPr>
              <a:t>Acceptance</a:t>
            </a:r>
          </a:p>
          <a:p>
            <a:pPr algn="ctr"/>
            <a:r>
              <a:rPr lang="en-HK" dirty="0" smtClean="0">
                <a:solidFill>
                  <a:prstClr val="white"/>
                </a:solidFill>
              </a:rPr>
              <a:t>Contentment</a:t>
            </a:r>
          </a:p>
          <a:p>
            <a:pPr algn="ctr"/>
            <a:r>
              <a:rPr lang="en-HK" dirty="0" smtClean="0">
                <a:solidFill>
                  <a:prstClr val="white"/>
                </a:solidFill>
              </a:rPr>
              <a:t>Uncontrollable life circumstances</a:t>
            </a:r>
          </a:p>
          <a:p>
            <a:endParaRPr lang="en-HK" dirty="0" smtClean="0">
              <a:solidFill>
                <a:prstClr val="white"/>
              </a:solidFill>
            </a:endParaRPr>
          </a:p>
          <a:p>
            <a:pPr algn="ctr"/>
            <a:r>
              <a:rPr lang="en-HK" sz="2400" b="1" dirty="0" smtClean="0">
                <a:solidFill>
                  <a:prstClr val="white"/>
                </a:solidFill>
              </a:rPr>
              <a:t>Emphasis on luck </a:t>
            </a:r>
            <a:r>
              <a:rPr lang="en-HK" sz="2400" b="1" dirty="0">
                <a:solidFill>
                  <a:prstClr val="white"/>
                </a:solidFill>
              </a:rPr>
              <a:t>&amp;</a:t>
            </a:r>
            <a:r>
              <a:rPr lang="en-HK" sz="2400" b="1" dirty="0" smtClean="0">
                <a:solidFill>
                  <a:prstClr val="white"/>
                </a:solidFill>
              </a:rPr>
              <a:t> fate</a:t>
            </a:r>
            <a:endParaRPr lang="en-US" sz="2400"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20432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70287" y="0"/>
            <a:ext cx="2930525" cy="6751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Person – Pretrauma</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Individual Differences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World Beliefs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Culturally Influenced</a:t>
            </a:r>
          </a:p>
        </p:txBody>
      </p:sp>
      <p:sp>
        <p:nvSpPr>
          <p:cNvPr id="41987" name="Rectangle 3"/>
          <p:cNvSpPr>
            <a:spLocks noChangeArrowheads="1"/>
          </p:cNvSpPr>
          <p:nvPr/>
        </p:nvSpPr>
        <p:spPr bwMode="auto">
          <a:xfrm>
            <a:off x="3571875" y="897025"/>
            <a:ext cx="2928938" cy="323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Potentially Disruptive Event</a:t>
            </a:r>
          </a:p>
        </p:txBody>
      </p:sp>
      <p:sp>
        <p:nvSpPr>
          <p:cNvPr id="41989" name="Rectangle 7"/>
          <p:cNvSpPr>
            <a:spLocks noChangeArrowheads="1"/>
          </p:cNvSpPr>
          <p:nvPr/>
        </p:nvSpPr>
        <p:spPr bwMode="auto">
          <a:xfrm>
            <a:off x="1762252" y="1480180"/>
            <a:ext cx="1447800" cy="5714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Beliefs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Challenged</a:t>
            </a:r>
          </a:p>
        </p:txBody>
      </p:sp>
      <p:sp>
        <p:nvSpPr>
          <p:cNvPr id="41990" name="Rectangle 8"/>
          <p:cNvSpPr>
            <a:spLocks noChangeArrowheads="1"/>
          </p:cNvSpPr>
          <p:nvPr/>
        </p:nvSpPr>
        <p:spPr bwMode="auto">
          <a:xfrm>
            <a:off x="3200400" y="1480180"/>
            <a:ext cx="1676400" cy="5714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Goals/ Narrative Disrupted</a:t>
            </a:r>
          </a:p>
        </p:txBody>
      </p:sp>
      <p:sp>
        <p:nvSpPr>
          <p:cNvPr id="41991" name="Rectangle 9"/>
          <p:cNvSpPr>
            <a:spLocks noChangeArrowheads="1"/>
          </p:cNvSpPr>
          <p:nvPr/>
        </p:nvSpPr>
        <p:spPr bwMode="auto">
          <a:xfrm>
            <a:off x="5684383" y="1493660"/>
            <a:ext cx="1569245" cy="5580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beliefs provide </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context for event</a:t>
            </a:r>
          </a:p>
        </p:txBody>
      </p:sp>
      <p:sp>
        <p:nvSpPr>
          <p:cNvPr id="41992" name="Rectangle 12"/>
          <p:cNvSpPr>
            <a:spLocks noChangeArrowheads="1"/>
          </p:cNvSpPr>
          <p:nvPr/>
        </p:nvSpPr>
        <p:spPr bwMode="auto">
          <a:xfrm>
            <a:off x="1429631" y="2295393"/>
            <a:ext cx="2393156"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Rumination</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Mostly automatic&amp; intrusive</a:t>
            </a:r>
          </a:p>
        </p:txBody>
      </p:sp>
      <p:sp>
        <p:nvSpPr>
          <p:cNvPr id="41993" name="Rectangle 14"/>
          <p:cNvSpPr>
            <a:spLocks noChangeArrowheads="1"/>
          </p:cNvSpPr>
          <p:nvPr/>
        </p:nvSpPr>
        <p:spPr bwMode="auto">
          <a:xfrm>
            <a:off x="5777904" y="2455970"/>
            <a:ext cx="1894484"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endParaRPr lang="en-GB" altLang="en-US" sz="1100" dirty="0" smtClean="0">
              <a:solidFill>
                <a:prstClr val="black"/>
              </a:solidFill>
              <a:latin typeface="Gill Sans MT" pitchFamily="-84" charset="0"/>
            </a:endParaRP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Self analysis: Write/pray</a:t>
            </a:r>
          </a:p>
          <a:p>
            <a:pPr algn="ctr" defTabSz="457200" eaLnBrk="1" fontAlgn="base" hangingPunct="1">
              <a:spcBef>
                <a:spcPct val="0"/>
              </a:spcBef>
              <a:spcAft>
                <a:spcPct val="0"/>
              </a:spcAft>
              <a:buClrTx/>
              <a:buSzTx/>
              <a:buFontTx/>
              <a:buNone/>
            </a:pPr>
            <a:endParaRPr lang="en-GB" altLang="en-US" sz="1800" dirty="0" smtClean="0">
              <a:solidFill>
                <a:prstClr val="black"/>
              </a:solidFill>
              <a:latin typeface="Gill Sans MT" pitchFamily="-84" charset="0"/>
            </a:endParaRPr>
          </a:p>
        </p:txBody>
      </p:sp>
      <p:sp>
        <p:nvSpPr>
          <p:cNvPr id="41994" name="Rectangle 16"/>
          <p:cNvSpPr>
            <a:spLocks noChangeArrowheads="1"/>
          </p:cNvSpPr>
          <p:nvPr/>
        </p:nvSpPr>
        <p:spPr bwMode="auto">
          <a:xfrm>
            <a:off x="5791201" y="3429000"/>
            <a:ext cx="2667000"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Sociocultural Influences</a:t>
            </a:r>
          </a:p>
        </p:txBody>
      </p:sp>
      <p:sp>
        <p:nvSpPr>
          <p:cNvPr id="41995" name="Rectangle 18"/>
          <p:cNvSpPr>
            <a:spLocks noChangeArrowheads="1"/>
          </p:cNvSpPr>
          <p:nvPr/>
        </p:nvSpPr>
        <p:spPr bwMode="auto">
          <a:xfrm>
            <a:off x="1417464" y="3009323"/>
            <a:ext cx="2393156"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spcBef>
                <a:spcPct val="0"/>
              </a:spcBef>
              <a:spcAft>
                <a:spcPct val="0"/>
              </a:spcAft>
              <a:buClrTx/>
              <a:buSzTx/>
              <a:buFontTx/>
              <a:buNone/>
            </a:pPr>
            <a:r>
              <a:rPr lang="en-GB" altLang="en-US" sz="1200" dirty="0" smtClean="0">
                <a:solidFill>
                  <a:prstClr val="black"/>
                </a:solidFill>
                <a:latin typeface="Gill Sans MT" pitchFamily="-84" charset="0"/>
              </a:rPr>
              <a:t>*</a:t>
            </a:r>
            <a:r>
              <a:rPr lang="en-GB" altLang="en-US" sz="1100" dirty="0" smtClean="0">
                <a:solidFill>
                  <a:prstClr val="black"/>
                </a:solidFill>
                <a:latin typeface="Gill Sans MT" pitchFamily="-84" charset="0"/>
              </a:rPr>
              <a:t>Manage emotional distress</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*Redirect rumination</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*Reassess goals</a:t>
            </a:r>
          </a:p>
        </p:txBody>
      </p:sp>
      <p:sp>
        <p:nvSpPr>
          <p:cNvPr id="41996" name="Rectangle 19"/>
          <p:cNvSpPr>
            <a:spLocks noChangeArrowheads="1"/>
          </p:cNvSpPr>
          <p:nvPr/>
        </p:nvSpPr>
        <p:spPr bwMode="auto">
          <a:xfrm>
            <a:off x="1500188" y="4002089"/>
            <a:ext cx="2357437" cy="8005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 Deliberate/Reflective/Constructive</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*Rumination</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*Schema change/Narrative revision</a:t>
            </a:r>
          </a:p>
        </p:txBody>
      </p:sp>
      <p:sp>
        <p:nvSpPr>
          <p:cNvPr id="41997" name="Rectangle 24"/>
          <p:cNvSpPr>
            <a:spLocks noChangeArrowheads="1"/>
          </p:cNvSpPr>
          <p:nvPr/>
        </p:nvSpPr>
        <p:spPr bwMode="auto">
          <a:xfrm>
            <a:off x="3810620" y="4979310"/>
            <a:ext cx="2333005"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Posttraumatic growth</a:t>
            </a:r>
          </a:p>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(Recognition of strengths/</a:t>
            </a:r>
          </a:p>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resources/possibilities)</a:t>
            </a:r>
          </a:p>
        </p:txBody>
      </p:sp>
      <p:sp>
        <p:nvSpPr>
          <p:cNvPr id="41998" name="Rectangle 27"/>
          <p:cNvSpPr>
            <a:spLocks noChangeArrowheads="1"/>
          </p:cNvSpPr>
          <p:nvPr/>
        </p:nvSpPr>
        <p:spPr bwMode="auto">
          <a:xfrm>
            <a:off x="6578917" y="5124450"/>
            <a:ext cx="20574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More complex narrative</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Increased wisdom</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Greater Altruism</a:t>
            </a:r>
          </a:p>
        </p:txBody>
      </p:sp>
      <p:sp>
        <p:nvSpPr>
          <p:cNvPr id="41999" name="Rectangle 28"/>
          <p:cNvSpPr>
            <a:spLocks noChangeArrowheads="1"/>
          </p:cNvSpPr>
          <p:nvPr/>
        </p:nvSpPr>
        <p:spPr bwMode="auto">
          <a:xfrm>
            <a:off x="137768" y="1232530"/>
            <a:ext cx="1285875"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Emotional Distress</a:t>
            </a:r>
          </a:p>
        </p:txBody>
      </p:sp>
      <p:cxnSp>
        <p:nvCxnSpPr>
          <p:cNvPr id="36" name="Straight Arrow Connector 35"/>
          <p:cNvCxnSpPr/>
          <p:nvPr/>
        </p:nvCxnSpPr>
        <p:spPr>
          <a:xfrm>
            <a:off x="631653" y="2585245"/>
            <a:ext cx="78581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1652" y="3429000"/>
            <a:ext cx="785812" cy="119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687167" y="1133022"/>
            <a:ext cx="418233" cy="347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486400" y="1232530"/>
            <a:ext cx="369888"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005" name="Rectangle 14"/>
          <p:cNvSpPr>
            <a:spLocks noChangeArrowheads="1"/>
          </p:cNvSpPr>
          <p:nvPr/>
        </p:nvSpPr>
        <p:spPr bwMode="auto">
          <a:xfrm>
            <a:off x="5786438" y="2836970"/>
            <a:ext cx="1885950"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Self disclosure: talk/share</a:t>
            </a:r>
          </a:p>
        </p:txBody>
      </p:sp>
      <p:sp>
        <p:nvSpPr>
          <p:cNvPr id="42006" name="Rectangle 16"/>
          <p:cNvSpPr>
            <a:spLocks noChangeArrowheads="1"/>
          </p:cNvSpPr>
          <p:nvPr/>
        </p:nvSpPr>
        <p:spPr bwMode="auto">
          <a:xfrm>
            <a:off x="5786438" y="3857625"/>
            <a:ext cx="2671763"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Proximate: Social support/Role models/ </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support for schema change and PTG</a:t>
            </a:r>
          </a:p>
        </p:txBody>
      </p:sp>
      <p:sp>
        <p:nvSpPr>
          <p:cNvPr id="42007" name="Rectangle 16"/>
          <p:cNvSpPr>
            <a:spLocks noChangeArrowheads="1"/>
          </p:cNvSpPr>
          <p:nvPr/>
        </p:nvSpPr>
        <p:spPr bwMode="auto">
          <a:xfrm>
            <a:off x="5786438" y="4286250"/>
            <a:ext cx="2671763"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Distal: Cultural/societal themes</a:t>
            </a:r>
          </a:p>
        </p:txBody>
      </p:sp>
      <p:sp>
        <p:nvSpPr>
          <p:cNvPr id="42008" name="Rectangle 24"/>
          <p:cNvSpPr>
            <a:spLocks noChangeArrowheads="1"/>
          </p:cNvSpPr>
          <p:nvPr/>
        </p:nvSpPr>
        <p:spPr bwMode="auto">
          <a:xfrm>
            <a:off x="1423643" y="5124449"/>
            <a:ext cx="1785938" cy="5448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Acceptance of</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 ‘changed’ world</a:t>
            </a:r>
          </a:p>
        </p:txBody>
      </p:sp>
      <p:sp>
        <p:nvSpPr>
          <p:cNvPr id="42009" name="Rectangle 24"/>
          <p:cNvSpPr>
            <a:spLocks noChangeArrowheads="1"/>
          </p:cNvSpPr>
          <p:nvPr/>
        </p:nvSpPr>
        <p:spPr bwMode="auto">
          <a:xfrm>
            <a:off x="4082075" y="5929313"/>
            <a:ext cx="1785938"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Well-being</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Life Satisfaction</a:t>
            </a:r>
          </a:p>
        </p:txBody>
      </p:sp>
      <p:cxnSp>
        <p:nvCxnSpPr>
          <p:cNvPr id="62" name="Straight Arrow Connector 61"/>
          <p:cNvCxnSpPr>
            <a:stCxn id="41989" idx="1"/>
            <a:endCxn id="41999" idx="3"/>
          </p:cNvCxnSpPr>
          <p:nvPr/>
        </p:nvCxnSpPr>
        <p:spPr>
          <a:xfrm flipH="1" flipV="1">
            <a:off x="1423643" y="1499230"/>
            <a:ext cx="33860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9141" y="1765929"/>
            <a:ext cx="0" cy="464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37034" y="6404491"/>
            <a:ext cx="343403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2009" idx="1"/>
          </p:cNvCxnSpPr>
          <p:nvPr/>
        </p:nvCxnSpPr>
        <p:spPr>
          <a:xfrm>
            <a:off x="2071688" y="5684207"/>
            <a:ext cx="2010387" cy="588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1998" idx="2"/>
            <a:endCxn id="42009" idx="3"/>
          </p:cNvCxnSpPr>
          <p:nvPr/>
        </p:nvCxnSpPr>
        <p:spPr>
          <a:xfrm flipH="1">
            <a:off x="5868013" y="5734050"/>
            <a:ext cx="1739604" cy="538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49139" y="4326266"/>
            <a:ext cx="857250" cy="79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2008" idx="1"/>
          </p:cNvCxnSpPr>
          <p:nvPr/>
        </p:nvCxnSpPr>
        <p:spPr>
          <a:xfrm flipH="1" flipV="1">
            <a:off x="649141" y="5393277"/>
            <a:ext cx="774502" cy="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182993" y="5412920"/>
            <a:ext cx="39130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57626" y="4419600"/>
            <a:ext cx="1019174" cy="518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794198" y="2656618"/>
            <a:ext cx="1983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3810620" y="2778286"/>
            <a:ext cx="1967284" cy="52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3844888" y="4208290"/>
            <a:ext cx="1928812" cy="6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99289" y="3217970"/>
            <a:ext cx="0" cy="2110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3838596" y="3352800"/>
            <a:ext cx="1947842" cy="6492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4" name="Rectangle 28"/>
          <p:cNvSpPr>
            <a:spLocks noChangeArrowheads="1"/>
          </p:cNvSpPr>
          <p:nvPr/>
        </p:nvSpPr>
        <p:spPr bwMode="auto">
          <a:xfrm>
            <a:off x="7559176" y="1232530"/>
            <a:ext cx="1330975" cy="5687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Emotional Distress</a:t>
            </a:r>
          </a:p>
        </p:txBody>
      </p:sp>
      <p:cxnSp>
        <p:nvCxnSpPr>
          <p:cNvPr id="55" name="Straight Arrow Connector 54"/>
          <p:cNvCxnSpPr/>
          <p:nvPr/>
        </p:nvCxnSpPr>
        <p:spPr>
          <a:xfrm>
            <a:off x="7253628" y="1632580"/>
            <a:ext cx="305548" cy="5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39283" y="1058950"/>
            <a:ext cx="1658632" cy="1"/>
          </a:xfrm>
          <a:prstGeom prst="line">
            <a:avLst/>
          </a:prstGeom>
          <a:ln w="6350">
            <a:prstDash val="soli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626209" y="3717348"/>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202431" y="1058951"/>
            <a:ext cx="0" cy="179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008" idx="3"/>
          </p:cNvCxnSpPr>
          <p:nvPr/>
        </p:nvCxnSpPr>
        <p:spPr>
          <a:xfrm flipV="1">
            <a:off x="3209581" y="5393277"/>
            <a:ext cx="584617" cy="35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625328" y="4752149"/>
            <a:ext cx="881" cy="372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035548" y="675170"/>
            <a:ext cx="1"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210051" y="2043474"/>
            <a:ext cx="1"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80705" y="1058950"/>
            <a:ext cx="2791170" cy="0"/>
          </a:xfrm>
          <a:prstGeom prst="line">
            <a:avLst/>
          </a:prstGeom>
          <a:ln w="6350">
            <a:prstDash val="solid"/>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780705" y="1058950"/>
            <a:ext cx="0" cy="179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614042" y="2752148"/>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68104" y="1804028"/>
            <a:ext cx="13203" cy="4622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5868013" y="6426200"/>
            <a:ext cx="29132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Slide Number Placeholder 57"/>
          <p:cNvSpPr>
            <a:spLocks noGrp="1"/>
          </p:cNvSpPr>
          <p:nvPr>
            <p:ph type="sldNum" sz="quarter" idx="11"/>
          </p:nvPr>
        </p:nvSpPr>
        <p:spPr/>
        <p:txBody>
          <a:bodyPr/>
          <a:lstStyle/>
          <a:p>
            <a:fld id="{946B05A8-0FE5-468A-A5E2-B87DBD6A0451}" type="slidenum">
              <a:rPr lang="en-US" smtClean="0">
                <a:solidFill>
                  <a:srgbClr val="D1282E"/>
                </a:solidFill>
              </a:rPr>
              <a:pPr/>
              <a:t>14</a:t>
            </a:fld>
            <a:endParaRPr lang="en-US">
              <a:solidFill>
                <a:srgbClr val="D1282E"/>
              </a:solidFill>
            </a:endParaRPr>
          </a:p>
        </p:txBody>
      </p:sp>
      <p:sp>
        <p:nvSpPr>
          <p:cNvPr id="61" name="Footer Placeholder 60"/>
          <p:cNvSpPr>
            <a:spLocks noGrp="1"/>
          </p:cNvSpPr>
          <p:nvPr>
            <p:ph type="ftr" sz="quarter" idx="12"/>
          </p:nvPr>
        </p:nvSpPr>
        <p:spPr>
          <a:xfrm>
            <a:off x="637034" y="6476630"/>
            <a:ext cx="2820987" cy="152400"/>
          </a:xfrm>
        </p:spPr>
        <p:txBody>
          <a:bodyPr/>
          <a:lstStyle/>
          <a:p>
            <a:pPr algn="l"/>
            <a:r>
              <a:rPr lang="en-US" dirty="0" smtClean="0">
                <a:solidFill>
                  <a:srgbClr val="000000"/>
                </a:solidFill>
              </a:rPr>
              <a:t>BPS </a:t>
            </a:r>
            <a:r>
              <a:rPr lang="en-US" dirty="0" err="1" smtClean="0">
                <a:solidFill>
                  <a:srgbClr val="000000"/>
                </a:solidFill>
              </a:rPr>
              <a:t>DCoP</a:t>
            </a:r>
            <a:r>
              <a:rPr lang="en-US" dirty="0" smtClean="0">
                <a:solidFill>
                  <a:srgbClr val="000000"/>
                </a:solidFill>
              </a:rPr>
              <a:t> Conference Jul 2016</a:t>
            </a:r>
            <a:endParaRPr lang="en-US" dirty="0">
              <a:solidFill>
                <a:srgbClr val="000000"/>
              </a:solidFill>
            </a:endParaRPr>
          </a:p>
        </p:txBody>
      </p:sp>
      <p:sp>
        <p:nvSpPr>
          <p:cNvPr id="56" name="Text Box 33"/>
          <p:cNvSpPr txBox="1">
            <a:spLocks noChangeArrowheads="1"/>
          </p:cNvSpPr>
          <p:nvPr/>
        </p:nvSpPr>
        <p:spPr bwMode="auto">
          <a:xfrm>
            <a:off x="10492" y="-25445"/>
            <a:ext cx="2961307" cy="1086451"/>
          </a:xfrm>
          <a:prstGeom prst="rect">
            <a:avLst/>
          </a:prstGeom>
          <a:solidFill>
            <a:schemeClr val="bg1">
              <a:lumMod val="85000"/>
            </a:schemeClr>
          </a:solidFill>
          <a:ln>
            <a:noFill/>
          </a:ln>
          <a:extLst/>
        </p:spPr>
        <p:txBody>
          <a:bodyPr wrap="square">
            <a:spAutoFit/>
          </a:bodyPr>
          <a:lstStyle>
            <a:lvl1pPr marL="342900" indent="-342900"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The Functional Descriptive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Model of Posttraumatic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Growth (Calhoun, </a:t>
            </a:r>
            <a:r>
              <a:rPr lang="en-US" altLang="en-US" sz="1700" b="1" dirty="0" err="1" smtClean="0">
                <a:solidFill>
                  <a:prstClr val="black"/>
                </a:solidFill>
                <a:latin typeface="Gill Sans MT" pitchFamily="-84" charset="0"/>
              </a:rPr>
              <a:t>Cann</a:t>
            </a:r>
            <a:r>
              <a:rPr lang="en-US" altLang="en-US" sz="1700" b="1" dirty="0" smtClean="0">
                <a:solidFill>
                  <a:prstClr val="black"/>
                </a:solidFill>
                <a:latin typeface="Gill Sans MT" pitchFamily="-84" charset="0"/>
              </a:rPr>
              <a:t>, &amp;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err="1" smtClean="0">
                <a:solidFill>
                  <a:prstClr val="black"/>
                </a:solidFill>
                <a:latin typeface="Gill Sans MT" pitchFamily="-84" charset="0"/>
              </a:rPr>
              <a:t>Tedeschi</a:t>
            </a:r>
            <a:r>
              <a:rPr lang="en-US" altLang="en-US" sz="1700" b="1" dirty="0" smtClean="0">
                <a:solidFill>
                  <a:prstClr val="black"/>
                </a:solidFill>
                <a:latin typeface="Gill Sans MT" pitchFamily="-84" charset="0"/>
              </a:rPr>
              <a:t>, 2010, p. 6)</a:t>
            </a:r>
          </a:p>
        </p:txBody>
      </p:sp>
      <p:sp>
        <p:nvSpPr>
          <p:cNvPr id="57" name="Frame 56"/>
          <p:cNvSpPr/>
          <p:nvPr/>
        </p:nvSpPr>
        <p:spPr>
          <a:xfrm>
            <a:off x="5562600" y="2362199"/>
            <a:ext cx="3200400" cy="2576099"/>
          </a:xfrm>
          <a:prstGeom prst="frame">
            <a:avLst>
              <a:gd name="adj1" fmla="val 1677"/>
            </a:avLst>
          </a:prstGeom>
          <a:solidFill>
            <a:srgbClr val="CCFFFF"/>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44879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vertic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dirty="0" smtClean="0"/>
              <a:t>Methodology</a:t>
            </a:r>
            <a:endParaRPr lang="en-US" sz="4000"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15</a:t>
            </a:fld>
            <a:endParaRPr lang="en-US">
              <a:solidFill>
                <a:prstClr val="black">
                  <a:lumMod val="75000"/>
                  <a:lumOff val="25000"/>
                </a:prstClr>
              </a:solidFill>
            </a:endParaRPr>
          </a:p>
        </p:txBody>
      </p:sp>
    </p:spTree>
    <p:extLst>
      <p:ext uri="{BB962C8B-B14F-4D97-AF65-F5344CB8AC3E}">
        <p14:creationId xmlns:p14="http://schemas.microsoft.com/office/powerpoint/2010/main" val="239478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Explanatory Mixed Methods Design</a:t>
            </a:r>
            <a:br>
              <a:rPr lang="en-US" dirty="0" smtClean="0"/>
            </a:br>
            <a:r>
              <a:rPr lang="en-US" sz="1600" dirty="0" smtClean="0">
                <a:latin typeface="Verdana" pitchFamily="34" charset="0"/>
                <a:ea typeface="Verdana" pitchFamily="34" charset="0"/>
                <a:cs typeface="Verdana" pitchFamily="34" charset="0"/>
              </a:rPr>
              <a:t>(Creswell, Plano Clark, </a:t>
            </a:r>
            <a:r>
              <a:rPr lang="en-US" sz="1600" dirty="0" err="1" smtClean="0">
                <a:latin typeface="Verdana" pitchFamily="34" charset="0"/>
                <a:ea typeface="Verdana" pitchFamily="34" charset="0"/>
                <a:cs typeface="Verdana" pitchFamily="34" charset="0"/>
              </a:rPr>
              <a:t>Gutmann</a:t>
            </a:r>
            <a:r>
              <a:rPr lang="en-US" sz="1600" dirty="0" smtClean="0">
                <a:latin typeface="Verdana" pitchFamily="34" charset="0"/>
                <a:ea typeface="Verdana" pitchFamily="34" charset="0"/>
                <a:cs typeface="Verdana" pitchFamily="34" charset="0"/>
              </a:rPr>
              <a:t>, &amp; Hanson, 2003; </a:t>
            </a:r>
            <a:r>
              <a:rPr lang="en-US" sz="1600" dirty="0" err="1" smtClean="0">
                <a:latin typeface="Verdana" pitchFamily="34" charset="0"/>
                <a:ea typeface="Verdana" pitchFamily="34" charset="0"/>
                <a:cs typeface="Verdana" pitchFamily="34" charset="0"/>
              </a:rPr>
              <a:t>Tashakkori</a:t>
            </a:r>
            <a:r>
              <a:rPr lang="en-US" sz="1600" dirty="0" smtClean="0">
                <a:latin typeface="Verdana" pitchFamily="34" charset="0"/>
                <a:ea typeface="Verdana" pitchFamily="34" charset="0"/>
                <a:cs typeface="Verdana" pitchFamily="34" charset="0"/>
              </a:rPr>
              <a:t> &amp; </a:t>
            </a:r>
            <a:r>
              <a:rPr lang="en-US" sz="1600" dirty="0" err="1" smtClean="0">
                <a:latin typeface="Verdana" pitchFamily="34" charset="0"/>
                <a:ea typeface="Verdana" pitchFamily="34" charset="0"/>
                <a:cs typeface="Verdana" pitchFamily="34" charset="0"/>
              </a:rPr>
              <a:t>Teddlie</a:t>
            </a:r>
            <a:r>
              <a:rPr lang="en-US" sz="1600" dirty="0" smtClean="0">
                <a:latin typeface="Verdana" pitchFamily="34" charset="0"/>
                <a:ea typeface="Verdana" pitchFamily="34" charset="0"/>
                <a:cs typeface="Verdana" pitchFamily="34" charset="0"/>
              </a:rPr>
              <a:t>, 1998) </a:t>
            </a:r>
            <a:endParaRPr lang="en-US" sz="1600" dirty="0">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Rectangle 5"/>
          <p:cNvSpPr/>
          <p:nvPr/>
        </p:nvSpPr>
        <p:spPr>
          <a:xfrm>
            <a:off x="1066800" y="2312201"/>
            <a:ext cx="1752600" cy="1064895"/>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SimSun"/>
                <a:cs typeface="Times New Roman"/>
              </a:rPr>
              <a:t>QUAN</a:t>
            </a:r>
            <a:endParaRPr kumimoji="0" lang="en-US" b="0" i="0" u="none" strike="noStrike" kern="0" cap="none" spc="0" normalizeH="0" baseline="0" noProof="0" dirty="0">
              <a:ln>
                <a:noFill/>
              </a:ln>
              <a:solidFill>
                <a:sysClr val="windowText" lastClr="000000"/>
              </a:solidFill>
              <a:effectLst/>
              <a:uLnTx/>
              <a:uFillTx/>
              <a:latin typeface="Calibri"/>
              <a:ea typeface="SimSun"/>
              <a:cs typeface="Times New Roman"/>
            </a:endParaRPr>
          </a:p>
        </p:txBody>
      </p:sp>
      <p:sp>
        <p:nvSpPr>
          <p:cNvPr id="7" name="Rectangle 6"/>
          <p:cNvSpPr/>
          <p:nvPr/>
        </p:nvSpPr>
        <p:spPr>
          <a:xfrm>
            <a:off x="3360760" y="2324077"/>
            <a:ext cx="1809115" cy="10648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latin typeface="Calibri"/>
                <a:ea typeface="SimSun"/>
                <a:cs typeface="Times New Roman"/>
              </a:rPr>
              <a:t>qual</a:t>
            </a:r>
            <a:endParaRPr kumimoji="0" lang="en-US" b="0" i="0" u="none" strike="noStrike" kern="0" cap="none" spc="0" normalizeH="0" baseline="0" noProof="0" dirty="0">
              <a:ln>
                <a:noFill/>
              </a:ln>
              <a:solidFill>
                <a:sysClr val="windowText" lastClr="000000"/>
              </a:solidFill>
              <a:effectLst/>
              <a:uLnTx/>
              <a:uFillTx/>
              <a:latin typeface="Calibri"/>
              <a:ea typeface="SimSun"/>
              <a:cs typeface="Times New Roman"/>
            </a:endParaRPr>
          </a:p>
        </p:txBody>
      </p:sp>
      <p:sp>
        <p:nvSpPr>
          <p:cNvPr id="8" name="Rectangle 7"/>
          <p:cNvSpPr/>
          <p:nvPr/>
        </p:nvSpPr>
        <p:spPr>
          <a:xfrm>
            <a:off x="5661764" y="2312202"/>
            <a:ext cx="2590800" cy="10648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a:ea typeface="SimSun"/>
                <a:cs typeface="Times New Roman"/>
              </a:rPr>
              <a:t>Interpretation based on</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a:ea typeface="SimSun"/>
                <a:cs typeface="Times New Roman"/>
              </a:rPr>
              <a:t>QUAN        </a:t>
            </a:r>
            <a:r>
              <a:rPr kumimoji="0" lang="en-US" b="0" i="0" u="none" strike="noStrike" kern="0" cap="none" spc="0" normalizeH="0" baseline="0" noProof="0" dirty="0" err="1">
                <a:ln>
                  <a:noFill/>
                </a:ln>
                <a:solidFill>
                  <a:sysClr val="windowText" lastClr="000000"/>
                </a:solidFill>
                <a:effectLst/>
                <a:uLnTx/>
                <a:uFillTx/>
                <a:latin typeface="Calibri"/>
                <a:ea typeface="SimSun"/>
                <a:cs typeface="Times New Roman"/>
              </a:rPr>
              <a:t>qual</a:t>
            </a:r>
            <a:r>
              <a:rPr kumimoji="0" lang="en-US" b="0" i="0" u="none" strike="noStrike" kern="0" cap="none" spc="0" normalizeH="0" baseline="0" noProof="0" dirty="0">
                <a:ln>
                  <a:noFill/>
                </a:ln>
                <a:solidFill>
                  <a:sysClr val="windowText" lastClr="000000"/>
                </a:solidFill>
                <a:effectLst/>
                <a:uLnTx/>
                <a:uFillTx/>
                <a:latin typeface="Calibri"/>
                <a:ea typeface="SimSun"/>
                <a:cs typeface="Times New Roman"/>
              </a:rPr>
              <a:t> results</a:t>
            </a:r>
          </a:p>
        </p:txBody>
      </p:sp>
      <p:sp>
        <p:nvSpPr>
          <p:cNvPr id="9" name="Right Arrow 8"/>
          <p:cNvSpPr/>
          <p:nvPr/>
        </p:nvSpPr>
        <p:spPr>
          <a:xfrm>
            <a:off x="2839322" y="2831004"/>
            <a:ext cx="560127" cy="24129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Right Arrow 9"/>
          <p:cNvSpPr/>
          <p:nvPr/>
        </p:nvSpPr>
        <p:spPr>
          <a:xfrm>
            <a:off x="5169876" y="2831004"/>
            <a:ext cx="621324" cy="24224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11" name="Straight Arrow Connector 10"/>
          <p:cNvCxnSpPr/>
          <p:nvPr/>
        </p:nvCxnSpPr>
        <p:spPr>
          <a:xfrm>
            <a:off x="9239250" y="8637270"/>
            <a:ext cx="148590"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2" name="Straight Arrow Connector 11"/>
          <p:cNvCxnSpPr/>
          <p:nvPr/>
        </p:nvCxnSpPr>
        <p:spPr>
          <a:xfrm>
            <a:off x="9391650" y="8789670"/>
            <a:ext cx="148590"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3" name="Straight Arrow Connector 12"/>
          <p:cNvCxnSpPr/>
          <p:nvPr/>
        </p:nvCxnSpPr>
        <p:spPr>
          <a:xfrm>
            <a:off x="9544050" y="8942070"/>
            <a:ext cx="148590"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4" name="Straight Arrow Connector 13"/>
          <p:cNvCxnSpPr/>
          <p:nvPr/>
        </p:nvCxnSpPr>
        <p:spPr>
          <a:xfrm>
            <a:off x="9696450" y="9094470"/>
            <a:ext cx="148590"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6" name="Straight Arrow Connector 15"/>
          <p:cNvCxnSpPr/>
          <p:nvPr/>
        </p:nvCxnSpPr>
        <p:spPr>
          <a:xfrm>
            <a:off x="6536676" y="3073248"/>
            <a:ext cx="3052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196642" y="4038600"/>
            <a:ext cx="7086600" cy="1107996"/>
          </a:xfrm>
          <a:prstGeom prst="rect">
            <a:avLst/>
          </a:prstGeom>
          <a:noFill/>
        </p:spPr>
        <p:txBody>
          <a:bodyPr wrap="square" rtlCol="0">
            <a:spAutoFit/>
          </a:bodyPr>
          <a:lstStyle/>
          <a:p>
            <a:pPr lvl="0" algn="ctr" defTabSz="457200">
              <a:spcBef>
                <a:spcPct val="20000"/>
              </a:spcBef>
              <a:spcAft>
                <a:spcPts val="600"/>
              </a:spcAft>
              <a:buClr>
                <a:prstClr val="black">
                  <a:lumMod val="75000"/>
                  <a:lumOff val="25000"/>
                </a:prstClr>
              </a:buClr>
            </a:pPr>
            <a:r>
              <a:rPr lang="en-US" b="1" dirty="0">
                <a:solidFill>
                  <a:prstClr val="black">
                    <a:lumMod val="75000"/>
                    <a:lumOff val="25000"/>
                  </a:prstClr>
                </a:solidFill>
              </a:rPr>
              <a:t>“</a:t>
            </a:r>
            <a:r>
              <a:rPr lang="en-US" b="1" i="1" dirty="0">
                <a:solidFill>
                  <a:prstClr val="black">
                    <a:lumMod val="75000"/>
                    <a:lumOff val="25000"/>
                  </a:prstClr>
                </a:solidFill>
              </a:rPr>
              <a:t>A persuasive and strong mixed methods design addresses the decisions of level of integration, priority, timing, and mixing</a:t>
            </a:r>
            <a:r>
              <a:rPr lang="en-US" b="1" dirty="0">
                <a:solidFill>
                  <a:prstClr val="black">
                    <a:lumMod val="75000"/>
                    <a:lumOff val="25000"/>
                  </a:prstClr>
                </a:solidFill>
              </a:rPr>
              <a:t>” </a:t>
            </a:r>
            <a:r>
              <a:rPr lang="en-US" b="1" dirty="0" smtClean="0">
                <a:solidFill>
                  <a:prstClr val="black">
                    <a:lumMod val="75000"/>
                    <a:lumOff val="25000"/>
                  </a:prstClr>
                </a:solidFill>
              </a:rPr>
              <a:t/>
            </a:r>
            <a:br>
              <a:rPr lang="en-US" b="1" dirty="0" smtClean="0">
                <a:solidFill>
                  <a:prstClr val="black">
                    <a:lumMod val="75000"/>
                    <a:lumOff val="25000"/>
                  </a:prstClr>
                </a:solidFill>
              </a:rPr>
            </a:br>
            <a:r>
              <a:rPr lang="en-US" sz="1200" dirty="0" smtClean="0">
                <a:solidFill>
                  <a:prstClr val="black">
                    <a:lumMod val="75000"/>
                    <a:lumOff val="25000"/>
                  </a:prstClr>
                </a:solidFill>
              </a:rPr>
              <a:t>(</a:t>
            </a:r>
            <a:r>
              <a:rPr lang="en-US" sz="1200" dirty="0">
                <a:solidFill>
                  <a:prstClr val="black">
                    <a:lumMod val="75000"/>
                    <a:lumOff val="25000"/>
                  </a:prstClr>
                </a:solidFill>
              </a:rPr>
              <a:t>Creswell &amp; Plano Clark, 2007, p. 68)</a:t>
            </a:r>
          </a:p>
        </p:txBody>
      </p:sp>
      <p:sp>
        <p:nvSpPr>
          <p:cNvPr id="15" name="Slide Number Placeholder 1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16</a:t>
            </a:fld>
            <a:endParaRPr lang="en-US">
              <a:solidFill>
                <a:prstClr val="black">
                  <a:lumMod val="75000"/>
                  <a:lumOff val="25000"/>
                </a:prstClr>
              </a:solidFill>
            </a:endParaRPr>
          </a:p>
        </p:txBody>
      </p:sp>
    </p:spTree>
    <p:extLst>
      <p:ext uri="{BB962C8B-B14F-4D97-AF65-F5344CB8AC3E}">
        <p14:creationId xmlns:p14="http://schemas.microsoft.com/office/powerpoint/2010/main" val="30204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2"/>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500"/>
                                        <p:tgtEl>
                                          <p:spTgt spid="9"/>
                                        </p:tgtEl>
                                      </p:cBhvr>
                                    </p:animEffect>
                                  </p:childTnLst>
                                </p:cTn>
                              </p:par>
                            </p:childTnLst>
                          </p:cTn>
                        </p:par>
                        <p:par>
                          <p:cTn id="15" fill="hold">
                            <p:stCondLst>
                              <p:cond delay="500"/>
                            </p:stCondLst>
                            <p:childTnLst>
                              <p:par>
                                <p:cTn id="16" presetID="2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500"/>
                                        <p:tgtEl>
                                          <p:spTgt spid="10"/>
                                        </p:tgtEl>
                                      </p:cBhvr>
                                    </p:animEffect>
                                  </p:childTnLst>
                                </p:cTn>
                              </p:par>
                            </p:childTnLst>
                          </p:cTn>
                        </p:par>
                        <p:par>
                          <p:cTn id="28" fill="hold">
                            <p:stCondLst>
                              <p:cond delay="500"/>
                            </p:stCondLst>
                            <p:childTnLst>
                              <p:par>
                                <p:cTn id="29" presetID="29"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500"/>
                                        <p:tgtEl>
                                          <p:spTgt spid="8"/>
                                        </p:tgtEl>
                                      </p:cBhvr>
                                    </p:animEffect>
                                  </p:childTnLst>
                                </p:cTn>
                              </p:par>
                              <p:par>
                                <p:cTn id="34" presetID="2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2"/>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09442" y="3307355"/>
            <a:ext cx="7677358" cy="1470025"/>
          </a:xfrm>
        </p:spPr>
        <p:txBody>
          <a:bodyPr/>
          <a:lstStyle/>
          <a:p>
            <a:r>
              <a:rPr lang="en-US" dirty="0" smtClean="0"/>
              <a:t>Phase One (Quantitative)</a:t>
            </a:r>
            <a:endParaRPr lang="en-US" dirty="0"/>
          </a:p>
        </p:txBody>
      </p:sp>
      <p:sp>
        <p:nvSpPr>
          <p:cNvPr id="6" name="Subtitle 5"/>
          <p:cNvSpPr>
            <a:spLocks noGrp="1"/>
          </p:cNvSpPr>
          <p:nvPr>
            <p:ph type="subTitle" idx="1"/>
          </p:nvPr>
        </p:nvSpPr>
        <p:spPr/>
        <p:txBody>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794" y="152400"/>
            <a:ext cx="2859578" cy="1828800"/>
          </a:xfrm>
          <a:prstGeom prst="rect">
            <a:avLst/>
          </a:prstGeom>
        </p:spPr>
      </p:pic>
    </p:spTree>
    <p:extLst>
      <p:ext uri="{BB962C8B-B14F-4D97-AF65-F5344CB8AC3E}">
        <p14:creationId xmlns:p14="http://schemas.microsoft.com/office/powerpoint/2010/main" val="20945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Participants</a:t>
            </a:r>
            <a:r>
              <a:rPr lang="zh-TW" altLang="en-US" dirty="0" smtClean="0"/>
              <a:t> </a:t>
            </a:r>
            <a:r>
              <a:rPr lang="en-US" altLang="zh-TW" dirty="0" smtClean="0"/>
              <a:t>(Phase One)</a:t>
            </a:r>
            <a:endParaRPr lang="zh-TW" altLang="en-US" dirty="0"/>
          </a:p>
        </p:txBody>
      </p:sp>
      <p:sp>
        <p:nvSpPr>
          <p:cNvPr id="3" name="Content Placeholder 2"/>
          <p:cNvSpPr>
            <a:spLocks noGrp="1"/>
          </p:cNvSpPr>
          <p:nvPr>
            <p:ph idx="1"/>
          </p:nvPr>
        </p:nvSpPr>
        <p:spPr>
          <a:solidFill>
            <a:schemeClr val="bg1">
              <a:lumMod val="85000"/>
            </a:schemeClr>
          </a:solidFill>
        </p:spPr>
        <p:txBody>
          <a:bodyPr>
            <a:normAutofit/>
          </a:bodyPr>
          <a:lstStyle/>
          <a:p>
            <a:pPr marL="0" indent="0">
              <a:buNone/>
            </a:pPr>
            <a:r>
              <a:rPr lang="en-US" u="sng" dirty="0" smtClean="0"/>
              <a:t>Inclusion Criteria</a:t>
            </a:r>
            <a:endParaRPr lang="zh-TW" altLang="en-US" u="sng" dirty="0" smtClean="0"/>
          </a:p>
          <a:p>
            <a:pPr lvl="1">
              <a:buFont typeface="Wingdings" pitchFamily="2" charset="2"/>
              <a:buChar char="ü"/>
            </a:pPr>
            <a:r>
              <a:rPr lang="en-US" dirty="0" smtClean="0"/>
              <a:t>Aged 18 years or above</a:t>
            </a:r>
            <a:endParaRPr lang="zh-TW" altLang="en-US" dirty="0" smtClean="0"/>
          </a:p>
          <a:p>
            <a:pPr lvl="1">
              <a:buFont typeface="Wingdings" pitchFamily="2" charset="2"/>
              <a:buChar char="ü"/>
            </a:pPr>
            <a:r>
              <a:rPr lang="en-US" dirty="0" smtClean="0"/>
              <a:t>Current higher diploma/undergraduate students or recent graduates </a:t>
            </a:r>
          </a:p>
          <a:p>
            <a:pPr lvl="1">
              <a:buFont typeface="Wingdings" pitchFamily="2" charset="2"/>
              <a:buChar char="ü"/>
            </a:pPr>
            <a:r>
              <a:rPr lang="en-US" dirty="0" smtClean="0"/>
              <a:t>Have </a:t>
            </a:r>
            <a:r>
              <a:rPr lang="en-US" dirty="0"/>
              <a:t>experienced something very difficult/stressful during their life</a:t>
            </a:r>
            <a:endParaRPr lang="zh-TW" altLang="en-US" dirty="0"/>
          </a:p>
          <a:p>
            <a:pPr lvl="1">
              <a:buFont typeface="Wingdings" pitchFamily="2" charset="2"/>
              <a:buChar char="ü"/>
            </a:pPr>
            <a:r>
              <a:rPr lang="en-US" dirty="0" smtClean="0"/>
              <a:t>Proficient in English language </a:t>
            </a:r>
            <a:endParaRPr lang="zh-TW" altLang="en-US" dirty="0" smtClean="0"/>
          </a:p>
          <a:p>
            <a:pPr marL="0" indent="0">
              <a:buNone/>
            </a:pPr>
            <a:r>
              <a:rPr lang="en-US" u="sng" dirty="0" smtClean="0"/>
              <a:t>Exclusion Criterion</a:t>
            </a:r>
          </a:p>
          <a:p>
            <a:pPr marL="742950" lvl="2" indent="-342900">
              <a:buFont typeface="Wingdings 2" pitchFamily="18" charset="2"/>
              <a:buChar char=""/>
            </a:pPr>
            <a:r>
              <a:rPr lang="en-US" sz="1600" dirty="0" smtClean="0"/>
              <a:t>Individuals who are in a psychologically unstable state will not be invited to participate in the study (e.g. currently in psychological treatment)</a:t>
            </a:r>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18</a:t>
            </a:fld>
            <a:endParaRPr lang="en-US">
              <a:solidFill>
                <a:prstClr val="black">
                  <a:lumMod val="75000"/>
                  <a:lumOff val="2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Measures (Phase One)</a:t>
            </a:r>
            <a:br>
              <a:rPr lang="en-HK" dirty="0" smtClean="0"/>
            </a:br>
            <a:endParaRPr lang="en-US" dirty="0"/>
          </a:p>
        </p:txBody>
      </p: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14" name="Rounded Rectangle 13"/>
          <p:cNvSpPr/>
          <p:nvPr/>
        </p:nvSpPr>
        <p:spPr>
          <a:xfrm>
            <a:off x="152400" y="3352800"/>
            <a:ext cx="2514600" cy="2438400"/>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Rumination</a:t>
            </a:r>
          </a:p>
          <a:p>
            <a:pPr algn="ctr"/>
            <a:r>
              <a:rPr lang="en-HK" dirty="0" smtClean="0"/>
              <a:t>(Intrusive / Deliberate)</a:t>
            </a:r>
          </a:p>
          <a:p>
            <a:pPr algn="ctr"/>
            <a:r>
              <a:rPr lang="en-HK" sz="1400" dirty="0" smtClean="0">
                <a:solidFill>
                  <a:srgbClr val="0070C0"/>
                </a:solidFill>
              </a:rPr>
              <a:t>(20 items)</a:t>
            </a:r>
            <a:endParaRPr lang="en-US" sz="1400" dirty="0" smtClean="0">
              <a:solidFill>
                <a:srgbClr val="0070C0"/>
              </a:solidFill>
            </a:endParaRPr>
          </a:p>
          <a:p>
            <a:pPr algn="ctr"/>
            <a:endParaRPr lang="en-US" dirty="0"/>
          </a:p>
          <a:p>
            <a:pPr algn="ctr"/>
            <a:endParaRPr lang="en-US" dirty="0" smtClean="0"/>
          </a:p>
          <a:p>
            <a:pPr algn="ctr"/>
            <a:endParaRPr lang="en-US" dirty="0" smtClean="0"/>
          </a:p>
          <a:p>
            <a:pPr algn="ctr"/>
            <a:endParaRPr lang="en-US" dirty="0"/>
          </a:p>
          <a:p>
            <a:pPr algn="ctr"/>
            <a:endParaRPr lang="en-US" dirty="0"/>
          </a:p>
        </p:txBody>
      </p:sp>
      <p:sp>
        <p:nvSpPr>
          <p:cNvPr id="15" name="Rounded Rectangle 14"/>
          <p:cNvSpPr/>
          <p:nvPr/>
        </p:nvSpPr>
        <p:spPr>
          <a:xfrm>
            <a:off x="4724400" y="1524000"/>
            <a:ext cx="1828800" cy="2810076"/>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Core Beliefs Challenge</a:t>
            </a:r>
          </a:p>
          <a:p>
            <a:pPr algn="ctr"/>
            <a:r>
              <a:rPr lang="en-HK" sz="1400" dirty="0" smtClean="0">
                <a:solidFill>
                  <a:srgbClr val="0070C0"/>
                </a:solidFill>
              </a:rPr>
              <a:t>(9 items)</a:t>
            </a:r>
            <a:endParaRPr lang="en-US" sz="1400" dirty="0" smtClean="0">
              <a:solidFill>
                <a:srgbClr val="0070C0"/>
              </a:solidFill>
            </a:endParaRP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724" y="4495800"/>
            <a:ext cx="1057910" cy="120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590800"/>
            <a:ext cx="1183481" cy="164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3048000" y="5105400"/>
            <a:ext cx="2050021" cy="1447800"/>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Demographics</a:t>
            </a:r>
          </a:p>
          <a:p>
            <a:pPr algn="ctr"/>
            <a:endParaRPr lang="en-US" dirty="0" smtClean="0"/>
          </a:p>
          <a:p>
            <a:pPr algn="ctr"/>
            <a:endParaRPr lang="en-US" dirty="0"/>
          </a:p>
          <a:p>
            <a:pPr algn="ctr"/>
            <a:endParaRPr lang="en-US" dirty="0"/>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5562600"/>
            <a:ext cx="1340318" cy="91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ounded Rectangle 25"/>
          <p:cNvSpPr/>
          <p:nvPr/>
        </p:nvSpPr>
        <p:spPr>
          <a:xfrm>
            <a:off x="5334000" y="4724400"/>
            <a:ext cx="1600201" cy="1752600"/>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Distress</a:t>
            </a:r>
            <a:endParaRPr lang="en-HK" dirty="0" smtClean="0"/>
          </a:p>
          <a:p>
            <a:pPr algn="ctr"/>
            <a:r>
              <a:rPr lang="en-HK" sz="1400" dirty="0" smtClean="0">
                <a:solidFill>
                  <a:srgbClr val="0070C0"/>
                </a:solidFill>
              </a:rPr>
              <a:t>(20 items)</a:t>
            </a:r>
            <a:endParaRPr lang="en-US" sz="1400" dirty="0">
              <a:solidFill>
                <a:srgbClr val="0070C0"/>
              </a:solidFill>
            </a:endParaRPr>
          </a:p>
          <a:p>
            <a:pPr algn="ctr"/>
            <a:endParaRPr lang="en-US" dirty="0" smtClean="0"/>
          </a:p>
          <a:p>
            <a:pPr algn="ctr"/>
            <a:endParaRPr lang="en-US" dirty="0" smtClean="0"/>
          </a:p>
          <a:p>
            <a:pPr algn="ctr"/>
            <a:endParaRPr lang="en-US" dirty="0"/>
          </a:p>
          <a:p>
            <a:pPr algn="ctr"/>
            <a:endParaRPr lang="en-US" dirty="0"/>
          </a:p>
        </p:txBody>
      </p:sp>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5334000"/>
            <a:ext cx="930742" cy="106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ounded Rectangle 28"/>
          <p:cNvSpPr/>
          <p:nvPr/>
        </p:nvSpPr>
        <p:spPr>
          <a:xfrm>
            <a:off x="2819400" y="3352800"/>
            <a:ext cx="1676400" cy="1546384"/>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PTG</a:t>
            </a:r>
          </a:p>
          <a:p>
            <a:pPr algn="ctr"/>
            <a:r>
              <a:rPr lang="en-HK" sz="1400" dirty="0" smtClean="0">
                <a:solidFill>
                  <a:srgbClr val="0070C0"/>
                </a:solidFill>
              </a:rPr>
              <a:t>(10 items)</a:t>
            </a:r>
            <a:endParaRPr lang="en-US" sz="1400" dirty="0">
              <a:solidFill>
                <a:srgbClr val="0070C0"/>
              </a:solidFill>
            </a:endParaRPr>
          </a:p>
          <a:p>
            <a:pPr algn="ctr"/>
            <a:endParaRPr lang="en-US" dirty="0" smtClean="0"/>
          </a:p>
          <a:p>
            <a:pPr algn="ctr"/>
            <a:endParaRPr lang="en-US" dirty="0" smtClean="0"/>
          </a:p>
          <a:p>
            <a:pPr algn="ctr"/>
            <a:endParaRPr lang="en-US" dirty="0"/>
          </a:p>
          <a:p>
            <a:pPr algn="ctr"/>
            <a:endParaRPr lang="en-US" dirty="0"/>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3886200"/>
            <a:ext cx="863381" cy="89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36"/>
          <p:cNvSpPr/>
          <p:nvPr/>
        </p:nvSpPr>
        <p:spPr>
          <a:xfrm>
            <a:off x="2057400" y="1295400"/>
            <a:ext cx="2548848" cy="1951848"/>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Chinese Beliefs About Adversity</a:t>
            </a:r>
          </a:p>
          <a:p>
            <a:pPr algn="ctr"/>
            <a:r>
              <a:rPr lang="en-HK" dirty="0" smtClean="0"/>
              <a:t>(Challenge / Fate)</a:t>
            </a:r>
          </a:p>
          <a:p>
            <a:pPr algn="ctr"/>
            <a:r>
              <a:rPr lang="en-HK" sz="1400" dirty="0" smtClean="0">
                <a:solidFill>
                  <a:srgbClr val="0070C0"/>
                </a:solidFill>
              </a:rPr>
              <a:t>(9 items)</a:t>
            </a:r>
            <a:endParaRPr lang="en-US" sz="1400" dirty="0">
              <a:solidFill>
                <a:srgbClr val="0070C0"/>
              </a:solidFill>
            </a:endParaRPr>
          </a:p>
          <a:p>
            <a:pPr algn="ctr"/>
            <a:endParaRPr lang="en-US" dirty="0" smtClean="0"/>
          </a:p>
          <a:p>
            <a:pPr algn="ctr"/>
            <a:endParaRPr lang="en-US" dirty="0" smtClean="0"/>
          </a:p>
          <a:p>
            <a:pPr algn="ctr"/>
            <a:endParaRPr lang="en-US" dirty="0"/>
          </a:p>
          <a:p>
            <a:pPr algn="ctr"/>
            <a:endParaRPr lang="en-US" dirty="0"/>
          </a:p>
        </p:txBody>
      </p:sp>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2362200"/>
            <a:ext cx="807762" cy="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ounded Rectangle 41"/>
          <p:cNvSpPr/>
          <p:nvPr/>
        </p:nvSpPr>
        <p:spPr>
          <a:xfrm>
            <a:off x="7239000" y="4343400"/>
            <a:ext cx="1621515" cy="2209800"/>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t>Life Stressors</a:t>
            </a:r>
          </a:p>
          <a:p>
            <a:pPr algn="ctr"/>
            <a:r>
              <a:rPr lang="en-HK" sz="1400" dirty="0" smtClean="0">
                <a:solidFill>
                  <a:srgbClr val="0070C0"/>
                </a:solidFill>
              </a:rPr>
              <a:t>(30 items)</a:t>
            </a:r>
            <a:endParaRPr lang="en-US" sz="1400" dirty="0" smtClean="0">
              <a:solidFill>
                <a:srgbClr val="0070C0"/>
              </a:solidFill>
            </a:endParaRP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a:p>
        </p:txBody>
      </p:sp>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5257800"/>
            <a:ext cx="760937" cy="122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6781800" y="1447800"/>
            <a:ext cx="2209800" cy="2514600"/>
          </a:xfrm>
          <a:prstGeom prst="roundRect">
            <a:avLst/>
          </a:prstGeom>
          <a:solidFill>
            <a:srgbClr val="66DA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Perceived Event  Stressfulness of Identified Event</a:t>
            </a:r>
          </a:p>
          <a:p>
            <a:pPr algn="ctr"/>
            <a:endParaRPr lang="en-US" dirty="0" smtClean="0"/>
          </a:p>
          <a:p>
            <a:pPr algn="ctr"/>
            <a:endParaRPr lang="en-US" dirty="0"/>
          </a:p>
          <a:p>
            <a:pPr algn="ctr"/>
            <a:endParaRPr lang="en-US" dirty="0"/>
          </a:p>
        </p:txBody>
      </p:sp>
      <p:pic>
        <p:nvPicPr>
          <p:cNvPr id="27" name="Picture 26" descr="thJI3DWDWU.jpg"/>
          <p:cNvPicPr>
            <a:picLocks noChangeAspect="1"/>
          </p:cNvPicPr>
          <p:nvPr/>
        </p:nvPicPr>
        <p:blipFill>
          <a:blip r:embed="rId10" cstate="print"/>
          <a:stretch>
            <a:fillRect/>
          </a:stretch>
        </p:blipFill>
        <p:spPr>
          <a:xfrm>
            <a:off x="7620000" y="3124200"/>
            <a:ext cx="696913" cy="762000"/>
          </a:xfrm>
          <a:prstGeom prst="rect">
            <a:avLst/>
          </a:prstGeom>
        </p:spPr>
      </p:pic>
      <p:sp>
        <p:nvSpPr>
          <p:cNvPr id="25" name="Slide Number Placeholder 2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19</a:t>
            </a:fld>
            <a:endParaRPr lang="en-US">
              <a:solidFill>
                <a:prstClr val="black">
                  <a:lumMod val="75000"/>
                  <a:lumOff val="25000"/>
                </a:prstClr>
              </a:solidFill>
            </a:endParaRPr>
          </a:p>
        </p:txBody>
      </p:sp>
    </p:spTree>
    <p:extLst>
      <p:ext uri="{BB962C8B-B14F-4D97-AF65-F5344CB8AC3E}">
        <p14:creationId xmlns:p14="http://schemas.microsoft.com/office/powerpoint/2010/main" val="30224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wipe(down)">
                                      <p:cBhvr>
                                        <p:cTn id="10" dur="500"/>
                                        <p:tgtEl>
                                          <p:spTgt spid="10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nodeType="withEffect">
                                  <p:stCondLst>
                                    <p:cond delay="0"/>
                                  </p:stCondLst>
                                  <p:childTnLst>
                                    <p:set>
                                      <p:cBhvr>
                                        <p:cTn id="17" dur="1" fill="hold">
                                          <p:stCondLst>
                                            <p:cond delay="0"/>
                                          </p:stCondLst>
                                        </p:cTn>
                                        <p:tgtEl>
                                          <p:spTgt spid="1036"/>
                                        </p:tgtEl>
                                        <p:attrNameLst>
                                          <p:attrName>style.visibility</p:attrName>
                                        </p:attrNameLst>
                                      </p:cBhvr>
                                      <p:to>
                                        <p:strVal val="visible"/>
                                      </p:to>
                                    </p:set>
                                    <p:animEffect transition="in" filter="barn(inVertical)">
                                      <p:cBhvr>
                                        <p:cTn id="18" dur="500"/>
                                        <p:tgtEl>
                                          <p:spTgt spid="103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heel(1)">
                                      <p:cBhvr>
                                        <p:cTn id="23" dur="750"/>
                                        <p:tgtEl>
                                          <p:spTgt spid="37"/>
                                        </p:tgtEl>
                                      </p:cBhvr>
                                    </p:animEffect>
                                  </p:childTnLst>
                                </p:cTn>
                              </p:par>
                              <p:par>
                                <p:cTn id="24" presetID="21" presetClass="entr" presetSubtype="1" fill="hold" nodeType="withEffect">
                                  <p:stCondLst>
                                    <p:cond delay="0"/>
                                  </p:stCondLst>
                                  <p:childTnLst>
                                    <p:set>
                                      <p:cBhvr>
                                        <p:cTn id="25" dur="1" fill="hold">
                                          <p:stCondLst>
                                            <p:cond delay="0"/>
                                          </p:stCondLst>
                                        </p:cTn>
                                        <p:tgtEl>
                                          <p:spTgt spid="1035"/>
                                        </p:tgtEl>
                                        <p:attrNameLst>
                                          <p:attrName>style.visibility</p:attrName>
                                        </p:attrNameLst>
                                      </p:cBhvr>
                                      <p:to>
                                        <p:strVal val="visible"/>
                                      </p:to>
                                    </p:set>
                                    <p:animEffect transition="in" filter="wheel(1)">
                                      <p:cBhvr>
                                        <p:cTn id="26" dur="750"/>
                                        <p:tgtEl>
                                          <p:spTgt spid="103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50"/>
                                        <p:tgtEl>
                                          <p:spTgt spid="14"/>
                                        </p:tgtEl>
                                      </p:cBhvr>
                                    </p:animEffect>
                                    <p:anim calcmode="lin" valueType="num">
                                      <p:cBhvr>
                                        <p:cTn id="32" dur="750" fill="hold"/>
                                        <p:tgtEl>
                                          <p:spTgt spid="14"/>
                                        </p:tgtEl>
                                        <p:attrNameLst>
                                          <p:attrName>ppt_x</p:attrName>
                                        </p:attrNameLst>
                                      </p:cBhvr>
                                      <p:tavLst>
                                        <p:tav tm="0">
                                          <p:val>
                                            <p:strVal val="#ppt_x"/>
                                          </p:val>
                                        </p:tav>
                                        <p:tav tm="100000">
                                          <p:val>
                                            <p:strVal val="#ppt_x"/>
                                          </p:val>
                                        </p:tav>
                                      </p:tavLst>
                                    </p:anim>
                                    <p:anim calcmode="lin" valueType="num">
                                      <p:cBhvr>
                                        <p:cTn id="33" dur="75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750"/>
                                        <p:tgtEl>
                                          <p:spTgt spid="1027"/>
                                        </p:tgtEl>
                                      </p:cBhvr>
                                    </p:animEffect>
                                    <p:anim calcmode="lin" valueType="num">
                                      <p:cBhvr>
                                        <p:cTn id="37" dur="750" fill="hold"/>
                                        <p:tgtEl>
                                          <p:spTgt spid="1027"/>
                                        </p:tgtEl>
                                        <p:attrNameLst>
                                          <p:attrName>ppt_x</p:attrName>
                                        </p:attrNameLst>
                                      </p:cBhvr>
                                      <p:tavLst>
                                        <p:tav tm="0">
                                          <p:val>
                                            <p:strVal val="#ppt_x"/>
                                          </p:val>
                                        </p:tav>
                                        <p:tav tm="100000">
                                          <p:val>
                                            <p:strVal val="#ppt_x"/>
                                          </p:val>
                                        </p:tav>
                                      </p:tavLst>
                                    </p:anim>
                                    <p:anim calcmode="lin" valueType="num">
                                      <p:cBhvr>
                                        <p:cTn id="38" dur="75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anim calcmode="lin" valueType="num">
                                      <p:cBhvr>
                                        <p:cTn id="44" dur="750" fill="hold"/>
                                        <p:tgtEl>
                                          <p:spTgt spid="26"/>
                                        </p:tgtEl>
                                        <p:attrNameLst>
                                          <p:attrName>ppt_x</p:attrName>
                                        </p:attrNameLst>
                                      </p:cBhvr>
                                      <p:tavLst>
                                        <p:tav tm="0">
                                          <p:val>
                                            <p:strVal val="#ppt_x"/>
                                          </p:val>
                                        </p:tav>
                                        <p:tav tm="100000">
                                          <p:val>
                                            <p:strVal val="#ppt_x"/>
                                          </p:val>
                                        </p:tav>
                                      </p:tavLst>
                                    </p:anim>
                                    <p:anim calcmode="lin" valueType="num">
                                      <p:cBhvr>
                                        <p:cTn id="45" dur="75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750"/>
                                        <p:tgtEl>
                                          <p:spTgt spid="1032"/>
                                        </p:tgtEl>
                                      </p:cBhvr>
                                    </p:animEffect>
                                    <p:anim calcmode="lin" valueType="num">
                                      <p:cBhvr>
                                        <p:cTn id="49" dur="750" fill="hold"/>
                                        <p:tgtEl>
                                          <p:spTgt spid="1032"/>
                                        </p:tgtEl>
                                        <p:attrNameLst>
                                          <p:attrName>ppt_x</p:attrName>
                                        </p:attrNameLst>
                                      </p:cBhvr>
                                      <p:tavLst>
                                        <p:tav tm="0">
                                          <p:val>
                                            <p:strVal val="#ppt_x"/>
                                          </p:val>
                                        </p:tav>
                                        <p:tav tm="100000">
                                          <p:val>
                                            <p:strVal val="#ppt_x"/>
                                          </p:val>
                                        </p:tav>
                                      </p:tavLst>
                                    </p:anim>
                                    <p:anim calcmode="lin" valueType="num">
                                      <p:cBhvr>
                                        <p:cTn id="50" dur="75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750" fill="hold"/>
                                        <p:tgtEl>
                                          <p:spTgt spid="23"/>
                                        </p:tgtEl>
                                        <p:attrNameLst>
                                          <p:attrName>ppt_x</p:attrName>
                                        </p:attrNameLst>
                                      </p:cBhvr>
                                      <p:tavLst>
                                        <p:tav tm="0">
                                          <p:val>
                                            <p:strVal val="#ppt_x"/>
                                          </p:val>
                                        </p:tav>
                                        <p:tav tm="100000">
                                          <p:val>
                                            <p:strVal val="#ppt_x"/>
                                          </p:val>
                                        </p:tav>
                                      </p:tavLst>
                                    </p:anim>
                                    <p:anim calcmode="lin" valueType="num">
                                      <p:cBhvr additive="base">
                                        <p:cTn id="56" dur="750" fill="hold"/>
                                        <p:tgtEl>
                                          <p:spTgt spid="23"/>
                                        </p:tgtEl>
                                        <p:attrNameLst>
                                          <p:attrName>ppt_y</p:attrName>
                                        </p:attrNameLst>
                                      </p:cBhvr>
                                      <p:tavLst>
                                        <p:tav tm="0">
                                          <p:val>
                                            <p:strVal val="1+#ppt_h/2"/>
                                          </p:val>
                                        </p:tav>
                                        <p:tav tm="100000">
                                          <p:val>
                                            <p:strVal val="#ppt_y"/>
                                          </p:val>
                                        </p:tav>
                                      </p:tavLst>
                                    </p:anim>
                                  </p:childTnLst>
                                </p:cTn>
                              </p:par>
                              <p:par>
                                <p:cTn id="57" presetID="3" presetClass="entr" presetSubtype="1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heel(1)">
                                      <p:cBhvr>
                                        <p:cTn id="64" dur="750"/>
                                        <p:tgtEl>
                                          <p:spTgt spid="15"/>
                                        </p:tgtEl>
                                      </p:cBhvr>
                                    </p:animEffect>
                                  </p:childTnLst>
                                </p:cTn>
                              </p:par>
                              <p:par>
                                <p:cTn id="65" presetID="21" presetClass="entr" presetSubtype="1" fill="hold" nodeType="with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wheel(1)">
                                      <p:cBhvr>
                                        <p:cTn id="67" dur="750"/>
                                        <p:tgtEl>
                                          <p:spTgt spid="103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750" fill="hold"/>
                                        <p:tgtEl>
                                          <p:spTgt spid="29"/>
                                        </p:tgtEl>
                                        <p:attrNameLst>
                                          <p:attrName>ppt_w</p:attrName>
                                        </p:attrNameLst>
                                      </p:cBhvr>
                                      <p:tavLst>
                                        <p:tav tm="0">
                                          <p:val>
                                            <p:fltVal val="0"/>
                                          </p:val>
                                        </p:tav>
                                        <p:tav tm="100000">
                                          <p:val>
                                            <p:strVal val="#ppt_w"/>
                                          </p:val>
                                        </p:tav>
                                      </p:tavLst>
                                    </p:anim>
                                    <p:anim calcmode="lin" valueType="num">
                                      <p:cBhvr>
                                        <p:cTn id="73" dur="750" fill="hold"/>
                                        <p:tgtEl>
                                          <p:spTgt spid="29"/>
                                        </p:tgtEl>
                                        <p:attrNameLst>
                                          <p:attrName>ppt_h</p:attrName>
                                        </p:attrNameLst>
                                      </p:cBhvr>
                                      <p:tavLst>
                                        <p:tav tm="0">
                                          <p:val>
                                            <p:fltVal val="0"/>
                                          </p:val>
                                        </p:tav>
                                        <p:tav tm="100000">
                                          <p:val>
                                            <p:strVal val="#ppt_h"/>
                                          </p:val>
                                        </p:tav>
                                      </p:tavLst>
                                    </p:anim>
                                    <p:animEffect transition="in" filter="fade">
                                      <p:cBhvr>
                                        <p:cTn id="74" dur="750"/>
                                        <p:tgtEl>
                                          <p:spTgt spid="29"/>
                                        </p:tgtEl>
                                      </p:cBhvr>
                                    </p:animEffect>
                                  </p:childTnLst>
                                </p:cTn>
                              </p:par>
                              <p:par>
                                <p:cTn id="75" presetID="53" presetClass="entr" presetSubtype="16" fill="hold" nodeType="withEffect">
                                  <p:stCondLst>
                                    <p:cond delay="0"/>
                                  </p:stCondLst>
                                  <p:childTnLst>
                                    <p:set>
                                      <p:cBhvr>
                                        <p:cTn id="76" dur="1" fill="hold">
                                          <p:stCondLst>
                                            <p:cond delay="0"/>
                                          </p:stCondLst>
                                        </p:cTn>
                                        <p:tgtEl>
                                          <p:spTgt spid="1033"/>
                                        </p:tgtEl>
                                        <p:attrNameLst>
                                          <p:attrName>style.visibility</p:attrName>
                                        </p:attrNameLst>
                                      </p:cBhvr>
                                      <p:to>
                                        <p:strVal val="visible"/>
                                      </p:to>
                                    </p:set>
                                    <p:anim calcmode="lin" valueType="num">
                                      <p:cBhvr>
                                        <p:cTn id="77" dur="750" fill="hold"/>
                                        <p:tgtEl>
                                          <p:spTgt spid="1033"/>
                                        </p:tgtEl>
                                        <p:attrNameLst>
                                          <p:attrName>ppt_w</p:attrName>
                                        </p:attrNameLst>
                                      </p:cBhvr>
                                      <p:tavLst>
                                        <p:tav tm="0">
                                          <p:val>
                                            <p:fltVal val="0"/>
                                          </p:val>
                                        </p:tav>
                                        <p:tav tm="100000">
                                          <p:val>
                                            <p:strVal val="#ppt_w"/>
                                          </p:val>
                                        </p:tav>
                                      </p:tavLst>
                                    </p:anim>
                                    <p:anim calcmode="lin" valueType="num">
                                      <p:cBhvr>
                                        <p:cTn id="78" dur="750" fill="hold"/>
                                        <p:tgtEl>
                                          <p:spTgt spid="1033"/>
                                        </p:tgtEl>
                                        <p:attrNameLst>
                                          <p:attrName>ppt_h</p:attrName>
                                        </p:attrNameLst>
                                      </p:cBhvr>
                                      <p:tavLst>
                                        <p:tav tm="0">
                                          <p:val>
                                            <p:fltVal val="0"/>
                                          </p:val>
                                        </p:tav>
                                        <p:tav tm="100000">
                                          <p:val>
                                            <p:strVal val="#ppt_h"/>
                                          </p:val>
                                        </p:tav>
                                      </p:tavLst>
                                    </p:anim>
                                    <p:animEffect transition="in" filter="fade">
                                      <p:cBhvr>
                                        <p:cTn id="79" dur="75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6" grpId="0" animBg="1"/>
      <p:bldP spid="37" grpId="0" animBg="1"/>
      <p:bldP spid="4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Background Information</a:t>
            </a:r>
          </a:p>
          <a:p>
            <a:pPr marL="514350" indent="-514350">
              <a:buFont typeface="+mj-lt"/>
              <a:buAutoNum type="arabicPeriod"/>
            </a:pPr>
            <a:r>
              <a:rPr lang="en-US" sz="2800" dirty="0" smtClean="0"/>
              <a:t>Methodology</a:t>
            </a:r>
            <a:endParaRPr lang="en-US" sz="2800" dirty="0"/>
          </a:p>
          <a:p>
            <a:pPr marL="514350" indent="-514350">
              <a:buFont typeface="+mj-lt"/>
              <a:buAutoNum type="arabicPeriod"/>
            </a:pPr>
            <a:r>
              <a:rPr lang="en-HK" sz="2800" dirty="0" smtClean="0"/>
              <a:t>Preliminary Findings</a:t>
            </a:r>
            <a:endParaRPr lang="en-US" sz="2800" dirty="0"/>
          </a:p>
          <a:p>
            <a:endParaRPr lang="en-US" dirty="0" smtClean="0"/>
          </a:p>
        </p:txBody>
      </p:sp>
      <p:sp>
        <p:nvSpPr>
          <p:cNvPr id="4" name="Footer Placeholder 3"/>
          <p:cNvSpPr>
            <a:spLocks noGrp="1"/>
          </p:cNvSpPr>
          <p:nvPr>
            <p:ph type="ftr" sz="quarter" idx="11"/>
          </p:nvPr>
        </p:nvSpPr>
        <p:spPr/>
        <p:txBody>
          <a:bodyPr/>
          <a:lstStyle/>
          <a:p>
            <a:r>
              <a:rPr lang="en-US" dirty="0" smtClean="0"/>
              <a:t>BPS </a:t>
            </a:r>
            <a:r>
              <a:rPr lang="en-US" dirty="0" err="1" smtClean="0"/>
              <a:t>DCoP</a:t>
            </a:r>
            <a:r>
              <a:rPr lang="en-US" dirty="0" smtClean="0"/>
              <a:t> Conference Jul 2016</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203053"/>
            <a:ext cx="2539241" cy="2653507"/>
          </a:xfrm>
          <a:prstGeom prst="rect">
            <a:avLst/>
          </a:prstGeom>
        </p:spPr>
      </p:pic>
      <p:sp>
        <p:nvSpPr>
          <p:cNvPr id="6" name="Slide Number Placeholder 5"/>
          <p:cNvSpPr>
            <a:spLocks noGrp="1"/>
          </p:cNvSpPr>
          <p:nvPr>
            <p:ph type="sldNum" sz="quarter" idx="12"/>
          </p:nvPr>
        </p:nvSpPr>
        <p:spPr/>
        <p:txBody>
          <a:bodyPr/>
          <a:lstStyle/>
          <a:p>
            <a:fld id="{946B05A8-0FE5-468A-A5E2-B87DBD6A0451}" type="slidenum">
              <a:rPr lang="en-US" smtClean="0"/>
              <a:pPr/>
              <a:t>2</a:t>
            </a:fld>
            <a:endParaRPr lang="en-US"/>
          </a:p>
        </p:txBody>
      </p:sp>
    </p:spTree>
    <p:extLst>
      <p:ext uri="{BB962C8B-B14F-4D97-AF65-F5344CB8AC3E}">
        <p14:creationId xmlns:p14="http://schemas.microsoft.com/office/powerpoint/2010/main" val="702073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(Phase One):</a:t>
            </a:r>
            <a:br>
              <a:rPr lang="en-US" dirty="0" smtClean="0"/>
            </a:br>
            <a:r>
              <a:rPr lang="en-US" dirty="0" smtClean="0"/>
              <a:t>Descriptive Statistics</a:t>
            </a:r>
            <a:endParaRPr lang="en-US" dirty="0"/>
          </a:p>
        </p:txBody>
      </p:sp>
      <p:sp>
        <p:nvSpPr>
          <p:cNvPr id="4" name="Footer Placeholder 3"/>
          <p:cNvSpPr>
            <a:spLocks noGrp="1"/>
          </p:cNvSpPr>
          <p:nvPr>
            <p:ph type="ftr" sz="quarter" idx="11"/>
          </p:nvPr>
        </p:nvSpPr>
        <p:spPr/>
        <p:txBody>
          <a:bodyPr/>
          <a:lstStyle/>
          <a:p>
            <a:r>
              <a:rPr lang="en-US" smtClean="0"/>
              <a:t>BPS DCoP Conference Jul 2016</a:t>
            </a:r>
            <a:endParaRPr lang="en-US" dirty="0"/>
          </a:p>
        </p:txBody>
      </p:sp>
      <p:sp>
        <p:nvSpPr>
          <p:cNvPr id="8" name="Rounded Rectangular Callout 7"/>
          <p:cNvSpPr/>
          <p:nvPr/>
        </p:nvSpPr>
        <p:spPr>
          <a:xfrm>
            <a:off x="3721194" y="2971800"/>
            <a:ext cx="2146206" cy="762000"/>
          </a:xfrm>
          <a:prstGeom prst="wedgeRoundRectCallout">
            <a:avLst/>
          </a:prstGeom>
          <a:solidFill>
            <a:srgbClr val="B469DD"/>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N = 63 </a:t>
            </a:r>
            <a:br>
              <a:rPr lang="en-US" sz="1600" dirty="0" smtClean="0"/>
            </a:br>
            <a:r>
              <a:rPr lang="en-US" sz="1600" b="1" dirty="0" smtClean="0">
                <a:solidFill>
                  <a:schemeClr val="bg1"/>
                </a:solidFill>
              </a:rPr>
              <a:t>On-going Recruitment </a:t>
            </a:r>
          </a:p>
        </p:txBody>
      </p:sp>
      <p:sp>
        <p:nvSpPr>
          <p:cNvPr id="9" name="Rounded Rectangular Callout 8"/>
          <p:cNvSpPr/>
          <p:nvPr/>
        </p:nvSpPr>
        <p:spPr>
          <a:xfrm>
            <a:off x="3671013" y="3841035"/>
            <a:ext cx="1134132" cy="914400"/>
          </a:xfrm>
          <a:prstGeom prst="wedgeRoundRectCallout">
            <a:avLst/>
          </a:prstGeom>
          <a:solidFill>
            <a:srgbClr val="6FC3D7"/>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66.7% Female</a:t>
            </a:r>
            <a:endParaRPr lang="en-US" sz="1600" dirty="0"/>
          </a:p>
        </p:txBody>
      </p:sp>
      <p:sp>
        <p:nvSpPr>
          <p:cNvPr id="10" name="Rounded Rectangular Callout 9"/>
          <p:cNvSpPr/>
          <p:nvPr/>
        </p:nvSpPr>
        <p:spPr>
          <a:xfrm>
            <a:off x="5715000" y="1967238"/>
            <a:ext cx="1447800" cy="1004562"/>
          </a:xfrm>
          <a:prstGeom prst="wedgeRoundRectCallout">
            <a:avLst/>
          </a:prstGeom>
          <a:solidFill>
            <a:srgbClr val="6FC3D7"/>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Mean Age </a:t>
            </a:r>
            <a:br>
              <a:rPr lang="en-US" sz="1600" dirty="0" smtClean="0"/>
            </a:br>
            <a:r>
              <a:rPr lang="en-US" sz="1600" dirty="0" smtClean="0"/>
              <a:t>= 23.11</a:t>
            </a:r>
          </a:p>
          <a:p>
            <a:pPr algn="ctr"/>
            <a:r>
              <a:rPr lang="en-US" sz="1600" dirty="0" smtClean="0"/>
              <a:t>(18-54)</a:t>
            </a:r>
            <a:endParaRPr lang="en-US" sz="1600" dirty="0"/>
          </a:p>
        </p:txBody>
      </p:sp>
      <p:sp>
        <p:nvSpPr>
          <p:cNvPr id="11" name="Rounded Rectangular Callout 10"/>
          <p:cNvSpPr/>
          <p:nvPr/>
        </p:nvSpPr>
        <p:spPr>
          <a:xfrm>
            <a:off x="3380510" y="1752600"/>
            <a:ext cx="1905000" cy="990600"/>
          </a:xfrm>
          <a:prstGeom prst="wedgeRoundRectCallout">
            <a:avLst/>
          </a:prstGeom>
          <a:solidFill>
            <a:srgbClr val="6FC3D7"/>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Mean PTGI-SF = 29.70</a:t>
            </a:r>
          </a:p>
          <a:p>
            <a:pPr algn="ctr"/>
            <a:r>
              <a:rPr lang="en-US" sz="1600" dirty="0" smtClean="0"/>
              <a:t>(3-49)</a:t>
            </a:r>
            <a:endParaRPr lang="en-US" sz="1600" dirty="0"/>
          </a:p>
        </p:txBody>
      </p:sp>
      <p:sp>
        <p:nvSpPr>
          <p:cNvPr id="13" name="Rounded Rectangular Callout 12"/>
          <p:cNvSpPr/>
          <p:nvPr/>
        </p:nvSpPr>
        <p:spPr>
          <a:xfrm>
            <a:off x="1447800" y="3324101"/>
            <a:ext cx="1932710" cy="1171575"/>
          </a:xfrm>
          <a:prstGeom prst="wedgeRoundRectCallout">
            <a:avLst/>
          </a:prstGeom>
          <a:solidFill>
            <a:srgbClr val="6FC3D7"/>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Mean No. of </a:t>
            </a:r>
            <a:br>
              <a:rPr lang="en-US" sz="1600" dirty="0" smtClean="0"/>
            </a:br>
            <a:r>
              <a:rPr lang="en-US" sz="1600" dirty="0" smtClean="0"/>
              <a:t>Events </a:t>
            </a:r>
            <a:br>
              <a:rPr lang="en-US" sz="1600" dirty="0" smtClean="0"/>
            </a:br>
            <a:r>
              <a:rPr lang="en-US" sz="1600" dirty="0" smtClean="0"/>
              <a:t>= 4.77</a:t>
            </a:r>
          </a:p>
          <a:p>
            <a:pPr algn="ctr"/>
            <a:r>
              <a:rPr lang="en-US" sz="1600" dirty="0" smtClean="0"/>
              <a:t>(Range 1 – 12)</a:t>
            </a:r>
            <a:endParaRPr lang="en-US" sz="1600" dirty="0"/>
          </a:p>
        </p:txBody>
      </p:sp>
      <p:sp>
        <p:nvSpPr>
          <p:cNvPr id="14" name="Snip and Round Single Corner Rectangle 13"/>
          <p:cNvSpPr/>
          <p:nvPr/>
        </p:nvSpPr>
        <p:spPr>
          <a:xfrm>
            <a:off x="685800" y="1921275"/>
            <a:ext cx="2438400" cy="11430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HK" dirty="0" smtClean="0"/>
              <a:t>Core Beliefs Challenge</a:t>
            </a:r>
          </a:p>
          <a:p>
            <a:pPr algn="ctr"/>
            <a:r>
              <a:rPr lang="en-HK" dirty="0" smtClean="0"/>
              <a:t>(</a:t>
            </a:r>
            <a:r>
              <a:rPr lang="en-HK" i="1" dirty="0" smtClean="0"/>
              <a:t>r</a:t>
            </a:r>
            <a:r>
              <a:rPr lang="en-HK" dirty="0" smtClean="0"/>
              <a:t>=.335, </a:t>
            </a:r>
            <a:r>
              <a:rPr lang="en-HK" i="1" dirty="0" smtClean="0"/>
              <a:t>p</a:t>
            </a:r>
            <a:r>
              <a:rPr lang="en-HK" dirty="0" smtClean="0"/>
              <a:t>=.003)</a:t>
            </a:r>
            <a:endParaRPr lang="en-US" dirty="0"/>
          </a:p>
        </p:txBody>
      </p:sp>
      <p:sp>
        <p:nvSpPr>
          <p:cNvPr id="15" name="Snip and Round Single Corner Rectangle 14"/>
          <p:cNvSpPr/>
          <p:nvPr/>
        </p:nvSpPr>
        <p:spPr>
          <a:xfrm>
            <a:off x="1130395" y="4854720"/>
            <a:ext cx="2590799" cy="1066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Deliberate Rumination </a:t>
            </a:r>
          </a:p>
          <a:p>
            <a:pPr algn="ctr"/>
            <a:r>
              <a:rPr lang="en-HK" dirty="0" smtClean="0"/>
              <a:t>(</a:t>
            </a:r>
            <a:r>
              <a:rPr lang="en-HK" i="1" dirty="0" smtClean="0"/>
              <a:t>r</a:t>
            </a:r>
            <a:r>
              <a:rPr lang="en-HK" dirty="0" smtClean="0"/>
              <a:t> = .380, </a:t>
            </a:r>
            <a:r>
              <a:rPr lang="en-HK" i="1" dirty="0" smtClean="0"/>
              <a:t>p</a:t>
            </a:r>
            <a:r>
              <a:rPr lang="en-HK" dirty="0" smtClean="0"/>
              <a:t>=.001)</a:t>
            </a:r>
            <a:endParaRPr lang="en-US" dirty="0" smtClean="0"/>
          </a:p>
          <a:p>
            <a:pPr algn="ctr"/>
            <a:endParaRPr lang="en-US" dirty="0"/>
          </a:p>
        </p:txBody>
      </p:sp>
      <p:sp>
        <p:nvSpPr>
          <p:cNvPr id="17" name="Snip and Round Single Corner Rectangle 16"/>
          <p:cNvSpPr/>
          <p:nvPr/>
        </p:nvSpPr>
        <p:spPr>
          <a:xfrm>
            <a:off x="5867400" y="4648200"/>
            <a:ext cx="2590800" cy="15240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Chinese Cultural Beliefs about Adversity (Challenge)</a:t>
            </a:r>
          </a:p>
          <a:p>
            <a:pPr algn="ctr"/>
            <a:r>
              <a:rPr lang="en-HK" dirty="0" smtClean="0"/>
              <a:t>(</a:t>
            </a:r>
            <a:r>
              <a:rPr lang="en-HK" i="1" dirty="0" smtClean="0"/>
              <a:t>r</a:t>
            </a:r>
            <a:r>
              <a:rPr lang="en-HK" dirty="0" smtClean="0"/>
              <a:t> = .247, </a:t>
            </a:r>
            <a:r>
              <a:rPr lang="en-HK" i="1" dirty="0" smtClean="0"/>
              <a:t>p</a:t>
            </a:r>
            <a:r>
              <a:rPr lang="en-HK" dirty="0" smtClean="0"/>
              <a:t>=.029)</a:t>
            </a:r>
            <a:endParaRPr lang="en-US" dirty="0"/>
          </a:p>
        </p:txBody>
      </p:sp>
      <p:sp>
        <p:nvSpPr>
          <p:cNvPr id="19" name="Slide Number Placeholder 18"/>
          <p:cNvSpPr>
            <a:spLocks noGrp="1"/>
          </p:cNvSpPr>
          <p:nvPr>
            <p:ph type="sldNum" sz="quarter" idx="12"/>
          </p:nvPr>
        </p:nvSpPr>
        <p:spPr/>
        <p:txBody>
          <a:bodyPr/>
          <a:lstStyle/>
          <a:p>
            <a:fld id="{946B05A8-0FE5-468A-A5E2-B87DBD6A0451}" type="slidenum">
              <a:rPr lang="en-US" smtClean="0"/>
              <a:pPr/>
              <a:t>20</a:t>
            </a:fld>
            <a:endParaRPr lang="en-US"/>
          </a:p>
        </p:txBody>
      </p:sp>
      <p:sp>
        <p:nvSpPr>
          <p:cNvPr id="20" name="Rounded Rectangular Callout 19"/>
          <p:cNvSpPr/>
          <p:nvPr/>
        </p:nvSpPr>
        <p:spPr>
          <a:xfrm>
            <a:off x="6028212" y="3226858"/>
            <a:ext cx="1905000" cy="1303690"/>
          </a:xfrm>
          <a:prstGeom prst="wedgeRoundRectCallout">
            <a:avLst/>
          </a:prstGeom>
          <a:solidFill>
            <a:srgbClr val="6FC3D7"/>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Mean Perceived Event Stressfulness = 5.73</a:t>
            </a:r>
          </a:p>
          <a:p>
            <a:pPr algn="ctr"/>
            <a:r>
              <a:rPr lang="en-US" sz="1600" dirty="0" smtClean="0"/>
              <a:t>(1-7)</a:t>
            </a:r>
            <a:endParaRPr lang="en-US" sz="1600" dirty="0"/>
          </a:p>
        </p:txBody>
      </p:sp>
      <p:sp>
        <p:nvSpPr>
          <p:cNvPr id="21" name="Rounded Rectangular Callout 20"/>
          <p:cNvSpPr/>
          <p:nvPr/>
        </p:nvSpPr>
        <p:spPr>
          <a:xfrm>
            <a:off x="3962400" y="4890963"/>
            <a:ext cx="1693315" cy="1038474"/>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96.83% Interested in Phase Two</a:t>
            </a:r>
            <a:endParaRPr lang="en-US" sz="1600" dirty="0"/>
          </a:p>
        </p:txBody>
      </p:sp>
    </p:spTree>
    <p:extLst>
      <p:ext uri="{BB962C8B-B14F-4D97-AF65-F5344CB8AC3E}">
        <p14:creationId xmlns:p14="http://schemas.microsoft.com/office/powerpoint/2010/main" val="37088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7"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lstStyle/>
          <a:p>
            <a:r>
              <a:rPr lang="en-US" dirty="0" smtClean="0"/>
              <a:t>Results (Phase One):</a:t>
            </a:r>
            <a:br>
              <a:rPr lang="en-US" dirty="0" smtClean="0"/>
            </a:br>
            <a:r>
              <a:rPr lang="en-US" dirty="0" smtClean="0"/>
              <a:t>Exploratory Path Model of PTG</a:t>
            </a:r>
            <a:endParaRPr lang="en-US" dirty="0"/>
          </a:p>
        </p:txBody>
      </p:sp>
      <p:sp>
        <p:nvSpPr>
          <p:cNvPr id="4" name="Footer Placeholder 3"/>
          <p:cNvSpPr>
            <a:spLocks noGrp="1"/>
          </p:cNvSpPr>
          <p:nvPr>
            <p:ph type="ftr" sz="quarter" idx="11"/>
          </p:nvPr>
        </p:nvSpPr>
        <p:spPr/>
        <p:txBody>
          <a:bodyPr/>
          <a:lstStyle/>
          <a:p>
            <a:r>
              <a:rPr lang="en-US" smtClean="0"/>
              <a:t>BPS DCoP Conference Jul 2016</a:t>
            </a:r>
            <a:endParaRPr lang="en-US"/>
          </a:p>
        </p:txBody>
      </p:sp>
      <p:sp>
        <p:nvSpPr>
          <p:cNvPr id="6" name="Slide Number Placeholder 5"/>
          <p:cNvSpPr>
            <a:spLocks noGrp="1"/>
          </p:cNvSpPr>
          <p:nvPr>
            <p:ph type="sldNum" sz="quarter" idx="12"/>
          </p:nvPr>
        </p:nvSpPr>
        <p:spPr/>
        <p:txBody>
          <a:bodyPr/>
          <a:lstStyle/>
          <a:p>
            <a:fld id="{946B05A8-0FE5-468A-A5E2-B87DBD6A0451}" type="slidenum">
              <a:rPr lang="en-US" smtClean="0"/>
              <a:pPr/>
              <a:t>21</a:t>
            </a:fld>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1524000"/>
            <a:ext cx="8226315" cy="5181600"/>
          </a:xfrm>
          <a:prstGeom prst="rect">
            <a:avLst/>
          </a:prstGeom>
          <a:noFill/>
          <a:ln w="9525">
            <a:noFill/>
            <a:miter lim="800000"/>
            <a:headEnd/>
            <a:tailEnd/>
          </a:ln>
        </p:spPr>
      </p:pic>
    </p:spTree>
    <p:extLst>
      <p:ext uri="{BB962C8B-B14F-4D97-AF65-F5344CB8AC3E}">
        <p14:creationId xmlns:p14="http://schemas.microsoft.com/office/powerpoint/2010/main" val="1638868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Phase Two (Qualitative)</a:t>
            </a:r>
            <a:endParaRPr lang="en-US" dirty="0"/>
          </a:p>
        </p:txBody>
      </p:sp>
      <p:sp>
        <p:nvSpPr>
          <p:cNvPr id="6" name="Subtitle 5"/>
          <p:cNvSpPr>
            <a:spLocks noGrp="1"/>
          </p:cNvSpPr>
          <p:nvPr>
            <p:ph type="subTitle" idx="1"/>
          </p:nvPr>
        </p:nvSpPr>
        <p:spPr/>
        <p:txBody>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759" y="23648"/>
            <a:ext cx="3309455" cy="3288240"/>
          </a:xfrm>
          <a:prstGeom prst="rect">
            <a:avLst/>
          </a:prstGeom>
        </p:spPr>
      </p:pic>
    </p:spTree>
    <p:extLst>
      <p:ext uri="{BB962C8B-B14F-4D97-AF65-F5344CB8AC3E}">
        <p14:creationId xmlns:p14="http://schemas.microsoft.com/office/powerpoint/2010/main" val="657488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551"/>
            <a:ext cx="1928121" cy="2820569"/>
          </a:xfrm>
        </p:spPr>
        <p:txBody>
          <a:bodyPr/>
          <a:lstStyle/>
          <a:p>
            <a:r>
              <a:rPr lang="en-US" dirty="0" smtClean="0"/>
              <a:t>Methods (Phase Two)</a:t>
            </a:r>
            <a:endParaRPr lang="en-US" dirty="0"/>
          </a:p>
        </p:txBody>
      </p:sp>
      <p:sp>
        <p:nvSpPr>
          <p:cNvPr id="4" name="Footer Placeholder 3"/>
          <p:cNvSpPr>
            <a:spLocks noGrp="1"/>
          </p:cNvSpPr>
          <p:nvPr>
            <p:ph type="ftr" sz="quarter" idx="11"/>
          </p:nvPr>
        </p:nvSpPr>
        <p:spPr/>
        <p:txBody>
          <a:bodyPr/>
          <a:lstStyle/>
          <a:p>
            <a:r>
              <a:rPr lang="en-US" smtClean="0"/>
              <a:t>BPS DCoP Conference Jul 2016</a:t>
            </a:r>
            <a:endParaRPr lang="en-US"/>
          </a:p>
        </p:txBody>
      </p:sp>
      <p:sp>
        <p:nvSpPr>
          <p:cNvPr id="5" name="Hexagon 4"/>
          <p:cNvSpPr/>
          <p:nvPr/>
        </p:nvSpPr>
        <p:spPr>
          <a:xfrm>
            <a:off x="3752189" y="1880037"/>
            <a:ext cx="2648607" cy="2286000"/>
          </a:xfrm>
          <a:prstGeom prst="hexagon">
            <a:avLst/>
          </a:prstGeom>
          <a:solidFill>
            <a:srgbClr val="768BD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smtClean="0">
                <a:solidFill>
                  <a:schemeClr val="tx1"/>
                </a:solidFill>
              </a:rPr>
              <a:t>PTG</a:t>
            </a:r>
            <a:endParaRPr lang="en-US" sz="4000" dirty="0">
              <a:solidFill>
                <a:schemeClr val="tx1"/>
              </a:solidFill>
            </a:endParaRPr>
          </a:p>
        </p:txBody>
      </p:sp>
      <p:sp>
        <p:nvSpPr>
          <p:cNvPr id="6" name="Hexagon 5"/>
          <p:cNvSpPr/>
          <p:nvPr/>
        </p:nvSpPr>
        <p:spPr>
          <a:xfrm>
            <a:off x="3962356" y="55177"/>
            <a:ext cx="2275610"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00" dirty="0">
              <a:solidFill>
                <a:sysClr val="windowText" lastClr="000000"/>
              </a:solidFill>
            </a:endParaRPr>
          </a:p>
          <a:p>
            <a:pPr lvl="0" algn="ctr"/>
            <a:endParaRPr lang="en-US" sz="1100" dirty="0">
              <a:solidFill>
                <a:sysClr val="windowText" lastClr="000000"/>
              </a:solidFill>
            </a:endParaRPr>
          </a:p>
          <a:p>
            <a:pPr lvl="0" algn="ctr"/>
            <a:endParaRPr lang="en-US" sz="1100" dirty="0" smtClean="0">
              <a:solidFill>
                <a:sysClr val="windowText" lastClr="000000"/>
              </a:solidFill>
            </a:endParaRPr>
          </a:p>
          <a:p>
            <a:pPr lvl="0" algn="ctr"/>
            <a:endParaRPr lang="en-US" sz="1100" dirty="0">
              <a:solidFill>
                <a:sysClr val="windowText" lastClr="000000"/>
              </a:solidFill>
            </a:endParaRPr>
          </a:p>
          <a:p>
            <a:pPr lvl="0" algn="ctr"/>
            <a:endParaRPr lang="en-US" sz="1100" dirty="0" smtClean="0">
              <a:solidFill>
                <a:sysClr val="windowText" lastClr="000000"/>
              </a:solidFill>
            </a:endParaRPr>
          </a:p>
          <a:p>
            <a:pPr lvl="0" algn="ctr"/>
            <a:endParaRPr lang="en-US" sz="1100" dirty="0">
              <a:solidFill>
                <a:sysClr val="windowText" lastClr="000000"/>
              </a:solidFill>
            </a:endParaRPr>
          </a:p>
          <a:p>
            <a:pPr lvl="0" algn="ctr"/>
            <a:r>
              <a:rPr lang="en-US" sz="1100" dirty="0">
                <a:solidFill>
                  <a:sysClr val="windowText" lastClr="000000"/>
                </a:solidFill>
              </a:rPr>
              <a:t>Phenomenological Questions</a:t>
            </a:r>
          </a:p>
          <a:p>
            <a:pPr lvl="0" algn="ctr"/>
            <a:endParaRPr lang="en-US" sz="1100" dirty="0">
              <a:solidFill>
                <a:sysClr val="windowText" lastClr="000000"/>
              </a:solidFill>
            </a:endParaRPr>
          </a:p>
          <a:p>
            <a:pPr lvl="0" algn="ctr"/>
            <a:r>
              <a:rPr lang="en-US" sz="1100" dirty="0">
                <a:solidFill>
                  <a:sysClr val="windowText" lastClr="000000"/>
                </a:solidFill>
              </a:rPr>
              <a:t>How? What</a:t>
            </a:r>
            <a:r>
              <a:rPr lang="en-US" sz="1100" dirty="0" smtClean="0">
                <a:solidFill>
                  <a:sysClr val="windowText" lastClr="000000"/>
                </a:solidFill>
              </a:rPr>
              <a:t>?</a:t>
            </a:r>
          </a:p>
          <a:p>
            <a:pPr lvl="0" algn="ctr"/>
            <a:endParaRPr lang="en-US" sz="1100" dirty="0">
              <a:solidFill>
                <a:sysClr val="windowText" lastClr="000000"/>
              </a:solidFill>
            </a:endParaRPr>
          </a:p>
          <a:p>
            <a:pPr lvl="0" algn="ctr"/>
            <a:endParaRPr lang="en-US" sz="1100" dirty="0" smtClean="0">
              <a:solidFill>
                <a:sysClr val="windowText" lastClr="000000"/>
              </a:solidFill>
            </a:endParaRPr>
          </a:p>
          <a:p>
            <a:pPr lvl="0" algn="ctr"/>
            <a:endParaRPr lang="en-US" sz="1100" dirty="0">
              <a:solidFill>
                <a:sysClr val="windowText" lastClr="000000"/>
              </a:solidFill>
            </a:endParaRPr>
          </a:p>
          <a:p>
            <a:pPr lvl="0" algn="ctr"/>
            <a:endParaRPr lang="en-US" sz="1100" dirty="0" smtClean="0">
              <a:solidFill>
                <a:sysClr val="windowText" lastClr="000000"/>
              </a:solidFill>
            </a:endParaRPr>
          </a:p>
          <a:p>
            <a:pPr lvl="0" algn="ctr"/>
            <a:endParaRPr lang="en-US" sz="1100" dirty="0">
              <a:solidFill>
                <a:sysClr val="windowText" lastClr="000000"/>
              </a:solidFill>
            </a:endParaRPr>
          </a:p>
          <a:p>
            <a:pPr lvl="0" algn="ctr"/>
            <a:endParaRPr lang="en-US" sz="1100" dirty="0" smtClean="0">
              <a:solidFill>
                <a:sysClr val="windowText" lastClr="000000"/>
              </a:solidFill>
            </a:endParaRPr>
          </a:p>
          <a:p>
            <a:pPr lvl="0" algn="ctr"/>
            <a:endParaRPr lang="en-US" sz="1100" dirty="0">
              <a:solidFill>
                <a:sysClr val="windowText" lastClr="000000"/>
              </a:solidFill>
            </a:endParaRPr>
          </a:p>
          <a:p>
            <a:pPr lvl="0" algn="ctr"/>
            <a:endParaRPr lang="en-US" sz="1100" dirty="0">
              <a:solidFill>
                <a:sysClr val="windowText" lastClr="000000"/>
              </a:solidFill>
            </a:endParaRPr>
          </a:p>
          <a:p>
            <a:pPr lvl="0" algn="ctr"/>
            <a:endParaRPr lang="en-US" sz="1100" dirty="0">
              <a:solidFill>
                <a:sysClr val="windowText" lastClr="000000"/>
              </a:solidFill>
            </a:endParaRPr>
          </a:p>
        </p:txBody>
      </p:sp>
      <p:sp>
        <p:nvSpPr>
          <p:cNvPr id="8" name="Hexagon 7"/>
          <p:cNvSpPr/>
          <p:nvPr/>
        </p:nvSpPr>
        <p:spPr>
          <a:xfrm>
            <a:off x="5829299" y="1083770"/>
            <a:ext cx="2209800"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ysClr val="windowText" lastClr="000000"/>
              </a:solidFill>
            </a:endParaRPr>
          </a:p>
          <a:p>
            <a:pPr algn="ctr"/>
            <a:endParaRPr lang="en-US" sz="1400" dirty="0" smtClean="0">
              <a:solidFill>
                <a:sysClr val="windowText" lastClr="000000"/>
              </a:solidFill>
            </a:endParaRPr>
          </a:p>
          <a:p>
            <a:pPr algn="ctr"/>
            <a:endParaRPr lang="en-US" sz="1400" dirty="0">
              <a:solidFill>
                <a:sysClr val="windowText" lastClr="000000"/>
              </a:solidFill>
            </a:endParaRPr>
          </a:p>
          <a:p>
            <a:pPr algn="ctr"/>
            <a:endParaRPr lang="en-US" sz="1400" dirty="0" smtClean="0">
              <a:solidFill>
                <a:sysClr val="windowText" lastClr="000000"/>
              </a:solidFill>
            </a:endParaRPr>
          </a:p>
          <a:p>
            <a:pPr algn="ctr"/>
            <a:r>
              <a:rPr lang="en-US" sz="1200" dirty="0" smtClean="0">
                <a:solidFill>
                  <a:sysClr val="windowText" lastClr="000000"/>
                </a:solidFill>
              </a:rPr>
              <a:t>Homogeneity</a:t>
            </a:r>
          </a:p>
          <a:p>
            <a:pPr algn="ctr"/>
            <a:endParaRPr lang="en-US" sz="1200" dirty="0" smtClean="0">
              <a:solidFill>
                <a:sysClr val="windowText" lastClr="000000"/>
              </a:solidFill>
            </a:endParaRPr>
          </a:p>
          <a:p>
            <a:pPr algn="ctr"/>
            <a:endParaRPr lang="en-US" sz="1400" dirty="0">
              <a:solidFill>
                <a:sysClr val="windowText" lastClr="000000"/>
              </a:solidFill>
            </a:endParaRPr>
          </a:p>
        </p:txBody>
      </p:sp>
      <p:sp>
        <p:nvSpPr>
          <p:cNvPr id="9" name="Hexagon 8"/>
          <p:cNvSpPr/>
          <p:nvPr/>
        </p:nvSpPr>
        <p:spPr>
          <a:xfrm>
            <a:off x="5791199" y="3086100"/>
            <a:ext cx="2286001"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ysClr val="windowText" lastClr="000000"/>
              </a:solidFill>
            </a:endParaRPr>
          </a:p>
          <a:p>
            <a:pPr algn="ctr"/>
            <a:endParaRPr lang="en-US" sz="1200" dirty="0" smtClean="0">
              <a:solidFill>
                <a:sysClr val="windowText" lastClr="000000"/>
              </a:solidFill>
            </a:endParaRPr>
          </a:p>
          <a:p>
            <a:pPr lvl="0" algn="ctr"/>
            <a:endParaRPr lang="en-US" sz="1200" dirty="0">
              <a:solidFill>
                <a:sysClr val="windowText" lastClr="000000"/>
              </a:solidFill>
            </a:endParaRPr>
          </a:p>
          <a:p>
            <a:pPr lvl="0" algn="ctr"/>
            <a:endParaRPr lang="en-US" sz="1200" dirty="0" smtClean="0">
              <a:solidFill>
                <a:sysClr val="windowText" lastClr="000000"/>
              </a:solidFill>
            </a:endParaRPr>
          </a:p>
          <a:p>
            <a:pPr lvl="0" algn="ctr"/>
            <a:endParaRPr lang="en-US" sz="1200" dirty="0">
              <a:solidFill>
                <a:sysClr val="windowText" lastClr="000000"/>
              </a:solidFill>
            </a:endParaRPr>
          </a:p>
          <a:p>
            <a:pPr algn="ctr"/>
            <a:r>
              <a:rPr lang="en-US" sz="1200" dirty="0" smtClean="0">
                <a:solidFill>
                  <a:sysClr val="windowText" lastClr="000000"/>
                </a:solidFill>
              </a:rPr>
              <a:t>Purposive Sampling</a:t>
            </a:r>
          </a:p>
          <a:p>
            <a:pPr algn="ctr"/>
            <a:endParaRPr lang="en-US" sz="1200" dirty="0">
              <a:solidFill>
                <a:sysClr val="windowText" lastClr="000000"/>
              </a:solidFill>
            </a:endParaRPr>
          </a:p>
          <a:p>
            <a:pPr algn="ctr"/>
            <a:endParaRPr lang="en-US" sz="1200" dirty="0" smtClean="0">
              <a:solidFill>
                <a:sysClr val="windowText" lastClr="000000"/>
              </a:solidFill>
            </a:endParaRPr>
          </a:p>
          <a:p>
            <a:pPr algn="ctr"/>
            <a:endParaRPr lang="en-US" sz="1200" dirty="0">
              <a:solidFill>
                <a:sysClr val="windowText" lastClr="000000"/>
              </a:solidFill>
            </a:endParaRPr>
          </a:p>
          <a:p>
            <a:pPr algn="ctr"/>
            <a:endParaRPr lang="en-US" sz="1200" dirty="0" smtClean="0">
              <a:solidFill>
                <a:sysClr val="windowText" lastClr="000000"/>
              </a:solidFill>
            </a:endParaRPr>
          </a:p>
          <a:p>
            <a:pPr algn="ctr"/>
            <a:endParaRPr lang="en-US" sz="1200" dirty="0">
              <a:solidFill>
                <a:sysClr val="windowText" lastClr="000000"/>
              </a:solidFill>
            </a:endParaRPr>
          </a:p>
          <a:p>
            <a:pPr algn="ctr"/>
            <a:endParaRPr lang="en-US" sz="1200" dirty="0" smtClean="0">
              <a:solidFill>
                <a:sysClr val="windowText" lastClr="000000"/>
              </a:solidFill>
            </a:endParaRPr>
          </a:p>
          <a:p>
            <a:pPr algn="ctr"/>
            <a:endParaRPr lang="en-US" sz="1200" dirty="0">
              <a:solidFill>
                <a:sysClr val="windowText" lastClr="000000"/>
              </a:solidFill>
            </a:endParaRPr>
          </a:p>
          <a:p>
            <a:pPr algn="ctr"/>
            <a:endParaRPr lang="en-US" sz="1200" dirty="0">
              <a:solidFill>
                <a:sysClr val="windowText" lastClr="000000"/>
              </a:solidFill>
            </a:endParaRPr>
          </a:p>
        </p:txBody>
      </p:sp>
      <p:sp>
        <p:nvSpPr>
          <p:cNvPr id="10" name="Hexagon 9"/>
          <p:cNvSpPr/>
          <p:nvPr/>
        </p:nvSpPr>
        <p:spPr>
          <a:xfrm>
            <a:off x="3994766" y="4091409"/>
            <a:ext cx="2228274"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ysClr val="windowText" lastClr="000000"/>
              </a:solidFill>
            </a:endParaRPr>
          </a:p>
          <a:p>
            <a:pPr algn="ctr"/>
            <a:r>
              <a:rPr lang="en-US" sz="1100" dirty="0">
                <a:solidFill>
                  <a:sysClr val="windowText" lastClr="000000"/>
                </a:solidFill>
              </a:rPr>
              <a:t>Face-to-face semi-structured interviews</a:t>
            </a:r>
          </a:p>
          <a:p>
            <a:pPr algn="ctr"/>
            <a:endParaRPr lang="en-US" sz="1100" dirty="0">
              <a:solidFill>
                <a:sysClr val="windowText" lastClr="000000"/>
              </a:solidFill>
            </a:endParaRPr>
          </a:p>
          <a:p>
            <a:pPr algn="ctr"/>
            <a:r>
              <a:rPr lang="en-US" sz="1100" dirty="0">
                <a:solidFill>
                  <a:sysClr val="windowText" lastClr="000000"/>
                </a:solidFill>
              </a:rPr>
              <a:t>Loose </a:t>
            </a:r>
            <a:r>
              <a:rPr lang="en-US" sz="1100" dirty="0" smtClean="0">
                <a:solidFill>
                  <a:sysClr val="windowText" lastClr="000000"/>
                </a:solidFill>
              </a:rPr>
              <a:t>guidelines</a:t>
            </a:r>
            <a:endParaRPr lang="en-US" sz="1100" dirty="0">
              <a:solidFill>
                <a:sysClr val="windowText" lastClr="000000"/>
              </a:solidFill>
            </a:endParaRPr>
          </a:p>
          <a:p>
            <a:pPr algn="ctr"/>
            <a:endParaRPr lang="en-US" sz="1100" dirty="0" smtClean="0">
              <a:solidFill>
                <a:sysClr val="windowText" lastClr="000000"/>
              </a:solidFill>
            </a:endParaRPr>
          </a:p>
          <a:p>
            <a:pPr algn="ctr"/>
            <a:endParaRPr lang="en-US" sz="1100" dirty="0">
              <a:solidFill>
                <a:sysClr val="windowText" lastClr="000000"/>
              </a:solidFill>
            </a:endParaRPr>
          </a:p>
          <a:p>
            <a:pPr algn="ctr"/>
            <a:endParaRPr lang="en-US" sz="1100" dirty="0">
              <a:solidFill>
                <a:sysClr val="windowText" lastClr="000000"/>
              </a:solidFill>
            </a:endParaRPr>
          </a:p>
          <a:p>
            <a:pPr algn="ctr"/>
            <a:endParaRPr lang="en-US" sz="1100" dirty="0" smtClean="0">
              <a:solidFill>
                <a:sysClr val="windowText" lastClr="000000"/>
              </a:solidFill>
            </a:endParaRPr>
          </a:p>
        </p:txBody>
      </p:sp>
      <p:sp>
        <p:nvSpPr>
          <p:cNvPr id="11" name="Hexagon 10"/>
          <p:cNvSpPr/>
          <p:nvPr/>
        </p:nvSpPr>
        <p:spPr>
          <a:xfrm>
            <a:off x="2057400" y="3070662"/>
            <a:ext cx="2286000"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ysClr val="windowText" lastClr="000000"/>
              </a:solidFill>
            </a:endParaRPr>
          </a:p>
          <a:p>
            <a:pPr algn="ctr"/>
            <a:endParaRPr lang="en-US" sz="1100" dirty="0" smtClean="0">
              <a:solidFill>
                <a:sysClr val="windowText" lastClr="000000"/>
              </a:solidFill>
            </a:endParaRPr>
          </a:p>
          <a:p>
            <a:pPr algn="ctr"/>
            <a:endParaRPr lang="en-US" sz="1100" dirty="0">
              <a:solidFill>
                <a:sysClr val="windowText" lastClr="000000"/>
              </a:solidFill>
            </a:endParaRPr>
          </a:p>
          <a:p>
            <a:pPr algn="ctr"/>
            <a:endParaRPr lang="en-US" sz="1100" dirty="0" smtClean="0">
              <a:solidFill>
                <a:sysClr val="windowText" lastClr="000000"/>
              </a:solidFill>
            </a:endParaRPr>
          </a:p>
          <a:p>
            <a:pPr algn="ctr"/>
            <a:r>
              <a:rPr lang="en-US" sz="1100" dirty="0" smtClean="0">
                <a:solidFill>
                  <a:sysClr val="windowText" lastClr="000000"/>
                </a:solidFill>
              </a:rPr>
              <a:t>Topics</a:t>
            </a:r>
            <a:endParaRPr lang="en-US" sz="1100" dirty="0">
              <a:solidFill>
                <a:sysClr val="windowText" lastClr="000000"/>
              </a:solidFill>
            </a:endParaRPr>
          </a:p>
          <a:p>
            <a:pPr algn="ctr"/>
            <a:endParaRPr lang="en-US" sz="1100" dirty="0">
              <a:solidFill>
                <a:sysClr val="windowText" lastClr="000000"/>
              </a:solidFill>
            </a:endParaRPr>
          </a:p>
          <a:p>
            <a:pPr algn="ctr"/>
            <a:r>
              <a:rPr lang="en-US" sz="1100" dirty="0">
                <a:solidFill>
                  <a:sysClr val="windowText" lastClr="000000"/>
                </a:solidFill>
              </a:rPr>
              <a:t>Cultural influences</a:t>
            </a:r>
          </a:p>
          <a:p>
            <a:pPr algn="ctr"/>
            <a:r>
              <a:rPr lang="en-US" sz="1100" dirty="0" smtClean="0">
                <a:solidFill>
                  <a:sysClr val="windowText" lastClr="000000"/>
                </a:solidFill>
              </a:rPr>
              <a:t>Core Beliefs Challenge </a:t>
            </a:r>
          </a:p>
          <a:p>
            <a:pPr algn="ctr"/>
            <a:r>
              <a:rPr lang="en-HK" sz="1100" dirty="0" smtClean="0">
                <a:solidFill>
                  <a:sysClr val="windowText" lastClr="000000"/>
                </a:solidFill>
              </a:rPr>
              <a:t>Rumination</a:t>
            </a:r>
            <a:endParaRPr lang="en-US" sz="1100" dirty="0" smtClean="0">
              <a:solidFill>
                <a:sysClr val="windowText" lastClr="000000"/>
              </a:solidFill>
            </a:endParaRPr>
          </a:p>
        </p:txBody>
      </p:sp>
      <p:sp>
        <p:nvSpPr>
          <p:cNvPr id="13" name="Hexagon 12"/>
          <p:cNvSpPr/>
          <p:nvPr/>
        </p:nvSpPr>
        <p:spPr>
          <a:xfrm>
            <a:off x="2133600" y="1083770"/>
            <a:ext cx="2249210" cy="1905000"/>
          </a:xfrm>
          <a:prstGeom prst="hexagon">
            <a:avLst/>
          </a:prstGeom>
          <a:solidFill>
            <a:schemeClr val="bg1">
              <a:alpha val="78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ysClr val="windowText" lastClr="000000"/>
              </a:solidFill>
            </a:endParaRPr>
          </a:p>
          <a:p>
            <a:pPr algn="ctr"/>
            <a:endParaRPr lang="en-US" sz="1100" dirty="0">
              <a:solidFill>
                <a:sysClr val="windowText" lastClr="000000"/>
              </a:solidFill>
            </a:endParaRPr>
          </a:p>
          <a:p>
            <a:pPr algn="ctr"/>
            <a:endParaRPr lang="en-US" sz="1100" dirty="0" smtClean="0">
              <a:solidFill>
                <a:sysClr val="windowText" lastClr="000000"/>
              </a:solidFill>
            </a:endParaRPr>
          </a:p>
          <a:p>
            <a:pPr algn="ctr"/>
            <a:endParaRPr lang="en-US" sz="1100" dirty="0">
              <a:solidFill>
                <a:sysClr val="windowText" lastClr="000000"/>
              </a:solidFill>
            </a:endParaRPr>
          </a:p>
          <a:p>
            <a:pPr algn="ctr"/>
            <a:r>
              <a:rPr lang="en-US" sz="1100" dirty="0" smtClean="0">
                <a:solidFill>
                  <a:sysClr val="windowText" lastClr="000000"/>
                </a:solidFill>
              </a:rPr>
              <a:t>Interpretative </a:t>
            </a:r>
            <a:r>
              <a:rPr lang="en-US" sz="1100" dirty="0">
                <a:solidFill>
                  <a:sysClr val="windowText" lastClr="000000"/>
                </a:solidFill>
              </a:rPr>
              <a:t>Phenomenological </a:t>
            </a:r>
            <a:r>
              <a:rPr lang="en-US" sz="1100" dirty="0" smtClean="0">
                <a:solidFill>
                  <a:sysClr val="windowText" lastClr="000000"/>
                </a:solidFill>
              </a:rPr>
              <a:t>Approach (IPA)</a:t>
            </a:r>
            <a:endParaRPr lang="en-US" sz="1100" dirty="0">
              <a:solidFill>
                <a:sysClr val="windowText" lastClr="000000"/>
              </a:solidFill>
            </a:endParaRPr>
          </a:p>
          <a:p>
            <a:pPr algn="ctr"/>
            <a:endParaRPr lang="en-US" sz="1100" dirty="0">
              <a:solidFill>
                <a:sysClr val="windowText" lastClr="000000"/>
              </a:solidFill>
            </a:endParaRPr>
          </a:p>
          <a:p>
            <a:pPr algn="ctr"/>
            <a:r>
              <a:rPr lang="en-US" sz="1100" dirty="0">
                <a:solidFill>
                  <a:sysClr val="windowText" lastClr="000000"/>
                </a:solidFill>
              </a:rPr>
              <a:t>Reflectivity</a:t>
            </a:r>
          </a:p>
          <a:p>
            <a:pPr algn="ctr"/>
            <a:r>
              <a:rPr lang="en-US" sz="1100" dirty="0">
                <a:solidFill>
                  <a:sysClr val="windowText" lastClr="000000"/>
                </a:solidFill>
              </a:rPr>
              <a:t>Reflexivity</a:t>
            </a:r>
          </a:p>
          <a:p>
            <a:pPr algn="ctr"/>
            <a:r>
              <a:rPr lang="en-US" sz="1100" dirty="0">
                <a:solidFill>
                  <a:sysClr val="windowText" lastClr="000000"/>
                </a:solidFill>
              </a:rPr>
              <a:t>Bracketing</a:t>
            </a:r>
          </a:p>
        </p:txBody>
      </p:sp>
      <p:sp>
        <p:nvSpPr>
          <p:cNvPr id="15" name="Hexagon 14"/>
          <p:cNvSpPr/>
          <p:nvPr/>
        </p:nvSpPr>
        <p:spPr>
          <a:xfrm>
            <a:off x="6297901" y="1362974"/>
            <a:ext cx="257503" cy="228600"/>
          </a:xfrm>
          <a:prstGeom prst="hexagon">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735363" y="1362974"/>
            <a:ext cx="257503" cy="228600"/>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175242" y="1362974"/>
            <a:ext cx="257503" cy="228600"/>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6297901" y="1765737"/>
            <a:ext cx="257503" cy="228600"/>
          </a:xfrm>
          <a:prstGeom prst="hexag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6743989" y="1765737"/>
            <a:ext cx="257503" cy="228600"/>
          </a:xfrm>
          <a:prstGeom prst="hexag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7189270" y="1765737"/>
            <a:ext cx="257503" cy="228600"/>
          </a:xfrm>
          <a:prstGeom prst="hexag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6237966" y="1436299"/>
            <a:ext cx="1269548" cy="482903"/>
          </a:xfrm>
          <a:prstGeom prst="donut">
            <a:avLst>
              <a:gd name="adj" fmla="val 10590"/>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635" y="5334000"/>
            <a:ext cx="583454" cy="5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4841" y="1306139"/>
            <a:ext cx="333042" cy="523352"/>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563" y="3276600"/>
            <a:ext cx="596681"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779" y="3123314"/>
            <a:ext cx="557221" cy="5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4574" y="1128885"/>
            <a:ext cx="867262" cy="61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3522" y="4026491"/>
            <a:ext cx="738687" cy="71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97" y="3276601"/>
            <a:ext cx="2002703" cy="265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lide Number Placeholder 24"/>
          <p:cNvSpPr>
            <a:spLocks noGrp="1"/>
          </p:cNvSpPr>
          <p:nvPr>
            <p:ph type="sldNum" sz="quarter" idx="12"/>
          </p:nvPr>
        </p:nvSpPr>
        <p:spPr/>
        <p:txBody>
          <a:bodyPr/>
          <a:lstStyle/>
          <a:p>
            <a:fld id="{946B05A8-0FE5-468A-A5E2-B87DBD6A0451}" type="slidenum">
              <a:rPr lang="en-US" smtClean="0"/>
              <a:pPr/>
              <a:t>23</a:t>
            </a:fld>
            <a:endParaRPr lang="en-US"/>
          </a:p>
        </p:txBody>
      </p:sp>
    </p:spTree>
    <p:extLst>
      <p:ext uri="{BB962C8B-B14F-4D97-AF65-F5344CB8AC3E}">
        <p14:creationId xmlns:p14="http://schemas.microsoft.com/office/powerpoint/2010/main" val="19980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75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250"/>
                                        <p:tgtEl>
                                          <p:spTgt spid="8"/>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50"/>
                                        <p:tgtEl>
                                          <p:spTgt spid="20"/>
                                        </p:tgtEl>
                                      </p:cBhvr>
                                    </p:animEffect>
                                  </p:childTnLst>
                                </p:cTn>
                              </p:par>
                            </p:childTnLst>
                          </p:cTn>
                        </p:par>
                        <p:par>
                          <p:cTn id="40" fill="hold">
                            <p:stCondLst>
                              <p:cond delay="2750"/>
                            </p:stCondLst>
                            <p:childTnLst>
                              <p:par>
                                <p:cTn id="41" presetID="16" presetClass="entr" presetSubtype="2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1250"/>
                                        <p:tgtEl>
                                          <p:spTgt spid="9"/>
                                        </p:tgtEl>
                                      </p:cBhvr>
                                    </p:animEffect>
                                  </p:childTnLst>
                                </p:cTn>
                              </p:par>
                            </p:childTnLst>
                          </p:cTn>
                        </p:par>
                        <p:par>
                          <p:cTn id="49" fill="hold">
                            <p:stCondLst>
                              <p:cond delay="1250"/>
                            </p:stCondLst>
                            <p:childTnLst>
                              <p:par>
                                <p:cTn id="50" presetID="22" presetClass="entr" presetSubtype="4" fill="hold" nodeType="afterEffect">
                                  <p:stCondLst>
                                    <p:cond delay="0"/>
                                  </p:stCondLst>
                                  <p:childTnLst>
                                    <p:set>
                                      <p:cBhvr>
                                        <p:cTn id="51" dur="1" fill="hold">
                                          <p:stCondLst>
                                            <p:cond delay="0"/>
                                          </p:stCondLst>
                                        </p:cTn>
                                        <p:tgtEl>
                                          <p:spTgt spid="1033"/>
                                        </p:tgtEl>
                                        <p:attrNameLst>
                                          <p:attrName>style.visibility</p:attrName>
                                        </p:attrNameLst>
                                      </p:cBhvr>
                                      <p:to>
                                        <p:strVal val="visible"/>
                                      </p:to>
                                    </p:set>
                                    <p:animEffect transition="in" filter="wipe(down)">
                                      <p:cBhvr>
                                        <p:cTn id="52" dur="500"/>
                                        <p:tgtEl>
                                          <p:spTgt spid="103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1250"/>
                                        <p:tgtEl>
                                          <p:spTgt spid="10"/>
                                        </p:tgtEl>
                                      </p:cBhvr>
                                    </p:animEffect>
                                  </p:childTnLst>
                                </p:cTn>
                              </p:par>
                            </p:childTnLst>
                          </p:cTn>
                        </p:par>
                        <p:par>
                          <p:cTn id="58" fill="hold">
                            <p:stCondLst>
                              <p:cond delay="1250"/>
                            </p:stCondLst>
                            <p:childTnLst>
                              <p:par>
                                <p:cTn id="59" presetID="22" presetClass="entr" presetSubtype="4" fill="hold" nodeType="after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wipe(down)">
                                      <p:cBhvr>
                                        <p:cTn id="61" dur="500"/>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1250"/>
                                        <p:tgtEl>
                                          <p:spTgt spid="11"/>
                                        </p:tgtEl>
                                      </p:cBhvr>
                                    </p:animEffect>
                                  </p:childTnLst>
                                </p:cTn>
                              </p:par>
                            </p:childTnLst>
                          </p:cTn>
                        </p:par>
                        <p:par>
                          <p:cTn id="67" fill="hold">
                            <p:stCondLst>
                              <p:cond delay="1250"/>
                            </p:stCondLst>
                            <p:childTnLst>
                              <p:par>
                                <p:cTn id="68" presetID="6" presetClass="entr" presetSubtype="16" fill="hold" nodeType="afterEffect">
                                  <p:stCondLst>
                                    <p:cond delay="0"/>
                                  </p:stCondLst>
                                  <p:childTnLst>
                                    <p:set>
                                      <p:cBhvr>
                                        <p:cTn id="69" dur="1" fill="hold">
                                          <p:stCondLst>
                                            <p:cond delay="0"/>
                                          </p:stCondLst>
                                        </p:cTn>
                                        <p:tgtEl>
                                          <p:spTgt spid="1029"/>
                                        </p:tgtEl>
                                        <p:attrNameLst>
                                          <p:attrName>style.visibility</p:attrName>
                                        </p:attrNameLst>
                                      </p:cBhvr>
                                      <p:to>
                                        <p:strVal val="visible"/>
                                      </p:to>
                                    </p:set>
                                    <p:animEffect transition="in" filter="circle(in)">
                                      <p:cBhvr>
                                        <p:cTn id="70" dur="500"/>
                                        <p:tgtEl>
                                          <p:spTgt spid="102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circle(in)">
                                      <p:cBhvr>
                                        <p:cTn id="75" dur="1250"/>
                                        <p:tgtEl>
                                          <p:spTgt spid="13"/>
                                        </p:tgtEl>
                                      </p:cBhvr>
                                    </p:animEffect>
                                  </p:childTnLst>
                                </p:cTn>
                              </p:par>
                            </p:childTnLst>
                          </p:cTn>
                        </p:par>
                        <p:par>
                          <p:cTn id="76" fill="hold">
                            <p:stCondLst>
                              <p:cond delay="1250"/>
                            </p:stCondLst>
                            <p:childTnLst>
                              <p:par>
                                <p:cTn id="77" presetID="16" presetClass="entr" presetSubtype="21" fill="hold" nodeType="afterEffect">
                                  <p:stCondLst>
                                    <p:cond delay="0"/>
                                  </p:stCondLst>
                                  <p:childTnLst>
                                    <p:set>
                                      <p:cBhvr>
                                        <p:cTn id="78" dur="1" fill="hold">
                                          <p:stCondLst>
                                            <p:cond delay="0"/>
                                          </p:stCondLst>
                                        </p:cTn>
                                        <p:tgtEl>
                                          <p:spTgt spid="1032"/>
                                        </p:tgtEl>
                                        <p:attrNameLst>
                                          <p:attrName>style.visibility</p:attrName>
                                        </p:attrNameLst>
                                      </p:cBhvr>
                                      <p:to>
                                        <p:strVal val="visible"/>
                                      </p:to>
                                    </p:set>
                                    <p:animEffect transition="in" filter="barn(inVertical)">
                                      <p:cBhvr>
                                        <p:cTn id="79" dur="500"/>
                                        <p:tgtEl>
                                          <p:spTgt spid="10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BPS DCoP Conference Jul 2016</a:t>
            </a: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73996095"/>
              </p:ext>
            </p:extLst>
          </p:nvPr>
        </p:nvGraphicFramePr>
        <p:xfrm>
          <a:off x="228600" y="0"/>
          <a:ext cx="8915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686097" y="5479316"/>
            <a:ext cx="3429000" cy="461665"/>
          </a:xfrm>
          <a:prstGeom prst="rect">
            <a:avLst/>
          </a:prstGeom>
          <a:noFill/>
        </p:spPr>
        <p:txBody>
          <a:bodyPr wrap="square" rtlCol="0">
            <a:spAutoFit/>
          </a:bodyPr>
          <a:lstStyle/>
          <a:p>
            <a:r>
              <a:rPr lang="en-US" sz="1200" dirty="0" smtClean="0"/>
              <a:t>Stages based on Frost (2011, p. 57-59)</a:t>
            </a:r>
          </a:p>
          <a:p>
            <a:r>
              <a:rPr lang="en-US" sz="1200" dirty="0" smtClean="0"/>
              <a:t>Factors based on Yilmaz (2013)</a:t>
            </a:r>
            <a:endParaRPr lang="en-US" sz="1200" dirty="0"/>
          </a:p>
        </p:txBody>
      </p:sp>
      <p:sp>
        <p:nvSpPr>
          <p:cNvPr id="2" name="Oval 1"/>
          <p:cNvSpPr/>
          <p:nvPr/>
        </p:nvSpPr>
        <p:spPr>
          <a:xfrm>
            <a:off x="352097" y="2296512"/>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Philosophical Assumptions</a:t>
            </a:r>
            <a:endParaRPr lang="en-US" sz="1400" dirty="0">
              <a:effectLst>
                <a:outerShdw blurRad="50800" dist="38100" dir="2700000" algn="tl" rotWithShape="0">
                  <a:prstClr val="black">
                    <a:alpha val="40000"/>
                  </a:prstClr>
                </a:outerShdw>
              </a:effectLst>
            </a:endParaRPr>
          </a:p>
        </p:txBody>
      </p:sp>
      <p:sp>
        <p:nvSpPr>
          <p:cNvPr id="7" name="Oval 6"/>
          <p:cNvSpPr/>
          <p:nvPr/>
        </p:nvSpPr>
        <p:spPr>
          <a:xfrm>
            <a:off x="6303915" y="3218795"/>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Researcher’s  background, beliefs, &amp; biases</a:t>
            </a:r>
            <a:endParaRPr lang="en-US" sz="1400" dirty="0">
              <a:effectLst>
                <a:outerShdw blurRad="50800" dist="38100" dir="2700000" algn="tl" rotWithShape="0">
                  <a:prstClr val="black">
                    <a:alpha val="40000"/>
                  </a:prstClr>
                </a:outerShdw>
              </a:effectLst>
            </a:endParaRPr>
          </a:p>
        </p:txBody>
      </p:sp>
      <p:sp>
        <p:nvSpPr>
          <p:cNvPr id="10" name="Oval 9"/>
          <p:cNvSpPr/>
          <p:nvPr/>
        </p:nvSpPr>
        <p:spPr>
          <a:xfrm>
            <a:off x="2840421" y="4983501"/>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Sampling Technique</a:t>
            </a:r>
            <a:endParaRPr lang="en-US" sz="1400" dirty="0">
              <a:effectLst>
                <a:outerShdw blurRad="50800" dist="38100" dir="2700000" algn="tl" rotWithShape="0">
                  <a:prstClr val="black">
                    <a:alpha val="40000"/>
                  </a:prstClr>
                </a:outerShdw>
              </a:effectLst>
            </a:endParaRPr>
          </a:p>
        </p:txBody>
      </p:sp>
      <p:sp>
        <p:nvSpPr>
          <p:cNvPr id="11" name="Oval 10"/>
          <p:cNvSpPr/>
          <p:nvPr/>
        </p:nvSpPr>
        <p:spPr>
          <a:xfrm>
            <a:off x="1905000" y="1382112"/>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Research Approach</a:t>
            </a:r>
            <a:endParaRPr lang="en-US" sz="1400" dirty="0">
              <a:effectLst>
                <a:outerShdw blurRad="50800" dist="38100" dir="2700000" algn="tl" rotWithShape="0">
                  <a:prstClr val="black">
                    <a:alpha val="40000"/>
                  </a:prstClr>
                </a:outerShdw>
              </a:effectLst>
            </a:endParaRPr>
          </a:p>
        </p:txBody>
      </p:sp>
      <p:sp>
        <p:nvSpPr>
          <p:cNvPr id="12" name="Oval 11"/>
          <p:cNvSpPr/>
          <p:nvPr/>
        </p:nvSpPr>
        <p:spPr>
          <a:xfrm>
            <a:off x="4558862" y="4092750"/>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Data Collection Strategy</a:t>
            </a:r>
            <a:endParaRPr lang="en-US" sz="1400" dirty="0">
              <a:effectLst>
                <a:outerShdw blurRad="50800" dist="38100" dir="2700000" algn="tl" rotWithShape="0">
                  <a:prstClr val="black">
                    <a:alpha val="40000"/>
                  </a:prstClr>
                </a:outerShdw>
              </a:effectLst>
            </a:endParaRPr>
          </a:p>
        </p:txBody>
      </p:sp>
      <p:sp>
        <p:nvSpPr>
          <p:cNvPr id="13" name="Oval 12"/>
          <p:cNvSpPr/>
          <p:nvPr/>
        </p:nvSpPr>
        <p:spPr>
          <a:xfrm>
            <a:off x="3570890" y="515008"/>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Data Analysis</a:t>
            </a:r>
            <a:endParaRPr lang="en-US" sz="1400" dirty="0">
              <a:effectLst>
                <a:outerShdw blurRad="50800" dist="38100" dir="2700000" algn="tl" rotWithShape="0">
                  <a:prstClr val="black">
                    <a:alpha val="40000"/>
                  </a:prstClr>
                </a:outerShdw>
              </a:effectLst>
            </a:endParaRPr>
          </a:p>
        </p:txBody>
      </p:sp>
      <p:sp>
        <p:nvSpPr>
          <p:cNvPr id="14" name="Oval 13"/>
          <p:cNvSpPr/>
          <p:nvPr/>
        </p:nvSpPr>
        <p:spPr>
          <a:xfrm>
            <a:off x="5552090" y="31898"/>
            <a:ext cx="1981200" cy="914400"/>
          </a:xfrm>
          <a:prstGeom prst="ellipse">
            <a:avLst/>
          </a:prstGeom>
          <a:solidFill>
            <a:schemeClr val="accent3">
              <a:lumMod val="60000"/>
              <a:lumOff val="40000"/>
            </a:schemeClr>
          </a:solidFill>
          <a:ln>
            <a:solidFill>
              <a:schemeClr val="bg1"/>
            </a:solidFill>
          </a:ln>
          <a:effectLst>
            <a:softEdge rad="12700"/>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rPr>
              <a:t>Quality Assurance</a:t>
            </a:r>
            <a:endParaRPr lang="en-US" sz="1400" dirty="0">
              <a:effectLst>
                <a:outerShdw blurRad="50800" dist="38100" dir="2700000" algn="tl" rotWithShape="0">
                  <a:prstClr val="black">
                    <a:alpha val="40000"/>
                  </a:prstClr>
                </a:outerShdw>
              </a:effectLst>
            </a:endParaRPr>
          </a:p>
        </p:txBody>
      </p:sp>
      <p:sp>
        <p:nvSpPr>
          <p:cNvPr id="15" name="Title 1"/>
          <p:cNvSpPr>
            <a:spLocks noGrp="1"/>
          </p:cNvSpPr>
          <p:nvPr>
            <p:ph type="title"/>
          </p:nvPr>
        </p:nvSpPr>
        <p:spPr>
          <a:xfrm>
            <a:off x="381000" y="107732"/>
            <a:ext cx="1928121" cy="2230520"/>
          </a:xfrm>
        </p:spPr>
        <p:txBody>
          <a:bodyPr/>
          <a:lstStyle/>
          <a:p>
            <a:r>
              <a:rPr lang="en-US" dirty="0" smtClean="0"/>
              <a:t>Analysis(Phase Two)</a:t>
            </a:r>
            <a:endParaRPr lang="en-US" dirty="0"/>
          </a:p>
        </p:txBody>
      </p:sp>
      <p:sp>
        <p:nvSpPr>
          <p:cNvPr id="16" name="Slide Number Placeholder 15"/>
          <p:cNvSpPr>
            <a:spLocks noGrp="1"/>
          </p:cNvSpPr>
          <p:nvPr>
            <p:ph type="sldNum" sz="quarter" idx="12"/>
          </p:nvPr>
        </p:nvSpPr>
        <p:spPr/>
        <p:txBody>
          <a:bodyPr/>
          <a:lstStyle/>
          <a:p>
            <a:fld id="{946B05A8-0FE5-468A-A5E2-B87DBD6A0451}" type="slidenum">
              <a:rPr lang="en-US" smtClean="0"/>
              <a:pPr/>
              <a:t>24</a:t>
            </a:fld>
            <a:endParaRPr lang="en-US"/>
          </a:p>
        </p:txBody>
      </p:sp>
    </p:spTree>
    <p:extLst>
      <p:ext uri="{BB962C8B-B14F-4D97-AF65-F5344CB8AC3E}">
        <p14:creationId xmlns:p14="http://schemas.microsoft.com/office/powerpoint/2010/main" val="18008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250"/>
                            </p:stCondLst>
                            <p:childTnLst>
                              <p:par>
                                <p:cTn id="11" presetID="53" presetClass="entr" presetSubtype="16"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fltVal val="0"/>
                                          </p:val>
                                        </p:tav>
                                        <p:tav tm="100000">
                                          <p:val>
                                            <p:strVal val="#ppt_w"/>
                                          </p:val>
                                        </p:tav>
                                      </p:tavLst>
                                    </p:anim>
                                    <p:anim calcmode="lin" valueType="num">
                                      <p:cBhvr>
                                        <p:cTn id="14" dur="250" fill="hold"/>
                                        <p:tgtEl>
                                          <p:spTgt spid="10"/>
                                        </p:tgtEl>
                                        <p:attrNameLst>
                                          <p:attrName>ppt_h</p:attrName>
                                        </p:attrNameLst>
                                      </p:cBhvr>
                                      <p:tavLst>
                                        <p:tav tm="0">
                                          <p:val>
                                            <p:fltVal val="0"/>
                                          </p:val>
                                        </p:tav>
                                        <p:tav tm="100000">
                                          <p:val>
                                            <p:strVal val="#ppt_h"/>
                                          </p:val>
                                        </p:tav>
                                      </p:tavLst>
                                    </p:anim>
                                    <p:animEffect transition="in" filter="fade">
                                      <p:cBhvr>
                                        <p:cTn id="15" dur="250"/>
                                        <p:tgtEl>
                                          <p:spTgt spid="10"/>
                                        </p:tgtEl>
                                      </p:cBhvr>
                                    </p:animEffect>
                                  </p:childTnLst>
                                </p:cTn>
                              </p:par>
                            </p:childTnLst>
                          </p:cTn>
                        </p:par>
                        <p:par>
                          <p:cTn id="16" fill="hold">
                            <p:stCondLst>
                              <p:cond delay="750"/>
                            </p:stCondLst>
                            <p:childTnLst>
                              <p:par>
                                <p:cTn id="17" presetID="53" presetClass="entr" presetSubtype="16"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250"/>
                            </p:stCondLst>
                            <p:childTnLst>
                              <p:par>
                                <p:cTn id="23" presetID="53" presetClass="entr" presetSubtype="16" fill="hold" grpId="0" nodeType="afterEffect">
                                  <p:stCondLst>
                                    <p:cond delay="25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childTnLst>
                          </p:cTn>
                        </p:par>
                        <p:par>
                          <p:cTn id="28" fill="hold">
                            <p:stCondLst>
                              <p:cond delay="1750"/>
                            </p:stCondLst>
                            <p:childTnLst>
                              <p:par>
                                <p:cTn id="29" presetID="53" presetClass="entr" presetSubtype="16"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50" fill="hold"/>
                                        <p:tgtEl>
                                          <p:spTgt spid="13"/>
                                        </p:tgtEl>
                                        <p:attrNameLst>
                                          <p:attrName>ppt_w</p:attrName>
                                        </p:attrNameLst>
                                      </p:cBhvr>
                                      <p:tavLst>
                                        <p:tav tm="0">
                                          <p:val>
                                            <p:fltVal val="0"/>
                                          </p:val>
                                        </p:tav>
                                        <p:tav tm="100000">
                                          <p:val>
                                            <p:strVal val="#ppt_w"/>
                                          </p:val>
                                        </p:tav>
                                      </p:tavLst>
                                    </p:anim>
                                    <p:anim calcmode="lin" valueType="num">
                                      <p:cBhvr>
                                        <p:cTn id="32" dur="250" fill="hold"/>
                                        <p:tgtEl>
                                          <p:spTgt spid="13"/>
                                        </p:tgtEl>
                                        <p:attrNameLst>
                                          <p:attrName>ppt_h</p:attrName>
                                        </p:attrNameLst>
                                      </p:cBhvr>
                                      <p:tavLst>
                                        <p:tav tm="0">
                                          <p:val>
                                            <p:fltVal val="0"/>
                                          </p:val>
                                        </p:tav>
                                        <p:tav tm="100000">
                                          <p:val>
                                            <p:strVal val="#ppt_h"/>
                                          </p:val>
                                        </p:tav>
                                      </p:tavLst>
                                    </p:anim>
                                    <p:animEffect transition="in" filter="fade">
                                      <p:cBhvr>
                                        <p:cTn id="33" dur="250"/>
                                        <p:tgtEl>
                                          <p:spTgt spid="13"/>
                                        </p:tgtEl>
                                      </p:cBhvr>
                                    </p:animEffect>
                                  </p:childTnLst>
                                </p:cTn>
                              </p:par>
                            </p:childTnLst>
                          </p:cTn>
                        </p:par>
                        <p:par>
                          <p:cTn id="34" fill="hold">
                            <p:stCondLst>
                              <p:cond delay="2250"/>
                            </p:stCondLst>
                            <p:childTnLst>
                              <p:par>
                                <p:cTn id="35" presetID="53" presetClass="entr" presetSubtype="16" fill="hold" grpId="0" nodeType="afterEffect">
                                  <p:stCondLst>
                                    <p:cond delay="25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Effect transition="in" filter="fade">
                                      <p:cBhvr>
                                        <p:cTn id="39" dur="250"/>
                                        <p:tgtEl>
                                          <p:spTgt spid="7"/>
                                        </p:tgtEl>
                                      </p:cBhvr>
                                    </p:animEffect>
                                  </p:childTnLst>
                                </p:cTn>
                              </p:par>
                            </p:childTnLst>
                          </p:cTn>
                        </p:par>
                        <p:par>
                          <p:cTn id="40" fill="hold">
                            <p:stCondLst>
                              <p:cond delay="2750"/>
                            </p:stCondLst>
                            <p:childTnLst>
                              <p:par>
                                <p:cTn id="41" presetID="53" presetClass="entr" presetSubtype="16" fill="hold" grpId="0" nodeType="afterEffect">
                                  <p:stCondLst>
                                    <p:cond delay="250"/>
                                  </p:stCondLst>
                                  <p:childTnLst>
                                    <p:set>
                                      <p:cBhvr>
                                        <p:cTn id="42" dur="1" fill="hold">
                                          <p:stCondLst>
                                            <p:cond delay="0"/>
                                          </p:stCondLst>
                                        </p:cTn>
                                        <p:tgtEl>
                                          <p:spTgt spid="14"/>
                                        </p:tgtEl>
                                        <p:attrNameLst>
                                          <p:attrName>style.visibility</p:attrName>
                                        </p:attrNameLst>
                                      </p:cBhvr>
                                      <p:to>
                                        <p:strVal val="visible"/>
                                      </p:to>
                                    </p:set>
                                    <p:anim calcmode="lin" valueType="num">
                                      <p:cBhvr>
                                        <p:cTn id="43" dur="250" fill="hold"/>
                                        <p:tgtEl>
                                          <p:spTgt spid="14"/>
                                        </p:tgtEl>
                                        <p:attrNameLst>
                                          <p:attrName>ppt_w</p:attrName>
                                        </p:attrNameLst>
                                      </p:cBhvr>
                                      <p:tavLst>
                                        <p:tav tm="0">
                                          <p:val>
                                            <p:fltVal val="0"/>
                                          </p:val>
                                        </p:tav>
                                        <p:tav tm="100000">
                                          <p:val>
                                            <p:strVal val="#ppt_w"/>
                                          </p:val>
                                        </p:tav>
                                      </p:tavLst>
                                    </p:anim>
                                    <p:anim calcmode="lin" valueType="num">
                                      <p:cBhvr>
                                        <p:cTn id="44" dur="250" fill="hold"/>
                                        <p:tgtEl>
                                          <p:spTgt spid="14"/>
                                        </p:tgtEl>
                                        <p:attrNameLst>
                                          <p:attrName>ppt_h</p:attrName>
                                        </p:attrNameLst>
                                      </p:cBhvr>
                                      <p:tavLst>
                                        <p:tav tm="0">
                                          <p:val>
                                            <p:fltVal val="0"/>
                                          </p:val>
                                        </p:tav>
                                        <p:tav tm="100000">
                                          <p:val>
                                            <p:strVal val="#ppt_h"/>
                                          </p:val>
                                        </p:tav>
                                      </p:tavLst>
                                    </p:anim>
                                    <p:animEffect transition="in" filter="fade">
                                      <p:cBhvr>
                                        <p:cTn id="45"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668" y="459909"/>
            <a:ext cx="7125113" cy="924475"/>
          </a:xfrm>
        </p:spPr>
        <p:txBody>
          <a:bodyPr/>
          <a:lstStyle/>
          <a:p>
            <a:r>
              <a:rPr lang="en-US" sz="3000" dirty="0" smtClean="0"/>
              <a:t>Gaining Insights:</a:t>
            </a:r>
            <a:br>
              <a:rPr lang="en-US" sz="3000" dirty="0" smtClean="0"/>
            </a:br>
            <a:r>
              <a:rPr lang="en-US" sz="3000" dirty="0" smtClean="0"/>
              <a:t>Examples of Selected Cases</a:t>
            </a:r>
            <a:endParaRPr lang="en-US" sz="3000" dirty="0"/>
          </a:p>
        </p:txBody>
      </p:sp>
      <p:sp>
        <p:nvSpPr>
          <p:cNvPr id="4" name="Footer Placeholder 3"/>
          <p:cNvSpPr>
            <a:spLocks noGrp="1"/>
          </p:cNvSpPr>
          <p:nvPr>
            <p:ph type="ftr" sz="quarter" idx="11"/>
          </p:nvPr>
        </p:nvSpPr>
        <p:spPr/>
        <p:txBody>
          <a:bodyPr/>
          <a:lstStyle/>
          <a:p>
            <a:r>
              <a:rPr lang="en-US" smtClean="0"/>
              <a:t>BPS DCoP Conference Jul 2016</a:t>
            </a:r>
            <a:endParaRPr lang="en-US"/>
          </a:p>
        </p:txBody>
      </p:sp>
      <p:sp>
        <p:nvSpPr>
          <p:cNvPr id="5" name="Rounded Rectangle 4"/>
          <p:cNvSpPr/>
          <p:nvPr/>
        </p:nvSpPr>
        <p:spPr>
          <a:xfrm>
            <a:off x="990600" y="2209800"/>
            <a:ext cx="3886200" cy="2743200"/>
          </a:xfrm>
          <a:prstGeom prst="roundRect">
            <a:avLst/>
          </a:prstGeom>
          <a:solidFill>
            <a:schemeClr val="accent6">
              <a:lumMod val="40000"/>
              <a:lumOff val="6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b="1" dirty="0" smtClean="0">
                <a:solidFill>
                  <a:prstClr val="black"/>
                </a:solidFill>
                <a:latin typeface="Calibri"/>
              </a:rPr>
              <a:t>Participant No. 14</a:t>
            </a:r>
          </a:p>
          <a:p>
            <a:pPr marL="342900" lvl="0" indent="-342900">
              <a:buFont typeface="+mj-lt"/>
              <a:buAutoNum type="arabicPeriod"/>
            </a:pPr>
            <a:r>
              <a:rPr lang="en-US" sz="1400" dirty="0" smtClean="0">
                <a:solidFill>
                  <a:prstClr val="black"/>
                </a:solidFill>
                <a:latin typeface="Calibri"/>
              </a:rPr>
              <a:t>Serious </a:t>
            </a:r>
            <a:r>
              <a:rPr lang="en-US" sz="1400" dirty="0">
                <a:solidFill>
                  <a:prstClr val="black"/>
                </a:solidFill>
                <a:latin typeface="Calibri"/>
              </a:rPr>
              <a:t>disaster </a:t>
            </a:r>
            <a:r>
              <a:rPr lang="en-US" sz="1400" dirty="0" smtClean="0">
                <a:solidFill>
                  <a:prstClr val="black"/>
                </a:solidFill>
                <a:latin typeface="Calibri"/>
              </a:rPr>
              <a:t>(12</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Serious money problem </a:t>
            </a:r>
            <a:r>
              <a:rPr lang="en-US" sz="1400" dirty="0" smtClean="0">
                <a:solidFill>
                  <a:prstClr val="black"/>
                </a:solidFill>
                <a:latin typeface="Calibri"/>
              </a:rPr>
              <a:t>(20-20</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Serious physical / mental illness </a:t>
            </a:r>
            <a:r>
              <a:rPr lang="en-US" sz="1400" dirty="0" smtClean="0">
                <a:solidFill>
                  <a:prstClr val="black"/>
                </a:solidFill>
                <a:latin typeface="Calibri"/>
              </a:rPr>
              <a:t>(19-20</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Emotional abuse / neglect (aged </a:t>
            </a:r>
            <a:r>
              <a:rPr lang="en-US" sz="1400" dirty="0" smtClean="0">
                <a:solidFill>
                  <a:prstClr val="black"/>
                </a:solidFill>
                <a:latin typeface="Calibri"/>
              </a:rPr>
              <a:t>13-15</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Physical neglect (Aged 18)</a:t>
            </a:r>
          </a:p>
          <a:p>
            <a:pPr marL="342900" lvl="0" indent="-342900">
              <a:buFont typeface="+mj-lt"/>
              <a:buAutoNum type="arabicPeriod"/>
            </a:pPr>
            <a:r>
              <a:rPr lang="en-US" sz="1400" dirty="0">
                <a:solidFill>
                  <a:prstClr val="black"/>
                </a:solidFill>
                <a:latin typeface="Calibri"/>
              </a:rPr>
              <a:t>Abortion/miscarriage </a:t>
            </a:r>
            <a:r>
              <a:rPr lang="en-US" sz="1400" dirty="0" smtClean="0">
                <a:solidFill>
                  <a:prstClr val="black"/>
                </a:solidFill>
                <a:latin typeface="Calibri"/>
              </a:rPr>
              <a:t>(21</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Someone close died </a:t>
            </a:r>
            <a:r>
              <a:rPr lang="en-US" sz="1400" dirty="0" smtClean="0">
                <a:solidFill>
                  <a:prstClr val="black"/>
                </a:solidFill>
                <a:latin typeface="Calibri"/>
              </a:rPr>
              <a:t>(21</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Witnessed </a:t>
            </a:r>
            <a:r>
              <a:rPr lang="en-US" sz="1400" dirty="0" smtClean="0">
                <a:solidFill>
                  <a:prstClr val="black"/>
                </a:solidFill>
                <a:latin typeface="Calibri"/>
              </a:rPr>
              <a:t>robbery, </a:t>
            </a:r>
            <a:r>
              <a:rPr lang="en-US" sz="1400" dirty="0">
                <a:solidFill>
                  <a:prstClr val="black"/>
                </a:solidFill>
                <a:latin typeface="Calibri"/>
              </a:rPr>
              <a:t>mugging / attack </a:t>
            </a:r>
            <a:r>
              <a:rPr lang="en-US" sz="1400" dirty="0" smtClean="0">
                <a:solidFill>
                  <a:prstClr val="black"/>
                </a:solidFill>
                <a:latin typeface="Calibri"/>
              </a:rPr>
              <a:t>(13</a:t>
            </a:r>
            <a:r>
              <a:rPr lang="en-US" sz="1400" dirty="0">
                <a:solidFill>
                  <a:prstClr val="black"/>
                </a:solidFill>
                <a:latin typeface="Calibri"/>
              </a:rPr>
              <a:t>)</a:t>
            </a:r>
          </a:p>
          <a:p>
            <a:pPr marL="342900" lvl="0" indent="-342900">
              <a:buFont typeface="+mj-lt"/>
              <a:buAutoNum type="arabicPeriod"/>
            </a:pPr>
            <a:r>
              <a:rPr lang="en-US" sz="1400" dirty="0" smtClean="0">
                <a:solidFill>
                  <a:prstClr val="black"/>
                </a:solidFill>
                <a:latin typeface="Calibri"/>
              </a:rPr>
              <a:t>Physical </a:t>
            </a:r>
            <a:r>
              <a:rPr lang="en-US" sz="1400" dirty="0">
                <a:solidFill>
                  <a:prstClr val="black"/>
                </a:solidFill>
                <a:latin typeface="Calibri"/>
              </a:rPr>
              <a:t>abuse / attack by someone </a:t>
            </a:r>
            <a:r>
              <a:rPr lang="en-US" sz="1400" dirty="0" smtClean="0">
                <a:solidFill>
                  <a:prstClr val="black"/>
                </a:solidFill>
                <a:latin typeface="Calibri"/>
              </a:rPr>
              <a:t>known before 16 (12-13</a:t>
            </a:r>
            <a:r>
              <a:rPr lang="en-US" sz="1400" dirty="0">
                <a:solidFill>
                  <a:prstClr val="black"/>
                </a:solidFill>
                <a:latin typeface="Calibri"/>
              </a:rPr>
              <a:t>)</a:t>
            </a:r>
          </a:p>
          <a:p>
            <a:pPr marL="342900" lvl="0" indent="-342900">
              <a:buFont typeface="+mj-lt"/>
              <a:buAutoNum type="arabicPeriod"/>
            </a:pPr>
            <a:r>
              <a:rPr lang="en-US" sz="1400" dirty="0">
                <a:solidFill>
                  <a:prstClr val="black"/>
                </a:solidFill>
                <a:latin typeface="Calibri"/>
              </a:rPr>
              <a:t>Sexual </a:t>
            </a:r>
            <a:r>
              <a:rPr lang="en-US" sz="1400" dirty="0" smtClean="0">
                <a:solidFill>
                  <a:prstClr val="black"/>
                </a:solidFill>
                <a:latin typeface="Calibri"/>
              </a:rPr>
              <a:t>harassment (18-23)</a:t>
            </a:r>
          </a:p>
        </p:txBody>
      </p:sp>
      <p:sp>
        <p:nvSpPr>
          <p:cNvPr id="7" name="Rounded Rectangle 6"/>
          <p:cNvSpPr/>
          <p:nvPr/>
        </p:nvSpPr>
        <p:spPr>
          <a:xfrm>
            <a:off x="4953000" y="1572313"/>
            <a:ext cx="3886200" cy="2057400"/>
          </a:xfrm>
          <a:prstGeom prst="roundRect">
            <a:avLst/>
          </a:prstGeom>
          <a:solidFill>
            <a:schemeClr val="bg1">
              <a:lumMod val="7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b="1" dirty="0" smtClean="0">
                <a:solidFill>
                  <a:prstClr val="black"/>
                </a:solidFill>
                <a:latin typeface="Calibri"/>
              </a:rPr>
              <a:t>Participant No. 60</a:t>
            </a:r>
          </a:p>
          <a:p>
            <a:pPr marL="228600" lvl="0" indent="-228600">
              <a:buFont typeface="+mj-lt"/>
              <a:buAutoNum type="arabicPeriod"/>
            </a:pPr>
            <a:r>
              <a:rPr lang="en-US" sz="1400" dirty="0">
                <a:solidFill>
                  <a:prstClr val="black"/>
                </a:solidFill>
                <a:latin typeface="Calibri"/>
              </a:rPr>
              <a:t>Witnessed a serious accident (19)</a:t>
            </a:r>
          </a:p>
          <a:p>
            <a:pPr marL="228600" lvl="0" indent="-228600">
              <a:buFont typeface="+mj-lt"/>
              <a:buAutoNum type="arabicPeriod"/>
            </a:pPr>
            <a:r>
              <a:rPr lang="en-US" sz="1400" dirty="0">
                <a:solidFill>
                  <a:prstClr val="black"/>
                </a:solidFill>
                <a:latin typeface="Calibri"/>
              </a:rPr>
              <a:t>Adoption/foster care (0-8)</a:t>
            </a:r>
          </a:p>
          <a:p>
            <a:pPr marL="228600" lvl="0" indent="-228600">
              <a:buFont typeface="+mj-lt"/>
              <a:buAutoNum type="arabicPeriod"/>
            </a:pPr>
            <a:r>
              <a:rPr lang="en-US" sz="1400" dirty="0">
                <a:solidFill>
                  <a:prstClr val="black"/>
                </a:solidFill>
                <a:latin typeface="Calibri"/>
              </a:rPr>
              <a:t>Serious physical/mental illness (10)</a:t>
            </a:r>
          </a:p>
          <a:p>
            <a:pPr marL="228600" lvl="0" indent="-228600">
              <a:buFont typeface="+mj-lt"/>
              <a:buAutoNum type="arabicPeriod"/>
            </a:pPr>
            <a:r>
              <a:rPr lang="en-US" sz="1400" dirty="0">
                <a:solidFill>
                  <a:prstClr val="black"/>
                </a:solidFill>
                <a:latin typeface="Calibri"/>
              </a:rPr>
              <a:t>Emotional abuse/neglect (16-19)</a:t>
            </a:r>
          </a:p>
          <a:p>
            <a:pPr marL="228600" lvl="0" indent="-228600">
              <a:buFont typeface="+mj-lt"/>
              <a:buAutoNum type="arabicPeriod"/>
            </a:pPr>
            <a:r>
              <a:rPr lang="en-US" sz="1400" dirty="0">
                <a:solidFill>
                  <a:prstClr val="black"/>
                </a:solidFill>
                <a:latin typeface="Calibri"/>
              </a:rPr>
              <a:t>Physical neglect (8-11)</a:t>
            </a:r>
          </a:p>
          <a:p>
            <a:pPr marL="228600" lvl="0" indent="-228600">
              <a:buFont typeface="+mj-lt"/>
              <a:buAutoNum type="arabicPeriod"/>
            </a:pPr>
            <a:r>
              <a:rPr lang="en-US" sz="1400" dirty="0">
                <a:solidFill>
                  <a:prstClr val="black"/>
                </a:solidFill>
                <a:latin typeface="Calibri"/>
              </a:rPr>
              <a:t>Someone close died (8)</a:t>
            </a:r>
          </a:p>
          <a:p>
            <a:pPr marL="228600" lvl="0" indent="-228600">
              <a:buFont typeface="+mj-lt"/>
              <a:buAutoNum type="arabicPeriod"/>
            </a:pPr>
            <a:r>
              <a:rPr lang="en-US" sz="1400" dirty="0">
                <a:solidFill>
                  <a:prstClr val="black"/>
                </a:solidFill>
                <a:latin typeface="Calibri"/>
              </a:rPr>
              <a:t>Witnessed family violence before 16 (10)</a:t>
            </a:r>
          </a:p>
          <a:p>
            <a:pPr marL="228600" lvl="0" indent="-228600">
              <a:buFont typeface="+mj-lt"/>
              <a:buAutoNum type="arabicPeriod"/>
            </a:pPr>
            <a:r>
              <a:rPr lang="en-US" sz="1400" dirty="0">
                <a:solidFill>
                  <a:prstClr val="black"/>
                </a:solidFill>
                <a:latin typeface="Calibri"/>
              </a:rPr>
              <a:t>Robbed/mugged/physically attacked (11)</a:t>
            </a:r>
          </a:p>
        </p:txBody>
      </p:sp>
      <p:sp>
        <p:nvSpPr>
          <p:cNvPr id="11" name="Rounded Rectangle 10"/>
          <p:cNvSpPr/>
          <p:nvPr/>
        </p:nvSpPr>
        <p:spPr>
          <a:xfrm>
            <a:off x="5029200" y="4114800"/>
            <a:ext cx="2667000" cy="1295400"/>
          </a:xfrm>
          <a:prstGeom prst="roundRect">
            <a:avLst/>
          </a:prstGeom>
          <a:solidFill>
            <a:srgbClr val="CCFFFF"/>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400" b="1" dirty="0" smtClean="0">
                <a:solidFill>
                  <a:prstClr val="black"/>
                </a:solidFill>
                <a:latin typeface="Calibri"/>
              </a:rPr>
              <a:t>Participant No. 51</a:t>
            </a:r>
          </a:p>
          <a:p>
            <a:pPr marL="228600" lvl="0" indent="-228600">
              <a:buFont typeface="+mj-lt"/>
              <a:buAutoNum type="arabicPeriod"/>
            </a:pPr>
            <a:r>
              <a:rPr lang="en-US" sz="1200" dirty="0">
                <a:solidFill>
                  <a:prstClr val="black"/>
                </a:solidFill>
                <a:latin typeface="Calibri"/>
              </a:rPr>
              <a:t>Witnessed a serious accident (12</a:t>
            </a:r>
            <a:r>
              <a:rPr lang="en-US" sz="1200" dirty="0" smtClean="0">
                <a:solidFill>
                  <a:prstClr val="black"/>
                </a:solidFill>
                <a:latin typeface="Calibri"/>
              </a:rPr>
              <a:t>)</a:t>
            </a:r>
          </a:p>
          <a:p>
            <a:pPr marL="228600" lvl="0" indent="-228600">
              <a:buFont typeface="+mj-lt"/>
              <a:buAutoNum type="arabicPeriod"/>
            </a:pPr>
            <a:r>
              <a:rPr lang="en-US" sz="1200" dirty="0" smtClean="0">
                <a:solidFill>
                  <a:prstClr val="black"/>
                </a:solidFill>
                <a:latin typeface="Calibri"/>
              </a:rPr>
              <a:t>Someone </a:t>
            </a:r>
            <a:r>
              <a:rPr lang="en-US" sz="1200" dirty="0">
                <a:solidFill>
                  <a:prstClr val="black"/>
                </a:solidFill>
                <a:latin typeface="Calibri"/>
              </a:rPr>
              <a:t>close died suddenly/unexpectedly (23)</a:t>
            </a:r>
          </a:p>
          <a:p>
            <a:pPr marL="228600" lvl="0" indent="-228600">
              <a:buFont typeface="+mj-lt"/>
              <a:buAutoNum type="arabicPeriod"/>
            </a:pPr>
            <a:r>
              <a:rPr lang="en-US" sz="1200" dirty="0">
                <a:solidFill>
                  <a:prstClr val="black"/>
                </a:solidFill>
                <a:latin typeface="Calibri"/>
              </a:rPr>
              <a:t>Someone close died (25)</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643" y="1412737"/>
            <a:ext cx="628133" cy="140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515048" y="2015494"/>
            <a:ext cx="457200" cy="307777"/>
          </a:xfrm>
          <a:prstGeom prst="rect">
            <a:avLst/>
          </a:prstGeom>
          <a:noFill/>
        </p:spPr>
        <p:txBody>
          <a:bodyPr wrap="square" rtlCol="0">
            <a:spAutoFit/>
          </a:bodyPr>
          <a:lstStyle/>
          <a:p>
            <a:r>
              <a:rPr lang="en-US" sz="1400" dirty="0" smtClean="0">
                <a:solidFill>
                  <a:schemeClr val="bg1"/>
                </a:solidFill>
              </a:rPr>
              <a:t>20</a:t>
            </a:r>
            <a:endParaRPr lang="en-US" sz="1400" dirty="0">
              <a:solidFill>
                <a:schemeClr val="bg1"/>
              </a:solidFill>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057400"/>
            <a:ext cx="589128" cy="131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09600" y="2590800"/>
            <a:ext cx="457200" cy="307777"/>
          </a:xfrm>
          <a:prstGeom prst="rect">
            <a:avLst/>
          </a:prstGeom>
          <a:noFill/>
        </p:spPr>
        <p:txBody>
          <a:bodyPr wrap="square" rtlCol="0">
            <a:spAutoFit/>
          </a:bodyPr>
          <a:lstStyle/>
          <a:p>
            <a:r>
              <a:rPr lang="en-US" sz="1400" dirty="0" smtClean="0">
                <a:solidFill>
                  <a:schemeClr val="bg1"/>
                </a:solidFill>
              </a:rPr>
              <a:t>23</a:t>
            </a:r>
            <a:endParaRPr lang="en-US" sz="1400" dirty="0">
              <a:solidFill>
                <a:schemeClr val="bg1"/>
              </a:solidFill>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4495800"/>
            <a:ext cx="609600" cy="147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7696200" y="5029200"/>
            <a:ext cx="457200" cy="307777"/>
          </a:xfrm>
          <a:prstGeom prst="rect">
            <a:avLst/>
          </a:prstGeom>
          <a:noFill/>
        </p:spPr>
        <p:txBody>
          <a:bodyPr wrap="square" rtlCol="0">
            <a:spAutoFit/>
          </a:bodyPr>
          <a:lstStyle/>
          <a:p>
            <a:r>
              <a:rPr lang="en-US" sz="1400" dirty="0" smtClean="0">
                <a:solidFill>
                  <a:schemeClr val="bg1"/>
                </a:solidFill>
              </a:rPr>
              <a:t>29</a:t>
            </a:r>
            <a:endParaRPr lang="en-US" sz="1400" dirty="0">
              <a:solidFill>
                <a:schemeClr val="bg1"/>
              </a:solidFill>
            </a:endParaRPr>
          </a:p>
        </p:txBody>
      </p:sp>
      <p:sp>
        <p:nvSpPr>
          <p:cNvPr id="27" name="Donut 26"/>
          <p:cNvSpPr/>
          <p:nvPr/>
        </p:nvSpPr>
        <p:spPr>
          <a:xfrm>
            <a:off x="5029200" y="2450517"/>
            <a:ext cx="304800" cy="300991"/>
          </a:xfrm>
          <a:prstGeom prst="donut">
            <a:avLst>
              <a:gd name="adj" fmla="val 10075"/>
            </a:avLst>
          </a:prstGeom>
          <a:solidFill>
            <a:schemeClr val="accent5">
              <a:lumMod val="75000"/>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122528" y="3523162"/>
            <a:ext cx="304800" cy="300991"/>
          </a:xfrm>
          <a:prstGeom prst="donut">
            <a:avLst>
              <a:gd name="adj" fmla="val 10075"/>
            </a:avLst>
          </a:prstGeom>
          <a:solidFill>
            <a:schemeClr val="accent5">
              <a:lumMod val="75000"/>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5105400" y="4419600"/>
            <a:ext cx="304800" cy="300991"/>
          </a:xfrm>
          <a:prstGeom prst="donut">
            <a:avLst>
              <a:gd name="adj" fmla="val 10075"/>
            </a:avLst>
          </a:prstGeom>
          <a:solidFill>
            <a:schemeClr val="accent5">
              <a:lumMod val="75000"/>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Slide Number Placeholder 20"/>
          <p:cNvSpPr>
            <a:spLocks noGrp="1"/>
          </p:cNvSpPr>
          <p:nvPr>
            <p:ph type="sldNum" sz="quarter" idx="12"/>
          </p:nvPr>
        </p:nvSpPr>
        <p:spPr/>
        <p:txBody>
          <a:bodyPr/>
          <a:lstStyle/>
          <a:p>
            <a:fld id="{946B05A8-0FE5-468A-A5E2-B87DBD6A0451}" type="slidenum">
              <a:rPr lang="en-US" smtClean="0"/>
              <a:pPr/>
              <a:t>25</a:t>
            </a:fld>
            <a:endParaRPr lang="en-US"/>
          </a:p>
        </p:txBody>
      </p:sp>
    </p:spTree>
    <p:extLst>
      <p:ext uri="{BB962C8B-B14F-4D97-AF65-F5344CB8AC3E}">
        <p14:creationId xmlns:p14="http://schemas.microsoft.com/office/powerpoint/2010/main" val="8229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63534634"/>
              </p:ext>
            </p:extLst>
          </p:nvPr>
        </p:nvGraphicFramePr>
        <p:xfrm>
          <a:off x="457200" y="-457200"/>
          <a:ext cx="10591800" cy="792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26</a:t>
            </a:fld>
            <a:endParaRPr lang="en-US">
              <a:solidFill>
                <a:prstClr val="black">
                  <a:lumMod val="75000"/>
                  <a:lumOff val="25000"/>
                </a:prstClr>
              </a:solidFill>
            </a:endParaRPr>
          </a:p>
        </p:txBody>
      </p:sp>
      <p:sp>
        <p:nvSpPr>
          <p:cNvPr id="6" name="Title 1"/>
          <p:cNvSpPr txBox="1">
            <a:spLocks/>
          </p:cNvSpPr>
          <p:nvPr/>
        </p:nvSpPr>
        <p:spPr>
          <a:xfrm>
            <a:off x="28698" y="228600"/>
            <a:ext cx="2714501" cy="320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prstClr val="black">
                    <a:lumMod val="75000"/>
                    <a:lumOff val="25000"/>
                  </a:prstClr>
                </a:solidFill>
              </a:rPr>
              <a:t>Predicted Contribution to Knowledge</a:t>
            </a:r>
            <a:endParaRPr lang="en-US" sz="2800" b="1" dirty="0">
              <a:solidFill>
                <a:prstClr val="black">
                  <a:lumMod val="75000"/>
                  <a:lumOff val="25000"/>
                </a:prstClr>
              </a:solidFill>
            </a:endParaRPr>
          </a:p>
        </p:txBody>
      </p:sp>
      <p:sp>
        <p:nvSpPr>
          <p:cNvPr id="2" name="Footer Placeholder 1"/>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28803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76400"/>
            <a:ext cx="7125113" cy="924475"/>
          </a:xfrm>
        </p:spPr>
        <p:txBody>
          <a:bodyPr/>
          <a:lstStyle/>
          <a:p>
            <a:pPr algn="ctr"/>
            <a:r>
              <a:rPr lang="en-US" sz="6600" b="1" dirty="0" smtClean="0"/>
              <a:t>Q&amp;A</a:t>
            </a:r>
            <a:endParaRPr lang="en-US" sz="6600" b="1" dirty="0"/>
          </a:p>
        </p:txBody>
      </p:sp>
      <p:sp>
        <p:nvSpPr>
          <p:cNvPr id="3" name="Content Placeholder 2"/>
          <p:cNvSpPr>
            <a:spLocks noGrp="1"/>
          </p:cNvSpPr>
          <p:nvPr>
            <p:ph idx="1"/>
          </p:nvPr>
        </p:nvSpPr>
        <p:spPr/>
        <p:txBody>
          <a:bodyPr/>
          <a:lstStyle/>
          <a:p>
            <a:pPr marL="0" indent="0" algn="ctr">
              <a:buNone/>
            </a:pPr>
            <a:r>
              <a:rPr lang="en-US" sz="3200" b="1" dirty="0" smtClean="0"/>
              <a:t>Thank You For Listening</a:t>
            </a:r>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078" y="4085230"/>
            <a:ext cx="3924300" cy="1524000"/>
          </a:xfrm>
          <a:prstGeom prst="rect">
            <a:avLst/>
          </a:prstGeom>
        </p:spPr>
      </p:pic>
      <p:sp>
        <p:nvSpPr>
          <p:cNvPr id="5" name="Footer Placeholder 4"/>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27</a:t>
            </a:fld>
            <a:endParaRPr lang="en-US">
              <a:solidFill>
                <a:prstClr val="black">
                  <a:lumMod val="75000"/>
                  <a:lumOff val="25000"/>
                </a:prstClr>
              </a:solidFill>
            </a:endParaRPr>
          </a:p>
        </p:txBody>
      </p:sp>
    </p:spTree>
    <p:extLst>
      <p:ext uri="{BB962C8B-B14F-4D97-AF65-F5344CB8AC3E}">
        <p14:creationId xmlns:p14="http://schemas.microsoft.com/office/powerpoint/2010/main" val="2545555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64" y="228600"/>
            <a:ext cx="7125113" cy="924475"/>
          </a:xfrm>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24" y="931070"/>
            <a:ext cx="2413168" cy="165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333" y="1130232"/>
            <a:ext cx="2430657" cy="136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07" y="4852679"/>
            <a:ext cx="2702266" cy="16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847850"/>
            <a:ext cx="2548758" cy="169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6184" y="3086836"/>
            <a:ext cx="2365144" cy="15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3107" y="4648199"/>
            <a:ext cx="2559813" cy="181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1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280388" y="4495800"/>
            <a:ext cx="2135642" cy="1556581"/>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2713" y="2316480"/>
            <a:ext cx="1747863" cy="1769178"/>
          </a:xfrm>
          <a:prstGeom prst="rect">
            <a:avLst/>
          </a:prstGeom>
        </p:spPr>
      </p:pic>
      <p:pic>
        <p:nvPicPr>
          <p:cNvPr id="12"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7553" y="2743200"/>
            <a:ext cx="2148543" cy="1503980"/>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473" y="2529902"/>
            <a:ext cx="1442080" cy="2266950"/>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0255" y="3087360"/>
            <a:ext cx="2143735" cy="1604155"/>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64205" y="1130232"/>
            <a:ext cx="2365144" cy="1454563"/>
          </a:xfrm>
          <a:prstGeom prst="rect">
            <a:avLst/>
          </a:prstGeom>
        </p:spPr>
      </p:pic>
      <p:sp>
        <p:nvSpPr>
          <p:cNvPr id="5" name="Footer Placeholder 4"/>
          <p:cNvSpPr>
            <a:spLocks noGrp="1"/>
          </p:cNvSpPr>
          <p:nvPr>
            <p:ph type="ftr" sz="quarter" idx="11"/>
          </p:nvPr>
        </p:nvSpPr>
        <p:spPr>
          <a:xfrm>
            <a:off x="1176276" y="6365672"/>
            <a:ext cx="5256399" cy="365125"/>
          </a:xfrm>
        </p:spPr>
        <p:txBody>
          <a:bodyPr/>
          <a:lstStyle/>
          <a:p>
            <a:r>
              <a:rPr lang="en-US" smtClean="0"/>
              <a:t>BPS DCoP Conference Jul 2016</a:t>
            </a:r>
            <a:endParaRPr lang="en-US" dirty="0"/>
          </a:p>
        </p:txBody>
      </p:sp>
      <p:sp>
        <p:nvSpPr>
          <p:cNvPr id="17" name="Slide Number Placeholder 16"/>
          <p:cNvSpPr>
            <a:spLocks noGrp="1"/>
          </p:cNvSpPr>
          <p:nvPr>
            <p:ph type="sldNum" sz="quarter" idx="12"/>
          </p:nvPr>
        </p:nvSpPr>
        <p:spPr/>
        <p:txBody>
          <a:bodyPr/>
          <a:lstStyle/>
          <a:p>
            <a:fld id="{946B05A8-0FE5-468A-A5E2-B87DBD6A0451}" type="slidenum">
              <a:rPr lang="en-US" smtClean="0"/>
              <a:pPr/>
              <a:t>3</a:t>
            </a:fld>
            <a:endParaRPr lang="en-US"/>
          </a:p>
        </p:txBody>
      </p:sp>
    </p:spTree>
    <p:extLst>
      <p:ext uri="{BB962C8B-B14F-4D97-AF65-F5344CB8AC3E}">
        <p14:creationId xmlns:p14="http://schemas.microsoft.com/office/powerpoint/2010/main" val="109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circle(in)">
                                      <p:cBhvr>
                                        <p:cTn id="13" dur="1000"/>
                                        <p:tgtEl>
                                          <p:spTgt spid="1031"/>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1000" fill="hold"/>
                                        <p:tgtEl>
                                          <p:spTgt spid="1030"/>
                                        </p:tgtEl>
                                        <p:attrNameLst>
                                          <p:attrName>ppt_w</p:attrName>
                                        </p:attrNameLst>
                                      </p:cBhvr>
                                      <p:tavLst>
                                        <p:tav tm="0">
                                          <p:val>
                                            <p:fltVal val="0"/>
                                          </p:val>
                                        </p:tav>
                                        <p:tav tm="100000">
                                          <p:val>
                                            <p:strVal val="#ppt_w"/>
                                          </p:val>
                                        </p:tav>
                                      </p:tavLst>
                                    </p:anim>
                                    <p:anim calcmode="lin" valueType="num">
                                      <p:cBhvr>
                                        <p:cTn id="24" dur="1000" fill="hold"/>
                                        <p:tgtEl>
                                          <p:spTgt spid="1030"/>
                                        </p:tgtEl>
                                        <p:attrNameLst>
                                          <p:attrName>ppt_h</p:attrName>
                                        </p:attrNameLst>
                                      </p:cBhvr>
                                      <p:tavLst>
                                        <p:tav tm="0">
                                          <p:val>
                                            <p:fltVal val="0"/>
                                          </p:val>
                                        </p:tav>
                                        <p:tav tm="100000">
                                          <p:val>
                                            <p:strVal val="#ppt_h"/>
                                          </p:val>
                                        </p:tav>
                                      </p:tavLst>
                                    </p:anim>
                                    <p:animEffect transition="in" filter="fade">
                                      <p:cBhvr>
                                        <p:cTn id="25" dur="1000"/>
                                        <p:tgtEl>
                                          <p:spTgt spid="1030"/>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1000"/>
                                        <p:tgtEl>
                                          <p:spTgt spid="1029"/>
                                        </p:tgtEl>
                                      </p:cBhvr>
                                    </p:animEffect>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2"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42"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par>
                          <p:cTn id="54" fill="hold">
                            <p:stCondLst>
                              <p:cond delay="9000"/>
                            </p:stCondLst>
                            <p:childTnLst>
                              <p:par>
                                <p:cTn id="55" presetID="16" presetClass="entr" presetSubtype="21"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1000"/>
                                        <p:tgtEl>
                                          <p:spTgt spid="4"/>
                                        </p:tgtEl>
                                      </p:cBhvr>
                                    </p:animEffect>
                                  </p:childTnLst>
                                </p:cTn>
                              </p:par>
                            </p:childTnLst>
                          </p:cTn>
                        </p:par>
                        <p:par>
                          <p:cTn id="58" fill="hold">
                            <p:stCondLst>
                              <p:cond delay="10000"/>
                            </p:stCondLst>
                            <p:childTnLst>
                              <p:par>
                                <p:cTn id="59" presetID="10"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childTnLst>
                                </p:cTn>
                              </p:par>
                            </p:childTnLst>
                          </p:cTn>
                        </p:par>
                        <p:par>
                          <p:cTn id="62" fill="hold">
                            <p:stCondLst>
                              <p:cond delay="11000"/>
                            </p:stCondLst>
                            <p:childTnLst>
                              <p:par>
                                <p:cTn id="63" presetID="6" presetClass="entr" presetSubtype="16"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524958" cy="924475"/>
          </a:xfrm>
        </p:spPr>
        <p:txBody>
          <a:bodyPr/>
          <a:lstStyle/>
          <a:p>
            <a:r>
              <a:rPr lang="en-US" sz="2800" dirty="0" smtClean="0"/>
              <a:t>Potential Responses </a:t>
            </a:r>
            <a:r>
              <a:rPr lang="en-US" sz="2800" dirty="0"/>
              <a:t>to </a:t>
            </a:r>
            <a:r>
              <a:rPr lang="en-US" sz="2800" dirty="0" smtClean="0"/>
              <a:t>Adverse Events</a:t>
            </a:r>
            <a:r>
              <a:rPr lang="en-US" dirty="0"/>
              <a:t/>
            </a:r>
            <a:br>
              <a:rPr lang="en-US" dirty="0"/>
            </a:br>
            <a:r>
              <a:rPr lang="en-US" sz="1800" dirty="0" smtClean="0"/>
              <a:t>(O’Leary </a:t>
            </a:r>
            <a:r>
              <a:rPr lang="en-US" sz="1800" dirty="0"/>
              <a:t>&amp; </a:t>
            </a:r>
            <a:r>
              <a:rPr lang="en-US" sz="1800" dirty="0" err="1"/>
              <a:t>Ickovics</a:t>
            </a:r>
            <a:r>
              <a:rPr lang="en-US" sz="1800" dirty="0"/>
              <a:t>, </a:t>
            </a:r>
            <a:r>
              <a:rPr lang="en-US" sz="1800" dirty="0" smtClean="0"/>
              <a:t>1994, p. 127)</a:t>
            </a:r>
            <a:endParaRPr lang="en-US" sz="18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6781800" cy="439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5410200" y="3224373"/>
            <a:ext cx="2514600" cy="593008"/>
          </a:xfrm>
          <a:prstGeom prst="frame">
            <a:avLst>
              <a:gd name="adj1" fmla="val 5198"/>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lumMod val="95000"/>
                    <a:lumOff val="5000"/>
                  </a:schemeClr>
                </a:solidFill>
              </a:ln>
              <a:solidFill>
                <a:schemeClr val="tx1"/>
              </a:solidFill>
            </a:endParaRPr>
          </a:p>
        </p:txBody>
      </p:sp>
      <p:sp>
        <p:nvSpPr>
          <p:cNvPr id="5" name="TextBox 4"/>
          <p:cNvSpPr txBox="1"/>
          <p:nvPr/>
        </p:nvSpPr>
        <p:spPr>
          <a:xfrm>
            <a:off x="3925824" y="6063734"/>
            <a:ext cx="184731" cy="369332"/>
          </a:xfrm>
          <a:prstGeom prst="rect">
            <a:avLst/>
          </a:prstGeom>
          <a:noFill/>
        </p:spPr>
        <p:txBody>
          <a:bodyPr wrap="none" rtlCol="0">
            <a:spAutoFit/>
          </a:bodyPr>
          <a:lstStyle/>
          <a:p>
            <a:endParaRPr lang="en-US" dirty="0"/>
          </a:p>
        </p:txBody>
      </p:sp>
      <p:sp>
        <p:nvSpPr>
          <p:cNvPr id="7" name="Frame 6"/>
          <p:cNvSpPr/>
          <p:nvPr/>
        </p:nvSpPr>
        <p:spPr>
          <a:xfrm>
            <a:off x="5410200" y="2609850"/>
            <a:ext cx="2514600" cy="530942"/>
          </a:xfrm>
          <a:prstGeom prst="frame">
            <a:avLst>
              <a:gd name="adj1" fmla="val 6695"/>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lumMod val="95000"/>
                    <a:lumOff val="5000"/>
                  </a:schemeClr>
                </a:solidFill>
              </a:ln>
              <a:solidFill>
                <a:schemeClr val="tx1"/>
              </a:solidFill>
            </a:endParaRPr>
          </a:p>
        </p:txBody>
      </p:sp>
      <p:sp>
        <p:nvSpPr>
          <p:cNvPr id="8" name="Frame 7"/>
          <p:cNvSpPr/>
          <p:nvPr/>
        </p:nvSpPr>
        <p:spPr>
          <a:xfrm>
            <a:off x="2687472" y="2080207"/>
            <a:ext cx="1579789" cy="530942"/>
          </a:xfrm>
          <a:prstGeom prst="frame">
            <a:avLst>
              <a:gd name="adj1" fmla="val 6695"/>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tx1">
                    <a:lumMod val="95000"/>
                    <a:lumOff val="5000"/>
                  </a:schemeClr>
                </a:solidFill>
              </a:ln>
              <a:solidFill>
                <a:schemeClr val="tx1"/>
              </a:solidFill>
            </a:endParaRPr>
          </a:p>
        </p:txBody>
      </p:sp>
      <p:sp>
        <p:nvSpPr>
          <p:cNvPr id="3" name="Footer Placeholder 2"/>
          <p:cNvSpPr>
            <a:spLocks noGrp="1"/>
          </p:cNvSpPr>
          <p:nvPr>
            <p:ph type="ftr" sz="quarter" idx="11"/>
          </p:nvPr>
        </p:nvSpPr>
        <p:spPr>
          <a:xfrm>
            <a:off x="1144401" y="6211585"/>
            <a:ext cx="5256399" cy="365125"/>
          </a:xfrm>
        </p:spPr>
        <p:txBody>
          <a:bodyPr/>
          <a:lstStyle/>
          <a:p>
            <a:r>
              <a:rPr lang="en-US" smtClean="0"/>
              <a:t>BPS DCoP Conference Jul 2016</a:t>
            </a:r>
            <a:endParaRPr lang="en-US" dirty="0"/>
          </a:p>
        </p:txBody>
      </p:sp>
      <p:sp>
        <p:nvSpPr>
          <p:cNvPr id="9" name="Slide Number Placeholder 8"/>
          <p:cNvSpPr>
            <a:spLocks noGrp="1"/>
          </p:cNvSpPr>
          <p:nvPr>
            <p:ph type="sldNum" sz="quarter" idx="12"/>
          </p:nvPr>
        </p:nvSpPr>
        <p:spPr/>
        <p:txBody>
          <a:bodyPr/>
          <a:lstStyle/>
          <a:p>
            <a:fld id="{946B05A8-0FE5-468A-A5E2-B87DBD6A0451}" type="slidenum">
              <a:rPr lang="en-US" smtClean="0"/>
              <a:pPr/>
              <a:t>4</a:t>
            </a:fld>
            <a:endParaRPr lang="en-US"/>
          </a:p>
        </p:txBody>
      </p:sp>
    </p:spTree>
    <p:extLst>
      <p:ext uri="{BB962C8B-B14F-4D97-AF65-F5344CB8AC3E}">
        <p14:creationId xmlns:p14="http://schemas.microsoft.com/office/powerpoint/2010/main" val="3107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Posttraumatic Growth (PTG)</a:t>
            </a:r>
            <a:endParaRPr lang="en-US" b="1" dirty="0">
              <a:solidFill>
                <a:schemeClr val="tx1"/>
              </a:solidFill>
            </a:endParaRPr>
          </a:p>
        </p:txBody>
      </p:sp>
      <p:sp>
        <p:nvSpPr>
          <p:cNvPr id="3" name="Content Placeholder 2"/>
          <p:cNvSpPr>
            <a:spLocks noGrp="1"/>
          </p:cNvSpPr>
          <p:nvPr>
            <p:ph idx="1"/>
          </p:nvPr>
        </p:nvSpPr>
        <p:spPr>
          <a:xfrm>
            <a:off x="1066800" y="2362200"/>
            <a:ext cx="7125112" cy="1143001"/>
          </a:xfrm>
        </p:spPr>
        <p:txBody>
          <a:bodyPr>
            <a:normAutofit/>
          </a:bodyPr>
          <a:lstStyle/>
          <a:p>
            <a:pPr marL="0" indent="0" algn="ctr">
              <a:buNone/>
            </a:pPr>
            <a:endParaRPr lang="en-US"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n-US" sz="2000" dirty="0"/>
          </a:p>
        </p:txBody>
      </p:sp>
      <p:sp>
        <p:nvSpPr>
          <p:cNvPr id="10" name="Slide Number Placeholder 9"/>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5</a:t>
            </a:fld>
            <a:endParaRPr lang="en-US">
              <a:solidFill>
                <a:prstClr val="black">
                  <a:lumMod val="75000"/>
                  <a:lumOff val="25000"/>
                </a:prstClr>
              </a:solidFill>
            </a:endParaRPr>
          </a:p>
        </p:txBody>
      </p:sp>
      <p:sp>
        <p:nvSpPr>
          <p:cNvPr id="13" name="Content Placeholder 2"/>
          <p:cNvSpPr txBox="1">
            <a:spLocks/>
          </p:cNvSpPr>
          <p:nvPr/>
        </p:nvSpPr>
        <p:spPr>
          <a:xfrm>
            <a:off x="1066800" y="4876800"/>
            <a:ext cx="7125112" cy="17526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r">
              <a:buClr>
                <a:prstClr val="black">
                  <a:lumMod val="75000"/>
                  <a:lumOff val="25000"/>
                </a:prstClr>
              </a:buClr>
              <a:buFont typeface="Wingdings 2" charset="2"/>
              <a:buNone/>
            </a:pPr>
            <a:endParaRPr lang="en-US" dirty="0">
              <a:solidFill>
                <a:prstClr val="black">
                  <a:lumMod val="75000"/>
                  <a:lumOff val="25000"/>
                </a:prstClr>
              </a:solidFill>
            </a:endParaRPr>
          </a:p>
        </p:txBody>
      </p:sp>
      <p:sp>
        <p:nvSpPr>
          <p:cNvPr id="14" name="Content Placeholder 2"/>
          <p:cNvSpPr txBox="1">
            <a:spLocks/>
          </p:cNvSpPr>
          <p:nvPr/>
        </p:nvSpPr>
        <p:spPr>
          <a:xfrm>
            <a:off x="1219200" y="5010807"/>
            <a:ext cx="7125112" cy="110358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Clr>
                <a:prstClr val="black">
                  <a:lumMod val="75000"/>
                  <a:lumOff val="25000"/>
                </a:prstClr>
              </a:buClr>
              <a:buFont typeface="Wingdings 2" charset="2"/>
              <a:buNone/>
            </a:pPr>
            <a:endParaRPr lang="en-US" dirty="0">
              <a:solidFill>
                <a:prstClr val="black">
                  <a:lumMod val="75000"/>
                  <a:lumOff val="25000"/>
                </a:prstClr>
              </a:solidFill>
            </a:endParaRPr>
          </a:p>
        </p:txBody>
      </p:sp>
      <p:cxnSp>
        <p:nvCxnSpPr>
          <p:cNvPr id="9" name="Straight Connector 8"/>
          <p:cNvCxnSpPr/>
          <p:nvPr/>
        </p:nvCxnSpPr>
        <p:spPr>
          <a:xfrm>
            <a:off x="4961971" y="4724400"/>
            <a:ext cx="273422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5943600" y="2667000"/>
            <a:ext cx="12954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832923" y="4724400"/>
            <a:ext cx="1367114"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1000" contrast="-32000"/>
                    </a14:imgEffect>
                  </a14:imgLayer>
                </a14:imgProps>
              </a:ext>
              <a:ext uri="{28A0092B-C50C-407E-A947-70E740481C1C}">
                <a14:useLocalDpi xmlns:a14="http://schemas.microsoft.com/office/drawing/2010/main" val="0"/>
              </a:ext>
            </a:extLst>
          </a:blip>
          <a:stretch>
            <a:fillRect/>
          </a:stretch>
        </p:blipFill>
        <p:spPr>
          <a:xfrm>
            <a:off x="-685800" y="0"/>
            <a:ext cx="10328311" cy="6858000"/>
          </a:xfrm>
          <a:prstGeom prst="rect">
            <a:avLst/>
          </a:prstGeom>
        </p:spPr>
      </p:pic>
      <p:sp>
        <p:nvSpPr>
          <p:cNvPr id="7" name="Content Placeholder 2"/>
          <p:cNvSpPr txBox="1">
            <a:spLocks/>
          </p:cNvSpPr>
          <p:nvPr/>
        </p:nvSpPr>
        <p:spPr>
          <a:xfrm>
            <a:off x="738219" y="2286000"/>
            <a:ext cx="7782273" cy="3962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prstClr val="black">
                  <a:lumMod val="75000"/>
                  <a:lumOff val="25000"/>
                </a:prstClr>
              </a:buClr>
              <a:buFont typeface="Wingdings 2" charset="2"/>
              <a:buNone/>
            </a:pPr>
            <a:r>
              <a:rPr lang="en-US" sz="2800" dirty="0">
                <a:solidFill>
                  <a:prstClr val="black"/>
                </a:solidFill>
                <a:ea typeface="Verdana" panose="020B0604030504040204" pitchFamily="34" charset="0"/>
                <a:cs typeface="Verdana" panose="020B0604030504040204" pitchFamily="34" charset="0"/>
              </a:rPr>
              <a:t>“</a:t>
            </a:r>
            <a:r>
              <a:rPr lang="en-US" sz="2800" b="1" i="1" dirty="0">
                <a:solidFill>
                  <a:prstClr val="black"/>
                </a:solidFill>
                <a:ea typeface="Verdana" panose="020B0604030504040204" pitchFamily="34" charset="0"/>
                <a:cs typeface="Verdana" panose="020B0604030504040204" pitchFamily="34" charset="0"/>
              </a:rPr>
              <a:t>Positive psychological changes experienced as a result of the struggle with highly challenging life circumstances</a:t>
            </a:r>
            <a:r>
              <a:rPr lang="en-US" sz="2800" b="1" dirty="0" smtClean="0">
                <a:solidFill>
                  <a:prstClr val="black"/>
                </a:solidFill>
                <a:ea typeface="Verdana" panose="020B0604030504040204" pitchFamily="34" charset="0"/>
                <a:cs typeface="Verdana" panose="020B0604030504040204" pitchFamily="34" charset="0"/>
              </a:rPr>
              <a:t>.”</a:t>
            </a:r>
          </a:p>
          <a:p>
            <a:pPr marL="0" indent="0" algn="ctr">
              <a:buClr>
                <a:prstClr val="black">
                  <a:lumMod val="75000"/>
                  <a:lumOff val="25000"/>
                </a:prstClr>
              </a:buClr>
              <a:buFont typeface="Wingdings 2" charset="2"/>
              <a:buNone/>
            </a:pPr>
            <a:endParaRPr lang="en-US" sz="2400" b="1" dirty="0">
              <a:solidFill>
                <a:prstClr val="black"/>
              </a:solidFill>
              <a:ea typeface="Verdana" panose="020B0604030504040204" pitchFamily="34" charset="0"/>
              <a:cs typeface="Verdana" panose="020B0604030504040204" pitchFamily="34" charset="0"/>
            </a:endParaRPr>
          </a:p>
          <a:p>
            <a:pPr marL="0" indent="0" algn="ctr">
              <a:buClr>
                <a:prstClr val="black">
                  <a:lumMod val="75000"/>
                  <a:lumOff val="25000"/>
                </a:prstClr>
              </a:buClr>
              <a:buFont typeface="Wingdings 2" charset="2"/>
              <a:buNone/>
            </a:pPr>
            <a:endParaRPr lang="en-US" sz="2400" b="1" dirty="0" smtClean="0">
              <a:solidFill>
                <a:prstClr val="black"/>
              </a:solidFill>
              <a:ea typeface="Verdana" panose="020B0604030504040204" pitchFamily="34" charset="0"/>
              <a:cs typeface="Verdana" panose="020B0604030504040204" pitchFamily="34" charset="0"/>
            </a:endParaRPr>
          </a:p>
          <a:p>
            <a:pPr marL="0" indent="0" algn="r">
              <a:buClr>
                <a:prstClr val="black">
                  <a:lumMod val="75000"/>
                  <a:lumOff val="25000"/>
                </a:prstClr>
              </a:buClr>
              <a:buFont typeface="Wingdings 2" charset="2"/>
              <a:buNone/>
            </a:pPr>
            <a:r>
              <a:rPr lang="en-US" sz="2100" b="1" dirty="0" smtClean="0">
                <a:solidFill>
                  <a:prstClr val="black"/>
                </a:solidFill>
                <a:ea typeface="Verdana" panose="020B0604030504040204" pitchFamily="34" charset="0"/>
                <a:cs typeface="Verdana" panose="020B0604030504040204" pitchFamily="34" charset="0"/>
              </a:rPr>
              <a:t>(</a:t>
            </a:r>
            <a:r>
              <a:rPr lang="en-US" sz="2100" b="1" dirty="0">
                <a:solidFill>
                  <a:prstClr val="black"/>
                </a:solidFill>
                <a:ea typeface="Verdana" panose="020B0604030504040204" pitchFamily="34" charset="0"/>
                <a:cs typeface="Verdana" panose="020B0604030504040204" pitchFamily="34" charset="0"/>
              </a:rPr>
              <a:t>Tedeschi &amp; Calhoun, 2004, p.1</a:t>
            </a:r>
            <a:r>
              <a:rPr lang="en-US" sz="2100" b="1" dirty="0" smtClean="0">
                <a:solidFill>
                  <a:prstClr val="black"/>
                </a:solidFill>
                <a:ea typeface="Verdana" panose="020B0604030504040204" pitchFamily="34" charset="0"/>
                <a:cs typeface="Verdana" panose="020B0604030504040204" pitchFamily="34" charset="0"/>
              </a:rPr>
              <a:t>)</a:t>
            </a:r>
          </a:p>
          <a:p>
            <a:pPr marL="0" indent="0" algn="r">
              <a:buClr>
                <a:prstClr val="black">
                  <a:lumMod val="75000"/>
                  <a:lumOff val="25000"/>
                </a:prstClr>
              </a:buClr>
              <a:buFont typeface="Wingdings 2" charset="2"/>
              <a:buNone/>
            </a:pPr>
            <a:endParaRPr lang="en-US" sz="2100" dirty="0">
              <a:solidFill>
                <a:prstClr val="black"/>
              </a:solidFill>
            </a:endParaRPr>
          </a:p>
        </p:txBody>
      </p:sp>
      <p:cxnSp>
        <p:nvCxnSpPr>
          <p:cNvPr id="17" name="Straight Connector 16"/>
          <p:cNvCxnSpPr/>
          <p:nvPr/>
        </p:nvCxnSpPr>
        <p:spPr>
          <a:xfrm flipV="1">
            <a:off x="6302927" y="3477903"/>
            <a:ext cx="1200356" cy="28903"/>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10321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lstStyle/>
          <a:p>
            <a:r>
              <a:rPr lang="en-US" dirty="0" smtClean="0"/>
              <a:t>How Does Growth Take Place?</a:t>
            </a:r>
            <a:br>
              <a:rPr lang="en-US" dirty="0" smtClean="0"/>
            </a:br>
            <a:r>
              <a:rPr lang="en-US" sz="2400" dirty="0" smtClean="0"/>
              <a:t>The Cognitive Processing of PTG</a:t>
            </a:r>
            <a:endParaRPr lang="en-US" sz="2400" dirty="0"/>
          </a:p>
        </p:txBody>
      </p:sp>
      <p:sp>
        <p:nvSpPr>
          <p:cNvPr id="3" name="Text Placeholder 2"/>
          <p:cNvSpPr>
            <a:spLocks noGrp="1"/>
          </p:cNvSpPr>
          <p:nvPr>
            <p:ph type="body" idx="1"/>
          </p:nvPr>
        </p:nvSpPr>
        <p:spPr>
          <a:xfrm>
            <a:off x="152400" y="5410200"/>
            <a:ext cx="3733800" cy="576262"/>
          </a:xfrm>
        </p:spPr>
        <p:txBody>
          <a:bodyPr/>
          <a:lstStyle/>
          <a:p>
            <a:pPr algn="ctr"/>
            <a:r>
              <a:rPr lang="en-US" sz="1600" dirty="0" smtClean="0"/>
              <a:t>“</a:t>
            </a:r>
            <a:r>
              <a:rPr lang="en-US" sz="1600" i="1" dirty="0" smtClean="0"/>
              <a:t>A Psychologically Seismic Event</a:t>
            </a:r>
            <a:r>
              <a:rPr lang="en-US" sz="1600" dirty="0" smtClean="0"/>
              <a:t>”</a:t>
            </a:r>
            <a:br>
              <a:rPr lang="en-US" sz="1600" dirty="0" smtClean="0"/>
            </a:br>
            <a:r>
              <a:rPr lang="en-US" sz="1600" dirty="0" smtClean="0"/>
              <a:t>(Tedeschi &amp; Calhoun, 2004, p. 5)</a:t>
            </a:r>
            <a:endParaRPr lang="en-US" sz="1600" dirty="0"/>
          </a:p>
        </p:txBody>
      </p:sp>
      <p:pic>
        <p:nvPicPr>
          <p:cNvPr id="7"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905000"/>
            <a:ext cx="3654851" cy="2743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quake+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267700" y="6172200"/>
            <a:ext cx="609600" cy="609600"/>
          </a:xfrm>
          <a:prstGeom prst="rect">
            <a:avLst/>
          </a:prstGeom>
        </p:spPr>
      </p:pic>
      <p:sp>
        <p:nvSpPr>
          <p:cNvPr id="4" name="Footer Placeholder 3"/>
          <p:cNvSpPr>
            <a:spLocks noGrp="1"/>
          </p:cNvSpPr>
          <p:nvPr>
            <p:ph type="ftr" sz="quarter" idx="11"/>
          </p:nvPr>
        </p:nvSpPr>
        <p:spPr>
          <a:xfrm>
            <a:off x="1143000" y="6091403"/>
            <a:ext cx="5256399" cy="365125"/>
          </a:xfrm>
        </p:spPr>
        <p:txBody>
          <a:bodyPr/>
          <a:lstStyle/>
          <a:p>
            <a:r>
              <a:rPr lang="en-US" smtClean="0">
                <a:solidFill>
                  <a:prstClr val="black">
                    <a:lumMod val="75000"/>
                    <a:lumOff val="25000"/>
                  </a:prstClr>
                </a:solidFill>
              </a:rPr>
              <a:t>BPS DCoP Conference Jul 2016</a:t>
            </a:r>
            <a:endParaRPr lang="en-US" dirty="0">
              <a:solidFill>
                <a:prstClr val="black">
                  <a:lumMod val="75000"/>
                  <a:lumOff val="25000"/>
                </a:prstClr>
              </a:solidFill>
            </a:endParaRPr>
          </a:p>
        </p:txBody>
      </p:sp>
      <p:pic>
        <p:nvPicPr>
          <p:cNvPr id="8" name="Content Placeholder 7"/>
          <p:cNvPicPr>
            <a:picLocks noGrp="1" noChangeAspect="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4419600" y="1600200"/>
            <a:ext cx="2576945" cy="2362200"/>
          </a:xfrm>
          <a:prstGeom prst="rect">
            <a:avLst/>
          </a:prstGeom>
        </p:spPr>
      </p:pic>
      <p:sp>
        <p:nvSpPr>
          <p:cNvPr id="9" name="Text Placeholder 4"/>
          <p:cNvSpPr>
            <a:spLocks noGrp="1"/>
          </p:cNvSpPr>
          <p:nvPr>
            <p:ph type="body" sz="quarter" idx="3"/>
          </p:nvPr>
        </p:nvSpPr>
        <p:spPr>
          <a:xfrm>
            <a:off x="6172200" y="3886200"/>
            <a:ext cx="3142488" cy="576262"/>
          </a:xfrm>
        </p:spPr>
        <p:txBody>
          <a:bodyPr/>
          <a:lstStyle/>
          <a:p>
            <a:pPr algn="ctr"/>
            <a:r>
              <a:rPr lang="en-US" sz="1600" dirty="0" smtClean="0"/>
              <a:t>Rumination</a:t>
            </a:r>
            <a:br>
              <a:rPr lang="en-US" sz="1600" dirty="0" smtClean="0"/>
            </a:br>
            <a:r>
              <a:rPr lang="en-US" sz="1600" dirty="0" smtClean="0"/>
              <a:t>(Intrusive vs. Deliberate)</a:t>
            </a:r>
          </a:p>
          <a:p>
            <a:pPr algn="ctr"/>
            <a:r>
              <a:rPr lang="da-DK" sz="1600" dirty="0" smtClean="0"/>
              <a:t>(</a:t>
            </a:r>
            <a:r>
              <a:rPr lang="da-DK" sz="1600" dirty="0"/>
              <a:t>e.g. Stockton, Hunt, &amp; Joseph 2011; Yuen et al., 2014 </a:t>
            </a:r>
            <a:endParaRPr lang="en-US" sz="1600" dirty="0" smtClean="0"/>
          </a:p>
        </p:txBody>
      </p:sp>
      <p:sp>
        <p:nvSpPr>
          <p:cNvPr id="10" name="Text Placeholder 2"/>
          <p:cNvSpPr txBox="1">
            <a:spLocks/>
          </p:cNvSpPr>
          <p:nvPr/>
        </p:nvSpPr>
        <p:spPr>
          <a:xfrm>
            <a:off x="0" y="4648200"/>
            <a:ext cx="4038600"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lumMod val="75000"/>
                  <a:lumOff val="25000"/>
                </a:schemeClr>
              </a:buClr>
              <a:buFont typeface="Wingdings 2"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tx1">
                  <a:lumMod val="75000"/>
                  <a:lumOff val="25000"/>
                </a:schemeClr>
              </a:buClr>
              <a:buFont typeface="Wingdings 2"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tx1">
                  <a:lumMod val="75000"/>
                  <a:lumOff val="25000"/>
                </a:schemeClr>
              </a:buClr>
              <a:buFont typeface="Wingdings 2"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1">
                  <a:lumMod val="75000"/>
                  <a:lumOff val="25000"/>
                </a:schemeClr>
              </a:buClr>
              <a:buFont typeface="Wingdings 2"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tx1">
                  <a:lumMod val="75000"/>
                  <a:lumOff val="25000"/>
                </a:schemeClr>
              </a:buClr>
              <a:buFont typeface="Wingdings 2"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prstClr val="black">
                  <a:lumMod val="75000"/>
                  <a:lumOff val="25000"/>
                </a:prstClr>
              </a:buClr>
            </a:pPr>
            <a:r>
              <a:rPr lang="en-US" sz="1600" dirty="0" smtClean="0">
                <a:solidFill>
                  <a:prstClr val="black">
                    <a:lumMod val="75000"/>
                    <a:lumOff val="25000"/>
                  </a:prstClr>
                </a:solidFill>
              </a:rPr>
              <a:t>“</a:t>
            </a:r>
            <a:r>
              <a:rPr lang="en-US" sz="1600" i="1" dirty="0" smtClean="0">
                <a:solidFill>
                  <a:prstClr val="black">
                    <a:lumMod val="75000"/>
                    <a:lumOff val="25000"/>
                  </a:prstClr>
                </a:solidFill>
              </a:rPr>
              <a:t>Shattered Assumptions</a:t>
            </a:r>
            <a:r>
              <a:rPr lang="en-US" sz="1600" dirty="0" smtClean="0">
                <a:solidFill>
                  <a:prstClr val="black">
                    <a:lumMod val="75000"/>
                    <a:lumOff val="25000"/>
                  </a:prstClr>
                </a:solidFill>
              </a:rPr>
              <a:t>”</a:t>
            </a:r>
            <a:br>
              <a:rPr lang="en-US" sz="1600" dirty="0" smtClean="0">
                <a:solidFill>
                  <a:prstClr val="black">
                    <a:lumMod val="75000"/>
                    <a:lumOff val="25000"/>
                  </a:prstClr>
                </a:solidFill>
              </a:rPr>
            </a:br>
            <a:r>
              <a:rPr lang="en-US" sz="1600" dirty="0" smtClean="0">
                <a:solidFill>
                  <a:prstClr val="black">
                    <a:lumMod val="75000"/>
                    <a:lumOff val="25000"/>
                  </a:prstClr>
                </a:solidFill>
              </a:rPr>
              <a:t>(</a:t>
            </a:r>
            <a:r>
              <a:rPr lang="en-US" sz="1600" dirty="0" err="1" smtClean="0">
                <a:solidFill>
                  <a:prstClr val="black">
                    <a:lumMod val="75000"/>
                    <a:lumOff val="25000"/>
                  </a:prstClr>
                </a:solidFill>
              </a:rPr>
              <a:t>Janoff-Bulman</a:t>
            </a:r>
            <a:r>
              <a:rPr lang="en-US" sz="1600" dirty="0" smtClean="0">
                <a:solidFill>
                  <a:prstClr val="black">
                    <a:lumMod val="75000"/>
                    <a:lumOff val="25000"/>
                  </a:prstClr>
                </a:solidFill>
              </a:rPr>
              <a:t>, 1992; </a:t>
            </a:r>
            <a:r>
              <a:rPr lang="en-US" sz="1600" dirty="0" err="1" smtClean="0">
                <a:solidFill>
                  <a:prstClr val="black">
                    <a:lumMod val="75000"/>
                    <a:lumOff val="25000"/>
                  </a:prstClr>
                </a:solidFill>
              </a:rPr>
              <a:t>Parkes</a:t>
            </a:r>
            <a:r>
              <a:rPr lang="en-US" sz="1600" dirty="0" smtClean="0">
                <a:solidFill>
                  <a:prstClr val="black">
                    <a:lumMod val="75000"/>
                    <a:lumOff val="25000"/>
                  </a:prstClr>
                </a:solidFill>
              </a:rPr>
              <a:t>, 1971)</a:t>
            </a:r>
            <a:endParaRPr lang="en-US" sz="1600" dirty="0">
              <a:solidFill>
                <a:prstClr val="black">
                  <a:lumMod val="75000"/>
                  <a:lumOff val="25000"/>
                </a:prstClr>
              </a:solidFill>
            </a:endParaRPr>
          </a:p>
        </p:txBody>
      </p:sp>
      <p:sp>
        <p:nvSpPr>
          <p:cNvPr id="11" name="Oval 10"/>
          <p:cNvSpPr/>
          <p:nvPr/>
        </p:nvSpPr>
        <p:spPr>
          <a:xfrm>
            <a:off x="4137546" y="4824681"/>
            <a:ext cx="2800556" cy="1103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prstClr val="black"/>
                </a:solidFill>
              </a:rPr>
              <a:t>Growth</a:t>
            </a:r>
            <a:endParaRPr lang="en-US" dirty="0">
              <a:solidFill>
                <a:prstClr val="black"/>
              </a:solidFill>
            </a:endParaRPr>
          </a:p>
        </p:txBody>
      </p:sp>
      <p:sp>
        <p:nvSpPr>
          <p:cNvPr id="12" name="Oval 11"/>
          <p:cNvSpPr/>
          <p:nvPr/>
        </p:nvSpPr>
        <p:spPr>
          <a:xfrm>
            <a:off x="6050586" y="4824681"/>
            <a:ext cx="2800556" cy="1103586"/>
          </a:xfrm>
          <a:prstGeom prst="ellipse">
            <a:avLst/>
          </a:prstGeom>
          <a:gradFill>
            <a:gsLst>
              <a:gs pos="0">
                <a:schemeClr val="dk1">
                  <a:tint val="70000"/>
                  <a:lumMod val="110000"/>
                  <a:alpha val="34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Distress</a:t>
            </a:r>
            <a:endParaRPr lang="en-US" dirty="0">
              <a:solidFill>
                <a:prstClr val="black"/>
              </a:solidFill>
            </a:endParaRPr>
          </a:p>
        </p:txBody>
      </p:sp>
      <p:sp>
        <p:nvSpPr>
          <p:cNvPr id="13" name="Slide Number Placeholder 12"/>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6</a:t>
            </a:fld>
            <a:endParaRPr lang="en-US">
              <a:solidFill>
                <a:prstClr val="black">
                  <a:lumMod val="75000"/>
                  <a:lumOff val="25000"/>
                </a:prstClr>
              </a:solidFill>
            </a:endParaRPr>
          </a:p>
        </p:txBody>
      </p:sp>
      <p:sp>
        <p:nvSpPr>
          <p:cNvPr id="14" name="Rectangle 13"/>
          <p:cNvSpPr/>
          <p:nvPr/>
        </p:nvSpPr>
        <p:spPr>
          <a:xfrm>
            <a:off x="5181600" y="6019800"/>
            <a:ext cx="2747003" cy="584775"/>
          </a:xfrm>
          <a:prstGeom prst="rect">
            <a:avLst/>
          </a:prstGeom>
        </p:spPr>
        <p:txBody>
          <a:bodyPr wrap="square">
            <a:spAutoFit/>
          </a:bodyPr>
          <a:lstStyle/>
          <a:p>
            <a:r>
              <a:rPr lang="en-GB" sz="1600" dirty="0" smtClean="0">
                <a:solidFill>
                  <a:prstClr val="black"/>
                </a:solidFill>
              </a:rPr>
              <a:t>(e.g. </a:t>
            </a:r>
            <a:r>
              <a:rPr lang="en-GB" sz="1600" dirty="0" err="1" smtClean="0">
                <a:solidFill>
                  <a:prstClr val="black"/>
                </a:solidFill>
              </a:rPr>
              <a:t>Taku</a:t>
            </a:r>
            <a:r>
              <a:rPr lang="en-GB" sz="1600" dirty="0">
                <a:solidFill>
                  <a:prstClr val="black"/>
                </a:solidFill>
              </a:rPr>
              <a:t> </a:t>
            </a:r>
            <a:r>
              <a:rPr lang="en-GB" sz="1600" dirty="0" smtClean="0">
                <a:solidFill>
                  <a:prstClr val="black"/>
                </a:solidFill>
              </a:rPr>
              <a:t>et al., </a:t>
            </a:r>
            <a:r>
              <a:rPr lang="en-GB" sz="1600" dirty="0">
                <a:solidFill>
                  <a:prstClr val="black"/>
                </a:solidFill>
              </a:rPr>
              <a:t>2008; Solomon &amp; </a:t>
            </a:r>
            <a:r>
              <a:rPr lang="en-GB" sz="1600" dirty="0" err="1">
                <a:solidFill>
                  <a:prstClr val="black"/>
                </a:solidFill>
              </a:rPr>
              <a:t>Dekel</a:t>
            </a:r>
            <a:r>
              <a:rPr lang="en-GB" sz="1600" dirty="0">
                <a:solidFill>
                  <a:prstClr val="black"/>
                </a:solidFill>
              </a:rPr>
              <a:t>, 2007)</a:t>
            </a:r>
            <a:endParaRPr lang="en-US" sz="1600" dirty="0">
              <a:solidFill>
                <a:prstClr val="black"/>
              </a:solidFill>
            </a:endParaRPr>
          </a:p>
        </p:txBody>
      </p:sp>
    </p:spTree>
    <p:extLst>
      <p:ext uri="{BB962C8B-B14F-4D97-AF65-F5344CB8AC3E}">
        <p14:creationId xmlns:p14="http://schemas.microsoft.com/office/powerpoint/2010/main" val="40663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1" presetClass="mediacall" presetSubtype="0" fill="hold" nodeType="withEffect">
                                  <p:stCondLst>
                                    <p:cond delay="0"/>
                                  </p:stCondLst>
                                  <p:childTnLst>
                                    <p:cmd type="call" cmd="playFrom(0.0)">
                                      <p:cBhvr>
                                        <p:cTn id="12" dur="6384" fill="hold"/>
                                        <p:tgtEl>
                                          <p:spTgt spid="6"/>
                                        </p:tgtEl>
                                      </p:cBhvr>
                                    </p:cmd>
                                  </p:childTnLst>
                                </p:cTn>
                              </p:par>
                            </p:childTnLst>
                          </p:cTn>
                        </p:par>
                        <p:par>
                          <p:cTn id="13" fill="hold">
                            <p:stCondLst>
                              <p:cond delay="6384"/>
                            </p:stCondLst>
                            <p:childTnLst>
                              <p:par>
                                <p:cTn id="14" presetID="13" presetClass="entr" presetSubtype="16" fill="hold" grpId="0" nodeType="afterEffect">
                                  <p:stCondLst>
                                    <p:cond delay="4000"/>
                                  </p:stCondLst>
                                  <p:childTnLst>
                                    <p:set>
                                      <p:cBhvr>
                                        <p:cTn id="15" dur="1" fill="hold">
                                          <p:stCondLst>
                                            <p:cond delay="0"/>
                                          </p:stCondLst>
                                        </p:cTn>
                                        <p:tgtEl>
                                          <p:spTgt spid="10"/>
                                        </p:tgtEl>
                                        <p:attrNameLst>
                                          <p:attrName>style.visibility</p:attrName>
                                        </p:attrNameLst>
                                      </p:cBhvr>
                                      <p:to>
                                        <p:strVal val="visible"/>
                                      </p:to>
                                    </p:set>
                                    <p:animEffect transition="in" filter="plus(in)">
                                      <p:cBhvr>
                                        <p:cTn id="16" dur="1000"/>
                                        <p:tgtEl>
                                          <p:spTgt spid="10"/>
                                        </p:tgtEl>
                                      </p:cBhvr>
                                    </p:animEffect>
                                  </p:childTnLst>
                                </p:cTn>
                              </p:par>
                            </p:childTnLst>
                          </p:cTn>
                        </p:par>
                        <p:par>
                          <p:cTn id="17" fill="hold">
                            <p:stCondLst>
                              <p:cond delay="11384"/>
                            </p:stCondLst>
                            <p:childTnLst>
                              <p:par>
                                <p:cTn id="18" presetID="10" presetClass="entr" presetSubtype="0" fill="hold" grpId="0" nodeType="after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13884"/>
                            </p:stCondLst>
                            <p:childTnLst>
                              <p:par>
                                <p:cTn id="22" presetID="45" presetClass="entr" presetSubtype="0" fill="hold" nodeType="afterEffect">
                                  <p:stCondLst>
                                    <p:cond delay="2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ppt_w</p:attrName>
                                        </p:attrNameLst>
                                      </p:cBhvr>
                                      <p:tavLst>
                                        <p:tav tm="0" fmla="#ppt_w*sin(2.5*pi*$)">
                                          <p:val>
                                            <p:fltVal val="0"/>
                                          </p:val>
                                        </p:tav>
                                        <p:tav tm="100000">
                                          <p:val>
                                            <p:fltVal val="1"/>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childTnLst>
                                </p:cTn>
                              </p:par>
                            </p:childTnLst>
                          </p:cTn>
                        </p:par>
                        <p:par>
                          <p:cTn id="27" fill="hold">
                            <p:stCondLst>
                              <p:cond delay="16884"/>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childTnLst>
                          </p:cTn>
                        </p:par>
                        <p:par>
                          <p:cTn id="31" fill="hold">
                            <p:stCondLst>
                              <p:cond delay="17884"/>
                            </p:stCondLst>
                            <p:childTnLst>
                              <p:par>
                                <p:cTn id="32" presetID="10" presetClass="entr" presetSubtype="0" fill="hold" grpId="0" nodeType="after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childTnLst>
                                </p:cTn>
                              </p:par>
                            </p:childTnLst>
                          </p:cTn>
                        </p:par>
                        <p:par>
                          <p:cTn id="35" fill="hold">
                            <p:stCondLst>
                              <p:cond delay="18884"/>
                            </p:stCondLst>
                            <p:childTnLst>
                              <p:par>
                                <p:cTn id="36" presetID="2" presetClass="entr" presetSubtype="8" fill="hold" grpId="0" nodeType="afterEffect">
                                  <p:stCondLst>
                                    <p:cond delay="20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0-#ppt_w/2"/>
                                          </p:val>
                                        </p:tav>
                                        <p:tav tm="100000">
                                          <p:val>
                                            <p:strVal val="#ppt_x"/>
                                          </p:val>
                                        </p:tav>
                                      </p:tavLst>
                                    </p:anim>
                                    <p:anim calcmode="lin" valueType="num">
                                      <p:cBhvr additive="base">
                                        <p:cTn id="39" dur="10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1884"/>
                            </p:stCondLst>
                            <p:childTnLst>
                              <p:par>
                                <p:cTn id="41" presetID="2" presetClass="entr" presetSubtype="2"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1+#ppt_w/2"/>
                                          </p:val>
                                        </p:tav>
                                        <p:tav tm="100000">
                                          <p:val>
                                            <p:strVal val="#ppt_x"/>
                                          </p:val>
                                        </p:tav>
                                      </p:tavLst>
                                    </p:anim>
                                    <p:anim calcmode="lin" valueType="num">
                                      <p:cBhvr additive="base">
                                        <p:cTn id="44" dur="10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23384"/>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6"/>
                </p:tgtEl>
              </p:cMediaNode>
            </p:audio>
          </p:childTnLst>
        </p:cTn>
      </p:par>
    </p:tnLst>
    <p:bldLst>
      <p:bldP spid="3" grpId="0" build="p"/>
      <p:bldP spid="9" grpId="0" build="p"/>
      <p:bldP spid="10" grpId="0"/>
      <p:bldP spid="11"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70287" y="0"/>
            <a:ext cx="2930525" cy="6751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Person – Pretrauma</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Individual Differences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World Beliefs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Culturally Influenced</a:t>
            </a:r>
          </a:p>
        </p:txBody>
      </p:sp>
      <p:sp>
        <p:nvSpPr>
          <p:cNvPr id="41987" name="Rectangle 3"/>
          <p:cNvSpPr>
            <a:spLocks noChangeArrowheads="1"/>
          </p:cNvSpPr>
          <p:nvPr/>
        </p:nvSpPr>
        <p:spPr bwMode="auto">
          <a:xfrm>
            <a:off x="3571875" y="897025"/>
            <a:ext cx="2928938" cy="323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Potentially Disruptive Event</a:t>
            </a:r>
          </a:p>
        </p:txBody>
      </p:sp>
      <p:sp>
        <p:nvSpPr>
          <p:cNvPr id="41989" name="Rectangle 7"/>
          <p:cNvSpPr>
            <a:spLocks noChangeArrowheads="1"/>
          </p:cNvSpPr>
          <p:nvPr/>
        </p:nvSpPr>
        <p:spPr bwMode="auto">
          <a:xfrm>
            <a:off x="1762252" y="1480180"/>
            <a:ext cx="1447800" cy="5714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Beliefs</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Challenged</a:t>
            </a:r>
          </a:p>
        </p:txBody>
      </p:sp>
      <p:sp>
        <p:nvSpPr>
          <p:cNvPr id="41990" name="Rectangle 8"/>
          <p:cNvSpPr>
            <a:spLocks noChangeArrowheads="1"/>
          </p:cNvSpPr>
          <p:nvPr/>
        </p:nvSpPr>
        <p:spPr bwMode="auto">
          <a:xfrm>
            <a:off x="3200400" y="1480180"/>
            <a:ext cx="1676400" cy="5714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Goals/ Narrative Disrupted</a:t>
            </a:r>
          </a:p>
        </p:txBody>
      </p:sp>
      <p:sp>
        <p:nvSpPr>
          <p:cNvPr id="41991" name="Rectangle 9"/>
          <p:cNvSpPr>
            <a:spLocks noChangeArrowheads="1"/>
          </p:cNvSpPr>
          <p:nvPr/>
        </p:nvSpPr>
        <p:spPr bwMode="auto">
          <a:xfrm>
            <a:off x="5684383" y="1493660"/>
            <a:ext cx="1569245" cy="5580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Assumptive beliefs provide </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context for event</a:t>
            </a:r>
          </a:p>
        </p:txBody>
      </p:sp>
      <p:sp>
        <p:nvSpPr>
          <p:cNvPr id="41992" name="Rectangle 12"/>
          <p:cNvSpPr>
            <a:spLocks noChangeArrowheads="1"/>
          </p:cNvSpPr>
          <p:nvPr/>
        </p:nvSpPr>
        <p:spPr bwMode="auto">
          <a:xfrm>
            <a:off x="1429631" y="2295393"/>
            <a:ext cx="2393156"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Rumination</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Mostly automatic&amp; intrusive</a:t>
            </a:r>
          </a:p>
        </p:txBody>
      </p:sp>
      <p:sp>
        <p:nvSpPr>
          <p:cNvPr id="41993" name="Rectangle 14"/>
          <p:cNvSpPr>
            <a:spLocks noChangeArrowheads="1"/>
          </p:cNvSpPr>
          <p:nvPr/>
        </p:nvSpPr>
        <p:spPr bwMode="auto">
          <a:xfrm>
            <a:off x="5777904" y="2455970"/>
            <a:ext cx="1894484"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endParaRPr lang="en-GB" altLang="en-US" sz="1100" dirty="0" smtClean="0">
              <a:solidFill>
                <a:prstClr val="black"/>
              </a:solidFill>
              <a:latin typeface="Gill Sans MT" pitchFamily="-84" charset="0"/>
            </a:endParaRP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Self analysis: Write/pray</a:t>
            </a:r>
          </a:p>
          <a:p>
            <a:pPr algn="ctr" defTabSz="457200" eaLnBrk="1" fontAlgn="base" hangingPunct="1">
              <a:spcBef>
                <a:spcPct val="0"/>
              </a:spcBef>
              <a:spcAft>
                <a:spcPct val="0"/>
              </a:spcAft>
              <a:buClrTx/>
              <a:buSzTx/>
              <a:buFontTx/>
              <a:buNone/>
            </a:pPr>
            <a:endParaRPr lang="en-GB" altLang="en-US" sz="1800" dirty="0" smtClean="0">
              <a:solidFill>
                <a:prstClr val="black"/>
              </a:solidFill>
              <a:latin typeface="Gill Sans MT" pitchFamily="-84" charset="0"/>
            </a:endParaRPr>
          </a:p>
        </p:txBody>
      </p:sp>
      <p:sp>
        <p:nvSpPr>
          <p:cNvPr id="41994" name="Rectangle 16"/>
          <p:cNvSpPr>
            <a:spLocks noChangeArrowheads="1"/>
          </p:cNvSpPr>
          <p:nvPr/>
        </p:nvSpPr>
        <p:spPr bwMode="auto">
          <a:xfrm>
            <a:off x="5791201" y="3429000"/>
            <a:ext cx="2667000"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Sociocultural Influences</a:t>
            </a:r>
          </a:p>
        </p:txBody>
      </p:sp>
      <p:sp>
        <p:nvSpPr>
          <p:cNvPr id="41995" name="Rectangle 18"/>
          <p:cNvSpPr>
            <a:spLocks noChangeArrowheads="1"/>
          </p:cNvSpPr>
          <p:nvPr/>
        </p:nvSpPr>
        <p:spPr bwMode="auto">
          <a:xfrm>
            <a:off x="1417464" y="3009323"/>
            <a:ext cx="2393156"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spcBef>
                <a:spcPct val="0"/>
              </a:spcBef>
              <a:spcAft>
                <a:spcPct val="0"/>
              </a:spcAft>
              <a:buClrTx/>
              <a:buSzTx/>
              <a:buFontTx/>
              <a:buNone/>
            </a:pPr>
            <a:r>
              <a:rPr lang="en-GB" altLang="en-US" sz="1200" dirty="0" smtClean="0">
                <a:solidFill>
                  <a:prstClr val="black"/>
                </a:solidFill>
                <a:latin typeface="Gill Sans MT" pitchFamily="-84" charset="0"/>
              </a:rPr>
              <a:t>*</a:t>
            </a:r>
            <a:r>
              <a:rPr lang="en-GB" altLang="en-US" sz="1100" dirty="0" smtClean="0">
                <a:solidFill>
                  <a:prstClr val="black"/>
                </a:solidFill>
                <a:latin typeface="Gill Sans MT" pitchFamily="-84" charset="0"/>
              </a:rPr>
              <a:t>Manage emotional distress</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*Redirect rumination</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*Reassess goals</a:t>
            </a:r>
          </a:p>
        </p:txBody>
      </p:sp>
      <p:sp>
        <p:nvSpPr>
          <p:cNvPr id="41996" name="Rectangle 19"/>
          <p:cNvSpPr>
            <a:spLocks noChangeArrowheads="1"/>
          </p:cNvSpPr>
          <p:nvPr/>
        </p:nvSpPr>
        <p:spPr bwMode="auto">
          <a:xfrm>
            <a:off x="1500188" y="4002089"/>
            <a:ext cx="2357437" cy="8005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 Deliberate/Reflective/Constructive</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*Rumination</a:t>
            </a:r>
          </a:p>
          <a:p>
            <a:pP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*Schema change/Narrative revision</a:t>
            </a:r>
          </a:p>
        </p:txBody>
      </p:sp>
      <p:sp>
        <p:nvSpPr>
          <p:cNvPr id="41997" name="Rectangle 24"/>
          <p:cNvSpPr>
            <a:spLocks noChangeArrowheads="1"/>
          </p:cNvSpPr>
          <p:nvPr/>
        </p:nvSpPr>
        <p:spPr bwMode="auto">
          <a:xfrm>
            <a:off x="3810620" y="4979310"/>
            <a:ext cx="2333005"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Posttraumatic growth</a:t>
            </a:r>
          </a:p>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(Recognition of strengths/</a:t>
            </a:r>
          </a:p>
          <a:p>
            <a:pPr algn="ctr" defTabSz="457200" eaLnBrk="1" fontAlgn="base" hangingPunct="1">
              <a:spcBef>
                <a:spcPct val="0"/>
              </a:spcBef>
              <a:spcAft>
                <a:spcPct val="0"/>
              </a:spcAft>
              <a:buClrTx/>
              <a:buSzTx/>
              <a:buFontTx/>
              <a:buNone/>
            </a:pPr>
            <a:r>
              <a:rPr lang="en-GB" altLang="en-US" sz="1400" b="1" dirty="0" smtClean="0">
                <a:solidFill>
                  <a:prstClr val="black"/>
                </a:solidFill>
                <a:latin typeface="Gill Sans MT" pitchFamily="-84" charset="0"/>
              </a:rPr>
              <a:t>resources/possibilities)</a:t>
            </a:r>
          </a:p>
        </p:txBody>
      </p:sp>
      <p:sp>
        <p:nvSpPr>
          <p:cNvPr id="41998" name="Rectangle 27"/>
          <p:cNvSpPr>
            <a:spLocks noChangeArrowheads="1"/>
          </p:cNvSpPr>
          <p:nvPr/>
        </p:nvSpPr>
        <p:spPr bwMode="auto">
          <a:xfrm>
            <a:off x="6578917" y="5124450"/>
            <a:ext cx="20574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More complex narrative</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Increased wisdom</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Greater Altruism</a:t>
            </a:r>
          </a:p>
        </p:txBody>
      </p:sp>
      <p:sp>
        <p:nvSpPr>
          <p:cNvPr id="41999" name="Rectangle 28"/>
          <p:cNvSpPr>
            <a:spLocks noChangeArrowheads="1"/>
          </p:cNvSpPr>
          <p:nvPr/>
        </p:nvSpPr>
        <p:spPr bwMode="auto">
          <a:xfrm>
            <a:off x="137768" y="1232530"/>
            <a:ext cx="1285875"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Emotional Distress</a:t>
            </a:r>
          </a:p>
        </p:txBody>
      </p:sp>
      <p:cxnSp>
        <p:nvCxnSpPr>
          <p:cNvPr id="36" name="Straight Arrow Connector 35"/>
          <p:cNvCxnSpPr/>
          <p:nvPr/>
        </p:nvCxnSpPr>
        <p:spPr>
          <a:xfrm>
            <a:off x="631653" y="2585245"/>
            <a:ext cx="78581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1652" y="3429000"/>
            <a:ext cx="785812" cy="119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687167" y="1133022"/>
            <a:ext cx="418233" cy="347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486400" y="1232530"/>
            <a:ext cx="369888"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005" name="Rectangle 14"/>
          <p:cNvSpPr>
            <a:spLocks noChangeArrowheads="1"/>
          </p:cNvSpPr>
          <p:nvPr/>
        </p:nvSpPr>
        <p:spPr bwMode="auto">
          <a:xfrm>
            <a:off x="5786438" y="2836970"/>
            <a:ext cx="1885950"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Self disclosure: talk/share</a:t>
            </a:r>
          </a:p>
        </p:txBody>
      </p:sp>
      <p:sp>
        <p:nvSpPr>
          <p:cNvPr id="42006" name="Rectangle 16"/>
          <p:cNvSpPr>
            <a:spLocks noChangeArrowheads="1"/>
          </p:cNvSpPr>
          <p:nvPr/>
        </p:nvSpPr>
        <p:spPr bwMode="auto">
          <a:xfrm>
            <a:off x="5786438" y="3857625"/>
            <a:ext cx="2671763"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Proximate: Social support/Role models/ </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support for schema change and PTG</a:t>
            </a:r>
          </a:p>
        </p:txBody>
      </p:sp>
      <p:sp>
        <p:nvSpPr>
          <p:cNvPr id="42007" name="Rectangle 16"/>
          <p:cNvSpPr>
            <a:spLocks noChangeArrowheads="1"/>
          </p:cNvSpPr>
          <p:nvPr/>
        </p:nvSpPr>
        <p:spPr bwMode="auto">
          <a:xfrm>
            <a:off x="5786438" y="4286250"/>
            <a:ext cx="2671763" cy="428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Distal: Cultural/societal themes</a:t>
            </a:r>
          </a:p>
        </p:txBody>
      </p:sp>
      <p:sp>
        <p:nvSpPr>
          <p:cNvPr id="42008" name="Rectangle 24"/>
          <p:cNvSpPr>
            <a:spLocks noChangeArrowheads="1"/>
          </p:cNvSpPr>
          <p:nvPr/>
        </p:nvSpPr>
        <p:spPr bwMode="auto">
          <a:xfrm>
            <a:off x="1423643" y="5124449"/>
            <a:ext cx="1785938" cy="5448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Acceptance of</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 ‘changed’ world</a:t>
            </a:r>
          </a:p>
        </p:txBody>
      </p:sp>
      <p:sp>
        <p:nvSpPr>
          <p:cNvPr id="42009" name="Rectangle 24"/>
          <p:cNvSpPr>
            <a:spLocks noChangeArrowheads="1"/>
          </p:cNvSpPr>
          <p:nvPr/>
        </p:nvSpPr>
        <p:spPr bwMode="auto">
          <a:xfrm>
            <a:off x="4082075" y="5929313"/>
            <a:ext cx="1785938"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Well-being</a:t>
            </a:r>
          </a:p>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Life Satisfaction</a:t>
            </a:r>
          </a:p>
        </p:txBody>
      </p:sp>
      <p:cxnSp>
        <p:nvCxnSpPr>
          <p:cNvPr id="62" name="Straight Arrow Connector 61"/>
          <p:cNvCxnSpPr>
            <a:stCxn id="41989" idx="1"/>
            <a:endCxn id="41999" idx="3"/>
          </p:cNvCxnSpPr>
          <p:nvPr/>
        </p:nvCxnSpPr>
        <p:spPr>
          <a:xfrm flipH="1" flipV="1">
            <a:off x="1423643" y="1499230"/>
            <a:ext cx="33860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9141" y="1765929"/>
            <a:ext cx="0" cy="464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37034" y="6404491"/>
            <a:ext cx="343403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2009" idx="1"/>
          </p:cNvCxnSpPr>
          <p:nvPr/>
        </p:nvCxnSpPr>
        <p:spPr>
          <a:xfrm>
            <a:off x="2071688" y="5684207"/>
            <a:ext cx="2010387" cy="588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1998" idx="2"/>
            <a:endCxn id="42009" idx="3"/>
          </p:cNvCxnSpPr>
          <p:nvPr/>
        </p:nvCxnSpPr>
        <p:spPr>
          <a:xfrm flipH="1">
            <a:off x="5868013" y="5734050"/>
            <a:ext cx="1739604" cy="538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49139" y="4326266"/>
            <a:ext cx="857250" cy="79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2008" idx="1"/>
          </p:cNvCxnSpPr>
          <p:nvPr/>
        </p:nvCxnSpPr>
        <p:spPr>
          <a:xfrm flipH="1" flipV="1">
            <a:off x="649141" y="5393277"/>
            <a:ext cx="774502" cy="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182993" y="5412920"/>
            <a:ext cx="39130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57626" y="4419600"/>
            <a:ext cx="1019174" cy="518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794198" y="2656618"/>
            <a:ext cx="1983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3810620" y="2778286"/>
            <a:ext cx="1967284" cy="52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3844888" y="4208290"/>
            <a:ext cx="1928812" cy="6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99289" y="3217970"/>
            <a:ext cx="0" cy="2110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3838596" y="3352800"/>
            <a:ext cx="1947842" cy="6492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4" name="Rectangle 28"/>
          <p:cNvSpPr>
            <a:spLocks noChangeArrowheads="1"/>
          </p:cNvSpPr>
          <p:nvPr/>
        </p:nvSpPr>
        <p:spPr bwMode="auto">
          <a:xfrm>
            <a:off x="7559176" y="1232530"/>
            <a:ext cx="1330975" cy="5687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algn="ctr" defTabSz="457200" eaLnBrk="1" fontAlgn="base" hangingPunct="1">
              <a:spcBef>
                <a:spcPct val="0"/>
              </a:spcBef>
              <a:spcAft>
                <a:spcPct val="0"/>
              </a:spcAft>
              <a:buClrTx/>
              <a:buSzTx/>
              <a:buFontTx/>
              <a:buNone/>
            </a:pPr>
            <a:r>
              <a:rPr lang="en-GB" altLang="en-US" sz="1100" dirty="0" smtClean="0">
                <a:solidFill>
                  <a:prstClr val="black"/>
                </a:solidFill>
                <a:latin typeface="Gill Sans MT" pitchFamily="-84" charset="0"/>
              </a:rPr>
              <a:t>Emotional Distress</a:t>
            </a:r>
          </a:p>
        </p:txBody>
      </p:sp>
      <p:cxnSp>
        <p:nvCxnSpPr>
          <p:cNvPr id="55" name="Straight Arrow Connector 54"/>
          <p:cNvCxnSpPr/>
          <p:nvPr/>
        </p:nvCxnSpPr>
        <p:spPr>
          <a:xfrm>
            <a:off x="7253628" y="1632580"/>
            <a:ext cx="305548" cy="5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39283" y="1058950"/>
            <a:ext cx="1658632" cy="1"/>
          </a:xfrm>
          <a:prstGeom prst="line">
            <a:avLst/>
          </a:prstGeom>
          <a:ln w="6350">
            <a:prstDash val="soli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626209" y="3717348"/>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202431" y="1058951"/>
            <a:ext cx="0" cy="179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008" idx="3"/>
          </p:cNvCxnSpPr>
          <p:nvPr/>
        </p:nvCxnSpPr>
        <p:spPr>
          <a:xfrm flipV="1">
            <a:off x="3209581" y="5393277"/>
            <a:ext cx="584617" cy="35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625328" y="4752149"/>
            <a:ext cx="881" cy="372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035548" y="675170"/>
            <a:ext cx="1"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210051" y="2043474"/>
            <a:ext cx="1"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80705" y="1058950"/>
            <a:ext cx="2791170" cy="0"/>
          </a:xfrm>
          <a:prstGeom prst="line">
            <a:avLst/>
          </a:prstGeom>
          <a:ln w="6350">
            <a:prstDash val="solid"/>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780705" y="1058950"/>
            <a:ext cx="0" cy="179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614042" y="2752148"/>
            <a:ext cx="0"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68104" y="1804028"/>
            <a:ext cx="13203" cy="4622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5868013" y="6426200"/>
            <a:ext cx="29132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Slide Number Placeholder 57"/>
          <p:cNvSpPr>
            <a:spLocks noGrp="1"/>
          </p:cNvSpPr>
          <p:nvPr>
            <p:ph type="sldNum" sz="quarter" idx="11"/>
          </p:nvPr>
        </p:nvSpPr>
        <p:spPr/>
        <p:txBody>
          <a:bodyPr/>
          <a:lstStyle/>
          <a:p>
            <a:fld id="{946B05A8-0FE5-468A-A5E2-B87DBD6A0451}" type="slidenum">
              <a:rPr lang="en-US" smtClean="0">
                <a:solidFill>
                  <a:srgbClr val="D1282E"/>
                </a:solidFill>
              </a:rPr>
              <a:pPr/>
              <a:t>7</a:t>
            </a:fld>
            <a:endParaRPr lang="en-US">
              <a:solidFill>
                <a:srgbClr val="D1282E"/>
              </a:solidFill>
            </a:endParaRPr>
          </a:p>
        </p:txBody>
      </p:sp>
      <p:sp>
        <p:nvSpPr>
          <p:cNvPr id="61" name="Footer Placeholder 60"/>
          <p:cNvSpPr>
            <a:spLocks noGrp="1"/>
          </p:cNvSpPr>
          <p:nvPr>
            <p:ph type="ftr" sz="quarter" idx="12"/>
          </p:nvPr>
        </p:nvSpPr>
        <p:spPr>
          <a:xfrm>
            <a:off x="637034" y="6476630"/>
            <a:ext cx="2820987" cy="152400"/>
          </a:xfrm>
        </p:spPr>
        <p:txBody>
          <a:bodyPr/>
          <a:lstStyle/>
          <a:p>
            <a:pPr algn="l"/>
            <a:r>
              <a:rPr lang="en-US" dirty="0" smtClean="0">
                <a:solidFill>
                  <a:srgbClr val="000000"/>
                </a:solidFill>
              </a:rPr>
              <a:t>BPS </a:t>
            </a:r>
            <a:r>
              <a:rPr lang="en-US" dirty="0" err="1" smtClean="0">
                <a:solidFill>
                  <a:srgbClr val="000000"/>
                </a:solidFill>
              </a:rPr>
              <a:t>DCoP</a:t>
            </a:r>
            <a:r>
              <a:rPr lang="en-US" dirty="0" smtClean="0">
                <a:solidFill>
                  <a:srgbClr val="000000"/>
                </a:solidFill>
              </a:rPr>
              <a:t> Conference Jul 2016</a:t>
            </a:r>
            <a:endParaRPr lang="en-US" dirty="0">
              <a:solidFill>
                <a:srgbClr val="000000"/>
              </a:solidFill>
            </a:endParaRPr>
          </a:p>
        </p:txBody>
      </p:sp>
      <p:sp>
        <p:nvSpPr>
          <p:cNvPr id="56" name="Text Box 33"/>
          <p:cNvSpPr txBox="1">
            <a:spLocks noChangeArrowheads="1"/>
          </p:cNvSpPr>
          <p:nvPr/>
        </p:nvSpPr>
        <p:spPr bwMode="auto">
          <a:xfrm>
            <a:off x="10492" y="-25445"/>
            <a:ext cx="2961307" cy="1086451"/>
          </a:xfrm>
          <a:prstGeom prst="rect">
            <a:avLst/>
          </a:prstGeom>
          <a:solidFill>
            <a:schemeClr val="bg1">
              <a:lumMod val="85000"/>
            </a:schemeClr>
          </a:solidFill>
          <a:ln>
            <a:noFill/>
          </a:ln>
          <a:extLst/>
        </p:spPr>
        <p:txBody>
          <a:bodyPr wrap="square">
            <a:spAutoFit/>
          </a:bodyPr>
          <a:lstStyle>
            <a:lvl1pPr marL="342900" indent="-342900" eaLnBrk="0" hangingPunct="0">
              <a:spcBef>
                <a:spcPct val="20000"/>
              </a:spcBef>
              <a:buClr>
                <a:schemeClr val="accent1"/>
              </a:buClr>
              <a:buSzPct val="85000"/>
              <a:buFont typeface="Wingdings 2" pitchFamily="-84" charset="2"/>
              <a:buChar char=""/>
              <a:defRPr sz="2700">
                <a:solidFill>
                  <a:schemeClr val="tx1"/>
                </a:solidFill>
                <a:latin typeface="Georgia" pitchFamily="-84" charset="0"/>
                <a:ea typeface="ＭＳ Ｐゴシック" pitchFamily="-84" charset="-128"/>
              </a:defRPr>
            </a:lvl1pPr>
            <a:lvl2pPr marL="37931725" indent="-37474525" eaLnBrk="0" hangingPunct="0">
              <a:spcBef>
                <a:spcPct val="20000"/>
              </a:spcBef>
              <a:buClr>
                <a:schemeClr val="accent2"/>
              </a:buClr>
              <a:buSzPct val="70000"/>
              <a:buFont typeface="Wingdings" pitchFamily="-84" charset="2"/>
              <a:buChar char=""/>
              <a:defRPr sz="2200">
                <a:solidFill>
                  <a:schemeClr val="tx2"/>
                </a:solidFill>
                <a:latin typeface="Georgia" pitchFamily="-84" charset="0"/>
                <a:ea typeface="ＭＳ Ｐゴシック" pitchFamily="-84" charset="-128"/>
              </a:defRPr>
            </a:lvl2pPr>
            <a:lvl3pPr marL="822325" indent="-228600" eaLnBrk="0" hangingPunct="0">
              <a:spcBef>
                <a:spcPct val="20000"/>
              </a:spcBef>
              <a:buClr>
                <a:srgbClr val="8CADAE"/>
              </a:buClr>
              <a:buSzPct val="75000"/>
              <a:buFont typeface="Wingdings 2" pitchFamily="-84" charset="2"/>
              <a:buChar char=""/>
              <a:defRPr sz="2000">
                <a:solidFill>
                  <a:schemeClr val="tx1"/>
                </a:solidFill>
                <a:latin typeface="Georgia" pitchFamily="-84" charset="0"/>
                <a:ea typeface="ＭＳ Ｐゴシック" pitchFamily="-84" charset="-128"/>
              </a:defRPr>
            </a:lvl3pPr>
            <a:lvl4pPr marL="1096963" indent="-228600" eaLnBrk="0" hangingPunct="0">
              <a:spcBef>
                <a:spcPct val="20000"/>
              </a:spcBef>
              <a:buClr>
                <a:srgbClr val="8C7B70"/>
              </a:buClr>
              <a:buSzPct val="70000"/>
              <a:buFont typeface="Wingdings" pitchFamily="-84" charset="2"/>
              <a:buChar char=""/>
              <a:defRPr sz="2000">
                <a:solidFill>
                  <a:schemeClr val="tx2"/>
                </a:solidFill>
                <a:latin typeface="Georgia" pitchFamily="-84" charset="0"/>
                <a:ea typeface="ＭＳ Ｐゴシック" pitchFamily="-84" charset="-128"/>
              </a:defRPr>
            </a:lvl4pPr>
            <a:lvl5pPr marL="1371600" indent="-228600" eaLnBrk="0" hangingPunct="0">
              <a:spcBef>
                <a:spcPct val="20000"/>
              </a:spcBef>
              <a:buClr>
                <a:srgbClr val="8FB08C"/>
              </a:buClr>
              <a:buChar char="•"/>
              <a:defRPr>
                <a:solidFill>
                  <a:schemeClr val="tx1"/>
                </a:solidFill>
                <a:latin typeface="Georgia" pitchFamily="-84" charset="0"/>
                <a:ea typeface="ＭＳ Ｐゴシック" pitchFamily="-84" charset="-128"/>
              </a:defRPr>
            </a:lvl5pPr>
            <a:lvl6pPr marL="18288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6pPr>
            <a:lvl7pPr marL="22860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7pPr>
            <a:lvl8pPr marL="27432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8pPr>
            <a:lvl9pPr marL="3200400" indent="-228600" defTabSz="457200" eaLnBrk="0" fontAlgn="base" hangingPunct="0">
              <a:spcBef>
                <a:spcPct val="20000"/>
              </a:spcBef>
              <a:spcAft>
                <a:spcPct val="0"/>
              </a:spcAft>
              <a:buClr>
                <a:srgbClr val="8FB08C"/>
              </a:buClr>
              <a:buChar char="•"/>
              <a:defRPr>
                <a:solidFill>
                  <a:schemeClr val="tx1"/>
                </a:solidFill>
                <a:latin typeface="Georgia" pitchFamily="-84" charset="0"/>
                <a:ea typeface="ＭＳ Ｐゴシック" pitchFamily="-84" charset="-128"/>
              </a:defRPr>
            </a:lvl9pPr>
          </a:lstStyle>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The Functional Descriptive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Model of Posttraumatic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smtClean="0">
                <a:solidFill>
                  <a:prstClr val="black"/>
                </a:solidFill>
                <a:latin typeface="Gill Sans MT" pitchFamily="-84" charset="0"/>
              </a:rPr>
              <a:t>Growth (Calhoun, </a:t>
            </a:r>
            <a:r>
              <a:rPr lang="en-US" altLang="en-US" sz="1700" b="1" dirty="0" err="1" smtClean="0">
                <a:solidFill>
                  <a:prstClr val="black"/>
                </a:solidFill>
                <a:latin typeface="Gill Sans MT" pitchFamily="-84" charset="0"/>
              </a:rPr>
              <a:t>Cann</a:t>
            </a:r>
            <a:r>
              <a:rPr lang="en-US" altLang="en-US" sz="1700" b="1" dirty="0" smtClean="0">
                <a:solidFill>
                  <a:prstClr val="black"/>
                </a:solidFill>
                <a:latin typeface="Gill Sans MT" pitchFamily="-84" charset="0"/>
              </a:rPr>
              <a:t>, &amp; </a:t>
            </a:r>
          </a:p>
          <a:p>
            <a:pPr defTabSz="457200" eaLnBrk="1" fontAlgn="base" hangingPunct="1">
              <a:lnSpc>
                <a:spcPct val="80000"/>
              </a:lnSpc>
              <a:spcAft>
                <a:spcPct val="0"/>
              </a:spcAft>
              <a:buClr>
                <a:srgbClr val="00A3D6"/>
              </a:buClr>
              <a:buSzPct val="60000"/>
              <a:buFont typeface="Wingdings" pitchFamily="-84" charset="2"/>
              <a:buNone/>
            </a:pPr>
            <a:r>
              <a:rPr lang="en-US" altLang="en-US" sz="1700" b="1" dirty="0" err="1" smtClean="0">
                <a:solidFill>
                  <a:prstClr val="black"/>
                </a:solidFill>
                <a:latin typeface="Gill Sans MT" pitchFamily="-84" charset="0"/>
              </a:rPr>
              <a:t>Tedeschi</a:t>
            </a:r>
            <a:r>
              <a:rPr lang="en-US" altLang="en-US" sz="1700" b="1" dirty="0" smtClean="0">
                <a:solidFill>
                  <a:prstClr val="black"/>
                </a:solidFill>
                <a:latin typeface="Gill Sans MT" pitchFamily="-84" charset="0"/>
              </a:rPr>
              <a:t>, 2010, p. 6)</a:t>
            </a:r>
          </a:p>
        </p:txBody>
      </p:sp>
    </p:spTree>
    <p:custDataLst>
      <p:tags r:id="rId1"/>
    </p:custDataLst>
    <p:extLst>
      <p:ext uri="{BB962C8B-B14F-4D97-AF65-F5344CB8AC3E}">
        <p14:creationId xmlns:p14="http://schemas.microsoft.com/office/powerpoint/2010/main" val="2316402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924475"/>
          </a:xfrm>
        </p:spPr>
        <p:txBody>
          <a:bodyPr/>
          <a:lstStyle/>
          <a:p>
            <a:r>
              <a:rPr lang="en-US" sz="2800" b="1" dirty="0" smtClean="0">
                <a:solidFill>
                  <a:prstClr val="black">
                    <a:lumMod val="75000"/>
                    <a:lumOff val="25000"/>
                  </a:prstClr>
                </a:solidFill>
              </a:rPr>
              <a:t>Limitations and Considerations</a:t>
            </a:r>
            <a:endParaRPr lang="en-US" dirty="0"/>
          </a:p>
        </p:txBody>
      </p:sp>
      <p:sp>
        <p:nvSpPr>
          <p:cNvPr id="3" name="Content Placeholder 2"/>
          <p:cNvSpPr>
            <a:spLocks noGrp="1"/>
          </p:cNvSpPr>
          <p:nvPr>
            <p:ph idx="1"/>
          </p:nvPr>
        </p:nvSpPr>
        <p:spPr>
          <a:xfrm>
            <a:off x="457200" y="1981200"/>
            <a:ext cx="8305800" cy="4051437"/>
          </a:xfrm>
        </p:spPr>
        <p:txBody>
          <a:bodyPr>
            <a:noAutofit/>
          </a:bodyPr>
          <a:lstStyle/>
          <a:p>
            <a:pPr>
              <a:lnSpc>
                <a:spcPct val="120000"/>
              </a:lnSpc>
              <a:spcBef>
                <a:spcPts val="600"/>
              </a:spcBef>
            </a:pPr>
            <a:endParaRPr lang="en-HK" dirty="0"/>
          </a:p>
          <a:p>
            <a:pPr>
              <a:spcBef>
                <a:spcPts val="600"/>
              </a:spcBef>
              <a:spcAft>
                <a:spcPts val="0"/>
              </a:spcAft>
              <a:buFont typeface="Arial" panose="020B0604020202020204" pitchFamily="34" charset="0"/>
              <a:buChar char="•"/>
            </a:pPr>
            <a:r>
              <a:rPr lang="en-US" dirty="0"/>
              <a:t>S</a:t>
            </a:r>
            <a:r>
              <a:rPr lang="en-US" dirty="0" smtClean="0"/>
              <a:t>ingle</a:t>
            </a:r>
            <a:r>
              <a:rPr lang="en-US" dirty="0"/>
              <a:t>, shared </a:t>
            </a:r>
            <a:r>
              <a:rPr lang="en-US" dirty="0" smtClean="0"/>
              <a:t>events </a:t>
            </a:r>
            <a:r>
              <a:rPr lang="en-US" dirty="0"/>
              <a:t>(e.g. earthquake, cancer, bereavement)</a:t>
            </a:r>
          </a:p>
          <a:p>
            <a:pPr lvl="1">
              <a:spcAft>
                <a:spcPts val="0"/>
              </a:spcAft>
              <a:buClr>
                <a:prstClr val="black">
                  <a:lumMod val="75000"/>
                  <a:lumOff val="25000"/>
                </a:prstClr>
              </a:buClr>
              <a:buFont typeface="Arial" panose="020B0604020202020204" pitchFamily="34" charset="0"/>
              <a:buChar char="•"/>
            </a:pPr>
            <a:r>
              <a:rPr lang="en-US" sz="1800" dirty="0">
                <a:solidFill>
                  <a:prstClr val="black">
                    <a:lumMod val="75000"/>
                    <a:lumOff val="25000"/>
                  </a:prstClr>
                </a:solidFill>
              </a:rPr>
              <a:t>S</a:t>
            </a:r>
            <a:r>
              <a:rPr lang="en-US" sz="1800" dirty="0" smtClean="0">
                <a:solidFill>
                  <a:prstClr val="black">
                    <a:lumMod val="75000"/>
                    <a:lumOff val="25000"/>
                  </a:prstClr>
                </a:solidFill>
              </a:rPr>
              <a:t>ubjective appraisal</a:t>
            </a:r>
          </a:p>
          <a:p>
            <a:pPr lvl="1">
              <a:spcAft>
                <a:spcPts val="0"/>
              </a:spcAft>
              <a:buClr>
                <a:prstClr val="black">
                  <a:lumMod val="75000"/>
                  <a:lumOff val="25000"/>
                </a:prstClr>
              </a:buClr>
              <a:buFont typeface="Arial" panose="020B0604020202020204" pitchFamily="34" charset="0"/>
              <a:buChar char="•"/>
            </a:pPr>
            <a:r>
              <a:rPr lang="en-US" sz="1800" dirty="0" smtClean="0">
                <a:solidFill>
                  <a:prstClr val="black">
                    <a:lumMod val="75000"/>
                    <a:lumOff val="25000"/>
                  </a:prstClr>
                </a:solidFill>
              </a:rPr>
              <a:t>Shattering </a:t>
            </a:r>
            <a:r>
              <a:rPr lang="en-US" sz="1800" dirty="0">
                <a:solidFill>
                  <a:prstClr val="black">
                    <a:lumMod val="75000"/>
                    <a:lumOff val="25000"/>
                  </a:prstClr>
                </a:solidFill>
              </a:rPr>
              <a:t>of </a:t>
            </a:r>
            <a:r>
              <a:rPr lang="en-US" sz="1800" dirty="0" smtClean="0">
                <a:solidFill>
                  <a:prstClr val="black">
                    <a:lumMod val="75000"/>
                    <a:lumOff val="25000"/>
                  </a:prstClr>
                </a:solidFill>
              </a:rPr>
              <a:t>assumptive world</a:t>
            </a:r>
          </a:p>
          <a:p>
            <a:pPr lvl="1">
              <a:spcAft>
                <a:spcPts val="0"/>
              </a:spcAft>
              <a:buClr>
                <a:prstClr val="black">
                  <a:lumMod val="75000"/>
                  <a:lumOff val="25000"/>
                </a:prstClr>
              </a:buClr>
              <a:buFont typeface="Arial" panose="020B0604020202020204" pitchFamily="34" charset="0"/>
              <a:buChar char="•"/>
            </a:pPr>
            <a:endParaRPr lang="en-US" sz="1800" dirty="0" smtClean="0"/>
          </a:p>
          <a:p>
            <a:pPr>
              <a:spcBef>
                <a:spcPts val="600"/>
              </a:spcBef>
              <a:spcAft>
                <a:spcPts val="0"/>
              </a:spcAft>
              <a:buFont typeface="Arial" panose="020B0604020202020204" pitchFamily="34" charset="0"/>
              <a:buChar char="•"/>
            </a:pPr>
            <a:r>
              <a:rPr lang="en-HK" dirty="0" smtClean="0"/>
              <a:t>Participants largely </a:t>
            </a:r>
            <a:r>
              <a:rPr lang="en-HK" dirty="0"/>
              <a:t>from Western </a:t>
            </a:r>
            <a:r>
              <a:rPr lang="en-HK" dirty="0" smtClean="0"/>
              <a:t>cultures</a:t>
            </a:r>
          </a:p>
          <a:p>
            <a:pPr>
              <a:spcBef>
                <a:spcPts val="600"/>
              </a:spcBef>
              <a:spcAft>
                <a:spcPts val="0"/>
              </a:spcAft>
              <a:buFont typeface="Arial" panose="020B0604020202020204" pitchFamily="34" charset="0"/>
              <a:buChar char="•"/>
            </a:pPr>
            <a:endParaRPr lang="en-HK" dirty="0"/>
          </a:p>
          <a:p>
            <a:pPr>
              <a:spcBef>
                <a:spcPts val="600"/>
              </a:spcBef>
              <a:spcAft>
                <a:spcPts val="0"/>
              </a:spcAft>
              <a:buFont typeface="Arial" panose="020B0604020202020204" pitchFamily="34" charset="0"/>
              <a:buChar char="•"/>
            </a:pPr>
            <a:r>
              <a:rPr lang="en-US" dirty="0" smtClean="0"/>
              <a:t>Either quantitative or qualitative approach</a:t>
            </a:r>
          </a:p>
          <a:p>
            <a:pPr lvl="1">
              <a:spcBef>
                <a:spcPts val="600"/>
              </a:spcBef>
              <a:spcAft>
                <a:spcPts val="0"/>
              </a:spcAft>
              <a:buFont typeface="Arial" panose="020B0604020202020204" pitchFamily="34" charset="0"/>
              <a:buChar char="•"/>
            </a:pPr>
            <a:r>
              <a:rPr lang="en-US" sz="1800" dirty="0" smtClean="0"/>
              <a:t>insufficient </a:t>
            </a:r>
            <a:r>
              <a:rPr lang="en-US" sz="1800" dirty="0"/>
              <a:t>to understanding the complex processing of </a:t>
            </a:r>
            <a:r>
              <a:rPr lang="en-US" sz="1800" dirty="0" smtClean="0"/>
              <a:t>PTG</a:t>
            </a:r>
          </a:p>
          <a:p>
            <a:pPr lvl="1">
              <a:spcBef>
                <a:spcPts val="600"/>
              </a:spcBef>
              <a:spcAft>
                <a:spcPts val="0"/>
              </a:spcAft>
              <a:buFont typeface="Arial" panose="020B0604020202020204" pitchFamily="34" charset="0"/>
              <a:buChar char="•"/>
            </a:pPr>
            <a:endParaRPr lang="en-US" sz="1800" dirty="0" smtClean="0"/>
          </a:p>
          <a:p>
            <a:pPr>
              <a:spcBef>
                <a:spcPts val="600"/>
              </a:spcBef>
              <a:spcAft>
                <a:spcPts val="0"/>
              </a:spcAft>
              <a:buFont typeface="Arial" panose="020B0604020202020204" pitchFamily="34" charset="0"/>
              <a:buChar char="•"/>
            </a:pPr>
            <a:r>
              <a:rPr lang="en-US" dirty="0"/>
              <a:t>Considerable aspects of </a:t>
            </a:r>
            <a:r>
              <a:rPr lang="en-US" dirty="0" smtClean="0"/>
              <a:t>PTG models not </a:t>
            </a:r>
            <a:r>
              <a:rPr lang="en-US" dirty="0"/>
              <a:t>been thoroughly or empirically investigated</a:t>
            </a:r>
            <a:br>
              <a:rPr lang="en-US" dirty="0"/>
            </a:br>
            <a:endParaRPr lang="en-US" dirty="0"/>
          </a:p>
          <a:p>
            <a:pPr lvl="1">
              <a:lnSpc>
                <a:spcPct val="120000"/>
              </a:lnSpc>
              <a:spcBef>
                <a:spcPts val="600"/>
              </a:spcBef>
              <a:buFont typeface="Arial" panose="020B0604020202020204" pitchFamily="34" charset="0"/>
              <a:buChar char="•"/>
            </a:pPr>
            <a:r>
              <a:rPr lang="en-US" sz="1400" dirty="0" smtClean="0"/>
              <a:t/>
            </a:r>
            <a:br>
              <a:rPr lang="en-US" sz="1400" dirty="0" smtClean="0"/>
            </a:br>
            <a:endParaRPr lang="en-US" sz="1400" dirty="0" smtClean="0"/>
          </a:p>
        </p:txBody>
      </p:sp>
      <p:sp>
        <p:nvSpPr>
          <p:cNvPr id="4" name="Footer Placeholder 3"/>
          <p:cNvSpPr>
            <a:spLocks noGrp="1"/>
          </p:cNvSpPr>
          <p:nvPr>
            <p:ph type="ftr" sz="quarter" idx="11"/>
          </p:nvPr>
        </p:nvSpPr>
        <p:spPr/>
        <p:txBody>
          <a:bodyPr/>
          <a:lstStyle/>
          <a:p>
            <a:r>
              <a:rPr lang="en-US" dirty="0" smtClean="0"/>
              <a:t>BPS </a:t>
            </a:r>
            <a:r>
              <a:rPr lang="en-US" dirty="0" err="1" smtClean="0"/>
              <a:t>DCoP</a:t>
            </a:r>
            <a:r>
              <a:rPr lang="en-US" dirty="0" smtClean="0"/>
              <a:t> Conference Jul 2016</a:t>
            </a:r>
            <a:endParaRPr lang="en-US" dirty="0"/>
          </a:p>
        </p:txBody>
      </p:sp>
      <p:sp>
        <p:nvSpPr>
          <p:cNvPr id="6" name="Slide Number Placeholder 5"/>
          <p:cNvSpPr>
            <a:spLocks noGrp="1"/>
          </p:cNvSpPr>
          <p:nvPr>
            <p:ph type="sldNum" sz="quarter" idx="12"/>
          </p:nvPr>
        </p:nvSpPr>
        <p:spPr/>
        <p:txBody>
          <a:bodyPr/>
          <a:lstStyle/>
          <a:p>
            <a:fld id="{946B05A8-0FE5-468A-A5E2-B87DBD6A0451}" type="slidenum">
              <a:rPr lang="en-US" smtClean="0"/>
              <a:pPr/>
              <a:t>8</a:t>
            </a:fld>
            <a:endParaRPr lang="en-US"/>
          </a:p>
        </p:txBody>
      </p:sp>
    </p:spTree>
    <p:extLst>
      <p:ext uri="{BB962C8B-B14F-4D97-AF65-F5344CB8AC3E}">
        <p14:creationId xmlns:p14="http://schemas.microsoft.com/office/powerpoint/2010/main" val="4214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2969"/>
            <a:ext cx="8380760" cy="1049879"/>
          </a:xfrm>
        </p:spPr>
        <p:txBody>
          <a:bodyPr/>
          <a:lstStyle/>
          <a:p>
            <a:r>
              <a:rPr lang="en-HK" sz="3000" b="1" dirty="0" smtClean="0"/>
              <a:t>Common Issues Faced by HK Students</a:t>
            </a:r>
            <a:endParaRPr lang="en-US" sz="3000" b="1" dirty="0"/>
          </a:p>
        </p:txBody>
      </p:sp>
      <p:sp>
        <p:nvSpPr>
          <p:cNvPr id="5" name="Slide Number Placeholder 4"/>
          <p:cNvSpPr>
            <a:spLocks noGrp="1"/>
          </p:cNvSpPr>
          <p:nvPr>
            <p:ph type="sldNum" sz="quarter" idx="12"/>
          </p:nvPr>
        </p:nvSpPr>
        <p:spPr/>
        <p:txBody>
          <a:bodyPr/>
          <a:lstStyle/>
          <a:p>
            <a:fld id="{946B05A8-0FE5-468A-A5E2-B87DBD6A0451}" type="slidenum">
              <a:rPr lang="en-US" smtClean="0">
                <a:solidFill>
                  <a:prstClr val="black">
                    <a:lumMod val="75000"/>
                    <a:lumOff val="25000"/>
                  </a:prstClr>
                </a:solidFill>
              </a:rPr>
              <a:pPr/>
              <a:t>9</a:t>
            </a:fld>
            <a:endParaRPr lang="en-US">
              <a:solidFill>
                <a:prstClr val="black">
                  <a:lumMod val="75000"/>
                  <a:lumOff val="25000"/>
                </a:prstClr>
              </a:solidFill>
            </a:endParaRPr>
          </a:p>
        </p:txBody>
      </p:sp>
      <p:sp>
        <p:nvSpPr>
          <p:cNvPr id="26" name="Oval Callout 25"/>
          <p:cNvSpPr/>
          <p:nvPr/>
        </p:nvSpPr>
        <p:spPr>
          <a:xfrm>
            <a:off x="288268" y="3534744"/>
            <a:ext cx="2895600" cy="2940776"/>
          </a:xfrm>
          <a:prstGeom prst="wedgeEllipseCallout">
            <a:avLst/>
          </a:prstGeom>
          <a:gradFill>
            <a:gsLst>
              <a:gs pos="40000">
                <a:schemeClr val="dk1">
                  <a:tint val="70000"/>
                  <a:lumMod val="80000"/>
                  <a:lumOff val="20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prstClr val="black"/>
                </a:solidFill>
              </a:rPr>
              <a:t>90% students </a:t>
            </a:r>
            <a:r>
              <a:rPr lang="en-US" sz="2000" dirty="0">
                <a:solidFill>
                  <a:prstClr val="black"/>
                </a:solidFill>
              </a:rPr>
              <a:t>face academic pressure; </a:t>
            </a:r>
            <a:r>
              <a:rPr lang="en-US" sz="2000" dirty="0" smtClean="0">
                <a:solidFill>
                  <a:prstClr val="black"/>
                </a:solidFill>
              </a:rPr>
              <a:t>70% have </a:t>
            </a:r>
            <a:r>
              <a:rPr lang="en-US" sz="2000" dirty="0">
                <a:solidFill>
                  <a:prstClr val="black"/>
                </a:solidFill>
              </a:rPr>
              <a:t>insufficient free play</a:t>
            </a:r>
          </a:p>
          <a:p>
            <a:pPr algn="ctr"/>
            <a:r>
              <a:rPr lang="en-US" sz="1200" dirty="0">
                <a:solidFill>
                  <a:prstClr val="white"/>
                </a:solidFill>
              </a:rPr>
              <a:t>(UNICEF, Nov, 2014)</a:t>
            </a:r>
          </a:p>
          <a:p>
            <a:pPr algn="ctr"/>
            <a:endParaRPr lang="en-US" sz="1200" dirty="0">
              <a:solidFill>
                <a:prstClr val="white"/>
              </a:solidFill>
            </a:endParaRPr>
          </a:p>
        </p:txBody>
      </p:sp>
      <p:sp>
        <p:nvSpPr>
          <p:cNvPr id="15" name="Oval Callout 14"/>
          <p:cNvSpPr/>
          <p:nvPr/>
        </p:nvSpPr>
        <p:spPr>
          <a:xfrm>
            <a:off x="5105400" y="3129703"/>
            <a:ext cx="3853470" cy="3240333"/>
          </a:xfrm>
          <a:prstGeom prst="wedgeEllipseCallout">
            <a:avLst/>
          </a:prstGeom>
          <a:gradFill>
            <a:gsLst>
              <a:gs pos="96250">
                <a:srgbClr val="0C0C0C"/>
              </a:gs>
              <a:gs pos="92500">
                <a:srgbClr val="171717"/>
              </a:gs>
              <a:gs pos="85000">
                <a:srgbClr val="2E2E2E"/>
              </a:gs>
              <a:gs pos="70000">
                <a:srgbClr val="5C5C5C"/>
              </a:gs>
              <a:gs pos="40000">
                <a:schemeClr val="dk1">
                  <a:tint val="70000"/>
                  <a:lumMod val="67000"/>
                  <a:lumOff val="33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prstClr val="black"/>
                </a:solidFill>
              </a:rPr>
              <a:t>One in seven HKDSE students facing “unbearable” pressure because of insufficient time and uncertainties about the future</a:t>
            </a:r>
          </a:p>
          <a:p>
            <a:pPr algn="ctr"/>
            <a:r>
              <a:rPr lang="en-US" sz="1200" dirty="0" smtClean="0">
                <a:solidFill>
                  <a:prstClr val="white"/>
                </a:solidFill>
              </a:rPr>
              <a:t>(The Standard, April, 2016)</a:t>
            </a:r>
            <a:endParaRPr lang="en-US" sz="1200" dirty="0">
              <a:solidFill>
                <a:prstClr val="white"/>
              </a:solidFill>
            </a:endParaRPr>
          </a:p>
        </p:txBody>
      </p:sp>
      <p:sp>
        <p:nvSpPr>
          <p:cNvPr id="16" name="Oval Callout 15"/>
          <p:cNvSpPr/>
          <p:nvPr/>
        </p:nvSpPr>
        <p:spPr>
          <a:xfrm>
            <a:off x="2667001" y="3843355"/>
            <a:ext cx="3013236" cy="2176445"/>
          </a:xfrm>
          <a:prstGeom prst="wedgeEllipseCallout">
            <a:avLst/>
          </a:prstGeom>
          <a:gradFill>
            <a:gsLst>
              <a:gs pos="40000">
                <a:schemeClr val="dk1">
                  <a:tint val="70000"/>
                  <a:lumMod val="80000"/>
                  <a:lumOff val="20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prstClr val="black"/>
                </a:solidFill>
              </a:rPr>
              <a:t>HKDSE students reveal the pains of pressure</a:t>
            </a:r>
          </a:p>
          <a:p>
            <a:pPr algn="ctr"/>
            <a:r>
              <a:rPr lang="en-US" sz="1200" dirty="0" smtClean="0">
                <a:solidFill>
                  <a:prstClr val="white"/>
                </a:solidFill>
              </a:rPr>
              <a:t>(The Standard, April, 2016)</a:t>
            </a:r>
            <a:endParaRPr lang="en-US" sz="1200" dirty="0">
              <a:solidFill>
                <a:prstClr val="white"/>
              </a:solidFill>
            </a:endParaRPr>
          </a:p>
        </p:txBody>
      </p:sp>
      <p:sp>
        <p:nvSpPr>
          <p:cNvPr id="18" name="Oval Callout 17"/>
          <p:cNvSpPr/>
          <p:nvPr/>
        </p:nvSpPr>
        <p:spPr>
          <a:xfrm>
            <a:off x="457200" y="1056393"/>
            <a:ext cx="3051722" cy="2667000"/>
          </a:xfrm>
          <a:prstGeom prst="wedgeEllipseCallout">
            <a:avLst/>
          </a:prstGeom>
          <a:gradFill>
            <a:gsLst>
              <a:gs pos="40000">
                <a:schemeClr val="dk1">
                  <a:tint val="70000"/>
                  <a:lumMod val="80000"/>
                  <a:lumOff val="20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prstClr val="black"/>
                </a:solidFill>
              </a:rPr>
              <a:t>Depression hits half of Hong Kong secondary pupils and a quarter have considered </a:t>
            </a:r>
            <a:r>
              <a:rPr lang="en-US" sz="2000" dirty="0" smtClean="0">
                <a:solidFill>
                  <a:prstClr val="black"/>
                </a:solidFill>
              </a:rPr>
              <a:t>suicide</a:t>
            </a:r>
          </a:p>
          <a:p>
            <a:pPr algn="ctr"/>
            <a:r>
              <a:rPr lang="en-US" sz="1200" dirty="0" smtClean="0">
                <a:solidFill>
                  <a:prstClr val="white"/>
                </a:solidFill>
              </a:rPr>
              <a:t>(SCMP</a:t>
            </a:r>
            <a:r>
              <a:rPr lang="en-US" sz="1200" dirty="0">
                <a:solidFill>
                  <a:prstClr val="white"/>
                </a:solidFill>
              </a:rPr>
              <a:t>, </a:t>
            </a:r>
            <a:r>
              <a:rPr lang="en-US" sz="1200" dirty="0" smtClean="0">
                <a:solidFill>
                  <a:prstClr val="white"/>
                </a:solidFill>
              </a:rPr>
              <a:t>Aug, 2015)</a:t>
            </a:r>
            <a:endParaRPr lang="en-US" sz="1200" dirty="0">
              <a:solidFill>
                <a:prstClr val="white"/>
              </a:solidFill>
            </a:endParaRPr>
          </a:p>
        </p:txBody>
      </p:sp>
      <p:sp>
        <p:nvSpPr>
          <p:cNvPr id="25" name="Oval Callout 24"/>
          <p:cNvSpPr/>
          <p:nvPr/>
        </p:nvSpPr>
        <p:spPr>
          <a:xfrm>
            <a:off x="5680237" y="1182951"/>
            <a:ext cx="3200400" cy="2320262"/>
          </a:xfrm>
          <a:prstGeom prst="wedgeEllipseCallout">
            <a:avLst/>
          </a:prstGeom>
          <a:gradFill>
            <a:gsLst>
              <a:gs pos="40000">
                <a:schemeClr val="dk1">
                  <a:tint val="70000"/>
                  <a:lumMod val="110000"/>
                </a:schemeClr>
              </a:gs>
              <a:gs pos="100000">
                <a:schemeClr val="dk1">
                  <a:tint val="100000"/>
                  <a:shade val="85000"/>
                  <a:lumMod val="8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prstClr val="black"/>
                </a:solidFill>
              </a:rPr>
              <a:t>Lots of anxiety for Hong Kong students, parents must reduce pressure</a:t>
            </a:r>
            <a:endParaRPr lang="en-US" sz="2000" dirty="0">
              <a:solidFill>
                <a:prstClr val="black"/>
              </a:solidFill>
            </a:endParaRPr>
          </a:p>
          <a:p>
            <a:pPr algn="ctr"/>
            <a:r>
              <a:rPr lang="en-US" sz="1200" dirty="0" smtClean="0">
                <a:solidFill>
                  <a:prstClr val="white"/>
                </a:solidFill>
              </a:rPr>
              <a:t>(Sing Tao Daily, Mar, 2015)</a:t>
            </a:r>
            <a:endParaRPr lang="en-US" sz="1200" dirty="0">
              <a:solidFill>
                <a:prstClr val="white"/>
              </a:solidFill>
            </a:endParaRPr>
          </a:p>
        </p:txBody>
      </p:sp>
      <p:sp>
        <p:nvSpPr>
          <p:cNvPr id="10" name="Oval Callout 9"/>
          <p:cNvSpPr/>
          <p:nvPr/>
        </p:nvSpPr>
        <p:spPr>
          <a:xfrm>
            <a:off x="3352800" y="1295400"/>
            <a:ext cx="2797400" cy="2743200"/>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Verdana"/>
                <a:ea typeface="+mn-ea"/>
                <a:cs typeface="+mn-cs"/>
              </a:rPr>
              <a:t>Students at breaking point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Verdana"/>
                <a:ea typeface="+mn-ea"/>
                <a:cs typeface="+mn-cs"/>
              </a:rPr>
              <a:t>(SCMP, Mar, 2016)</a:t>
            </a:r>
          </a:p>
        </p:txBody>
      </p:sp>
      <p:sp>
        <p:nvSpPr>
          <p:cNvPr id="3" name="Footer Placeholder 2"/>
          <p:cNvSpPr>
            <a:spLocks noGrp="1"/>
          </p:cNvSpPr>
          <p:nvPr>
            <p:ph type="ftr" sz="quarter" idx="11"/>
          </p:nvPr>
        </p:nvSpPr>
        <p:spPr/>
        <p:txBody>
          <a:bodyPr/>
          <a:lstStyle/>
          <a:p>
            <a:r>
              <a:rPr lang="en-US" smtClean="0">
                <a:solidFill>
                  <a:prstClr val="black">
                    <a:lumMod val="75000"/>
                    <a:lumOff val="25000"/>
                  </a:prstClr>
                </a:solidFill>
              </a:rPr>
              <a:t>BPS DCoP Conference Jul 2016</a:t>
            </a:r>
            <a:endParaRPr lang="en-US">
              <a:solidFill>
                <a:prstClr val="black">
                  <a:lumMod val="75000"/>
                  <a:lumOff val="25000"/>
                </a:prstClr>
              </a:solidFill>
            </a:endParaRPr>
          </a:p>
        </p:txBody>
      </p:sp>
    </p:spTree>
    <p:extLst>
      <p:ext uri="{BB962C8B-B14F-4D97-AF65-F5344CB8AC3E}">
        <p14:creationId xmlns:p14="http://schemas.microsoft.com/office/powerpoint/2010/main" val="13058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2000"/>
                            </p:stCondLst>
                            <p:childTnLst>
                              <p:par>
                                <p:cTn id="17" presetID="53" presetClass="entr" presetSubtype="16" fill="hold" grpId="0" nodeType="after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3500"/>
                            </p:stCondLst>
                            <p:childTnLst>
                              <p:par>
                                <p:cTn id="23" presetID="53" presetClass="entr" presetSubtype="16"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5000"/>
                            </p:stCondLst>
                            <p:childTnLst>
                              <p:par>
                                <p:cTn id="29" presetID="53" presetClass="entr" presetSubtype="16" fill="hold" grpId="0" nodeType="after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style.rotation</p:attrName>
                                        </p:attrNameLst>
                                      </p:cBhvr>
                                      <p:tavLst>
                                        <p:tav tm="0">
                                          <p:val>
                                            <p:fltVal val="720"/>
                                          </p:val>
                                        </p:tav>
                                        <p:tav tm="100000">
                                          <p:val>
                                            <p:fltVal val="0"/>
                                          </p:val>
                                        </p:tav>
                                      </p:tavLst>
                                    </p:anim>
                                    <p:anim calcmode="lin" valueType="num">
                                      <p:cBhvr>
                                        <p:cTn id="40" dur="2000" fill="hold"/>
                                        <p:tgtEl>
                                          <p:spTgt spid="10"/>
                                        </p:tgtEl>
                                        <p:attrNameLst>
                                          <p:attrName>ppt_h</p:attrName>
                                        </p:attrNameLst>
                                      </p:cBhvr>
                                      <p:tavLst>
                                        <p:tav tm="0">
                                          <p:val>
                                            <p:fltVal val="0"/>
                                          </p:val>
                                        </p:tav>
                                        <p:tav tm="100000">
                                          <p:val>
                                            <p:strVal val="#ppt_h"/>
                                          </p:val>
                                        </p:tav>
                                      </p:tavLst>
                                    </p:anim>
                                    <p:anim calcmode="lin" valueType="num">
                                      <p:cBhvr>
                                        <p:cTn id="4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P spid="16" grpId="0" animBg="1"/>
      <p:bldP spid="18" grpId="0" animBg="1"/>
      <p:bldP spid="25"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6.7"/>
</p:tagLst>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1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2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3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6_Sprin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8_Sprin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9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9.xml><?xml version="1.0" encoding="utf-8"?>
<a:theme xmlns:a="http://schemas.openxmlformats.org/drawingml/2006/main" name="10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16998</TotalTime>
  <Words>1774</Words>
  <Application>Microsoft Office PowerPoint</Application>
  <PresentationFormat>On-screen Show (4:3)</PresentationFormat>
  <Paragraphs>468</Paragraphs>
  <Slides>27</Slides>
  <Notes>27</Notes>
  <HiddenSlides>0</HiddenSlides>
  <MMClips>1</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Spring</vt:lpstr>
      <vt:lpstr>1_Spring</vt:lpstr>
      <vt:lpstr>Composite</vt:lpstr>
      <vt:lpstr>2_Spring</vt:lpstr>
      <vt:lpstr>3_Spring</vt:lpstr>
      <vt:lpstr>6_Spring</vt:lpstr>
      <vt:lpstr>8_Spring</vt:lpstr>
      <vt:lpstr>9_Spring</vt:lpstr>
      <vt:lpstr>10_Spring</vt:lpstr>
      <vt:lpstr>1_Composite</vt:lpstr>
      <vt:lpstr> Positive Cultural Belief about Adversity Predicts Posttraumatic Growth in Chinese Young Adults</vt:lpstr>
      <vt:lpstr>Outline</vt:lpstr>
      <vt:lpstr>PowerPoint Presentation</vt:lpstr>
      <vt:lpstr>Potential Responses to Adverse Events (O’Leary &amp; Ickovics, 1994, p. 127)</vt:lpstr>
      <vt:lpstr>Posttraumatic Growth (PTG)</vt:lpstr>
      <vt:lpstr>How Does Growth Take Place? The Cognitive Processing of PTG</vt:lpstr>
      <vt:lpstr>PowerPoint Presentation</vt:lpstr>
      <vt:lpstr>Limitations and Considerations</vt:lpstr>
      <vt:lpstr>Common Issues Faced by HK Students</vt:lpstr>
      <vt:lpstr>PowerPoint Presentation</vt:lpstr>
      <vt:lpstr>PowerPoint Presentation</vt:lpstr>
      <vt:lpstr>Key Research Questions </vt:lpstr>
      <vt:lpstr>Conceptualisation of Chinese Beliefs about Adversity (Shek, 2004, 2005; Leung &amp; Shek, 2013)</vt:lpstr>
      <vt:lpstr>PowerPoint Presentation</vt:lpstr>
      <vt:lpstr>Methodology</vt:lpstr>
      <vt:lpstr>Sequential Explanatory Mixed Methods Design (Creswell, Plano Clark, Gutmann, &amp; Hanson, 2003; Tashakkori &amp; Teddlie, 1998) </vt:lpstr>
      <vt:lpstr>Phase One (Quantitative)</vt:lpstr>
      <vt:lpstr>Participants (Phase One)</vt:lpstr>
      <vt:lpstr>Measures (Phase One) </vt:lpstr>
      <vt:lpstr>Results (Phase One): Descriptive Statistics</vt:lpstr>
      <vt:lpstr>Results (Phase One): Exploratory Path Model of PTG</vt:lpstr>
      <vt:lpstr>Phase Two (Qualitative)</vt:lpstr>
      <vt:lpstr>Methods (Phase Two)</vt:lpstr>
      <vt:lpstr>Analysis(Phase Two)</vt:lpstr>
      <vt:lpstr>Gaining Insights: Examples of Selected Cases</vt:lpstr>
      <vt:lpstr>PowerPoint Presentation</vt:lpstr>
      <vt:lpstr>Q&amp;A</vt:lpstr>
    </vt:vector>
  </TitlesOfParts>
  <Company>The Open University of Hong Kong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Growth</dc:title>
  <dc:creator>ouhk</dc:creator>
  <cp:lastModifiedBy>Dubrow-Marshall Linda</cp:lastModifiedBy>
  <cp:revision>766</cp:revision>
  <cp:lastPrinted>2015-07-22T08:02:38Z</cp:lastPrinted>
  <dcterms:created xsi:type="dcterms:W3CDTF">2015-05-11T03:30:29Z</dcterms:created>
  <dcterms:modified xsi:type="dcterms:W3CDTF">2016-12-09T12:10:44Z</dcterms:modified>
</cp:coreProperties>
</file>