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43463" cy="42845038"/>
  <p:notesSz cx="6797675" cy="9926638"/>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495">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0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18" d="100"/>
          <a:sy n="18" d="100"/>
        </p:scale>
        <p:origin x="-1866" y="-60"/>
      </p:cViewPr>
      <p:guideLst>
        <p:guide orient="horz" pos="13495"/>
        <p:guide pos="952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0" y="13309735"/>
            <a:ext cx="25706944" cy="9183913"/>
          </a:xfrm>
        </p:spPr>
        <p:txBody>
          <a:bodyPr/>
          <a:lstStyle/>
          <a:p>
            <a:r>
              <a:rPr lang="en-US" smtClean="0"/>
              <a:t>Click to edit Master title style</a:t>
            </a:r>
            <a:endParaRPr lang="en-GB"/>
          </a:p>
        </p:txBody>
      </p:sp>
      <p:sp>
        <p:nvSpPr>
          <p:cNvPr id="3" name="Subtitle 2"/>
          <p:cNvSpPr>
            <a:spLocks noGrp="1"/>
          </p:cNvSpPr>
          <p:nvPr>
            <p:ph type="subTitle" idx="1"/>
          </p:nvPr>
        </p:nvSpPr>
        <p:spPr>
          <a:xfrm>
            <a:off x="4536520" y="24278855"/>
            <a:ext cx="21170424" cy="10949287"/>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3330896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405267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21306" y="10721181"/>
            <a:ext cx="22504077" cy="22838785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03824" y="10721181"/>
            <a:ext cx="67013422" cy="2283878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79907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151476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5" y="27531907"/>
            <a:ext cx="25706944" cy="8509501"/>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89025" y="18159558"/>
            <a:ext cx="25706944" cy="9372349"/>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9615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03824" y="62452597"/>
            <a:ext cx="44756125"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64009" y="62452597"/>
            <a:ext cx="44761374" cy="176656439"/>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274278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3" y="1715788"/>
            <a:ext cx="27219117" cy="714084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2173" y="9590547"/>
            <a:ext cx="13362782"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2173" y="13587431"/>
            <a:ext cx="13362782"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63261" y="9590547"/>
            <a:ext cx="13368031" cy="3996884"/>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63261" y="13587431"/>
            <a:ext cx="13368031"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293762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287015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262961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5" y="1705867"/>
            <a:ext cx="9949891" cy="7259854"/>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24354" y="1705870"/>
            <a:ext cx="16906936"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2175" y="8965724"/>
            <a:ext cx="9949891" cy="29307199"/>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402828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0" y="29991527"/>
            <a:ext cx="18146078" cy="3540669"/>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27930" y="3828283"/>
            <a:ext cx="18146078" cy="25707023"/>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dirty="0"/>
          </a:p>
        </p:txBody>
      </p:sp>
      <p:sp>
        <p:nvSpPr>
          <p:cNvPr id="4" name="Text Placeholder 3"/>
          <p:cNvSpPr>
            <a:spLocks noGrp="1"/>
          </p:cNvSpPr>
          <p:nvPr>
            <p:ph type="body" sz="half" idx="2"/>
          </p:nvPr>
        </p:nvSpPr>
        <p:spPr>
          <a:xfrm>
            <a:off x="5927930" y="33532196"/>
            <a:ext cx="18146078" cy="5028338"/>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BB34E3-08F2-4387-93CB-CE31B786A634}" type="datetimeFigureOut">
              <a:rPr lang="en-GB" smtClean="0"/>
              <a:t>26/07/2016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154D9DD-15A7-4CDF-9358-75666F1FD5D8}" type="slidenum">
              <a:rPr lang="en-GB" smtClean="0"/>
              <a:t>‹#›</a:t>
            </a:fld>
            <a:endParaRPr lang="en-GB" dirty="0"/>
          </a:p>
        </p:txBody>
      </p:sp>
    </p:spTree>
    <p:extLst>
      <p:ext uri="{BB962C8B-B14F-4D97-AF65-F5344CB8AC3E}">
        <p14:creationId xmlns:p14="http://schemas.microsoft.com/office/powerpoint/2010/main" val="2621275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3" y="1715788"/>
            <a:ext cx="27219117" cy="7140840"/>
          </a:xfrm>
          <a:prstGeom prst="rect">
            <a:avLst/>
          </a:prstGeom>
        </p:spPr>
        <p:txBody>
          <a:bodyPr vert="horz" lIns="417643" tIns="208822" rIns="417643" bIns="20882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2173" y="9997178"/>
            <a:ext cx="27219117" cy="28275745"/>
          </a:xfrm>
          <a:prstGeom prst="rect">
            <a:avLst/>
          </a:prstGeom>
        </p:spPr>
        <p:txBody>
          <a:bodyPr vert="horz" lIns="417643" tIns="208822" rIns="417643" bIns="2088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2173" y="39711006"/>
            <a:ext cx="7056808" cy="2281102"/>
          </a:xfrm>
          <a:prstGeom prst="rect">
            <a:avLst/>
          </a:prstGeom>
        </p:spPr>
        <p:txBody>
          <a:bodyPr vert="horz" lIns="417643" tIns="208822" rIns="417643" bIns="208822" rtlCol="0" anchor="ctr"/>
          <a:lstStyle>
            <a:lvl1pPr algn="l">
              <a:defRPr sz="5500">
                <a:solidFill>
                  <a:schemeClr val="tx1">
                    <a:tint val="75000"/>
                  </a:schemeClr>
                </a:solidFill>
              </a:defRPr>
            </a:lvl1pPr>
          </a:lstStyle>
          <a:p>
            <a:fld id="{0CBB34E3-08F2-4387-93CB-CE31B786A634}" type="datetimeFigureOut">
              <a:rPr lang="en-GB" smtClean="0"/>
              <a:t>26/07/2016</a:t>
            </a:fld>
            <a:endParaRPr lang="en-GB" dirty="0"/>
          </a:p>
        </p:txBody>
      </p:sp>
      <p:sp>
        <p:nvSpPr>
          <p:cNvPr id="5" name="Footer Placeholder 4"/>
          <p:cNvSpPr>
            <a:spLocks noGrp="1"/>
          </p:cNvSpPr>
          <p:nvPr>
            <p:ph type="ftr" sz="quarter" idx="3"/>
          </p:nvPr>
        </p:nvSpPr>
        <p:spPr>
          <a:xfrm>
            <a:off x="10333183" y="39711006"/>
            <a:ext cx="9577097" cy="2281102"/>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674482" y="39711006"/>
            <a:ext cx="7056808" cy="2281102"/>
          </a:xfrm>
          <a:prstGeom prst="rect">
            <a:avLst/>
          </a:prstGeom>
        </p:spPr>
        <p:txBody>
          <a:bodyPr vert="horz" lIns="417643" tIns="208822" rIns="417643" bIns="208822" rtlCol="0" anchor="ctr"/>
          <a:lstStyle>
            <a:lvl1pPr algn="r">
              <a:defRPr sz="5500">
                <a:solidFill>
                  <a:schemeClr val="tx1">
                    <a:tint val="75000"/>
                  </a:schemeClr>
                </a:solidFill>
              </a:defRPr>
            </a:lvl1pPr>
          </a:lstStyle>
          <a:p>
            <a:fld id="{1154D9DD-15A7-4CDF-9358-75666F1FD5D8}" type="slidenum">
              <a:rPr lang="en-GB" smtClean="0"/>
              <a:t>‹#›</a:t>
            </a:fld>
            <a:endParaRPr lang="en-GB" dirty="0"/>
          </a:p>
        </p:txBody>
      </p:sp>
    </p:spTree>
    <p:extLst>
      <p:ext uri="{BB962C8B-B14F-4D97-AF65-F5344CB8AC3E}">
        <p14:creationId xmlns:p14="http://schemas.microsoft.com/office/powerpoint/2010/main" val="3776281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96933" y="784009"/>
            <a:ext cx="5182382" cy="3911231"/>
          </a:xfrm>
          <a:prstGeom prst="rect">
            <a:avLst/>
          </a:prstGeom>
        </p:spPr>
      </p:pic>
      <p:sp>
        <p:nvSpPr>
          <p:cNvPr id="4" name="TextBox 3"/>
          <p:cNvSpPr txBox="1"/>
          <p:nvPr/>
        </p:nvSpPr>
        <p:spPr>
          <a:xfrm>
            <a:off x="1584227" y="983275"/>
            <a:ext cx="21530392" cy="3046988"/>
          </a:xfrm>
          <a:prstGeom prst="rect">
            <a:avLst/>
          </a:prstGeom>
          <a:noFill/>
        </p:spPr>
        <p:txBody>
          <a:bodyPr wrap="square" rtlCol="0">
            <a:spAutoFit/>
          </a:bodyPr>
          <a:lstStyle/>
          <a:p>
            <a:r>
              <a:rPr lang="en-GB" sz="9600" b="1" dirty="0" smtClean="0"/>
              <a:t>Men as caregivers: implications for Occupational </a:t>
            </a:r>
            <a:r>
              <a:rPr lang="en-GB" sz="9600" b="1" dirty="0"/>
              <a:t>T</a:t>
            </a:r>
            <a:r>
              <a:rPr lang="en-GB" sz="9600" b="1" dirty="0" smtClean="0"/>
              <a:t>herapy</a:t>
            </a:r>
          </a:p>
        </p:txBody>
      </p:sp>
      <p:sp>
        <p:nvSpPr>
          <p:cNvPr id="7" name="TextBox 6"/>
          <p:cNvSpPr txBox="1"/>
          <p:nvPr/>
        </p:nvSpPr>
        <p:spPr>
          <a:xfrm>
            <a:off x="1296989" y="5004695"/>
            <a:ext cx="15129446" cy="2554545"/>
          </a:xfrm>
          <a:prstGeom prst="rect">
            <a:avLst/>
          </a:prstGeom>
          <a:noFill/>
        </p:spPr>
        <p:txBody>
          <a:bodyPr wrap="square" rtlCol="0">
            <a:spAutoFit/>
          </a:bodyPr>
          <a:lstStyle/>
          <a:p>
            <a:r>
              <a:rPr lang="en-GB" sz="7200" b="1" dirty="0" smtClean="0">
                <a:solidFill>
                  <a:srgbClr val="C60C30"/>
                </a:solidFill>
              </a:rPr>
              <a:t>Dr Deborah Davys and Dr Tracy Collins</a:t>
            </a:r>
          </a:p>
          <a:p>
            <a:r>
              <a:rPr lang="en-GB" sz="4400" b="1" dirty="0" smtClean="0"/>
              <a:t>D.Davys@salford.ac.uk                           T.Collins@salford.ac.uk</a:t>
            </a:r>
            <a:endParaRPr lang="en-GB" sz="6600" b="1" dirty="0"/>
          </a:p>
          <a:p>
            <a:endParaRPr lang="en-GB" sz="4400" b="1" dirty="0" smtClean="0"/>
          </a:p>
        </p:txBody>
      </p:sp>
      <p:cxnSp>
        <p:nvCxnSpPr>
          <p:cNvPr id="10" name="Straight Connector 9"/>
          <p:cNvCxnSpPr/>
          <p:nvPr/>
        </p:nvCxnSpPr>
        <p:spPr>
          <a:xfrm>
            <a:off x="1453862" y="7419618"/>
            <a:ext cx="27363834" cy="0"/>
          </a:xfrm>
          <a:prstGeom prst="line">
            <a:avLst/>
          </a:prstGeom>
          <a:ln w="127000">
            <a:solidFill>
              <a:srgbClr val="C60C3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166624" y="40216607"/>
            <a:ext cx="27363834" cy="0"/>
          </a:xfrm>
          <a:prstGeom prst="line">
            <a:avLst/>
          </a:prstGeom>
          <a:ln w="127000">
            <a:solidFill>
              <a:srgbClr val="C60C3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290020" y="40231703"/>
            <a:ext cx="27527675" cy="2462213"/>
          </a:xfrm>
          <a:prstGeom prst="rect">
            <a:avLst/>
          </a:prstGeom>
          <a:noFill/>
        </p:spPr>
        <p:txBody>
          <a:bodyPr wrap="square" rtlCol="0">
            <a:spAutoFit/>
          </a:bodyPr>
          <a:lstStyle/>
          <a:p>
            <a:r>
              <a:rPr lang="en-GB" sz="6600" b="1" dirty="0" smtClean="0">
                <a:solidFill>
                  <a:srgbClr val="C60C30"/>
                </a:solidFill>
              </a:rPr>
              <a:t>Acknowledgements</a:t>
            </a:r>
          </a:p>
          <a:p>
            <a:r>
              <a:rPr lang="en-GB" sz="4400" dirty="0" smtClean="0"/>
              <a:t>This research is supported by the Vice-Chancellor’s Early Career Research Scholarship</a:t>
            </a:r>
          </a:p>
          <a:p>
            <a:r>
              <a:rPr lang="en-GB" sz="4400" dirty="0" smtClean="0"/>
              <a:t>Images </a:t>
            </a:r>
            <a:r>
              <a:rPr lang="en-GB" sz="4400" smtClean="0"/>
              <a:t>from http://www.free-images.org.uk</a:t>
            </a:r>
            <a:endParaRPr lang="en-GB" sz="4400" dirty="0" smtClean="0"/>
          </a:p>
        </p:txBody>
      </p:sp>
      <p:pic>
        <p:nvPicPr>
          <p:cNvPr id="11" name="Picture 10" descr="Serious team business mee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63063" y="7788685"/>
            <a:ext cx="9252000" cy="613553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48123" y="7668991"/>
            <a:ext cx="9000000" cy="1497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lgn="just">
              <a:spcAft>
                <a:spcPts val="600"/>
              </a:spcAft>
            </a:pPr>
            <a:r>
              <a:rPr lang="en-GB" sz="4400" b="1" dirty="0">
                <a:solidFill>
                  <a:srgbClr val="C60C30"/>
                </a:solidFill>
              </a:rPr>
              <a:t>Introduction</a:t>
            </a:r>
            <a:endParaRPr lang="en-GB" sz="4400" dirty="0">
              <a:solidFill>
                <a:srgbClr val="C60C30"/>
              </a:solidFill>
            </a:endParaRPr>
          </a:p>
          <a:p>
            <a:pPr marL="792163" algn="just">
              <a:spcAft>
                <a:spcPts val="600"/>
              </a:spcAft>
            </a:pPr>
            <a:r>
              <a:rPr lang="en-GB" sz="4400" dirty="0">
                <a:solidFill>
                  <a:schemeClr val="tx1"/>
                </a:solidFill>
              </a:rPr>
              <a:t>From the findings of the research and associated literature it is apparent that men are considered to be hard to engage by service providers (Age Concern, 2007) and that tensions between men and service providers may exist (</a:t>
            </a:r>
            <a:r>
              <a:rPr lang="en-US" sz="4400" dirty="0" err="1">
                <a:solidFill>
                  <a:schemeClr val="tx1"/>
                </a:solidFill>
              </a:rPr>
              <a:t>Rivard</a:t>
            </a:r>
            <a:r>
              <a:rPr lang="en-US" sz="4400" dirty="0">
                <a:solidFill>
                  <a:schemeClr val="tx1"/>
                </a:solidFill>
              </a:rPr>
              <a:t> and </a:t>
            </a:r>
            <a:r>
              <a:rPr lang="en-US" sz="4400" dirty="0" err="1">
                <a:solidFill>
                  <a:schemeClr val="tx1"/>
                </a:solidFill>
              </a:rPr>
              <a:t>Mastel</a:t>
            </a:r>
            <a:r>
              <a:rPr lang="en-US" sz="4400" dirty="0">
                <a:solidFill>
                  <a:schemeClr val="tx1"/>
                </a:solidFill>
              </a:rPr>
              <a:t>-Smith 2014).  </a:t>
            </a:r>
            <a:r>
              <a:rPr lang="en-GB" sz="4400" dirty="0">
                <a:solidFill>
                  <a:schemeClr val="tx1"/>
                </a:solidFill>
              </a:rPr>
              <a:t>The prevailing social expectation that women will take on a care role remains (Martin-Matthews, 2011) however men can and do take on such roles which may impact upon their health, wellbeing and ultimately their ability to provide unpaid care.  It is also apparent that men may have specific needs in relation to their care role however service providers may be unaware of or ignore these needs (</a:t>
            </a:r>
            <a:r>
              <a:rPr lang="en-US" sz="4400" dirty="0">
                <a:solidFill>
                  <a:schemeClr val="tx1"/>
                </a:solidFill>
              </a:rPr>
              <a:t>Ly and Goldberg 2014</a:t>
            </a:r>
            <a:r>
              <a:rPr lang="en-GB" sz="4400" dirty="0" smtClean="0">
                <a:solidFill>
                  <a:schemeClr val="tx1"/>
                </a:solidFill>
              </a:rPr>
              <a:t>).</a:t>
            </a:r>
            <a:endParaRPr lang="en-GB" sz="4400" dirty="0">
              <a:solidFill>
                <a:schemeClr val="tx1"/>
              </a:solidFill>
            </a:endParaRPr>
          </a:p>
        </p:txBody>
      </p:sp>
      <p:sp>
        <p:nvSpPr>
          <p:cNvPr id="16" name="Rectangle 15"/>
          <p:cNvSpPr/>
          <p:nvPr/>
        </p:nvSpPr>
        <p:spPr>
          <a:xfrm>
            <a:off x="649123" y="22934687"/>
            <a:ext cx="9000000" cy="8879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lgn="just">
              <a:spcAft>
                <a:spcPts val="600"/>
              </a:spcAft>
            </a:pPr>
            <a:r>
              <a:rPr lang="en-GB" sz="4400" b="1" dirty="0">
                <a:solidFill>
                  <a:srgbClr val="C60C30"/>
                </a:solidFill>
              </a:rPr>
              <a:t>Methods</a:t>
            </a:r>
            <a:r>
              <a:rPr lang="en-GB" sz="4400" dirty="0">
                <a:solidFill>
                  <a:schemeClr val="tx1"/>
                </a:solidFill>
              </a:rPr>
              <a:t> </a:t>
            </a:r>
          </a:p>
          <a:p>
            <a:pPr marL="792163" algn="just">
              <a:spcAft>
                <a:spcPts val="600"/>
              </a:spcAft>
            </a:pPr>
            <a:r>
              <a:rPr lang="en-GB" sz="4400" dirty="0">
                <a:solidFill>
                  <a:schemeClr val="tx1"/>
                </a:solidFill>
              </a:rPr>
              <a:t>This </a:t>
            </a:r>
            <a:r>
              <a:rPr lang="en-GB" sz="4400" dirty="0" smtClean="0">
                <a:solidFill>
                  <a:schemeClr val="tx1"/>
                </a:solidFill>
              </a:rPr>
              <a:t>poster </a:t>
            </a:r>
            <a:r>
              <a:rPr lang="en-GB" sz="4400" dirty="0">
                <a:solidFill>
                  <a:schemeClr val="tx1"/>
                </a:solidFill>
              </a:rPr>
              <a:t>will present </a:t>
            </a:r>
            <a:r>
              <a:rPr lang="en-GB" sz="4400" dirty="0" smtClean="0">
                <a:solidFill>
                  <a:schemeClr val="tx1"/>
                </a:solidFill>
              </a:rPr>
              <a:t>emergent </a:t>
            </a:r>
            <a:r>
              <a:rPr lang="en-GB" sz="4400" dirty="0">
                <a:solidFill>
                  <a:schemeClr val="tx1"/>
                </a:solidFill>
              </a:rPr>
              <a:t>themes from </a:t>
            </a:r>
            <a:r>
              <a:rPr lang="en-GB" sz="4400" dirty="0" smtClean="0">
                <a:solidFill>
                  <a:schemeClr val="tx1"/>
                </a:solidFill>
              </a:rPr>
              <a:t>two studies </a:t>
            </a:r>
            <a:r>
              <a:rPr lang="en-GB" sz="4400" dirty="0">
                <a:solidFill>
                  <a:schemeClr val="tx1"/>
                </a:solidFill>
              </a:rPr>
              <a:t>for which ethical approval was gained from the relevant universities.  One study focused upon the siblings of people who have an intellectual disability and the other upon the experience of widowers who had been carers.  Both studies utilised semi-structured interviews to collect data and applied a form of thematic analysis to the findings.  </a:t>
            </a:r>
          </a:p>
        </p:txBody>
      </p:sp>
      <p:sp>
        <p:nvSpPr>
          <p:cNvPr id="18" name="Rectangle 17"/>
          <p:cNvSpPr/>
          <p:nvPr/>
        </p:nvSpPr>
        <p:spPr>
          <a:xfrm>
            <a:off x="648123" y="32223719"/>
            <a:ext cx="9000000" cy="27853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lgn="just">
              <a:spcAft>
                <a:spcPts val="600"/>
              </a:spcAft>
            </a:pPr>
            <a:r>
              <a:rPr lang="en-GB" sz="4400" b="1" dirty="0">
                <a:solidFill>
                  <a:srgbClr val="C60C30"/>
                </a:solidFill>
              </a:rPr>
              <a:t>Findings</a:t>
            </a:r>
          </a:p>
          <a:p>
            <a:pPr marL="792163" algn="just">
              <a:spcAft>
                <a:spcPts val="600"/>
              </a:spcAft>
            </a:pPr>
            <a:r>
              <a:rPr lang="en-GB" sz="4400" dirty="0">
                <a:solidFill>
                  <a:schemeClr val="tx1"/>
                </a:solidFill>
              </a:rPr>
              <a:t>Three themes that were common across the studies include: Care giving , Stoicism and Men as carers.</a:t>
            </a:r>
          </a:p>
        </p:txBody>
      </p:sp>
      <p:sp>
        <p:nvSpPr>
          <p:cNvPr id="20" name="Rectangle 19"/>
          <p:cNvSpPr/>
          <p:nvPr/>
        </p:nvSpPr>
        <p:spPr>
          <a:xfrm>
            <a:off x="9793139" y="14149711"/>
            <a:ext cx="9504000" cy="103259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spcAft>
                <a:spcPts val="600"/>
              </a:spcAft>
            </a:pPr>
            <a:r>
              <a:rPr lang="en-GB" sz="4400" b="1" dirty="0">
                <a:solidFill>
                  <a:srgbClr val="C60C30"/>
                </a:solidFill>
              </a:rPr>
              <a:t>Care giving: men can and do provide care</a:t>
            </a:r>
          </a:p>
          <a:p>
            <a:pPr marL="792163">
              <a:spcAft>
                <a:spcPts val="600"/>
              </a:spcAft>
            </a:pPr>
            <a:r>
              <a:rPr lang="en-GB" sz="4400" i="1" dirty="0">
                <a:solidFill>
                  <a:schemeClr val="tx1"/>
                </a:solidFill>
              </a:rPr>
              <a:t>“..she spent a lot of time with my dad  because my mum was always out at committee meetings, running (day centre) , one thing and another, so (she)  spent a lot of time in the home with me dad…he was a house husband</a:t>
            </a:r>
            <a:r>
              <a:rPr lang="en-GB" sz="4400" dirty="0">
                <a:solidFill>
                  <a:schemeClr val="tx1"/>
                </a:solidFill>
              </a:rPr>
              <a:t>” (Sister</a:t>
            </a:r>
            <a:r>
              <a:rPr lang="en-GB" sz="4400" i="1" dirty="0">
                <a:solidFill>
                  <a:schemeClr val="tx1"/>
                </a:solidFill>
              </a:rPr>
              <a:t>)</a:t>
            </a:r>
          </a:p>
          <a:p>
            <a:pPr marL="684000">
              <a:spcBef>
                <a:spcPts val="3000"/>
              </a:spcBef>
              <a:spcAft>
                <a:spcPts val="1200"/>
              </a:spcAft>
            </a:pPr>
            <a:r>
              <a:rPr lang="en-GB" sz="4400" i="1" dirty="0">
                <a:solidFill>
                  <a:schemeClr val="tx1"/>
                </a:solidFill>
              </a:rPr>
              <a:t>“…the last thing, she was in the hospital…yeah…I had to do the cooking and washing and everything for the past five years while she was here” </a:t>
            </a:r>
            <a:r>
              <a:rPr lang="en-GB" sz="4400" dirty="0">
                <a:solidFill>
                  <a:schemeClr val="tx1"/>
                </a:solidFill>
              </a:rPr>
              <a:t>(Widower</a:t>
            </a:r>
            <a:r>
              <a:rPr lang="en-GB" sz="4400" dirty="0" smtClean="0">
                <a:solidFill>
                  <a:schemeClr val="tx1"/>
                </a:solidFill>
              </a:rPr>
              <a:t>).</a:t>
            </a:r>
            <a:endParaRPr lang="en-GB" sz="4400" dirty="0">
              <a:solidFill>
                <a:schemeClr val="tx1"/>
              </a:solidFill>
            </a:endParaRPr>
          </a:p>
        </p:txBody>
      </p:sp>
      <p:sp>
        <p:nvSpPr>
          <p:cNvPr id="21" name="Rectangle 20"/>
          <p:cNvSpPr/>
          <p:nvPr/>
        </p:nvSpPr>
        <p:spPr>
          <a:xfrm>
            <a:off x="9794197" y="24590871"/>
            <a:ext cx="9504000" cy="9417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spcBef>
                <a:spcPts val="600"/>
              </a:spcBef>
              <a:spcAft>
                <a:spcPts val="1200"/>
              </a:spcAft>
            </a:pPr>
            <a:r>
              <a:rPr lang="en-GB" sz="4400" b="1" dirty="0">
                <a:solidFill>
                  <a:srgbClr val="C60C30"/>
                </a:solidFill>
              </a:rPr>
              <a:t>Stoicism: men get on with it</a:t>
            </a:r>
          </a:p>
          <a:p>
            <a:pPr marL="792163">
              <a:spcBef>
                <a:spcPts val="600"/>
              </a:spcBef>
              <a:spcAft>
                <a:spcPts val="1200"/>
              </a:spcAft>
            </a:pPr>
            <a:r>
              <a:rPr lang="en-GB" sz="4400" i="1" dirty="0">
                <a:solidFill>
                  <a:schemeClr val="tx1"/>
                </a:solidFill>
              </a:rPr>
              <a:t>”..my dad always goes well you play the hand you`re dealt don`t you in life and that`s kind of like his attitude... you kind of just have to get on with it and just enjoy it, and make the best of it”</a:t>
            </a:r>
            <a:r>
              <a:rPr lang="en-GB" sz="4400" dirty="0">
                <a:solidFill>
                  <a:schemeClr val="tx1"/>
                </a:solidFill>
              </a:rPr>
              <a:t> (Brother)</a:t>
            </a:r>
          </a:p>
          <a:p>
            <a:pPr marL="792163">
              <a:spcBef>
                <a:spcPts val="1200"/>
              </a:spcBef>
              <a:spcAft>
                <a:spcPts val="1200"/>
              </a:spcAft>
            </a:pPr>
            <a:r>
              <a:rPr lang="en-GB" sz="4400" i="1" dirty="0">
                <a:solidFill>
                  <a:schemeClr val="tx1"/>
                </a:solidFill>
              </a:rPr>
              <a:t>“Of course with her being incapacitated…I had to then look after the house, look after the </a:t>
            </a:r>
            <a:r>
              <a:rPr lang="en-GB" sz="4400" i="1" dirty="0" smtClean="0">
                <a:solidFill>
                  <a:schemeClr val="tx1"/>
                </a:solidFill>
              </a:rPr>
              <a:t>food, </a:t>
            </a:r>
            <a:r>
              <a:rPr lang="en-GB" sz="4400" i="1" dirty="0">
                <a:solidFill>
                  <a:schemeClr val="tx1"/>
                </a:solidFill>
              </a:rPr>
              <a:t>everything. So that made me in a position where I was kind of self-sufficient”</a:t>
            </a:r>
            <a:r>
              <a:rPr lang="en-GB" sz="4400" dirty="0">
                <a:solidFill>
                  <a:schemeClr val="tx1"/>
                </a:solidFill>
              </a:rPr>
              <a:t> (Widower)</a:t>
            </a:r>
          </a:p>
        </p:txBody>
      </p:sp>
      <p:sp>
        <p:nvSpPr>
          <p:cNvPr id="22" name="Rectangle 21"/>
          <p:cNvSpPr/>
          <p:nvPr/>
        </p:nvSpPr>
        <p:spPr>
          <a:xfrm>
            <a:off x="9793141" y="34239943"/>
            <a:ext cx="9504000" cy="5047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spcBef>
                <a:spcPts val="1200"/>
              </a:spcBef>
              <a:spcAft>
                <a:spcPts val="1200"/>
              </a:spcAft>
            </a:pPr>
            <a:r>
              <a:rPr lang="en-GB" sz="4400" b="1" dirty="0">
                <a:solidFill>
                  <a:srgbClr val="C60C30"/>
                </a:solidFill>
              </a:rPr>
              <a:t>Men</a:t>
            </a:r>
            <a:r>
              <a:rPr lang="en-GB" sz="4400" b="1" dirty="0">
                <a:solidFill>
                  <a:schemeClr val="tx1"/>
                </a:solidFill>
              </a:rPr>
              <a:t> </a:t>
            </a:r>
            <a:r>
              <a:rPr lang="en-GB" sz="4400" b="1" dirty="0">
                <a:solidFill>
                  <a:srgbClr val="C60C30"/>
                </a:solidFill>
              </a:rPr>
              <a:t>as carers: challenges and opportunities</a:t>
            </a:r>
          </a:p>
          <a:p>
            <a:pPr marL="792163">
              <a:spcBef>
                <a:spcPts val="1200"/>
              </a:spcBef>
              <a:spcAft>
                <a:spcPts val="1200"/>
              </a:spcAft>
            </a:pPr>
            <a:r>
              <a:rPr lang="en-GB" sz="4400" i="1" dirty="0">
                <a:solidFill>
                  <a:schemeClr val="tx1"/>
                </a:solidFill>
              </a:rPr>
              <a:t>“…being in a supermarket and everyone staring at her …calling people names, ...I felt people were very judgemental… and that used to make me quite angry “ </a:t>
            </a:r>
            <a:r>
              <a:rPr lang="en-GB" sz="4400" dirty="0">
                <a:solidFill>
                  <a:schemeClr val="tx1"/>
                </a:solidFill>
              </a:rPr>
              <a:t>(Brother)</a:t>
            </a:r>
          </a:p>
        </p:txBody>
      </p:sp>
      <p:sp>
        <p:nvSpPr>
          <p:cNvPr id="23" name="Rectangle 22"/>
          <p:cNvSpPr/>
          <p:nvPr/>
        </p:nvSpPr>
        <p:spPr>
          <a:xfrm>
            <a:off x="19586227" y="7740999"/>
            <a:ext cx="9504000" cy="12434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marL="792163">
              <a:spcBef>
                <a:spcPts val="1200"/>
              </a:spcBef>
              <a:spcAft>
                <a:spcPts val="1200"/>
              </a:spcAft>
            </a:pPr>
            <a:r>
              <a:rPr lang="en-GB" sz="4400" i="1" dirty="0">
                <a:solidFill>
                  <a:schemeClr val="tx1"/>
                </a:solidFill>
              </a:rPr>
              <a:t>“Eventually I became a full time carer…not a job I would wish on anybody…so your independence went…it was you and your patient…twenty-four hours a day” </a:t>
            </a:r>
            <a:r>
              <a:rPr lang="en-GB" sz="4400" dirty="0">
                <a:solidFill>
                  <a:schemeClr val="tx1"/>
                </a:solidFill>
              </a:rPr>
              <a:t> (Widower)</a:t>
            </a:r>
          </a:p>
          <a:p>
            <a:pPr marL="792163">
              <a:spcBef>
                <a:spcPts val="2400"/>
              </a:spcBef>
              <a:spcAft>
                <a:spcPts val="1200"/>
              </a:spcAft>
            </a:pPr>
            <a:r>
              <a:rPr lang="en-GB" sz="4400" i="1" dirty="0">
                <a:solidFill>
                  <a:schemeClr val="tx1"/>
                </a:solidFill>
              </a:rPr>
              <a:t>“it`s important there are different sorts of people in our communities and…I think growing up with someone with a learning disability has helped me to see that.” </a:t>
            </a:r>
            <a:r>
              <a:rPr lang="en-GB" sz="4400" dirty="0">
                <a:solidFill>
                  <a:schemeClr val="tx1"/>
                </a:solidFill>
              </a:rPr>
              <a:t>(Brother</a:t>
            </a:r>
            <a:r>
              <a:rPr lang="en-GB" sz="4400" dirty="0" smtClean="0">
                <a:solidFill>
                  <a:schemeClr val="tx1"/>
                </a:solidFill>
              </a:rPr>
              <a:t>)</a:t>
            </a:r>
          </a:p>
          <a:p>
            <a:pPr marL="792163">
              <a:spcBef>
                <a:spcPts val="2400"/>
              </a:spcBef>
              <a:spcAft>
                <a:spcPts val="1200"/>
              </a:spcAft>
            </a:pPr>
            <a:r>
              <a:rPr lang="en-GB" sz="4400" i="1" dirty="0" smtClean="0">
                <a:solidFill>
                  <a:schemeClr val="tx1"/>
                </a:solidFill>
              </a:rPr>
              <a:t>“I’ve </a:t>
            </a:r>
            <a:r>
              <a:rPr lang="en-GB" sz="4400" i="1" dirty="0">
                <a:solidFill>
                  <a:schemeClr val="tx1"/>
                </a:solidFill>
              </a:rPr>
              <a:t>done a lot with [voluntary organisations]…I know my way around the social care system better than anybody so we got the best for [wife]. So that is where I put my energy now” </a:t>
            </a:r>
            <a:r>
              <a:rPr lang="en-GB" sz="4400" dirty="0">
                <a:solidFill>
                  <a:schemeClr val="tx1"/>
                </a:solidFill>
              </a:rPr>
              <a:t>(Widower</a:t>
            </a:r>
            <a:r>
              <a:rPr lang="en-GB" sz="4400" dirty="0" smtClean="0">
                <a:solidFill>
                  <a:schemeClr val="tx1"/>
                </a:solidFill>
              </a:rPr>
              <a:t>)</a:t>
            </a:r>
            <a:endParaRPr lang="en-GB" sz="4400" dirty="0">
              <a:solidFill>
                <a:schemeClr val="tx1"/>
              </a:solidFill>
            </a:endParaRPr>
          </a:p>
        </p:txBody>
      </p:sp>
      <p:sp>
        <p:nvSpPr>
          <p:cNvPr id="24" name="Rectangle 23"/>
          <p:cNvSpPr/>
          <p:nvPr/>
        </p:nvSpPr>
        <p:spPr>
          <a:xfrm>
            <a:off x="19875315" y="21106314"/>
            <a:ext cx="9504000" cy="617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just"/>
            <a:r>
              <a:rPr lang="en-GB" sz="4400" b="1" dirty="0">
                <a:solidFill>
                  <a:srgbClr val="C60C30"/>
                </a:solidFill>
              </a:rPr>
              <a:t>Implications</a:t>
            </a:r>
          </a:p>
          <a:p>
            <a:pPr algn="just">
              <a:spcBef>
                <a:spcPts val="600"/>
              </a:spcBef>
            </a:pPr>
            <a:r>
              <a:rPr lang="en-GB" sz="4400" dirty="0" smtClean="0">
                <a:solidFill>
                  <a:schemeClr val="tx1"/>
                </a:solidFill>
              </a:rPr>
              <a:t>Occupational </a:t>
            </a:r>
            <a:r>
              <a:rPr lang="en-GB" sz="4400" dirty="0">
                <a:solidFill>
                  <a:schemeClr val="tx1"/>
                </a:solidFill>
              </a:rPr>
              <a:t>t</a:t>
            </a:r>
            <a:r>
              <a:rPr lang="en-GB" sz="4400" dirty="0" smtClean="0">
                <a:solidFill>
                  <a:schemeClr val="tx1"/>
                </a:solidFill>
              </a:rPr>
              <a:t>herapists </a:t>
            </a:r>
            <a:r>
              <a:rPr lang="en-GB" sz="4400" dirty="0">
                <a:solidFill>
                  <a:schemeClr val="tx1"/>
                </a:solidFill>
              </a:rPr>
              <a:t>are increasingly likely to work with men who have a care role either as husbands, fathers, brothers or sons, and in order to develop effective partnerships with service users and their families, they need to be aware of strategies that may support men as carers. </a:t>
            </a:r>
          </a:p>
        </p:txBody>
      </p:sp>
      <p:sp>
        <p:nvSpPr>
          <p:cNvPr id="25" name="Rectangle 24"/>
          <p:cNvSpPr/>
          <p:nvPr/>
        </p:nvSpPr>
        <p:spPr>
          <a:xfrm>
            <a:off x="19875315" y="27737875"/>
            <a:ext cx="9504000" cy="11757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pPr algn="just"/>
            <a:r>
              <a:rPr lang="en-GB" sz="4400" b="1" dirty="0">
                <a:solidFill>
                  <a:srgbClr val="C60C30"/>
                </a:solidFill>
              </a:rPr>
              <a:t>References</a:t>
            </a:r>
          </a:p>
          <a:p>
            <a:pPr algn="just"/>
            <a:r>
              <a:rPr lang="en-GB" sz="4000" dirty="0">
                <a:solidFill>
                  <a:schemeClr val="tx1"/>
                </a:solidFill>
              </a:rPr>
              <a:t>Age Concern (2007) </a:t>
            </a:r>
            <a:r>
              <a:rPr lang="en-GB" sz="4000" i="1" dirty="0">
                <a:solidFill>
                  <a:schemeClr val="tx1"/>
                </a:solidFill>
              </a:rPr>
              <a:t>Working with older men – improving Age Concern’s services</a:t>
            </a:r>
            <a:r>
              <a:rPr lang="en-GB" sz="4000" dirty="0">
                <a:solidFill>
                  <a:schemeClr val="tx1"/>
                </a:solidFill>
              </a:rPr>
              <a:t>. Age Concern England.</a:t>
            </a:r>
          </a:p>
          <a:p>
            <a:pPr algn="just"/>
            <a:r>
              <a:rPr lang="en-US" sz="4000" dirty="0">
                <a:solidFill>
                  <a:schemeClr val="tx1"/>
                </a:solidFill>
              </a:rPr>
              <a:t>Ly, A., R., &amp; Goldberg, W., A. (2014) New measures of fathers of children with developmental challenges. </a:t>
            </a:r>
            <a:r>
              <a:rPr lang="en-US" sz="4000" i="1" dirty="0">
                <a:solidFill>
                  <a:schemeClr val="tx1"/>
                </a:solidFill>
              </a:rPr>
              <a:t>Journal of Intellectual Disability Research</a:t>
            </a:r>
            <a:r>
              <a:rPr lang="en-US" sz="4000" dirty="0">
                <a:solidFill>
                  <a:schemeClr val="tx1"/>
                </a:solidFill>
              </a:rPr>
              <a:t>, 58(5):471-484. </a:t>
            </a:r>
          </a:p>
          <a:p>
            <a:pPr algn="just"/>
            <a:r>
              <a:rPr lang="en-US" sz="4000" dirty="0">
                <a:solidFill>
                  <a:schemeClr val="tx1"/>
                </a:solidFill>
              </a:rPr>
              <a:t>Martin-Matthews, A. (2011) Revisiting Widowhood in Later Life: Changes in Patterns and Profiles, Advances in Research and Understanding. </a:t>
            </a:r>
            <a:r>
              <a:rPr lang="en-US" sz="4000" i="1" dirty="0">
                <a:solidFill>
                  <a:schemeClr val="tx1"/>
                </a:solidFill>
              </a:rPr>
              <a:t>Canadian Journal on Aging</a:t>
            </a:r>
            <a:r>
              <a:rPr lang="en-US" sz="4000" dirty="0">
                <a:solidFill>
                  <a:schemeClr val="tx1"/>
                </a:solidFill>
              </a:rPr>
              <a:t>, 30 (3):339-354. </a:t>
            </a:r>
          </a:p>
          <a:p>
            <a:pPr algn="just"/>
            <a:r>
              <a:rPr lang="en-US" sz="4000" dirty="0" err="1">
                <a:solidFill>
                  <a:schemeClr val="tx1"/>
                </a:solidFill>
              </a:rPr>
              <a:t>Rivard</a:t>
            </a:r>
            <a:r>
              <a:rPr lang="en-US" sz="4000" dirty="0">
                <a:solidFill>
                  <a:schemeClr val="tx1"/>
                </a:solidFill>
              </a:rPr>
              <a:t>, M., T., &amp; </a:t>
            </a:r>
            <a:r>
              <a:rPr lang="en-US" sz="4000" dirty="0" err="1" smtClean="0">
                <a:solidFill>
                  <a:schemeClr val="tx1"/>
                </a:solidFill>
              </a:rPr>
              <a:t>Mastel</a:t>
            </a:r>
            <a:r>
              <a:rPr lang="en-US" sz="4000" dirty="0" smtClean="0">
                <a:solidFill>
                  <a:schemeClr val="tx1"/>
                </a:solidFill>
              </a:rPr>
              <a:t>-Smith</a:t>
            </a:r>
            <a:r>
              <a:rPr lang="en-US" sz="4000" dirty="0">
                <a:solidFill>
                  <a:schemeClr val="tx1"/>
                </a:solidFill>
              </a:rPr>
              <a:t>, B. (2014) The Lived Experience of Fathers Whose Children Are Diagnosed With a Genetic Disorder. </a:t>
            </a:r>
            <a:r>
              <a:rPr lang="en-US" sz="4000" i="1" dirty="0">
                <a:solidFill>
                  <a:schemeClr val="tx1"/>
                </a:solidFill>
              </a:rPr>
              <a:t>Journal of Obstetric, Gynecologic, and Neonatal Nursing</a:t>
            </a:r>
            <a:r>
              <a:rPr lang="en-US" sz="4000" dirty="0">
                <a:solidFill>
                  <a:schemeClr val="tx1"/>
                </a:solidFill>
              </a:rPr>
              <a:t>, 42: 38-49</a:t>
            </a:r>
            <a:r>
              <a:rPr lang="en-US" sz="4000" dirty="0" smtClean="0">
                <a:solidFill>
                  <a:schemeClr val="tx1"/>
                </a:solidFill>
              </a:rPr>
              <a:t>.</a:t>
            </a:r>
            <a:endParaRPr lang="en-GB" sz="4000" dirty="0">
              <a:solidFill>
                <a:schemeClr val="tx1"/>
              </a:solidFill>
            </a:endParaRPr>
          </a:p>
        </p:txBody>
      </p:sp>
      <p:pic>
        <p:nvPicPr>
          <p:cNvPr id="28" name="Picture 4" descr="Senior recalling old times"/>
          <p:cNvPicPr>
            <a:picLocks noChangeAspect="1" noChangeArrowheads="1"/>
          </p:cNvPicPr>
          <p:nvPr/>
        </p:nvPicPr>
        <p:blipFill rotWithShape="1">
          <a:blip r:embed="rId4">
            <a:extLst>
              <a:ext uri="{28A0092B-C50C-407E-A947-70E740481C1C}">
                <a14:useLocalDpi xmlns:a14="http://schemas.microsoft.com/office/drawing/2010/main" val="0"/>
              </a:ext>
            </a:extLst>
          </a:blip>
          <a:srcRect t="3301" b="17177"/>
          <a:stretch/>
        </p:blipFill>
        <p:spPr bwMode="auto">
          <a:xfrm>
            <a:off x="1454862" y="35464079"/>
            <a:ext cx="8194261" cy="4321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025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769</Words>
  <Application>Microsoft Office PowerPoint</Application>
  <PresentationFormat>Custom</PresentationFormat>
  <Paragraphs>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Salford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 Services</dc:creator>
  <cp:lastModifiedBy>Collins Tracy</cp:lastModifiedBy>
  <cp:revision>75</cp:revision>
  <cp:lastPrinted>2016-03-30T14:44:24Z</cp:lastPrinted>
  <dcterms:created xsi:type="dcterms:W3CDTF">2015-02-02T13:07:00Z</dcterms:created>
  <dcterms:modified xsi:type="dcterms:W3CDTF">2016-07-26T14:47:16Z</dcterms:modified>
</cp:coreProperties>
</file>