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eves Peter" initials="Uo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07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819B-2DF7-467D-AB21-A809BE66098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8E66-D5E7-4523-BAA6-9107F30F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243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819B-2DF7-467D-AB21-A809BE66098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8E66-D5E7-4523-BAA6-9107F30F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4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819B-2DF7-467D-AB21-A809BE66098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8E66-D5E7-4523-BAA6-9107F30F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327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819B-2DF7-467D-AB21-A809BE66098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8E66-D5E7-4523-BAA6-9107F30F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234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819B-2DF7-467D-AB21-A809BE66098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8E66-D5E7-4523-BAA6-9107F30F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654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819B-2DF7-467D-AB21-A809BE66098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8E66-D5E7-4523-BAA6-9107F30F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45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819B-2DF7-467D-AB21-A809BE66098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8E66-D5E7-4523-BAA6-9107F30F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02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819B-2DF7-467D-AB21-A809BE66098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8E66-D5E7-4523-BAA6-9107F30F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47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819B-2DF7-467D-AB21-A809BE66098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8E66-D5E7-4523-BAA6-9107F30F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371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819B-2DF7-467D-AB21-A809BE66098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8E66-D5E7-4523-BAA6-9107F30F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284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819B-2DF7-467D-AB21-A809BE66098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8E66-D5E7-4523-BAA6-9107F30F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78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7819B-2DF7-467D-AB21-A809BE66098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B8E66-D5E7-4523-BAA6-9107F30F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82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3648" y="1196752"/>
            <a:ext cx="691276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/>
              <a:t>Realism in Marketing Research: </a:t>
            </a:r>
            <a:endParaRPr lang="en-GB" sz="2800" b="1" dirty="0" smtClean="0"/>
          </a:p>
          <a:p>
            <a:pPr algn="ctr"/>
            <a:r>
              <a:rPr lang="en-GB" sz="2800" b="1" dirty="0" smtClean="0"/>
              <a:t>A </a:t>
            </a:r>
            <a:r>
              <a:rPr lang="en-GB" sz="2800" b="1" dirty="0"/>
              <a:t>Third Way Ontological and Epistemological Approach</a:t>
            </a:r>
          </a:p>
          <a:p>
            <a:pPr algn="ctr"/>
            <a:endParaRPr lang="en-GB" sz="2000" b="1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r>
              <a:rPr lang="en-GB" dirty="0" smtClean="0"/>
              <a:t>Presentation to International Marketing and Services Management Academic Unit, Salford Business School</a:t>
            </a:r>
          </a:p>
          <a:p>
            <a:pPr algn="ctr"/>
            <a:endParaRPr lang="en-GB" dirty="0"/>
          </a:p>
          <a:p>
            <a:pPr algn="ctr"/>
            <a:r>
              <a:rPr lang="en-GB" smtClean="0"/>
              <a:t>March 2016</a:t>
            </a:r>
            <a:endParaRPr lang="en-GB" dirty="0" smtClean="0"/>
          </a:p>
          <a:p>
            <a:pPr algn="ctr"/>
            <a:endParaRPr lang="en-GB" dirty="0"/>
          </a:p>
          <a:p>
            <a:pPr algn="ctr"/>
            <a:r>
              <a:rPr lang="en-GB" dirty="0" err="1" smtClean="0"/>
              <a:t>Dr</a:t>
            </a:r>
            <a:r>
              <a:rPr lang="en-GB" dirty="0" err="1"/>
              <a:t>.</a:t>
            </a:r>
            <a:r>
              <a:rPr lang="en-GB" dirty="0"/>
              <a:t> Peter Reeves </a:t>
            </a:r>
          </a:p>
        </p:txBody>
      </p:sp>
    </p:spTree>
    <p:extLst>
      <p:ext uri="{BB962C8B-B14F-4D97-AF65-F5344CB8AC3E}">
        <p14:creationId xmlns:p14="http://schemas.microsoft.com/office/powerpoint/2010/main" val="175951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-Right Arrow 3"/>
          <p:cNvSpPr/>
          <p:nvPr/>
        </p:nvSpPr>
        <p:spPr>
          <a:xfrm>
            <a:off x="1187624" y="2087797"/>
            <a:ext cx="6336704" cy="136815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187623" y="3641364"/>
            <a:ext cx="1449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Interpretivist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660232" y="363243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Positivist</a:t>
            </a:r>
            <a:endParaRPr lang="en-GB" dirty="0"/>
          </a:p>
        </p:txBody>
      </p:sp>
      <p:sp>
        <p:nvSpPr>
          <p:cNvPr id="7" name="Explosion 2 6"/>
          <p:cNvSpPr/>
          <p:nvPr/>
        </p:nvSpPr>
        <p:spPr>
          <a:xfrm>
            <a:off x="3275856" y="1756240"/>
            <a:ext cx="2289690" cy="206979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Realism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06562" y="4437112"/>
            <a:ext cx="15121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Value Laden</a:t>
            </a:r>
          </a:p>
          <a:p>
            <a:r>
              <a:rPr lang="en-GB" dirty="0" smtClean="0"/>
              <a:t>Multiple realities and perceptions</a:t>
            </a:r>
          </a:p>
          <a:p>
            <a:r>
              <a:rPr lang="en-GB" dirty="0" smtClean="0"/>
              <a:t>Subjective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659211" y="4363307"/>
            <a:ext cx="15841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Value Free</a:t>
            </a:r>
          </a:p>
          <a:p>
            <a:r>
              <a:rPr lang="en-GB" dirty="0" smtClean="0"/>
              <a:t>One single measurable Reality</a:t>
            </a:r>
          </a:p>
          <a:p>
            <a:r>
              <a:rPr lang="en-GB" dirty="0" smtClean="0"/>
              <a:t>Objective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977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  <p:bldP spid="8" grpId="1"/>
      <p:bldP spid="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15816" y="1268760"/>
            <a:ext cx="2592288" cy="86409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ONTOLOGY- what is the nature and form of reality?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950000" y="2543391"/>
            <a:ext cx="2558104" cy="11976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EPISTEMOLOGY</a:t>
            </a:r>
          </a:p>
          <a:p>
            <a:pPr algn="ctr"/>
            <a:r>
              <a:rPr lang="en-GB" dirty="0" smtClean="0"/>
              <a:t>What is the relationship between the researcher  and reality?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950000" y="4199574"/>
            <a:ext cx="2575196" cy="100346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METHODOLOGY</a:t>
            </a:r>
          </a:p>
          <a:p>
            <a:pPr algn="ctr"/>
            <a:r>
              <a:rPr lang="en-GB" dirty="0" smtClean="0"/>
              <a:t>The technique used by the researcher to discover reality </a:t>
            </a:r>
            <a:endParaRPr lang="en-GB" dirty="0"/>
          </a:p>
        </p:txBody>
      </p:sp>
      <p:sp>
        <p:nvSpPr>
          <p:cNvPr id="9" name="Down Arrow 8"/>
          <p:cNvSpPr/>
          <p:nvPr/>
        </p:nvSpPr>
        <p:spPr>
          <a:xfrm>
            <a:off x="4022836" y="2132856"/>
            <a:ext cx="288032" cy="4585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Down Arrow 9"/>
          <p:cNvSpPr/>
          <p:nvPr/>
        </p:nvSpPr>
        <p:spPr>
          <a:xfrm>
            <a:off x="4076490" y="3741016"/>
            <a:ext cx="288032" cy="4585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403648" y="5949280"/>
            <a:ext cx="6877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Derived and Adapted from Guba and Lincoln, 1994 and Perry et al, 1999</a:t>
            </a:r>
          </a:p>
        </p:txBody>
      </p:sp>
    </p:spTree>
    <p:extLst>
      <p:ext uri="{BB962C8B-B14F-4D97-AF65-F5344CB8AC3E}">
        <p14:creationId xmlns:p14="http://schemas.microsoft.com/office/powerpoint/2010/main" val="356432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288" y="1124744"/>
            <a:ext cx="8659743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 smtClean="0"/>
              <a:t>REALIST ONTOLOGY</a:t>
            </a:r>
          </a:p>
          <a:p>
            <a:pPr algn="ctr"/>
            <a:endParaRPr lang="en-GB" sz="2800" dirty="0"/>
          </a:p>
          <a:p>
            <a:pPr algn="ctr"/>
            <a:r>
              <a:rPr lang="en-GB" sz="2800" dirty="0" smtClean="0"/>
              <a:t>Reality is real and has a common understanding, yet this </a:t>
            </a:r>
          </a:p>
          <a:p>
            <a:pPr algn="ctr"/>
            <a:r>
              <a:rPr lang="en-GB" sz="2800" dirty="0"/>
              <a:t>r</a:t>
            </a:r>
            <a:r>
              <a:rPr lang="en-GB" sz="2800" dirty="0" smtClean="0"/>
              <a:t>eality can only be imperfectly and </a:t>
            </a:r>
          </a:p>
          <a:p>
            <a:pPr algn="ctr"/>
            <a:r>
              <a:rPr lang="en-GB" sz="2800" dirty="0" smtClean="0"/>
              <a:t>probabilistically understood (Perry et al, 1999)</a:t>
            </a:r>
          </a:p>
          <a:p>
            <a:pPr algn="ctr"/>
            <a:endParaRPr lang="en-GB" sz="2800" dirty="0"/>
          </a:p>
          <a:p>
            <a:pPr algn="ctr"/>
            <a:r>
              <a:rPr lang="en-GB" sz="2800" dirty="0" smtClean="0"/>
              <a:t>Triangulation with many sources </a:t>
            </a:r>
          </a:p>
          <a:p>
            <a:pPr algn="ctr"/>
            <a:endParaRPr lang="en-GB" sz="2800" dirty="0"/>
          </a:p>
          <a:p>
            <a:pPr algn="ctr"/>
            <a:endParaRPr lang="en-GB" sz="2800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76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6426" y="692696"/>
            <a:ext cx="8339719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 smtClean="0"/>
              <a:t>REALIST EPISTEMOLOGY</a:t>
            </a:r>
          </a:p>
          <a:p>
            <a:pPr algn="ctr"/>
            <a:endParaRPr lang="en-GB" sz="2000" dirty="0"/>
          </a:p>
          <a:p>
            <a:pPr algn="ctr"/>
            <a:r>
              <a:rPr lang="en-GB" sz="2000" dirty="0" smtClean="0"/>
              <a:t>Modified Objectivism – Findings of the research are probably true</a:t>
            </a:r>
          </a:p>
          <a:p>
            <a:pPr algn="ctr"/>
            <a:r>
              <a:rPr lang="en-GB" sz="2000" dirty="0" smtClean="0"/>
              <a:t>but not guaranteed to be true (Perry et al, 1999)</a:t>
            </a:r>
          </a:p>
          <a:p>
            <a:pPr algn="ctr"/>
            <a:endParaRPr lang="en-GB" sz="2000" dirty="0"/>
          </a:p>
          <a:p>
            <a:pPr algn="ctr"/>
            <a:r>
              <a:rPr lang="en-GB" sz="2000" dirty="0" smtClean="0"/>
              <a:t>Reality cannot be certain (</a:t>
            </a:r>
            <a:r>
              <a:rPr lang="en-GB" sz="2000" dirty="0" err="1" smtClean="0"/>
              <a:t>Riege</a:t>
            </a:r>
            <a:r>
              <a:rPr lang="en-GB" sz="2000" dirty="0" smtClean="0"/>
              <a:t>, 2003)</a:t>
            </a:r>
          </a:p>
          <a:p>
            <a:pPr algn="ctr"/>
            <a:endParaRPr lang="en-GB" sz="2000" dirty="0" smtClean="0"/>
          </a:p>
          <a:p>
            <a:pPr algn="ctr"/>
            <a:r>
              <a:rPr lang="en-GB" sz="2000" dirty="0" smtClean="0"/>
              <a:t>Siegel (1983) “to claim that a scientific proposition is true is not to claim</a:t>
            </a:r>
          </a:p>
          <a:p>
            <a:pPr algn="ctr"/>
            <a:r>
              <a:rPr lang="en-GB" sz="2000" dirty="0"/>
              <a:t>t</a:t>
            </a:r>
            <a:r>
              <a:rPr lang="en-GB" sz="2000" dirty="0" smtClean="0"/>
              <a:t>hat it is certain ; rather, it is to claim that the world as a proposition says it is”</a:t>
            </a:r>
          </a:p>
          <a:p>
            <a:pPr algn="ctr"/>
            <a:r>
              <a:rPr lang="en-GB" sz="2000" dirty="0" smtClean="0"/>
              <a:t>(quoted in Peter (1992, p. 75) and Hunt (1990, p.12))</a:t>
            </a:r>
            <a:endParaRPr lang="en-GB" sz="2000" dirty="0"/>
          </a:p>
          <a:p>
            <a:pPr algn="ctr"/>
            <a:endParaRPr lang="en-GB" sz="2000" dirty="0" smtClean="0"/>
          </a:p>
          <a:p>
            <a:pPr algn="ctr"/>
            <a:r>
              <a:rPr lang="en-GB" sz="2000" dirty="0" smtClean="0"/>
              <a:t>An individual’s perception is “a window on reality, through which a picture of</a:t>
            </a:r>
          </a:p>
          <a:p>
            <a:pPr algn="ctr"/>
            <a:r>
              <a:rPr lang="en-GB" sz="2000" dirty="0" smtClean="0"/>
              <a:t>reality can be triangulated, with other perceptions” (Perry et al, 1999, p.18)</a:t>
            </a:r>
          </a:p>
          <a:p>
            <a:pPr algn="ctr"/>
            <a:endParaRPr lang="en-GB" sz="2000" dirty="0"/>
          </a:p>
          <a:p>
            <a:pPr algn="ctr"/>
            <a:r>
              <a:rPr lang="en-GB" sz="2000" dirty="0" smtClean="0"/>
              <a:t>One reality yet multiple perceptions of that reality </a:t>
            </a:r>
          </a:p>
          <a:p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476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3249" y="1129989"/>
            <a:ext cx="845064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 smtClean="0"/>
              <a:t>REALISM AND METHODOLOGY</a:t>
            </a:r>
          </a:p>
          <a:p>
            <a:pPr algn="ctr"/>
            <a:endParaRPr lang="en-GB" dirty="0"/>
          </a:p>
          <a:p>
            <a:r>
              <a:rPr lang="en-GB" sz="2000" dirty="0" smtClean="0"/>
              <a:t>Realism is particularly suitable for case study methodology </a:t>
            </a:r>
          </a:p>
          <a:p>
            <a:r>
              <a:rPr lang="en-GB" sz="2000" dirty="0" smtClean="0"/>
              <a:t>(Healy and Perry, 2000, Perry et al, 1999, </a:t>
            </a:r>
            <a:r>
              <a:rPr lang="en-GB" sz="2000" dirty="0" err="1" smtClean="0"/>
              <a:t>Riege</a:t>
            </a:r>
            <a:r>
              <a:rPr lang="en-GB" sz="2000" dirty="0" smtClean="0"/>
              <a:t> 2003)</a:t>
            </a:r>
          </a:p>
          <a:p>
            <a:endParaRPr lang="en-GB" sz="2000" dirty="0"/>
          </a:p>
          <a:p>
            <a:endParaRPr lang="en-GB" sz="2000" dirty="0" smtClean="0"/>
          </a:p>
          <a:p>
            <a:r>
              <a:rPr lang="en-GB" sz="2000" dirty="0" smtClean="0"/>
              <a:t>However realism could be used as the conceptual framework for other</a:t>
            </a:r>
          </a:p>
          <a:p>
            <a:r>
              <a:rPr lang="en-GB" sz="2000" dirty="0"/>
              <a:t>r</a:t>
            </a:r>
            <a:r>
              <a:rPr lang="en-GB" sz="2000" dirty="0" smtClean="0"/>
              <a:t>esearch methodologies. (See Hunt, 2003 for possible realist research avenues)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95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764704"/>
            <a:ext cx="8898462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References and reading</a:t>
            </a:r>
          </a:p>
          <a:p>
            <a:endParaRPr lang="en-GB" dirty="0" smtClean="0"/>
          </a:p>
          <a:p>
            <a:r>
              <a:rPr lang="en-GB" dirty="0" smtClean="0"/>
              <a:t>Guba, E. and Y. Lincoln (1994) Competing paradigms in qualitative research, In Denzin, N. and</a:t>
            </a:r>
          </a:p>
          <a:p>
            <a:r>
              <a:rPr lang="en-GB" dirty="0" smtClean="0"/>
              <a:t>Y. Lincoln (eds.) </a:t>
            </a:r>
            <a:r>
              <a:rPr lang="en-GB" i="1" dirty="0" smtClean="0"/>
              <a:t>Handbook of Qualitative Research, </a:t>
            </a:r>
            <a:r>
              <a:rPr lang="en-GB" dirty="0" smtClean="0"/>
              <a:t>(pp.105-117), Thousand Oaks: Sage.</a:t>
            </a:r>
          </a:p>
          <a:p>
            <a:r>
              <a:rPr lang="en-GB" dirty="0" smtClean="0"/>
              <a:t>Healy, M. and C. Perry (2000) Comprehensive criteria to judge validity and reliability</a:t>
            </a:r>
          </a:p>
          <a:p>
            <a:r>
              <a:rPr lang="en-GB" dirty="0" smtClean="0"/>
              <a:t>of qualitative research within the realist paradigm, </a:t>
            </a:r>
            <a:r>
              <a:rPr lang="en-GB" i="1" dirty="0" smtClean="0"/>
              <a:t>Qualitative Marker Research: An</a:t>
            </a:r>
          </a:p>
          <a:p>
            <a:r>
              <a:rPr lang="en-GB" i="1" dirty="0" smtClean="0"/>
              <a:t>International Journal, </a:t>
            </a:r>
            <a:r>
              <a:rPr lang="en-GB" dirty="0" smtClean="0"/>
              <a:t>3 (3) 118-126.</a:t>
            </a:r>
          </a:p>
          <a:p>
            <a:r>
              <a:rPr lang="en-GB" dirty="0" smtClean="0"/>
              <a:t>Hunt, S. (1990) Truth in marketing theory and research, </a:t>
            </a:r>
            <a:r>
              <a:rPr lang="en-GB" i="1" dirty="0" smtClean="0"/>
              <a:t>Journal of Marketing, 54 </a:t>
            </a:r>
            <a:r>
              <a:rPr lang="en-GB" dirty="0" smtClean="0"/>
              <a:t>(July), 1-15.</a:t>
            </a:r>
          </a:p>
          <a:p>
            <a:r>
              <a:rPr lang="en-GB" dirty="0" smtClean="0"/>
              <a:t>Hunt, S. (1992) For reason and realism in marketing, </a:t>
            </a:r>
            <a:r>
              <a:rPr lang="en-GB" i="1" dirty="0" smtClean="0"/>
              <a:t>Journal of Marketing, </a:t>
            </a:r>
            <a:r>
              <a:rPr lang="en-GB" dirty="0" smtClean="0"/>
              <a:t>56 (April), 89-102.</a:t>
            </a:r>
          </a:p>
          <a:p>
            <a:r>
              <a:rPr lang="en-GB" dirty="0" smtClean="0"/>
              <a:t>Hunt, S. (2003) </a:t>
            </a:r>
            <a:r>
              <a:rPr lang="en-GB" i="1" dirty="0" smtClean="0"/>
              <a:t>Controversy in marketing theory, for reason, realism, truth and objectivity, </a:t>
            </a:r>
          </a:p>
          <a:p>
            <a:r>
              <a:rPr lang="en-GB" dirty="0" smtClean="0"/>
              <a:t>ME Sharpe: London</a:t>
            </a:r>
          </a:p>
          <a:p>
            <a:r>
              <a:rPr lang="en-GB" dirty="0" smtClean="0"/>
              <a:t>Perry, C. (1998) Processes of a case study methodology for postgraduate research in </a:t>
            </a:r>
          </a:p>
          <a:p>
            <a:r>
              <a:rPr lang="en-GB" dirty="0"/>
              <a:t>m</a:t>
            </a:r>
            <a:r>
              <a:rPr lang="en-GB" dirty="0" smtClean="0"/>
              <a:t>arketing, </a:t>
            </a:r>
            <a:r>
              <a:rPr lang="en-GB" i="1" dirty="0" smtClean="0"/>
              <a:t>European Journal of Marketing, </a:t>
            </a:r>
            <a:r>
              <a:rPr lang="en-GB" dirty="0" smtClean="0"/>
              <a:t>32 (9/10), 785-802. </a:t>
            </a:r>
          </a:p>
          <a:p>
            <a:r>
              <a:rPr lang="en-GB" dirty="0" smtClean="0"/>
              <a:t>Perry, C, </a:t>
            </a:r>
            <a:r>
              <a:rPr lang="en-GB" dirty="0" err="1" smtClean="0"/>
              <a:t>Riege</a:t>
            </a:r>
            <a:r>
              <a:rPr lang="en-GB" dirty="0" smtClean="0"/>
              <a:t>, A. and L. Brown  (1999) Realism’s  role among  scientific paradigms in </a:t>
            </a:r>
          </a:p>
          <a:p>
            <a:r>
              <a:rPr lang="en-GB" dirty="0"/>
              <a:t>m</a:t>
            </a:r>
            <a:r>
              <a:rPr lang="en-GB" dirty="0" smtClean="0"/>
              <a:t>arketing research, </a:t>
            </a:r>
            <a:r>
              <a:rPr lang="en-GB" i="1" dirty="0" smtClean="0"/>
              <a:t>Irish Management Journal, </a:t>
            </a:r>
            <a:r>
              <a:rPr lang="en-GB" dirty="0" smtClean="0"/>
              <a:t>12 (2), 16-23</a:t>
            </a:r>
          </a:p>
          <a:p>
            <a:r>
              <a:rPr lang="en-GB" dirty="0" smtClean="0"/>
              <a:t>Peter, J. (1992) Realism or relativism for marketing theory and research: A comment on</a:t>
            </a:r>
          </a:p>
          <a:p>
            <a:r>
              <a:rPr lang="en-GB" dirty="0" smtClean="0"/>
              <a:t>Hunt’s “Scientific Realism”, </a:t>
            </a:r>
            <a:r>
              <a:rPr lang="en-GB" i="1" dirty="0" smtClean="0"/>
              <a:t>Journal of Marketing, </a:t>
            </a:r>
            <a:r>
              <a:rPr lang="en-GB" dirty="0" smtClean="0"/>
              <a:t>56, (April), 72-79.  </a:t>
            </a:r>
            <a:br>
              <a:rPr lang="en-GB" dirty="0" smtClean="0"/>
            </a:br>
            <a:r>
              <a:rPr lang="en-GB" dirty="0" err="1" smtClean="0"/>
              <a:t>Riege</a:t>
            </a:r>
            <a:r>
              <a:rPr lang="en-GB" dirty="0" smtClean="0"/>
              <a:t>, A. (2003) Validity and reliability tests in case study research: a literature review</a:t>
            </a:r>
          </a:p>
          <a:p>
            <a:r>
              <a:rPr lang="en-GB" dirty="0"/>
              <a:t>w</a:t>
            </a:r>
            <a:r>
              <a:rPr lang="en-GB" dirty="0" smtClean="0"/>
              <a:t>ith “hands on” applications for each phase, </a:t>
            </a:r>
            <a:r>
              <a:rPr lang="en-GB" i="1" dirty="0" smtClean="0"/>
              <a:t>Qualitative Marker Research: An</a:t>
            </a:r>
          </a:p>
          <a:p>
            <a:r>
              <a:rPr lang="en-GB" i="1" dirty="0" smtClean="0"/>
              <a:t>International Journal, </a:t>
            </a:r>
            <a:r>
              <a:rPr lang="en-GB" dirty="0" smtClean="0"/>
              <a:t>6 (2), 75-86.</a:t>
            </a:r>
          </a:p>
          <a:p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41899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565</Words>
  <Application>Microsoft Office PowerPoint</Application>
  <PresentationFormat>On-screen Show (4:3)</PresentationFormat>
  <Paragraphs>78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Salford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Reeves Peter</dc:creator>
  <cp:lastModifiedBy>Taylor Wendy</cp:lastModifiedBy>
  <cp:revision>15</cp:revision>
  <cp:lastPrinted>2016-03-02T12:21:49Z</cp:lastPrinted>
  <dcterms:created xsi:type="dcterms:W3CDTF">2016-03-01T16:02:54Z</dcterms:created>
  <dcterms:modified xsi:type="dcterms:W3CDTF">2016-03-07T09:12:48Z</dcterms:modified>
</cp:coreProperties>
</file>