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93" r:id="rId2"/>
    <p:sldId id="291" r:id="rId3"/>
    <p:sldId id="299" r:id="rId4"/>
    <p:sldId id="308" r:id="rId5"/>
    <p:sldId id="286" r:id="rId6"/>
    <p:sldId id="298" r:id="rId7"/>
    <p:sldId id="294" r:id="rId8"/>
    <p:sldId id="287" r:id="rId9"/>
    <p:sldId id="288" r:id="rId10"/>
    <p:sldId id="289" r:id="rId11"/>
    <p:sldId id="290" r:id="rId12"/>
    <p:sldId id="309" r:id="rId13"/>
    <p:sldId id="297" r:id="rId14"/>
    <p:sldId id="295" r:id="rId15"/>
    <p:sldId id="285" r:id="rId16"/>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D1FA06"/>
    <a:srgbClr val="C60C3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542" autoAdjust="0"/>
    <p:restoredTop sz="82466" autoAdjust="0"/>
  </p:normalViewPr>
  <p:slideViewPr>
    <p:cSldViewPr snapToGrid="0" snapToObjects="1">
      <p:cViewPr varScale="1">
        <p:scale>
          <a:sx n="106" d="100"/>
          <a:sy n="106" d="100"/>
        </p:scale>
        <p:origin x="7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0"/>
    </p:cViewPr>
  </p:sorterViewPr>
  <p:notesViewPr>
    <p:cSldViewPr snapToGrid="0" snapToObjects="1">
      <p:cViewPr>
        <p:scale>
          <a:sx n="90" d="100"/>
          <a:sy n="90" d="100"/>
        </p:scale>
        <p:origin x="-461" y="272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346" cy="49608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760" y="0"/>
            <a:ext cx="2945346" cy="496087"/>
          </a:xfrm>
          <a:prstGeom prst="rect">
            <a:avLst/>
          </a:prstGeom>
        </p:spPr>
        <p:txBody>
          <a:bodyPr vert="horz" lIns="91440" tIns="45720" rIns="91440" bIns="45720" rtlCol="0"/>
          <a:lstStyle>
            <a:lvl1pPr algn="r">
              <a:defRPr sz="1200"/>
            </a:lvl1pPr>
          </a:lstStyle>
          <a:p>
            <a:fld id="{79E7017A-8A9B-4A01-B83E-76602BDD23D4}" type="datetimeFigureOut">
              <a:rPr lang="en-GB" smtClean="0"/>
              <a:pPr/>
              <a:t>09/09/2015</a:t>
            </a:fld>
            <a:endParaRPr lang="en-GB"/>
          </a:p>
        </p:txBody>
      </p:sp>
      <p:sp>
        <p:nvSpPr>
          <p:cNvPr id="4" name="Footer Placeholder 3"/>
          <p:cNvSpPr>
            <a:spLocks noGrp="1"/>
          </p:cNvSpPr>
          <p:nvPr>
            <p:ph type="ftr" sz="quarter" idx="2"/>
          </p:nvPr>
        </p:nvSpPr>
        <p:spPr>
          <a:xfrm>
            <a:off x="0" y="9428919"/>
            <a:ext cx="2945346" cy="4960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760" y="9428919"/>
            <a:ext cx="2945346" cy="496087"/>
          </a:xfrm>
          <a:prstGeom prst="rect">
            <a:avLst/>
          </a:prstGeom>
        </p:spPr>
        <p:txBody>
          <a:bodyPr vert="horz" lIns="91440" tIns="45720" rIns="91440" bIns="45720" rtlCol="0" anchor="b"/>
          <a:lstStyle>
            <a:lvl1pPr algn="r">
              <a:defRPr sz="1200"/>
            </a:lvl1pPr>
          </a:lstStyle>
          <a:p>
            <a:fld id="{537B7782-C601-43EE-9957-37267131354E}" type="slidenum">
              <a:rPr lang="en-GB" smtClean="0"/>
              <a:pPr/>
              <a:t>‹#›</a:t>
            </a:fld>
            <a:endParaRPr lang="en-GB"/>
          </a:p>
        </p:txBody>
      </p:sp>
    </p:spTree>
    <p:extLst>
      <p:ext uri="{BB962C8B-B14F-4D97-AF65-F5344CB8AC3E}">
        <p14:creationId xmlns:p14="http://schemas.microsoft.com/office/powerpoint/2010/main" val="3088472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346" cy="49608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760" y="0"/>
            <a:ext cx="2945346" cy="496087"/>
          </a:xfrm>
          <a:prstGeom prst="rect">
            <a:avLst/>
          </a:prstGeom>
        </p:spPr>
        <p:txBody>
          <a:bodyPr vert="horz" lIns="91440" tIns="45720" rIns="91440" bIns="45720" rtlCol="0"/>
          <a:lstStyle>
            <a:lvl1pPr algn="r">
              <a:defRPr sz="1200"/>
            </a:lvl1pPr>
          </a:lstStyle>
          <a:p>
            <a:fld id="{561026C7-0391-43EC-A9EB-C45F8C2DBF5A}" type="datetimeFigureOut">
              <a:rPr lang="en-GB" smtClean="0"/>
              <a:pPr/>
              <a:t>09/09/2015</a:t>
            </a:fld>
            <a:endParaRPr lang="en-GB"/>
          </a:p>
        </p:txBody>
      </p:sp>
      <p:sp>
        <p:nvSpPr>
          <p:cNvPr id="4" name="Slide Image Placeholder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4" y="4714460"/>
            <a:ext cx="5438768" cy="446804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919"/>
            <a:ext cx="2945346" cy="4960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760" y="9428919"/>
            <a:ext cx="2945346" cy="496087"/>
          </a:xfrm>
          <a:prstGeom prst="rect">
            <a:avLst/>
          </a:prstGeom>
        </p:spPr>
        <p:txBody>
          <a:bodyPr vert="horz" lIns="91440" tIns="45720" rIns="91440" bIns="45720" rtlCol="0" anchor="b"/>
          <a:lstStyle>
            <a:lvl1pPr algn="r">
              <a:defRPr sz="1200"/>
            </a:lvl1pPr>
          </a:lstStyle>
          <a:p>
            <a:fld id="{133B587C-127B-4616-BE69-08378C120ADD}" type="slidenum">
              <a:rPr lang="en-GB" smtClean="0"/>
              <a:pPr/>
              <a:t>‹#›</a:t>
            </a:fld>
            <a:endParaRPr lang="en-GB"/>
          </a:p>
        </p:txBody>
      </p:sp>
    </p:spTree>
    <p:extLst>
      <p:ext uri="{BB962C8B-B14F-4D97-AF65-F5344CB8AC3E}">
        <p14:creationId xmlns:p14="http://schemas.microsoft.com/office/powerpoint/2010/main" val="2300366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t>Transgendered people experience high levels of stigmatisation and discrimination in society that negatively affects their lives at home, in education and at work (McNeil et al., 2012, 2013). </a:t>
            </a:r>
          </a:p>
          <a:p>
            <a:endParaRPr lang="en-GB" sz="1200" dirty="0" smtClean="0"/>
          </a:p>
          <a:p>
            <a:r>
              <a:rPr lang="en-GB" sz="1200" dirty="0" smtClean="0"/>
              <a:t> These experiences  have the potential to lead to poor mental health.</a:t>
            </a:r>
          </a:p>
          <a:p>
            <a:endParaRPr lang="en-GB" sz="1200" dirty="0" smtClean="0"/>
          </a:p>
          <a:p>
            <a:r>
              <a:rPr lang="en-GB" sz="1200" dirty="0" smtClean="0"/>
              <a:t>Transgender people report that they avoid MH services due to poor experiences, including professionals’ lack of transgender awareness, and insensitive, negative and prejudicial treatment. </a:t>
            </a:r>
          </a:p>
          <a:p>
            <a:endParaRPr lang="en-GB" sz="1200" dirty="0" smtClean="0"/>
          </a:p>
          <a:p>
            <a:r>
              <a:rPr lang="en-GB" sz="1200" dirty="0" smtClean="0"/>
              <a:t> Therefore, there is “…a significant need for trans health and awareness training for all staff and managers across… mental health [care] …to ensure that …trans people have the same access to all forms of health care as other people” (McNeil et al., 2013: 49).</a:t>
            </a:r>
          </a:p>
          <a:p>
            <a:endParaRPr lang="en-GB" dirty="0"/>
          </a:p>
          <a:p>
            <a:r>
              <a:rPr lang="en-GB" dirty="0"/>
              <a:t>The 2010 Equality Act13 makes ‘gender reassignment’ a protected characteristic. Anyone who is, or is perceived to be, trans is protected from discrimination. This means that anybody with this characteristic is protected from discrimination in various areas of life covered by the Act. For example, any service provider, whether publically or privately funded, cannot discriminate against, harass or victimise trans people. This means that refusing a young person access to a service because they are trans could be unlawful unless there is an exception in the Equality Act authorising this. </a:t>
            </a:r>
            <a:endParaRPr lang="en-GB" sz="1200" dirty="0" smtClean="0"/>
          </a:p>
          <a:p>
            <a:endParaRPr lang="en-GB" dirty="0"/>
          </a:p>
        </p:txBody>
      </p:sp>
      <p:sp>
        <p:nvSpPr>
          <p:cNvPr id="4" name="Slide Number Placeholder 3"/>
          <p:cNvSpPr>
            <a:spLocks noGrp="1"/>
          </p:cNvSpPr>
          <p:nvPr>
            <p:ph type="sldNum" sz="quarter" idx="10"/>
          </p:nvPr>
        </p:nvSpPr>
        <p:spPr/>
        <p:txBody>
          <a:bodyPr/>
          <a:lstStyle/>
          <a:p>
            <a:fld id="{133B587C-127B-4616-BE69-08378C120ADD}" type="slidenum">
              <a:rPr lang="en-GB" smtClean="0"/>
              <a:pPr/>
              <a:t>4</a:t>
            </a:fld>
            <a:endParaRPr lang="en-GB"/>
          </a:p>
        </p:txBody>
      </p:sp>
    </p:spTree>
    <p:extLst>
      <p:ext uri="{BB962C8B-B14F-4D97-AF65-F5344CB8AC3E}">
        <p14:creationId xmlns:p14="http://schemas.microsoft.com/office/powerpoint/2010/main" val="2786403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It is now understood that the innate gender identity, although powerfully influenced by the sex of the genitalia and the gender of rearing, is not determined by these factors. There is evidence that sex differentiation of the brain may be inconsistent with other sex characteristics, resulting in individuals dressing and/or behaving in a way which is perceived by others as being outside cultural gender norms</a:t>
            </a:r>
          </a:p>
          <a:p>
            <a:endParaRPr lang="en-GB" dirty="0"/>
          </a:p>
        </p:txBody>
      </p:sp>
      <p:sp>
        <p:nvSpPr>
          <p:cNvPr id="4" name="Slide Number Placeholder 3"/>
          <p:cNvSpPr>
            <a:spLocks noGrp="1"/>
          </p:cNvSpPr>
          <p:nvPr>
            <p:ph type="sldNum" sz="quarter" idx="10"/>
          </p:nvPr>
        </p:nvSpPr>
        <p:spPr/>
        <p:txBody>
          <a:bodyPr/>
          <a:lstStyle/>
          <a:p>
            <a:fld id="{133B587C-127B-4616-BE69-08378C120ADD}" type="slidenum">
              <a:rPr lang="en-GB" smtClean="0"/>
              <a:pPr/>
              <a:t>5</a:t>
            </a:fld>
            <a:endParaRPr lang="en-GB"/>
          </a:p>
        </p:txBody>
      </p:sp>
    </p:spTree>
    <p:extLst>
      <p:ext uri="{BB962C8B-B14F-4D97-AF65-F5344CB8AC3E}">
        <p14:creationId xmlns:p14="http://schemas.microsoft.com/office/powerpoint/2010/main" val="473863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Philip and Carol have been married for 25 years. They have had a good marriage. About six months ago, Philip told Carol he was transgender. This came as an unbelievable shock. Carol experienced feelings of betrayal and felt she had been deceived all their married life. She was distraught, and so was Philip at what he was doing to her. One day he disappeared. It later transpired he had gone to kill himself. They went to the GP. She offered a conversation about a cure. They went away more distressed than before. They needed help and support and found none. A couple of months later Carol fell and hurt her back and Pippa was having to look after her. She went to the GP. The GP said, ‘I hope your accident brought him to his senses’. They found a support group, but the needs of spouses and family in particular seem to be ignored.   They have become activists with a charity to educate people and Carol has started a counselling course so she can help others like herself. </a:t>
            </a:r>
          </a:p>
          <a:p>
            <a:endParaRPr lang="en-GB" dirty="0"/>
          </a:p>
        </p:txBody>
      </p:sp>
      <p:sp>
        <p:nvSpPr>
          <p:cNvPr id="4" name="Slide Number Placeholder 3"/>
          <p:cNvSpPr>
            <a:spLocks noGrp="1"/>
          </p:cNvSpPr>
          <p:nvPr>
            <p:ph type="sldNum" sz="quarter" idx="10"/>
          </p:nvPr>
        </p:nvSpPr>
        <p:spPr/>
        <p:txBody>
          <a:bodyPr/>
          <a:lstStyle/>
          <a:p>
            <a:fld id="{133B587C-127B-4616-BE69-08378C120ADD}" type="slidenum">
              <a:rPr lang="en-GB" smtClean="0"/>
              <a:pPr/>
              <a:t>6</a:t>
            </a:fld>
            <a:endParaRPr lang="en-GB"/>
          </a:p>
        </p:txBody>
      </p:sp>
    </p:spTree>
    <p:extLst>
      <p:ext uri="{BB962C8B-B14F-4D97-AF65-F5344CB8AC3E}">
        <p14:creationId xmlns:p14="http://schemas.microsoft.com/office/powerpoint/2010/main" val="1419794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Prevalence of actual suicide attempts, among those who had thought about ending their lives at some point, was 11% within the last year (N=427), however lifetime prevalence was substantially higher, </a:t>
            </a:r>
            <a:r>
              <a:rPr lang="en-GB" b="1" u="sng" dirty="0" smtClean="0"/>
              <a:t>at 48% </a:t>
            </a:r>
            <a:r>
              <a:rPr lang="en-GB" dirty="0" smtClean="0"/>
              <a:t>(N=436). 33% had attempted to take their life more than once in their lifetime, 3% attempting suicide more than 10 times. More significantly, 11% of the respondents were unsure as to whether they were planning to attempt suicide in the near future, and 3.2% were planning to (N=473)</a:t>
            </a:r>
          </a:p>
          <a:p>
            <a:endParaRPr lang="en-GB" dirty="0"/>
          </a:p>
          <a:p>
            <a:endParaRPr lang="en-GB" dirty="0"/>
          </a:p>
          <a:p>
            <a:r>
              <a:rPr lang="en-GB" dirty="0" smtClean="0"/>
              <a:t>Protective factors</a:t>
            </a:r>
          </a:p>
          <a:p>
            <a:r>
              <a:rPr lang="en-GB" dirty="0" smtClean="0"/>
              <a:t>PHE 2015</a:t>
            </a:r>
          </a:p>
          <a:p>
            <a:r>
              <a:rPr lang="en-GB" dirty="0" smtClean="0"/>
              <a:t>access </a:t>
            </a:r>
            <a:r>
              <a:rPr lang="en-GB" dirty="0"/>
              <a:t>to effective care </a:t>
            </a:r>
          </a:p>
          <a:p>
            <a:r>
              <a:rPr lang="en-GB" dirty="0"/>
              <a:t> restricted access to lethal means </a:t>
            </a:r>
          </a:p>
          <a:p>
            <a:r>
              <a:rPr lang="en-GB" dirty="0"/>
              <a:t> community support </a:t>
            </a:r>
          </a:p>
          <a:p>
            <a:r>
              <a:rPr lang="en-GB" dirty="0"/>
              <a:t> coping skills </a:t>
            </a:r>
          </a:p>
          <a:p>
            <a:r>
              <a:rPr lang="en-GB" dirty="0"/>
              <a:t> strong family connections </a:t>
            </a:r>
          </a:p>
          <a:p>
            <a:r>
              <a:rPr lang="en-GB" dirty="0"/>
              <a:t>	</a:t>
            </a:r>
          </a:p>
          <a:p>
            <a:endParaRPr lang="en-GB" dirty="0"/>
          </a:p>
        </p:txBody>
      </p:sp>
      <p:sp>
        <p:nvSpPr>
          <p:cNvPr id="4" name="Slide Number Placeholder 3"/>
          <p:cNvSpPr>
            <a:spLocks noGrp="1"/>
          </p:cNvSpPr>
          <p:nvPr>
            <p:ph type="sldNum" sz="quarter" idx="10"/>
          </p:nvPr>
        </p:nvSpPr>
        <p:spPr/>
        <p:txBody>
          <a:bodyPr/>
          <a:lstStyle/>
          <a:p>
            <a:fld id="{133B587C-127B-4616-BE69-08378C120ADD}" type="slidenum">
              <a:rPr lang="en-GB" smtClean="0"/>
              <a:pPr/>
              <a:t>8</a:t>
            </a:fld>
            <a:endParaRPr lang="en-GB"/>
          </a:p>
        </p:txBody>
      </p:sp>
    </p:spTree>
    <p:extLst>
      <p:ext uri="{BB962C8B-B14F-4D97-AF65-F5344CB8AC3E}">
        <p14:creationId xmlns:p14="http://schemas.microsoft.com/office/powerpoint/2010/main" val="1798112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Different needs at different times</a:t>
            </a:r>
          </a:p>
          <a:p>
            <a:r>
              <a:rPr lang="en-GB" dirty="0" smtClean="0"/>
              <a:t>Experience</a:t>
            </a:r>
            <a:r>
              <a:rPr lang="en-GB" baseline="0" dirty="0" smtClean="0"/>
              <a:t> of shame</a:t>
            </a:r>
          </a:p>
          <a:p>
            <a:endParaRPr lang="en-GB" dirty="0"/>
          </a:p>
        </p:txBody>
      </p:sp>
      <p:sp>
        <p:nvSpPr>
          <p:cNvPr id="4" name="Slide Number Placeholder 3"/>
          <p:cNvSpPr>
            <a:spLocks noGrp="1"/>
          </p:cNvSpPr>
          <p:nvPr>
            <p:ph type="sldNum" sz="quarter" idx="10"/>
          </p:nvPr>
        </p:nvSpPr>
        <p:spPr/>
        <p:txBody>
          <a:bodyPr/>
          <a:lstStyle/>
          <a:p>
            <a:fld id="{133B587C-127B-4616-BE69-08378C120ADD}" type="slidenum">
              <a:rPr lang="en-GB" smtClean="0"/>
              <a:pPr/>
              <a:t>11</a:t>
            </a:fld>
            <a:endParaRPr lang="en-GB"/>
          </a:p>
        </p:txBody>
      </p:sp>
    </p:spTree>
    <p:extLst>
      <p:ext uri="{BB962C8B-B14F-4D97-AF65-F5344CB8AC3E}">
        <p14:creationId xmlns:p14="http://schemas.microsoft.com/office/powerpoint/2010/main" val="1167517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t>Mental health concerns can be significant sources of distress and, if left untreated, can complicate the process of gender identity exploration and resolution of gender </a:t>
            </a:r>
            <a:r>
              <a:rPr lang="en-GB" sz="1200" dirty="0" err="1" smtClean="0"/>
              <a:t>dysphoria</a:t>
            </a:r>
            <a:r>
              <a:rPr lang="en-GB" sz="1200" dirty="0" smtClean="0"/>
              <a:t>. They include:</a:t>
            </a:r>
          </a:p>
          <a:p>
            <a:r>
              <a:rPr lang="en-GB" sz="1200" dirty="0" smtClean="0"/>
              <a:t>Anxiety</a:t>
            </a:r>
          </a:p>
          <a:p>
            <a:r>
              <a:rPr lang="en-GB" sz="1200" dirty="0" smtClean="0"/>
              <a:t>Depression</a:t>
            </a:r>
          </a:p>
          <a:p>
            <a:r>
              <a:rPr lang="en-GB" sz="1200" dirty="0" smtClean="0"/>
              <a:t>self-harm</a:t>
            </a:r>
          </a:p>
          <a:p>
            <a:r>
              <a:rPr lang="en-GB" sz="1200" dirty="0" smtClean="0"/>
              <a:t>a history of abuse and neglect</a:t>
            </a:r>
          </a:p>
          <a:p>
            <a:r>
              <a:rPr lang="en-GB" sz="1200" dirty="0" smtClean="0"/>
              <a:t>Compulsivity</a:t>
            </a:r>
          </a:p>
          <a:p>
            <a:r>
              <a:rPr lang="en-GB" sz="1200" dirty="0" smtClean="0"/>
              <a:t>substance abuse</a:t>
            </a:r>
          </a:p>
          <a:p>
            <a:r>
              <a:rPr lang="en-GB" sz="1200" dirty="0" smtClean="0"/>
              <a:t>sexual concerns</a:t>
            </a:r>
          </a:p>
          <a:p>
            <a:r>
              <a:rPr lang="en-GB" sz="1200" dirty="0" smtClean="0"/>
              <a:t>personality disorders</a:t>
            </a:r>
          </a:p>
          <a:p>
            <a:r>
              <a:rPr lang="en-GB" sz="1200" dirty="0" smtClean="0"/>
              <a:t>eating disorders</a:t>
            </a:r>
          </a:p>
          <a:p>
            <a:r>
              <a:rPr lang="en-GB" sz="1200" dirty="0" smtClean="0"/>
              <a:t>psychotic disorders</a:t>
            </a:r>
          </a:p>
          <a:p>
            <a:r>
              <a:rPr lang="en-GB" sz="1200" dirty="0" smtClean="0"/>
              <a:t>autistic spectrum disorders</a:t>
            </a:r>
          </a:p>
          <a:p>
            <a:pPr marL="0" indent="0">
              <a:buNone/>
            </a:pPr>
            <a:r>
              <a:rPr lang="en-GB" sz="1200" dirty="0" smtClean="0"/>
              <a:t>Addressing these concerns can greatly facilitate the resolution of gender </a:t>
            </a:r>
            <a:r>
              <a:rPr lang="en-GB" sz="1200" dirty="0" err="1" smtClean="0"/>
              <a:t>dysphoria</a:t>
            </a:r>
            <a:r>
              <a:rPr lang="en-GB" sz="1200" dirty="0" smtClean="0"/>
              <a:t>, possible changes in gender role, the making of informed decisions about medical interventions, and improvements in quality of life.</a:t>
            </a:r>
          </a:p>
          <a:p>
            <a:endParaRPr lang="en-GB" dirty="0"/>
          </a:p>
        </p:txBody>
      </p:sp>
      <p:sp>
        <p:nvSpPr>
          <p:cNvPr id="4" name="Slide Number Placeholder 3"/>
          <p:cNvSpPr>
            <a:spLocks noGrp="1"/>
          </p:cNvSpPr>
          <p:nvPr>
            <p:ph type="sldNum" sz="quarter" idx="10"/>
          </p:nvPr>
        </p:nvSpPr>
        <p:spPr/>
        <p:txBody>
          <a:bodyPr/>
          <a:lstStyle/>
          <a:p>
            <a:fld id="{133B587C-127B-4616-BE69-08378C120ADD}" type="slidenum">
              <a:rPr lang="en-GB" smtClean="0"/>
              <a:pPr/>
              <a:t>13</a:t>
            </a:fld>
            <a:endParaRPr lang="en-GB"/>
          </a:p>
        </p:txBody>
      </p:sp>
    </p:spTree>
    <p:extLst>
      <p:ext uri="{BB962C8B-B14F-4D97-AF65-F5344CB8AC3E}">
        <p14:creationId xmlns:p14="http://schemas.microsoft.com/office/powerpoint/2010/main" val="37704786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9149" y="2130426"/>
            <a:ext cx="7772400" cy="1470025"/>
          </a:xfrm>
          <a:prstGeom prst="rect">
            <a:avLst/>
          </a:prstGeom>
        </p:spPr>
        <p:txBody>
          <a:bodyPr/>
          <a:lstStyle/>
          <a:p>
            <a:r>
              <a:rPr lang="en-US" smtClean="0"/>
              <a:t>Click to edit Master title style</a:t>
            </a:r>
            <a:endParaRPr lang="en-US" dirty="0"/>
          </a:p>
        </p:txBody>
      </p:sp>
      <p:sp>
        <p:nvSpPr>
          <p:cNvPr id="3" name="Subtitle 2"/>
          <p:cNvSpPr>
            <a:spLocks noGrp="1"/>
          </p:cNvSpPr>
          <p:nvPr>
            <p:ph type="subTitle" idx="1"/>
          </p:nvPr>
        </p:nvSpPr>
        <p:spPr>
          <a:xfrm>
            <a:off x="833437" y="3600451"/>
            <a:ext cx="4129088" cy="2047875"/>
          </a:xfrm>
          <a:prstGeom prst="rect">
            <a:avLst/>
          </a:prstGeom>
        </p:spPr>
        <p:txBody>
          <a:bodyPr/>
          <a:lstStyle>
            <a:lvl1pPr marL="0" indent="0" algn="l">
              <a:buNone/>
              <a:defRPr sz="3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D224C85-7254-4EC7-85C5-53061C85A506}" type="datetime1">
              <a:rPr lang="en-US"/>
              <a:pPr/>
              <a:t>9/9/2015</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8C64EB2-550B-44BF-991D-FBADB227722F}" type="slidenum">
              <a:rPr lang="en-US"/>
              <a:pPr/>
              <a:t>‹#›</a:t>
            </a:fld>
            <a:endParaRPr lang="en-US"/>
          </a:p>
        </p:txBody>
      </p:sp>
      <p:pic>
        <p:nvPicPr>
          <p:cNvPr id="7" name="Picture 5" descr="MASTER_Salford logo_RGB.png"/>
          <p:cNvPicPr>
            <a:picLocks noChangeAspect="1"/>
          </p:cNvPicPr>
          <p:nvPr userDrawn="1"/>
        </p:nvPicPr>
        <p:blipFill>
          <a:blip r:embed="rId2"/>
          <a:srcRect/>
          <a:stretch>
            <a:fillRect/>
          </a:stretch>
        </p:blipFill>
        <p:spPr bwMode="auto">
          <a:xfrm>
            <a:off x="617538" y="261938"/>
            <a:ext cx="2024063" cy="1516062"/>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133475"/>
            <a:ext cx="3008313" cy="8382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a:prstGeom prst="rect">
            <a:avLst/>
          </a:prstGeom>
        </p:spPr>
        <p:txBody>
          <a:bodyPr/>
          <a:lstStyle>
            <a:lvl1pPr>
              <a:buClr>
                <a:srgbClr val="C60C30"/>
              </a:buClr>
              <a:buFont typeface="Arial" pitchFamily="34" charset="0"/>
              <a:buChar char="•"/>
              <a:defRPr sz="3200"/>
            </a:lvl1pPr>
            <a:lvl2pPr>
              <a:buClr>
                <a:srgbClr val="C60C30"/>
              </a:buClr>
              <a:defRPr sz="2800"/>
            </a:lvl2pPr>
            <a:lvl3pPr>
              <a:buClr>
                <a:srgbClr val="C60C30"/>
              </a:buClr>
              <a:defRPr sz="2400"/>
            </a:lvl3pPr>
            <a:lvl4pPr>
              <a:buClr>
                <a:srgbClr val="C60C30"/>
              </a:buClr>
              <a:defRPr sz="2000"/>
            </a:lvl4pPr>
            <a:lvl5pPr>
              <a:buClr>
                <a:srgbClr val="C60C30"/>
              </a:buCl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hasCustomPrompt="1"/>
          </p:nvPr>
        </p:nvSpPr>
        <p:spPr>
          <a:xfrm>
            <a:off x="457201" y="1971677"/>
            <a:ext cx="3008313" cy="4154488"/>
          </a:xfrm>
          <a:prstGeom prst="rect">
            <a:avLst/>
          </a:prstGeom>
        </p:spPr>
        <p:txBody>
          <a:bodyPr/>
          <a:lstStyle>
            <a:lvl1pPr marL="0" indent="0">
              <a:buClr>
                <a:srgbClr val="C60C30"/>
              </a:buClr>
              <a:buFont typeface="Arial" pitchFamily="34" charse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 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11A1271-62EA-487C-BF01-8FAE6967D87E}" type="datetime1">
              <a:rPr lang="en-US"/>
              <a:pPr/>
              <a:t>9/9/2015</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E58549D-EEAB-45EA-A6F7-7801485E09A8}" type="slidenum">
              <a:rPr lang="en-US"/>
              <a:pPr/>
              <a:t>‹#›</a:t>
            </a:fld>
            <a:endParaRPr lang="en-US"/>
          </a:p>
        </p:txBody>
      </p:sp>
      <p:pic>
        <p:nvPicPr>
          <p:cNvPr id="9" name="Picture 2" descr="MASTER_Salford logo_RGB.png"/>
          <p:cNvPicPr>
            <a:picLocks noChangeAspect="1"/>
          </p:cNvPicPr>
          <p:nvPr userDrawn="1"/>
        </p:nvPicPr>
        <p:blipFill>
          <a:blip r:embed="rId2"/>
          <a:srcRect/>
          <a:stretch>
            <a:fillRect/>
          </a:stretch>
        </p:blipFill>
        <p:spPr bwMode="auto">
          <a:xfrm>
            <a:off x="401639" y="166689"/>
            <a:ext cx="1373187" cy="1027112"/>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59088" y="4800601"/>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8590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859088" y="5367339"/>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4E9331E-9D12-4BBC-9BF5-CDFB0439EDFC}" type="datetime1">
              <a:rPr lang="en-US"/>
              <a:pPr/>
              <a:t>9/9/2015</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DCDF381-5053-4B47-816D-EBCC995D23AC}" type="slidenum">
              <a:rPr lang="en-US"/>
              <a:pPr/>
              <a:t>‹#›</a:t>
            </a:fld>
            <a:endParaRPr lang="en-US"/>
          </a:p>
        </p:txBody>
      </p:sp>
      <p:pic>
        <p:nvPicPr>
          <p:cNvPr id="10" name="Picture 2" descr="MASTER_Salford logo_RGB.png"/>
          <p:cNvPicPr>
            <a:picLocks noChangeAspect="1"/>
          </p:cNvPicPr>
          <p:nvPr userDrawn="1"/>
        </p:nvPicPr>
        <p:blipFill>
          <a:blip r:embed="rId2"/>
          <a:srcRect/>
          <a:stretch>
            <a:fillRect/>
          </a:stretch>
        </p:blipFill>
        <p:spPr bwMode="auto">
          <a:xfrm>
            <a:off x="401639" y="166689"/>
            <a:ext cx="1373187" cy="1027112"/>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730075" y="1819277"/>
            <a:ext cx="7956725" cy="4306888"/>
          </a:xfrm>
          <a:prstGeom prst="rect">
            <a:avLst/>
          </a:prstGeom>
        </p:spPr>
        <p:txBody>
          <a:bodyPr vert="eaVert"/>
          <a:lstStyle>
            <a:lvl1pPr>
              <a:buClr>
                <a:srgbClr val="C60C30"/>
              </a:buClr>
              <a:buFont typeface="Arial" pitchFamily="34" charset="0"/>
              <a:buChar char="•"/>
              <a:defRPr/>
            </a:lvl1pPr>
            <a:lvl2pPr>
              <a:buClr>
                <a:srgbClr val="C60C30"/>
              </a:buClr>
              <a:defRPr/>
            </a:lvl2pPr>
            <a:lvl3pPr>
              <a:buClr>
                <a:srgbClr val="C60C30"/>
              </a:buClr>
              <a:defRPr/>
            </a:lvl3pPr>
            <a:lvl4pPr>
              <a:buClr>
                <a:srgbClr val="C60C30"/>
              </a:buClr>
              <a:defRPr/>
            </a:lvl4pPr>
            <a:lvl5pPr>
              <a:buClr>
                <a:srgbClr val="C60C30"/>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70F08CA-209B-408D-A0BF-7DD301B7FA35}" type="datetime1">
              <a:rPr lang="en-US"/>
              <a:pPr/>
              <a:t>9/9/2015</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DB1CA80-95C0-4D8B-AF72-A7BF132B4F06}" type="slidenum">
              <a:rPr lang="en-US"/>
              <a:pPr/>
              <a:t>‹#›</a:t>
            </a:fld>
            <a:endParaRPr lang="en-US"/>
          </a:p>
        </p:txBody>
      </p:sp>
      <p:sp>
        <p:nvSpPr>
          <p:cNvPr id="7" name="Title 1"/>
          <p:cNvSpPr>
            <a:spLocks noGrp="1"/>
          </p:cNvSpPr>
          <p:nvPr>
            <p:ph type="title"/>
          </p:nvPr>
        </p:nvSpPr>
        <p:spPr>
          <a:xfrm>
            <a:off x="1647826" y="342901"/>
            <a:ext cx="7038975" cy="1476375"/>
          </a:xfrm>
          <a:prstGeom prst="rect">
            <a:avLst/>
          </a:prstGeom>
        </p:spPr>
        <p:txBody>
          <a:bodyPr/>
          <a:lstStyle/>
          <a:p>
            <a:r>
              <a:rPr lang="en-US" smtClean="0"/>
              <a:t>Click to edit Master title style</a:t>
            </a:r>
            <a:endParaRPr lang="en-US" dirty="0"/>
          </a:p>
        </p:txBody>
      </p:sp>
      <p:pic>
        <p:nvPicPr>
          <p:cNvPr id="9" name="Picture 2" descr="MASTER_Salford logo_RGB.png"/>
          <p:cNvPicPr>
            <a:picLocks noChangeAspect="1"/>
          </p:cNvPicPr>
          <p:nvPr userDrawn="1"/>
        </p:nvPicPr>
        <p:blipFill>
          <a:blip r:embed="rId2"/>
          <a:srcRect/>
          <a:stretch>
            <a:fillRect/>
          </a:stretch>
        </p:blipFill>
        <p:spPr bwMode="auto">
          <a:xfrm>
            <a:off x="401639" y="166689"/>
            <a:ext cx="1373187" cy="1027112"/>
          </a:xfrm>
          <a:prstGeom prst="rect">
            <a:avLst/>
          </a:prstGeom>
          <a:noFill/>
          <a:ln w="9525">
            <a:noFill/>
            <a:miter lim="800000"/>
            <a:headEnd/>
            <a:tailEnd/>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1" y="1552575"/>
            <a:ext cx="2057400" cy="457358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5851525"/>
          </a:xfrm>
          <a:prstGeom prst="rect">
            <a:avLst/>
          </a:prstGeom>
        </p:spPr>
        <p:txBody>
          <a:bodyPr vert="eaVert"/>
          <a:lstStyle>
            <a:lvl1pPr>
              <a:buClr>
                <a:srgbClr val="C60C30"/>
              </a:buClr>
              <a:buFont typeface="Arial" pitchFamily="34" charset="0"/>
              <a:buChar char="•"/>
              <a:defRPr/>
            </a:lvl1pPr>
            <a:lvl2pPr>
              <a:buClr>
                <a:srgbClr val="C60C30"/>
              </a:buClr>
              <a:defRPr/>
            </a:lvl2pPr>
            <a:lvl3pPr>
              <a:buClr>
                <a:srgbClr val="C60C30"/>
              </a:buClr>
              <a:defRPr/>
            </a:lvl3pPr>
            <a:lvl4pPr>
              <a:buClr>
                <a:srgbClr val="C60C30"/>
              </a:buClr>
              <a:defRPr/>
            </a:lvl4pPr>
            <a:lvl5pPr>
              <a:buClr>
                <a:srgbClr val="C60C30"/>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89A0895-9E65-4AA2-9929-B0792D20E8F5}" type="datetime1">
              <a:rPr lang="en-US"/>
              <a:pPr/>
              <a:t>9/9/2015</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47676B2-F080-4F17-9922-D9D80E3338C0}" type="slidenum">
              <a:rPr lang="en-US"/>
              <a:pPr/>
              <a:t>‹#›</a:t>
            </a:fld>
            <a:endParaRPr lang="en-US"/>
          </a:p>
        </p:txBody>
      </p:sp>
      <p:pic>
        <p:nvPicPr>
          <p:cNvPr id="7" name="Picture 2" descr="MASTER_Salford logo_RGB.png"/>
          <p:cNvPicPr>
            <a:picLocks noChangeAspect="1"/>
          </p:cNvPicPr>
          <p:nvPr userDrawn="1"/>
        </p:nvPicPr>
        <p:blipFill>
          <a:blip r:embed="rId2"/>
          <a:srcRect/>
          <a:stretch>
            <a:fillRect/>
          </a:stretch>
        </p:blipFill>
        <p:spPr bwMode="auto">
          <a:xfrm rot="5400000">
            <a:off x="7640639" y="233363"/>
            <a:ext cx="1373187" cy="1027112"/>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10999" y="2905124"/>
            <a:ext cx="7956727" cy="3221040"/>
          </a:xfrm>
          <a:prstGeom prst="rect">
            <a:avLst/>
          </a:prstGeom>
        </p:spPr>
        <p:txBody>
          <a:bodyPr/>
          <a:lstStyle>
            <a:lvl1pPr>
              <a:buClr>
                <a:srgbClr val="C60C30"/>
              </a:buClr>
              <a:buFont typeface="Arial" pitchFamily="34" charset="0"/>
              <a:buChar char="•"/>
              <a:defRPr sz="2800"/>
            </a:lvl1pPr>
            <a:lvl2pPr>
              <a:buClr>
                <a:srgbClr val="C60C30"/>
              </a:buClr>
              <a:defRPr sz="2400"/>
            </a:lvl2pPr>
            <a:lvl3pPr>
              <a:buClr>
                <a:srgbClr val="C60C30"/>
              </a:buClr>
              <a:defRPr sz="2000"/>
            </a:lvl3pPr>
            <a:lvl4pPr>
              <a:buClr>
                <a:srgbClr val="C60C30"/>
              </a:buClr>
              <a:defRPr sz="1800"/>
            </a:lvl4pPr>
            <a:lvl5pPr>
              <a:buClr>
                <a:srgbClr val="C60C30"/>
              </a:buCl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EC59608-D27A-44BF-8F89-46F2043163D7}" type="datetime1">
              <a:rPr lang="en-US"/>
              <a:pPr/>
              <a:t>9/9/2015</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113F2BC-C0D3-4154-9F5E-CEF3CD3F1E98}" type="slidenum">
              <a:rPr lang="en-US"/>
              <a:pPr/>
              <a:t>‹#›</a:t>
            </a:fld>
            <a:endParaRPr lang="en-US"/>
          </a:p>
        </p:txBody>
      </p:sp>
      <p:pic>
        <p:nvPicPr>
          <p:cNvPr id="8" name="Picture 2" descr="MASTER_Salford logo_RGB.png"/>
          <p:cNvPicPr>
            <a:picLocks noChangeAspect="1"/>
          </p:cNvPicPr>
          <p:nvPr userDrawn="1"/>
        </p:nvPicPr>
        <p:blipFill>
          <a:blip r:embed="rId2"/>
          <a:srcRect/>
          <a:stretch>
            <a:fillRect/>
          </a:stretch>
        </p:blipFill>
        <p:spPr bwMode="auto">
          <a:xfrm>
            <a:off x="401639" y="166689"/>
            <a:ext cx="1373187" cy="1027112"/>
          </a:xfrm>
          <a:prstGeom prst="rect">
            <a:avLst/>
          </a:prstGeom>
          <a:noFill/>
          <a:ln w="9525">
            <a:noFill/>
            <a:miter lim="800000"/>
            <a:headEnd/>
            <a:tailEnd/>
          </a:ln>
        </p:spPr>
      </p:pic>
      <p:sp>
        <p:nvSpPr>
          <p:cNvPr id="10" name="Title 1"/>
          <p:cNvSpPr>
            <a:spLocks noGrp="1"/>
          </p:cNvSpPr>
          <p:nvPr>
            <p:ph type="title"/>
          </p:nvPr>
        </p:nvSpPr>
        <p:spPr>
          <a:xfrm>
            <a:off x="511000" y="1428749"/>
            <a:ext cx="8175801" cy="1476375"/>
          </a:xfrm>
          <a:prstGeom prst="rect">
            <a:avLst/>
          </a:prstGeom>
        </p:spPr>
        <p:txBody>
          <a:bodyPr/>
          <a:lstStyle>
            <a:lvl1pPr>
              <a:defRPr sz="4400"/>
            </a:lvl1p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41D71B7-3C5B-4294-A4C5-C48F871BCBC9}" type="datetime1">
              <a:rPr lang="en-US"/>
              <a:pPr/>
              <a:t>9/9/2015</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4AA441E-16E1-4D8D-960D-C02C630F46BE}" type="slidenum">
              <a:rPr lang="en-US"/>
              <a:pPr/>
              <a:t>‹#›</a:t>
            </a:fld>
            <a:endParaRPr lang="en-US"/>
          </a:p>
        </p:txBody>
      </p:sp>
      <p:pic>
        <p:nvPicPr>
          <p:cNvPr id="8" name="Picture 5" descr="MASTER_Salford logo_RGB.png"/>
          <p:cNvPicPr>
            <a:picLocks noChangeAspect="1"/>
          </p:cNvPicPr>
          <p:nvPr userDrawn="1"/>
        </p:nvPicPr>
        <p:blipFill>
          <a:blip r:embed="rId2"/>
          <a:srcRect/>
          <a:stretch>
            <a:fillRect/>
          </a:stretch>
        </p:blipFill>
        <p:spPr bwMode="auto">
          <a:xfrm>
            <a:off x="617538" y="261938"/>
            <a:ext cx="2024063" cy="1516062"/>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905125"/>
            <a:ext cx="4038600" cy="3221039"/>
          </a:xfrm>
          <a:prstGeom prst="rect">
            <a:avLst/>
          </a:prstGeom>
        </p:spPr>
        <p:txBody>
          <a:bodyPr/>
          <a:lstStyle>
            <a:lvl1pPr>
              <a:buClr>
                <a:srgbClr val="C60C30"/>
              </a:buClr>
              <a:buFont typeface="Arial" pitchFamily="34" charset="0"/>
              <a:buChar char="•"/>
              <a:defRPr sz="2800"/>
            </a:lvl1pPr>
            <a:lvl2pPr>
              <a:buClr>
                <a:srgbClr val="C60C30"/>
              </a:buClr>
              <a:defRPr sz="2400"/>
            </a:lvl2pPr>
            <a:lvl3pPr>
              <a:buClr>
                <a:srgbClr val="C60C30"/>
              </a:buClr>
              <a:defRPr sz="2000"/>
            </a:lvl3pPr>
            <a:lvl4pPr>
              <a:buClr>
                <a:srgbClr val="C60C30"/>
              </a:buClr>
              <a:defRPr sz="1800"/>
            </a:lvl4pPr>
            <a:lvl5pPr>
              <a:buClr>
                <a:srgbClr val="C60C30"/>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905125"/>
            <a:ext cx="4038600" cy="3221039"/>
          </a:xfrm>
          <a:prstGeom prst="rect">
            <a:avLst/>
          </a:prstGeom>
        </p:spPr>
        <p:txBody>
          <a:bodyPr/>
          <a:lstStyle>
            <a:lvl1pPr>
              <a:buClr>
                <a:srgbClr val="C60C30"/>
              </a:buClr>
              <a:buFont typeface="Arial" pitchFamily="34" charset="0"/>
              <a:buChar char="•"/>
              <a:defRPr sz="2800"/>
            </a:lvl1pPr>
            <a:lvl2pPr>
              <a:buClr>
                <a:srgbClr val="C60C30"/>
              </a:buClr>
              <a:defRPr sz="2400"/>
            </a:lvl2pPr>
            <a:lvl3pPr>
              <a:buClr>
                <a:srgbClr val="C60C30"/>
              </a:buClr>
              <a:defRPr sz="2000"/>
            </a:lvl3pPr>
            <a:lvl4pPr>
              <a:buClr>
                <a:srgbClr val="C60C30"/>
              </a:buClr>
              <a:defRPr sz="1800"/>
            </a:lvl4pPr>
            <a:lvl5pPr>
              <a:buClr>
                <a:srgbClr val="C60C30"/>
              </a:buCl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B459B27-C9D1-4681-9DA6-71A164EA0297}" type="datetime1">
              <a:rPr lang="en-US"/>
              <a:pPr/>
              <a:t>9/9/2015</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5B93465-1393-4AFA-BFAB-6E835B724C46}" type="slidenum">
              <a:rPr lang="en-US"/>
              <a:pPr/>
              <a:t>‹#›</a:t>
            </a:fld>
            <a:endParaRPr lang="en-US"/>
          </a:p>
        </p:txBody>
      </p:sp>
      <p:pic>
        <p:nvPicPr>
          <p:cNvPr id="10" name="Picture 2" descr="MASTER_Salford logo_RGB.png"/>
          <p:cNvPicPr>
            <a:picLocks noChangeAspect="1"/>
          </p:cNvPicPr>
          <p:nvPr userDrawn="1"/>
        </p:nvPicPr>
        <p:blipFill>
          <a:blip r:embed="rId2"/>
          <a:srcRect/>
          <a:stretch>
            <a:fillRect/>
          </a:stretch>
        </p:blipFill>
        <p:spPr bwMode="auto">
          <a:xfrm>
            <a:off x="401639" y="166689"/>
            <a:ext cx="1373187" cy="1027112"/>
          </a:xfrm>
          <a:prstGeom prst="rect">
            <a:avLst/>
          </a:prstGeom>
          <a:noFill/>
          <a:ln w="9525">
            <a:noFill/>
            <a:miter lim="800000"/>
            <a:headEnd/>
            <a:tailEnd/>
          </a:ln>
        </p:spPr>
      </p:pic>
      <p:sp>
        <p:nvSpPr>
          <p:cNvPr id="11" name="Title 1"/>
          <p:cNvSpPr>
            <a:spLocks noGrp="1"/>
          </p:cNvSpPr>
          <p:nvPr>
            <p:ph type="title"/>
          </p:nvPr>
        </p:nvSpPr>
        <p:spPr>
          <a:xfrm>
            <a:off x="511000" y="1428749"/>
            <a:ext cx="8175801" cy="1476375"/>
          </a:xfrm>
          <a:prstGeom prst="rect">
            <a:avLst/>
          </a:prstGeom>
        </p:spPr>
        <p:txBody>
          <a:bodyPr/>
          <a:lstStyle>
            <a:lvl1pPr>
              <a:defRPr sz="4400"/>
            </a:lvl1p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10999" y="2913063"/>
            <a:ext cx="3986389" cy="7937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0999" y="3706814"/>
            <a:ext cx="3986389" cy="2419349"/>
          </a:xfrm>
          <a:prstGeom prst="rect">
            <a:avLst/>
          </a:prstGeom>
        </p:spPr>
        <p:txBody>
          <a:bodyPr/>
          <a:lstStyle>
            <a:lvl1pPr>
              <a:buClr>
                <a:srgbClr val="C60C30"/>
              </a:buClr>
              <a:buFont typeface="Arial" pitchFamily="34" charset="0"/>
              <a:buChar char="•"/>
              <a:defRPr sz="2400"/>
            </a:lvl1pPr>
            <a:lvl2pPr>
              <a:buClr>
                <a:srgbClr val="C60C30"/>
              </a:buClr>
              <a:defRPr sz="2000"/>
            </a:lvl2pPr>
            <a:lvl3pPr>
              <a:buClr>
                <a:srgbClr val="C60C30"/>
              </a:buClr>
              <a:defRPr sz="1800"/>
            </a:lvl3pPr>
            <a:lvl4pPr>
              <a:buClr>
                <a:srgbClr val="C60C30"/>
              </a:buClr>
              <a:defRPr sz="1600"/>
            </a:lvl4pPr>
            <a:lvl5pPr>
              <a:buClr>
                <a:srgbClr val="C60C30"/>
              </a:buCl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2914652"/>
            <a:ext cx="4041775" cy="782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3706813"/>
            <a:ext cx="4041775" cy="2419350"/>
          </a:xfrm>
          <a:prstGeom prst="rect">
            <a:avLst/>
          </a:prstGeom>
        </p:spPr>
        <p:txBody>
          <a:bodyPr/>
          <a:lstStyle>
            <a:lvl1pPr>
              <a:buClr>
                <a:srgbClr val="C60C30"/>
              </a:buClr>
              <a:buFont typeface="Arial" pitchFamily="34" charset="0"/>
              <a:buChar char="•"/>
              <a:defRPr sz="2400"/>
            </a:lvl1pPr>
            <a:lvl2pPr>
              <a:buClr>
                <a:srgbClr val="C60C30"/>
              </a:buClr>
              <a:defRPr sz="2000"/>
            </a:lvl2pPr>
            <a:lvl3pPr>
              <a:buClr>
                <a:srgbClr val="C60C30"/>
              </a:buClr>
              <a:defRPr sz="1800"/>
            </a:lvl3pPr>
            <a:lvl4pPr>
              <a:buClr>
                <a:srgbClr val="C60C30"/>
              </a:buClr>
              <a:defRPr sz="1600"/>
            </a:lvl4pPr>
            <a:lvl5pPr>
              <a:buClr>
                <a:srgbClr val="C60C30"/>
              </a:buCl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B1C09EB-210C-4678-8A71-F42D7D942841}" type="datetime1">
              <a:rPr lang="en-US"/>
              <a:pPr/>
              <a:t>9/9/2015</a:t>
            </a:fld>
            <a:endParaRPr lang="en-US"/>
          </a:p>
        </p:txBody>
      </p:sp>
      <p:sp>
        <p:nvSpPr>
          <p:cNvPr id="8" name="Footer Placeholder 7"/>
          <p:cNvSpPr>
            <a:spLocks noGrp="1"/>
          </p:cNvSpPr>
          <p:nvPr>
            <p:ph type="ftr" sz="quarter" idx="11"/>
          </p:nvPr>
        </p:nvSpPr>
        <p:spPr>
          <a:xfrm>
            <a:off x="3124200" y="6356351"/>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D518A77-2D9A-4CA8-9ED4-9142D90C3300}" type="slidenum">
              <a:rPr lang="en-US"/>
              <a:pPr/>
              <a:t>‹#›</a:t>
            </a:fld>
            <a:endParaRPr lang="en-US"/>
          </a:p>
        </p:txBody>
      </p:sp>
      <p:sp>
        <p:nvSpPr>
          <p:cNvPr id="12" name="Title 1"/>
          <p:cNvSpPr>
            <a:spLocks noGrp="1"/>
          </p:cNvSpPr>
          <p:nvPr>
            <p:ph type="title"/>
          </p:nvPr>
        </p:nvSpPr>
        <p:spPr>
          <a:xfrm>
            <a:off x="511000" y="1428749"/>
            <a:ext cx="8175801" cy="1476375"/>
          </a:xfrm>
          <a:prstGeom prst="rect">
            <a:avLst/>
          </a:prstGeom>
        </p:spPr>
        <p:txBody>
          <a:bodyPr/>
          <a:lstStyle>
            <a:lvl1pPr>
              <a:defRPr sz="4400"/>
            </a:lvl1pPr>
          </a:lstStyle>
          <a:p>
            <a:r>
              <a:rPr lang="en-US" smtClean="0"/>
              <a:t>Click to edit Master title style</a:t>
            </a:r>
            <a:endParaRPr lang="en-US" dirty="0"/>
          </a:p>
        </p:txBody>
      </p:sp>
      <p:pic>
        <p:nvPicPr>
          <p:cNvPr id="13" name="Picture 2" descr="MASTER_Salford logo_RGB.png"/>
          <p:cNvPicPr>
            <a:picLocks noChangeAspect="1"/>
          </p:cNvPicPr>
          <p:nvPr userDrawn="1"/>
        </p:nvPicPr>
        <p:blipFill>
          <a:blip r:embed="rId2"/>
          <a:srcRect/>
          <a:stretch>
            <a:fillRect/>
          </a:stretch>
        </p:blipFill>
        <p:spPr bwMode="auto">
          <a:xfrm>
            <a:off x="401639" y="166689"/>
            <a:ext cx="1373187" cy="1027112"/>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tement_quot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EC59608-D27A-44BF-8F89-46F2043163D7}" type="datetime1">
              <a:rPr lang="en-US"/>
              <a:pPr/>
              <a:t>9/9/2015</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113F2BC-C0D3-4154-9F5E-CEF3CD3F1E98}" type="slidenum">
              <a:rPr lang="en-US"/>
              <a:pPr/>
              <a:t>‹#›</a:t>
            </a:fld>
            <a:endParaRPr lang="en-US"/>
          </a:p>
        </p:txBody>
      </p:sp>
      <p:sp>
        <p:nvSpPr>
          <p:cNvPr id="10" name="Text Placeholder 3"/>
          <p:cNvSpPr>
            <a:spLocks noGrp="1"/>
          </p:cNvSpPr>
          <p:nvPr>
            <p:ph type="body" sz="half" idx="2"/>
          </p:nvPr>
        </p:nvSpPr>
        <p:spPr>
          <a:xfrm>
            <a:off x="511000" y="2905126"/>
            <a:ext cx="8175801" cy="1276350"/>
          </a:xfrm>
          <a:prstGeom prst="rect">
            <a:avLst/>
          </a:prstGeo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Content Placeholder 3"/>
          <p:cNvSpPr>
            <a:spLocks noGrp="1"/>
          </p:cNvSpPr>
          <p:nvPr>
            <p:ph sz="half" idx="13"/>
          </p:nvPr>
        </p:nvSpPr>
        <p:spPr>
          <a:xfrm>
            <a:off x="510997" y="4772024"/>
            <a:ext cx="8175803" cy="1354137"/>
          </a:xfrm>
          <a:prstGeom prst="rect">
            <a:avLst/>
          </a:prstGeom>
        </p:spPr>
        <p:txBody>
          <a:bodyPr/>
          <a:lstStyle>
            <a:lvl1pPr>
              <a:buClr>
                <a:srgbClr val="C60C30"/>
              </a:buClr>
              <a:buFont typeface="Arial" pitchFamily="34" charset="0"/>
              <a:buChar char="•"/>
              <a:defRPr sz="2400"/>
            </a:lvl1pPr>
            <a:lvl2pPr>
              <a:buClr>
                <a:srgbClr val="C60C30"/>
              </a:buClr>
              <a:defRPr sz="2000"/>
            </a:lvl2pPr>
            <a:lvl3pPr>
              <a:buClr>
                <a:srgbClr val="C60C30"/>
              </a:buClr>
              <a:defRPr sz="1800"/>
            </a:lvl3pPr>
            <a:lvl4pPr>
              <a:buClr>
                <a:srgbClr val="C60C30"/>
              </a:buClr>
              <a:defRPr sz="1600"/>
            </a:lvl4pPr>
            <a:lvl5pPr>
              <a:buClr>
                <a:srgbClr val="C60C30"/>
              </a:buCl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3"/>
          <p:cNvSpPr>
            <a:spLocks noGrp="1"/>
          </p:cNvSpPr>
          <p:nvPr>
            <p:ph type="body" sz="half" idx="14"/>
          </p:nvPr>
        </p:nvSpPr>
        <p:spPr>
          <a:xfrm>
            <a:off x="510997" y="4324351"/>
            <a:ext cx="8175803" cy="438150"/>
          </a:xfrm>
          <a:prstGeom prst="rect">
            <a:avLst/>
          </a:prstGeom>
        </p:spPr>
        <p:txBody>
          <a:bodyPr/>
          <a:lstStyle>
            <a:lvl1pPr marL="0" indent="0">
              <a:buNone/>
              <a:defRPr sz="24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itle 1"/>
          <p:cNvSpPr>
            <a:spLocks noGrp="1"/>
          </p:cNvSpPr>
          <p:nvPr>
            <p:ph type="title"/>
          </p:nvPr>
        </p:nvSpPr>
        <p:spPr>
          <a:xfrm>
            <a:off x="511000" y="1428749"/>
            <a:ext cx="8175801" cy="1476375"/>
          </a:xfrm>
          <a:prstGeom prst="rect">
            <a:avLst/>
          </a:prstGeom>
        </p:spPr>
        <p:txBody>
          <a:bodyPr/>
          <a:lstStyle>
            <a:lvl1pPr>
              <a:defRPr sz="4400"/>
            </a:lvl1pPr>
          </a:lstStyle>
          <a:p>
            <a:r>
              <a:rPr lang="en-US" smtClean="0"/>
              <a:t>Click to edit Master title style</a:t>
            </a:r>
            <a:endParaRPr lang="en-US" dirty="0"/>
          </a:p>
        </p:txBody>
      </p:sp>
      <p:pic>
        <p:nvPicPr>
          <p:cNvPr id="15" name="Picture 2" descr="MASTER_Salford logo_RGB.png"/>
          <p:cNvPicPr>
            <a:picLocks noChangeAspect="1"/>
          </p:cNvPicPr>
          <p:nvPr userDrawn="1"/>
        </p:nvPicPr>
        <p:blipFill>
          <a:blip r:embed="rId2"/>
          <a:srcRect/>
          <a:stretch>
            <a:fillRect/>
          </a:stretch>
        </p:blipFill>
        <p:spPr bwMode="auto">
          <a:xfrm>
            <a:off x="401639" y="166689"/>
            <a:ext cx="1373187" cy="1027112"/>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F62365F-425C-49E5-BBB6-620CE1A6D67D}" type="datetime1">
              <a:rPr lang="en-US"/>
              <a:pPr/>
              <a:t>9/9/2015</a:t>
            </a:fld>
            <a:endParaRPr lang="en-US"/>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CE23801-50C5-4C3F-B5B5-C0AE0A160DC5}" type="slidenum">
              <a:rPr lang="en-US"/>
              <a:pPr/>
              <a:t>‹#›</a:t>
            </a:fld>
            <a:endParaRPr lang="en-US"/>
          </a:p>
        </p:txBody>
      </p:sp>
      <p:sp>
        <p:nvSpPr>
          <p:cNvPr id="9" name="Title 1"/>
          <p:cNvSpPr>
            <a:spLocks noGrp="1"/>
          </p:cNvSpPr>
          <p:nvPr>
            <p:ph type="title"/>
          </p:nvPr>
        </p:nvSpPr>
        <p:spPr>
          <a:xfrm>
            <a:off x="511000" y="1428749"/>
            <a:ext cx="8175801" cy="1476375"/>
          </a:xfrm>
          <a:prstGeom prst="rect">
            <a:avLst/>
          </a:prstGeom>
        </p:spPr>
        <p:txBody>
          <a:bodyPr/>
          <a:lstStyle>
            <a:lvl1pPr>
              <a:defRPr sz="4400"/>
            </a:lvl1pPr>
          </a:lstStyle>
          <a:p>
            <a:r>
              <a:rPr lang="en-US" smtClean="0"/>
              <a:t>Click to edit Master title style</a:t>
            </a:r>
            <a:endParaRPr lang="en-US" dirty="0"/>
          </a:p>
        </p:txBody>
      </p:sp>
      <p:pic>
        <p:nvPicPr>
          <p:cNvPr id="10" name="Picture 2" descr="MASTER_Salford logo_RGB.png"/>
          <p:cNvPicPr>
            <a:picLocks noChangeAspect="1"/>
          </p:cNvPicPr>
          <p:nvPr userDrawn="1"/>
        </p:nvPicPr>
        <p:blipFill>
          <a:blip r:embed="rId2"/>
          <a:srcRect/>
          <a:stretch>
            <a:fillRect/>
          </a:stretch>
        </p:blipFill>
        <p:spPr bwMode="auto">
          <a:xfrm>
            <a:off x="401639" y="166689"/>
            <a:ext cx="1373187" cy="1027112"/>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F5800B2-64C3-4CB6-8208-117530E273B9}" type="datetime1">
              <a:rPr lang="en-US"/>
              <a:pPr/>
              <a:t>9/9/2015</a:t>
            </a:fld>
            <a:endParaRPr lang="en-US"/>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64916F3-78E5-49B7-89AE-21175D03578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F5800B2-64C3-4CB6-8208-117530E273B9}" type="datetime1">
              <a:rPr lang="en-US"/>
              <a:pPr/>
              <a:t>9/9/2015</a:t>
            </a:fld>
            <a:endParaRPr lang="en-US"/>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6356351"/>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64916F3-78E5-49B7-89AE-21175D03578F}" type="slidenum">
              <a:rPr lang="en-US"/>
              <a:pPr/>
              <a:t>‹#›</a:t>
            </a:fld>
            <a:endParaRPr lang="en-US"/>
          </a:p>
        </p:txBody>
      </p:sp>
      <p:sp>
        <p:nvSpPr>
          <p:cNvPr id="5" name="Picture Placeholder 2"/>
          <p:cNvSpPr>
            <a:spLocks noGrp="1"/>
          </p:cNvSpPr>
          <p:nvPr>
            <p:ph type="pic" idx="1"/>
          </p:nvPr>
        </p:nvSpPr>
        <p:spPr>
          <a:xfrm>
            <a:off x="257175" y="0"/>
            <a:ext cx="8886825"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6" name="Text Placeholder 3"/>
          <p:cNvSpPr>
            <a:spLocks noGrp="1"/>
          </p:cNvSpPr>
          <p:nvPr>
            <p:ph type="body" sz="half" idx="2"/>
          </p:nvPr>
        </p:nvSpPr>
        <p:spPr>
          <a:xfrm>
            <a:off x="533401" y="4181474"/>
            <a:ext cx="2800351" cy="1838325"/>
          </a:xfrm>
          <a:prstGeom prst="rect">
            <a:avLst/>
          </a:prstGeo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0" y="0"/>
            <a:ext cx="252413" cy="6858000"/>
          </a:xfrm>
          <a:prstGeom prst="rect">
            <a:avLst/>
          </a:prstGeom>
          <a:solidFill>
            <a:srgbClr val="C60C30"/>
          </a:solidFill>
          <a:ln w="0">
            <a:noFill/>
            <a:round/>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Tree>
  </p:cSld>
  <p:clrMap bg1="lt1" tx1="dk1" bg2="lt2" tx2="dk2" accent1="accent1" accent2="accent2" accent3="accent3" accent4="accent4" accent5="accent5" accent6="accent6" hlink="hlink" folHlink="folHlink"/>
  <p:sldLayoutIdLst>
    <p:sldLayoutId id="2147484257" r:id="rId1"/>
    <p:sldLayoutId id="2147484258" r:id="rId2"/>
    <p:sldLayoutId id="2147484259" r:id="rId3"/>
    <p:sldLayoutId id="2147484260" r:id="rId4"/>
    <p:sldLayoutId id="2147484261" r:id="rId5"/>
    <p:sldLayoutId id="2147484269" r:id="rId6"/>
    <p:sldLayoutId id="2147484262" r:id="rId7"/>
    <p:sldLayoutId id="2147484263" r:id="rId8"/>
    <p:sldLayoutId id="2147484270" r:id="rId9"/>
    <p:sldLayoutId id="2147484264" r:id="rId10"/>
    <p:sldLayoutId id="2147484265" r:id="rId11"/>
    <p:sldLayoutId id="2147484266" r:id="rId12"/>
    <p:sldLayoutId id="2147484267" r:id="rId13"/>
  </p:sldLayoutIdLst>
  <p:txStyles>
    <p:titleStyle>
      <a:lvl1pPr algn="l" defTabSz="457200" rtl="0" eaLnBrk="1" fontAlgn="base" hangingPunct="1">
        <a:spcBef>
          <a:spcPct val="0"/>
        </a:spcBef>
        <a:spcAft>
          <a:spcPct val="0"/>
        </a:spcAft>
        <a:defRPr sz="4000" kern="1200">
          <a:solidFill>
            <a:srgbClr val="C60C30"/>
          </a:solidFill>
          <a:latin typeface="Arial Bold"/>
          <a:ea typeface="ＭＳ Ｐゴシック" charset="-128"/>
          <a:cs typeface="Arial Bold"/>
        </a:defRPr>
      </a:lvl1pPr>
      <a:lvl2pPr algn="l" defTabSz="457200" rtl="0" eaLnBrk="1" fontAlgn="base" hangingPunct="1">
        <a:spcBef>
          <a:spcPct val="0"/>
        </a:spcBef>
        <a:spcAft>
          <a:spcPct val="0"/>
        </a:spcAft>
        <a:defRPr sz="4000">
          <a:solidFill>
            <a:srgbClr val="C60C30"/>
          </a:solidFill>
          <a:latin typeface="Arial Bold" charset="0"/>
          <a:ea typeface="ＭＳ Ｐゴシック" charset="-128"/>
        </a:defRPr>
      </a:lvl2pPr>
      <a:lvl3pPr algn="l" defTabSz="457200" rtl="0" eaLnBrk="1" fontAlgn="base" hangingPunct="1">
        <a:spcBef>
          <a:spcPct val="0"/>
        </a:spcBef>
        <a:spcAft>
          <a:spcPct val="0"/>
        </a:spcAft>
        <a:defRPr sz="4000">
          <a:solidFill>
            <a:srgbClr val="C60C30"/>
          </a:solidFill>
          <a:latin typeface="Arial Bold" charset="0"/>
          <a:ea typeface="ＭＳ Ｐゴシック" charset="-128"/>
        </a:defRPr>
      </a:lvl3pPr>
      <a:lvl4pPr algn="l" defTabSz="457200" rtl="0" eaLnBrk="1" fontAlgn="base" hangingPunct="1">
        <a:spcBef>
          <a:spcPct val="0"/>
        </a:spcBef>
        <a:spcAft>
          <a:spcPct val="0"/>
        </a:spcAft>
        <a:defRPr sz="4000">
          <a:solidFill>
            <a:srgbClr val="C60C30"/>
          </a:solidFill>
          <a:latin typeface="Arial Bold" charset="0"/>
          <a:ea typeface="ＭＳ Ｐゴシック" charset="-128"/>
        </a:defRPr>
      </a:lvl4pPr>
      <a:lvl5pPr algn="l" defTabSz="457200" rtl="0" eaLnBrk="1" fontAlgn="base" hangingPunct="1">
        <a:spcBef>
          <a:spcPct val="0"/>
        </a:spcBef>
        <a:spcAft>
          <a:spcPct val="0"/>
        </a:spcAft>
        <a:defRPr sz="4000">
          <a:solidFill>
            <a:srgbClr val="C60C30"/>
          </a:solidFill>
          <a:latin typeface="Arial Bold" charset="0"/>
          <a:ea typeface="ＭＳ Ｐゴシック" charset="-128"/>
        </a:defRPr>
      </a:lvl5pPr>
      <a:lvl6pPr marL="457200" algn="l" defTabSz="457200" rtl="0" eaLnBrk="1" fontAlgn="base" hangingPunct="1">
        <a:spcBef>
          <a:spcPct val="0"/>
        </a:spcBef>
        <a:spcAft>
          <a:spcPct val="0"/>
        </a:spcAft>
        <a:defRPr sz="4000">
          <a:solidFill>
            <a:srgbClr val="C60C30"/>
          </a:solidFill>
          <a:latin typeface="Arial Bold" charset="0"/>
          <a:ea typeface="ＭＳ Ｐゴシック" charset="-128"/>
        </a:defRPr>
      </a:lvl6pPr>
      <a:lvl7pPr marL="914400" algn="l" defTabSz="457200" rtl="0" eaLnBrk="1" fontAlgn="base" hangingPunct="1">
        <a:spcBef>
          <a:spcPct val="0"/>
        </a:spcBef>
        <a:spcAft>
          <a:spcPct val="0"/>
        </a:spcAft>
        <a:defRPr sz="4000">
          <a:solidFill>
            <a:srgbClr val="C60C30"/>
          </a:solidFill>
          <a:latin typeface="Arial Bold" charset="0"/>
          <a:ea typeface="ＭＳ Ｐゴシック" charset="-128"/>
        </a:defRPr>
      </a:lvl7pPr>
      <a:lvl8pPr marL="1371600" algn="l" defTabSz="457200" rtl="0" eaLnBrk="1" fontAlgn="base" hangingPunct="1">
        <a:spcBef>
          <a:spcPct val="0"/>
        </a:spcBef>
        <a:spcAft>
          <a:spcPct val="0"/>
        </a:spcAft>
        <a:defRPr sz="4000">
          <a:solidFill>
            <a:srgbClr val="C60C30"/>
          </a:solidFill>
          <a:latin typeface="Arial Bold" charset="0"/>
          <a:ea typeface="ＭＳ Ｐゴシック" charset="-128"/>
        </a:defRPr>
      </a:lvl8pPr>
      <a:lvl9pPr marL="1828800" algn="l" defTabSz="457200" rtl="0" eaLnBrk="1" fontAlgn="base" hangingPunct="1">
        <a:spcBef>
          <a:spcPct val="0"/>
        </a:spcBef>
        <a:spcAft>
          <a:spcPct val="0"/>
        </a:spcAft>
        <a:defRPr sz="4000">
          <a:solidFill>
            <a:srgbClr val="C60C30"/>
          </a:solidFill>
          <a:latin typeface="Arial Bold" charset="0"/>
          <a:ea typeface="ＭＳ Ｐゴシック" charset="-128"/>
        </a:defRPr>
      </a:lvl9pPr>
    </p:titleStyle>
    <p:bodyStyle>
      <a:lvl1pPr marL="342900" indent="-342900" algn="l" defTabSz="457200" rtl="0" eaLnBrk="1" fontAlgn="base" hangingPunct="1">
        <a:spcBef>
          <a:spcPct val="20000"/>
        </a:spcBef>
        <a:spcAft>
          <a:spcPct val="0"/>
        </a:spcAft>
        <a:defRPr sz="3200" kern="1200">
          <a:solidFill>
            <a:schemeClr val="tx1"/>
          </a:solidFill>
          <a:latin typeface="Arial"/>
          <a:ea typeface="ＭＳ Ｐゴシック" charset="-128"/>
          <a:cs typeface="Aria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Arial"/>
          <a:ea typeface="ＭＳ Ｐゴシック" charset="-128"/>
          <a:cs typeface="Arial"/>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collier@salford.ac.uk" TargetMode="External"/><Relationship Id="rId2" Type="http://schemas.openxmlformats.org/officeDocument/2006/relationships/hyperlink" Target="mailto:r.j.ashmore@shu.ac.u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gires.org.uk/assets/Medpro-Assets/trans_mh_study.pdf" TargetMode="External"/><Relationship Id="rId7" Type="http://schemas.openxmlformats.org/officeDocument/2006/relationships/hyperlink" Target="http://www.theguardian.com/lifeandstyle/2014/mar/19/trans-people-rude-questions-sex-lives" TargetMode="External"/><Relationship Id="rId2" Type="http://schemas.openxmlformats.org/officeDocument/2006/relationships/hyperlink" Target="http://www.emeraldinsight.com/action/doSearch?ContribStored=Bailey,+L" TargetMode="External"/><Relationship Id="rId1" Type="http://schemas.openxmlformats.org/officeDocument/2006/relationships/slideLayout" Target="../slideLayouts/slideLayout2.xml"/><Relationship Id="rId6" Type="http://schemas.openxmlformats.org/officeDocument/2006/relationships/hyperlink" Target="http://www.pfc.org.uk/pdf/EngenderedPenalties.pdf" TargetMode="External"/><Relationship Id="rId5" Type="http://schemas.openxmlformats.org/officeDocument/2006/relationships/hyperlink" Target="http://www.wpath.org/uploaded_files/140/files/Standards%20of%20Care,%20V7%20Full%20Book.pdf" TargetMode="External"/><Relationship Id="rId4" Type="http://schemas.openxmlformats.org/officeDocument/2006/relationships/hyperlink" Target="https://www.gov.uk/government/uploads/system/uploads/attachment_data/file/417707/Trans_suicide_Prevention_Toolkit_Final_26032015.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gires.org.uk/assets/trans-rights.pdf" TargetMode="External"/><Relationship Id="rId2" Type="http://schemas.openxmlformats.org/officeDocument/2006/relationships/hyperlink" Target="http://www.gires.org.uk/assets/DOH-Assets/pdf/doh-trans-practical-guide.pdf"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gov.uk/government/uploads/system/uploads/attachment_data/file/417707/Trans_suicide_Prevention_Toolkit_Final_26032015.pdf"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ires.org.uk/glossary.php"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meraldinsight.com/action/doSearch?ContribStored=Bailey,+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9109" y="1840230"/>
            <a:ext cx="8477251" cy="1470025"/>
          </a:xfrm>
        </p:spPr>
        <p:txBody>
          <a:bodyPr/>
          <a:lstStyle/>
          <a:p>
            <a:pPr algn="ctr"/>
            <a:r>
              <a:rPr lang="en-GB" sz="2800" dirty="0" smtClean="0"/>
              <a:t>Mental Health Needs of the Transgender Population and SOFFAs (Significant Others, Friends, Families &amp; Allies)</a:t>
            </a:r>
            <a:endParaRPr lang="en-GB" sz="2800" dirty="0"/>
          </a:p>
        </p:txBody>
      </p:sp>
      <p:sp>
        <p:nvSpPr>
          <p:cNvPr id="3" name="Subtitle 2"/>
          <p:cNvSpPr>
            <a:spLocks noGrp="1"/>
          </p:cNvSpPr>
          <p:nvPr>
            <p:ph type="subTitle" idx="1"/>
          </p:nvPr>
        </p:nvSpPr>
        <p:spPr>
          <a:xfrm>
            <a:off x="499109" y="3459707"/>
            <a:ext cx="8477251" cy="3398293"/>
          </a:xfrm>
        </p:spPr>
        <p:txBody>
          <a:bodyPr/>
          <a:lstStyle/>
          <a:p>
            <a:pPr algn="ctr"/>
            <a:r>
              <a:rPr lang="en-GB" sz="2400" dirty="0" smtClean="0"/>
              <a:t>     Dr Russell Ashmore		   Dr </a:t>
            </a:r>
            <a:r>
              <a:rPr lang="en-GB" sz="2400" dirty="0"/>
              <a:t>Elizabeth </a:t>
            </a:r>
            <a:r>
              <a:rPr lang="en-GB" sz="2400" dirty="0" smtClean="0"/>
              <a:t>Collier</a:t>
            </a:r>
          </a:p>
          <a:p>
            <a:pPr algn="ctr"/>
            <a:r>
              <a:rPr lang="en-GB" sz="2000" dirty="0" smtClean="0"/>
              <a:t>Sheffield Hallam University		</a:t>
            </a:r>
            <a:r>
              <a:rPr lang="en-GB" sz="2000" dirty="0" err="1" smtClean="0"/>
              <a:t>University</a:t>
            </a:r>
            <a:r>
              <a:rPr lang="en-GB" sz="2000" dirty="0" smtClean="0"/>
              <a:t> of Salford</a:t>
            </a:r>
          </a:p>
          <a:p>
            <a:pPr algn="ctr"/>
            <a:r>
              <a:rPr lang="en-GB" sz="1200" dirty="0" smtClean="0">
                <a:hlinkClick r:id="rId2"/>
              </a:rPr>
              <a:t>r.j.ashmore@shu.ac.uk</a:t>
            </a:r>
            <a:r>
              <a:rPr lang="en-GB" sz="2800" dirty="0" smtClean="0"/>
              <a:t>					</a:t>
            </a:r>
            <a:r>
              <a:rPr lang="en-GB" sz="1200" dirty="0" smtClean="0">
                <a:hlinkClick r:id="rId3"/>
              </a:rPr>
              <a:t>e.collier@salford.ac.uk</a:t>
            </a:r>
            <a:r>
              <a:rPr lang="en-GB" sz="1800" dirty="0" smtClean="0"/>
              <a:t> </a:t>
            </a:r>
            <a:endParaRPr lang="en-GB" sz="1800" dirty="0"/>
          </a:p>
          <a:p>
            <a:pPr algn="ctr">
              <a:lnSpc>
                <a:spcPct val="80000"/>
              </a:lnSpc>
            </a:pPr>
            <a:r>
              <a:rPr lang="en-GB" sz="2800" dirty="0" smtClean="0"/>
              <a:t>			</a:t>
            </a:r>
          </a:p>
          <a:p>
            <a:pPr algn="ctr">
              <a:lnSpc>
                <a:spcPct val="80000"/>
              </a:lnSpc>
            </a:pPr>
            <a:r>
              <a:rPr lang="en-GB" altLang="en-US" sz="2400" dirty="0" err="1" smtClean="0">
                <a:latin typeface="Arial" pitchFamily="34" charset="0"/>
                <a:cs typeface="Arial" pitchFamily="34" charset="0"/>
              </a:rPr>
              <a:t>Pippa</a:t>
            </a:r>
            <a:r>
              <a:rPr lang="en-GB" altLang="en-US" sz="2400" dirty="0" smtClean="0">
                <a:latin typeface="Arial" pitchFamily="34" charset="0"/>
                <a:cs typeface="Arial" pitchFamily="34" charset="0"/>
              </a:rPr>
              <a:t> Watts	Carol Watts</a:t>
            </a:r>
          </a:p>
          <a:p>
            <a:pPr algn="ctr">
              <a:lnSpc>
                <a:spcPct val="80000"/>
              </a:lnSpc>
            </a:pPr>
            <a:endParaRPr lang="en-GB" altLang="en-US" sz="1800" dirty="0" smtClean="0">
              <a:latin typeface="Arial" pitchFamily="34" charset="0"/>
              <a:cs typeface="Arial" pitchFamily="34" charset="0"/>
            </a:endParaRPr>
          </a:p>
          <a:p>
            <a:pPr algn="ctr">
              <a:lnSpc>
                <a:spcPct val="80000"/>
              </a:lnSpc>
            </a:pPr>
            <a:r>
              <a:rPr lang="en-GB" altLang="en-US" sz="1600" dirty="0" smtClean="0">
                <a:latin typeface="Arial" pitchFamily="34" charset="0"/>
                <a:cs typeface="Arial" pitchFamily="34" charset="0"/>
              </a:rPr>
              <a:t>21</a:t>
            </a:r>
            <a:r>
              <a:rPr lang="en-GB" altLang="en-US" sz="1600" baseline="30000" dirty="0" smtClean="0">
                <a:latin typeface="Arial" pitchFamily="34" charset="0"/>
                <a:cs typeface="Arial" pitchFamily="34" charset="0"/>
              </a:rPr>
              <a:t>st</a:t>
            </a:r>
            <a:r>
              <a:rPr lang="en-GB" altLang="en-US" sz="1600" dirty="0" smtClean="0">
                <a:latin typeface="Arial" pitchFamily="34" charset="0"/>
                <a:cs typeface="Arial" pitchFamily="34" charset="0"/>
              </a:rPr>
              <a:t> International Network for Psychiatric Nursing Research Conference,</a:t>
            </a:r>
          </a:p>
          <a:p>
            <a:pPr algn="ctr">
              <a:lnSpc>
                <a:spcPct val="80000"/>
              </a:lnSpc>
            </a:pPr>
            <a:r>
              <a:rPr lang="en-GB" altLang="en-US" sz="1600" dirty="0" smtClean="0">
                <a:latin typeface="Arial" pitchFamily="34" charset="0"/>
                <a:cs typeface="Arial" pitchFamily="34" charset="0"/>
              </a:rPr>
              <a:t> 17</a:t>
            </a:r>
            <a:r>
              <a:rPr lang="en-GB" altLang="en-US" sz="1600" baseline="30000" dirty="0" smtClean="0">
                <a:latin typeface="Arial" pitchFamily="34" charset="0"/>
                <a:cs typeface="Arial" pitchFamily="34" charset="0"/>
              </a:rPr>
              <a:t>th</a:t>
            </a:r>
            <a:r>
              <a:rPr lang="en-GB" altLang="en-US" sz="1600" dirty="0" smtClean="0">
                <a:latin typeface="Arial" pitchFamily="34" charset="0"/>
                <a:cs typeface="Arial" pitchFamily="34" charset="0"/>
              </a:rPr>
              <a:t> – 18</a:t>
            </a:r>
            <a:r>
              <a:rPr lang="en-GB" altLang="en-US" sz="1600" baseline="30000" dirty="0" smtClean="0">
                <a:latin typeface="Arial" pitchFamily="34" charset="0"/>
                <a:cs typeface="Arial" pitchFamily="34" charset="0"/>
              </a:rPr>
              <a:t>th</a:t>
            </a:r>
            <a:r>
              <a:rPr lang="en-GB" altLang="en-US" sz="1600" dirty="0" smtClean="0">
                <a:latin typeface="Arial" pitchFamily="34" charset="0"/>
                <a:cs typeface="Arial" pitchFamily="34" charset="0"/>
              </a:rPr>
              <a:t> September, 2015.</a:t>
            </a:r>
          </a:p>
          <a:p>
            <a:pPr algn="ctr">
              <a:lnSpc>
                <a:spcPct val="80000"/>
              </a:lnSpc>
            </a:pPr>
            <a:r>
              <a:rPr lang="en-GB" altLang="en-US" sz="1600" dirty="0" smtClean="0">
                <a:latin typeface="Arial" pitchFamily="34" charset="0"/>
                <a:cs typeface="Arial" pitchFamily="34" charset="0"/>
              </a:rPr>
              <a:t>Manchester Conference Centre, Sackville Street, Manchester.</a:t>
            </a:r>
          </a:p>
          <a:p>
            <a:r>
              <a:rPr lang="en-GB" sz="1600" dirty="0" smtClean="0"/>
              <a:t>			</a:t>
            </a:r>
          </a:p>
          <a:p>
            <a:r>
              <a:rPr lang="en-GB" sz="3200" dirty="0" smtClean="0"/>
              <a:t>									</a:t>
            </a:r>
          </a:p>
          <a:p>
            <a:endParaRPr lang="en-GB" sz="2400" dirty="0" smtClean="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6524" y="624838"/>
            <a:ext cx="1986917" cy="9296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7709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9079" y="2210937"/>
            <a:ext cx="8373921" cy="4677543"/>
          </a:xfrm>
        </p:spPr>
        <p:txBody>
          <a:bodyPr/>
          <a:lstStyle/>
          <a:p>
            <a:r>
              <a:rPr lang="en-GB" dirty="0" smtClean="0"/>
              <a:t>Answer: False</a:t>
            </a:r>
          </a:p>
          <a:p>
            <a:endParaRPr lang="en-GB" dirty="0" smtClean="0"/>
          </a:p>
          <a:p>
            <a:r>
              <a:rPr lang="en-GB" dirty="0" smtClean="0"/>
              <a:t>In UK ‘…73</a:t>
            </a:r>
            <a:r>
              <a:rPr lang="en-GB" dirty="0"/>
              <a:t>% of trans people report harassment and 10% report experiencing threatening behaviour in public </a:t>
            </a:r>
            <a:r>
              <a:rPr lang="en-GB" dirty="0" smtClean="0"/>
              <a:t>spaces’ (Public Health England &amp; RCN, 2015)  </a:t>
            </a:r>
            <a:endParaRPr lang="en-GB" dirty="0"/>
          </a:p>
        </p:txBody>
      </p:sp>
      <p:sp>
        <p:nvSpPr>
          <p:cNvPr id="3" name="Title 2"/>
          <p:cNvSpPr>
            <a:spLocks noGrp="1"/>
          </p:cNvSpPr>
          <p:nvPr>
            <p:ph type="title"/>
          </p:nvPr>
        </p:nvSpPr>
        <p:spPr>
          <a:xfrm>
            <a:off x="3413362" y="351471"/>
            <a:ext cx="5730638" cy="1476375"/>
          </a:xfrm>
        </p:spPr>
        <p:txBody>
          <a:bodyPr/>
          <a:lstStyle/>
          <a:p>
            <a:r>
              <a:rPr lang="en-GB" sz="3200" dirty="0" smtClean="0"/>
              <a:t>50% transgender people experience harassment in the street</a:t>
            </a:r>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999" y="1089659"/>
            <a:ext cx="1372111" cy="641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588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0999" y="2088107"/>
            <a:ext cx="8373694" cy="4435523"/>
          </a:xfrm>
        </p:spPr>
        <p:txBody>
          <a:bodyPr/>
          <a:lstStyle/>
          <a:p>
            <a:r>
              <a:rPr lang="en-GB" dirty="0" smtClean="0"/>
              <a:t>Answer: True</a:t>
            </a:r>
          </a:p>
          <a:p>
            <a:endParaRPr lang="en-GB" dirty="0" smtClean="0"/>
          </a:p>
          <a:p>
            <a:pPr marL="0" indent="0">
              <a:buNone/>
            </a:pPr>
            <a:r>
              <a:rPr lang="en-GB" dirty="0" smtClean="0"/>
              <a:t>But…</a:t>
            </a:r>
          </a:p>
          <a:p>
            <a:r>
              <a:rPr lang="en-GB" dirty="0" smtClean="0"/>
              <a:t>Bailey et al (2014) found </a:t>
            </a:r>
            <a:r>
              <a:rPr lang="en-GB" dirty="0"/>
              <a:t>that trans people are most at risk prior to </a:t>
            </a:r>
            <a:r>
              <a:rPr lang="en-GB" b="1" dirty="0"/>
              <a:t>social</a:t>
            </a:r>
            <a:r>
              <a:rPr lang="en-GB" dirty="0"/>
              <a:t> and/or </a:t>
            </a:r>
            <a:r>
              <a:rPr lang="en-GB" dirty="0" smtClean="0"/>
              <a:t>medical transition’</a:t>
            </a:r>
            <a:endParaRPr lang="en-GB" dirty="0"/>
          </a:p>
        </p:txBody>
      </p:sp>
      <p:sp>
        <p:nvSpPr>
          <p:cNvPr id="3" name="Title 2"/>
          <p:cNvSpPr>
            <a:spLocks noGrp="1"/>
          </p:cNvSpPr>
          <p:nvPr>
            <p:ph type="title"/>
          </p:nvPr>
        </p:nvSpPr>
        <p:spPr>
          <a:xfrm>
            <a:off x="2088107" y="255269"/>
            <a:ext cx="6796586" cy="1476375"/>
          </a:xfrm>
        </p:spPr>
        <p:txBody>
          <a:bodyPr/>
          <a:lstStyle/>
          <a:p>
            <a:r>
              <a:rPr lang="en-GB" sz="3200" dirty="0" smtClean="0"/>
              <a:t>Trans people are most at risk of suicide just before medical transition</a:t>
            </a:r>
            <a:r>
              <a:rPr lang="en-GB" dirty="0" smtClean="0"/>
              <a:t/>
            </a:r>
            <a:br>
              <a:rPr lang="en-GB" dirty="0" smtClean="0"/>
            </a:br>
            <a:endParaRPr lang="en-GB"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999" y="1089659"/>
            <a:ext cx="1372111" cy="641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588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1000"/>
                                        <p:tgtEl>
                                          <p:spTgt spid="2">
                                            <p:txEl>
                                              <p:pRg st="3" end="3"/>
                                            </p:txEl>
                                          </p:spTgt>
                                        </p:tgtEl>
                                      </p:cBhvr>
                                    </p:animEffect>
                                    <p:anim calcmode="lin" valueType="num">
                                      <p:cBhvr>
                                        <p:cTn id="1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Spend a few minutes identifying one thing you will do in relation to personal, professional, practice or service development following participation in todays workshop.</a:t>
            </a:r>
          </a:p>
          <a:p>
            <a:endParaRPr lang="en-GB" dirty="0"/>
          </a:p>
          <a:p>
            <a:r>
              <a:rPr lang="en-GB" dirty="0" smtClean="0"/>
              <a:t>Please share your action in the large group to conclude the workshop. </a:t>
            </a:r>
            <a:endParaRPr lang="en-GB" dirty="0"/>
          </a:p>
        </p:txBody>
      </p:sp>
      <p:sp>
        <p:nvSpPr>
          <p:cNvPr id="3" name="Title 2"/>
          <p:cNvSpPr>
            <a:spLocks noGrp="1"/>
          </p:cNvSpPr>
          <p:nvPr>
            <p:ph type="title"/>
          </p:nvPr>
        </p:nvSpPr>
        <p:spPr/>
        <p:txBody>
          <a:bodyPr/>
          <a:lstStyle/>
          <a:p>
            <a:r>
              <a:rPr lang="en-GB" dirty="0" smtClean="0"/>
              <a:t>Action Plan</a:t>
            </a:r>
            <a:endParaRPr lang="en-GB" dirty="0"/>
          </a:p>
        </p:txBody>
      </p:sp>
    </p:spTree>
    <p:extLst>
      <p:ext uri="{BB962C8B-B14F-4D97-AF65-F5344CB8AC3E}">
        <p14:creationId xmlns:p14="http://schemas.microsoft.com/office/powerpoint/2010/main" val="4037862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7273" y="1610675"/>
            <a:ext cx="7956727" cy="3221040"/>
          </a:xfrm>
        </p:spPr>
        <p:txBody>
          <a:bodyPr/>
          <a:lstStyle/>
          <a:p>
            <a:pPr marL="0" indent="0">
              <a:buNone/>
            </a:pPr>
            <a:r>
              <a:rPr lang="en-GB" sz="1800" dirty="0" smtClean="0"/>
              <a:t>Mental health concerns  include:</a:t>
            </a:r>
          </a:p>
          <a:p>
            <a:r>
              <a:rPr lang="en-GB" sz="1800" dirty="0" smtClean="0"/>
              <a:t>Anxiety</a:t>
            </a:r>
          </a:p>
          <a:p>
            <a:r>
              <a:rPr lang="en-GB" sz="1800" dirty="0" smtClean="0"/>
              <a:t>Depression</a:t>
            </a:r>
          </a:p>
          <a:p>
            <a:r>
              <a:rPr lang="en-GB" sz="1800" dirty="0" smtClean="0"/>
              <a:t>self-harm</a:t>
            </a:r>
          </a:p>
          <a:p>
            <a:r>
              <a:rPr lang="en-GB" sz="1800" dirty="0" smtClean="0"/>
              <a:t>a </a:t>
            </a:r>
            <a:r>
              <a:rPr lang="en-GB" sz="1800" dirty="0"/>
              <a:t>history of abuse and </a:t>
            </a:r>
            <a:r>
              <a:rPr lang="en-GB" sz="1800" dirty="0" smtClean="0"/>
              <a:t>neglect</a:t>
            </a:r>
          </a:p>
          <a:p>
            <a:r>
              <a:rPr lang="en-GB" sz="1800" dirty="0" smtClean="0"/>
              <a:t>Compulsivity</a:t>
            </a:r>
          </a:p>
          <a:p>
            <a:r>
              <a:rPr lang="en-GB" sz="1800" dirty="0" smtClean="0"/>
              <a:t>substance abuse</a:t>
            </a:r>
          </a:p>
          <a:p>
            <a:r>
              <a:rPr lang="en-GB" sz="1800" dirty="0" smtClean="0"/>
              <a:t>sexual concerns</a:t>
            </a:r>
          </a:p>
          <a:p>
            <a:r>
              <a:rPr lang="en-GB" sz="1800" dirty="0" smtClean="0"/>
              <a:t>personality disorders</a:t>
            </a:r>
          </a:p>
          <a:p>
            <a:r>
              <a:rPr lang="en-GB" sz="1800" dirty="0" smtClean="0"/>
              <a:t>eating disorders</a:t>
            </a:r>
          </a:p>
          <a:p>
            <a:r>
              <a:rPr lang="en-GB" sz="1800" dirty="0" smtClean="0"/>
              <a:t>psychotic disorders</a:t>
            </a:r>
          </a:p>
          <a:p>
            <a:r>
              <a:rPr lang="en-GB" sz="1800" dirty="0" smtClean="0"/>
              <a:t>autistic </a:t>
            </a:r>
            <a:r>
              <a:rPr lang="en-GB" sz="1800" dirty="0"/>
              <a:t>spectrum </a:t>
            </a:r>
            <a:r>
              <a:rPr lang="en-GB" sz="1800" dirty="0" smtClean="0"/>
              <a:t>disorders</a:t>
            </a:r>
          </a:p>
        </p:txBody>
      </p:sp>
      <p:sp>
        <p:nvSpPr>
          <p:cNvPr id="3" name="Title 2"/>
          <p:cNvSpPr>
            <a:spLocks noGrp="1"/>
          </p:cNvSpPr>
          <p:nvPr>
            <p:ph type="title"/>
          </p:nvPr>
        </p:nvSpPr>
        <p:spPr>
          <a:xfrm>
            <a:off x="3997150" y="113346"/>
            <a:ext cx="8175801" cy="1476375"/>
          </a:xfrm>
        </p:spPr>
        <p:txBody>
          <a:bodyPr/>
          <a:lstStyle/>
          <a:p>
            <a:r>
              <a:rPr lang="en-GB" sz="3200" dirty="0" smtClean="0"/>
              <a:t>Conclusion </a:t>
            </a:r>
            <a:br>
              <a:rPr lang="en-GB" sz="3200" dirty="0" smtClean="0"/>
            </a:br>
            <a:r>
              <a:rPr lang="en-GB" sz="3200" dirty="0" err="1" smtClean="0"/>
              <a:t>Wpath</a:t>
            </a:r>
            <a:r>
              <a:rPr lang="en-GB" sz="3200" dirty="0" smtClean="0"/>
              <a:t> (2012) p24</a:t>
            </a:r>
            <a:endParaRPr lang="en-GB" sz="32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2869" y="301940"/>
            <a:ext cx="1372111" cy="641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9737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54415"/>
            <a:ext cx="8686800" cy="4518362"/>
          </a:xfrm>
        </p:spPr>
        <p:txBody>
          <a:bodyPr/>
          <a:lstStyle/>
          <a:p>
            <a:pPr marL="0" indent="0">
              <a:buNone/>
            </a:pPr>
            <a:r>
              <a:rPr lang="en-GB" sz="1600" dirty="0" smtClean="0">
                <a:hlinkClick r:id="rId2"/>
              </a:rPr>
              <a:t>Bailey, L.</a:t>
            </a:r>
            <a:r>
              <a:rPr lang="en-GB" sz="1600" dirty="0" smtClean="0"/>
              <a:t>, Ellis, S.J., McNeil, J. </a:t>
            </a:r>
            <a:r>
              <a:rPr lang="en-GB" sz="1600" dirty="0"/>
              <a:t>(2014) "Suicide risk in the UK trans population and the role of gender transition in decreasing suicidal ideation and suicide attempt", </a:t>
            </a:r>
            <a:r>
              <a:rPr lang="en-GB" sz="1600" i="1" dirty="0"/>
              <a:t>Mental Health Review Journal, </a:t>
            </a:r>
            <a:r>
              <a:rPr lang="en-GB" sz="1600" dirty="0"/>
              <a:t>Vol. 19 </a:t>
            </a:r>
            <a:r>
              <a:rPr lang="en-GB" sz="1600" dirty="0" err="1"/>
              <a:t>Iss</a:t>
            </a:r>
            <a:r>
              <a:rPr lang="en-GB" sz="1600" dirty="0"/>
              <a:t>: 4, pp.209 - </a:t>
            </a:r>
            <a:r>
              <a:rPr lang="en-GB" sz="1600" dirty="0" smtClean="0"/>
              <a:t>220</a:t>
            </a:r>
          </a:p>
          <a:p>
            <a:pPr marL="0" indent="0">
              <a:buNone/>
            </a:pPr>
            <a:r>
              <a:rPr lang="en-GB" sz="1600" dirty="0" smtClean="0"/>
              <a:t>McNeil</a:t>
            </a:r>
            <a:r>
              <a:rPr lang="en-GB" sz="1600" dirty="0"/>
              <a:t>, </a:t>
            </a:r>
            <a:r>
              <a:rPr lang="en-GB" sz="1600" dirty="0" smtClean="0"/>
              <a:t>J., Bailey</a:t>
            </a:r>
            <a:r>
              <a:rPr lang="en-GB" sz="1600" dirty="0"/>
              <a:t>, </a:t>
            </a:r>
            <a:r>
              <a:rPr lang="en-GB" sz="1600" dirty="0" smtClean="0"/>
              <a:t>L., Ellis</a:t>
            </a:r>
            <a:r>
              <a:rPr lang="en-GB" sz="1600" dirty="0"/>
              <a:t>, </a:t>
            </a:r>
            <a:r>
              <a:rPr lang="en-GB" sz="1600" dirty="0" smtClean="0"/>
              <a:t>S., Morton, J. Regan  M. (2012) </a:t>
            </a:r>
            <a:r>
              <a:rPr lang="en-GB" sz="1600" i="1" dirty="0" smtClean="0"/>
              <a:t>Trans Mental Health Study 2012 </a:t>
            </a:r>
            <a:r>
              <a:rPr lang="en-GB" sz="1600" dirty="0" smtClean="0"/>
              <a:t>UK </a:t>
            </a:r>
            <a:r>
              <a:rPr lang="en-GB" sz="1600" dirty="0"/>
              <a:t>Research partnership </a:t>
            </a:r>
            <a:r>
              <a:rPr lang="en-GB" sz="1600" dirty="0">
                <a:hlinkClick r:id="rId3"/>
              </a:rPr>
              <a:t>http://</a:t>
            </a:r>
            <a:r>
              <a:rPr lang="en-GB" sz="1600" dirty="0" smtClean="0">
                <a:hlinkClick r:id="rId3"/>
              </a:rPr>
              <a:t>www.gires.org.uk/assets/Medpro-Assets/trans_mh_study.pdf</a:t>
            </a:r>
            <a:r>
              <a:rPr lang="en-GB" sz="1600" dirty="0" smtClean="0"/>
              <a:t> </a:t>
            </a:r>
          </a:p>
          <a:p>
            <a:pPr marL="0" indent="0">
              <a:buNone/>
            </a:pPr>
            <a:r>
              <a:rPr lang="en-GB" sz="1600" dirty="0" smtClean="0"/>
              <a:t>Public health England &amp; RCN (2015)  </a:t>
            </a:r>
            <a:r>
              <a:rPr lang="en-GB" sz="1600" i="1" dirty="0" smtClean="0"/>
              <a:t>Preventing suicide among trans young people </a:t>
            </a:r>
            <a:r>
              <a:rPr lang="en-GB" sz="1600" dirty="0" smtClean="0"/>
              <a:t>PHE, London</a:t>
            </a:r>
            <a:r>
              <a:rPr lang="en-GB" sz="1600" dirty="0"/>
              <a:t>. </a:t>
            </a:r>
            <a:r>
              <a:rPr lang="en-GB" sz="1600" dirty="0">
                <a:hlinkClick r:id="rId4"/>
              </a:rPr>
              <a:t>https://</a:t>
            </a:r>
            <a:r>
              <a:rPr lang="en-GB" sz="1600" dirty="0" smtClean="0">
                <a:hlinkClick r:id="rId4"/>
              </a:rPr>
              <a:t>www.gov.uk/government/uploads/system/uploads/attachment_data/file/417707/Trans_suicide_Prevention_Toolkit_Final_26032015.pdf</a:t>
            </a:r>
            <a:r>
              <a:rPr lang="en-GB" sz="1600" dirty="0" smtClean="0"/>
              <a:t> </a:t>
            </a:r>
          </a:p>
          <a:p>
            <a:pPr marL="0" indent="0">
              <a:buNone/>
            </a:pPr>
            <a:r>
              <a:rPr lang="en-GB" sz="1600" dirty="0" smtClean="0"/>
              <a:t>The </a:t>
            </a:r>
            <a:r>
              <a:rPr lang="en-GB" sz="1600" dirty="0"/>
              <a:t>World Professional Association for Transgender Health </a:t>
            </a:r>
            <a:r>
              <a:rPr lang="en-GB" sz="1600" dirty="0" smtClean="0"/>
              <a:t>(2012) Standards </a:t>
            </a:r>
            <a:r>
              <a:rPr lang="en-GB" sz="1600" dirty="0"/>
              <a:t>of Care for the Health of Transsexual, Transgender, and </a:t>
            </a:r>
            <a:r>
              <a:rPr lang="en-GB" sz="1600" dirty="0" smtClean="0"/>
              <a:t>Gender Nonconforming </a:t>
            </a:r>
            <a:r>
              <a:rPr lang="en-GB" sz="1600" dirty="0"/>
              <a:t>People </a:t>
            </a:r>
            <a:r>
              <a:rPr lang="en-GB" sz="1600" dirty="0" smtClean="0">
                <a:hlinkClick r:id="rId5"/>
              </a:rPr>
              <a:t>http</a:t>
            </a:r>
            <a:r>
              <a:rPr lang="en-GB" sz="1600" dirty="0">
                <a:hlinkClick r:id="rId5"/>
              </a:rPr>
              <a:t>://www.wpath.org/uploaded_files/140/files/Standards%20of%20Care,%</a:t>
            </a:r>
            <a:r>
              <a:rPr lang="en-GB" sz="1600" dirty="0" smtClean="0">
                <a:hlinkClick r:id="rId5"/>
              </a:rPr>
              <a:t>20V7%20Full%20Book.pdf</a:t>
            </a:r>
            <a:r>
              <a:rPr lang="en-GB" sz="1600" dirty="0" smtClean="0"/>
              <a:t> </a:t>
            </a:r>
            <a:endParaRPr lang="en-GB" sz="1600" dirty="0"/>
          </a:p>
          <a:p>
            <a:pPr marL="0" indent="0">
              <a:buNone/>
            </a:pPr>
            <a:r>
              <a:rPr lang="en-GB" sz="1600" dirty="0" smtClean="0"/>
              <a:t>Whittle, S., Turner, L., Al-</a:t>
            </a:r>
            <a:r>
              <a:rPr lang="en-GB" sz="1600" dirty="0" err="1" smtClean="0"/>
              <a:t>Alami</a:t>
            </a:r>
            <a:r>
              <a:rPr lang="en-GB" sz="1600" dirty="0" smtClean="0"/>
              <a:t>, M. (2007) </a:t>
            </a:r>
            <a:r>
              <a:rPr lang="en-GB" sz="1600" dirty="0"/>
              <a:t>Engendered Penalties: Transgender and Transsexual People’s Experiences of Inequality and </a:t>
            </a:r>
            <a:r>
              <a:rPr lang="en-GB" sz="1600" dirty="0" smtClean="0"/>
              <a:t>Discrimination Press for change &amp; MMU. </a:t>
            </a:r>
            <a:endParaRPr lang="en-GB" sz="1600" dirty="0" smtClean="0">
              <a:hlinkClick r:id="rId6"/>
            </a:endParaRPr>
          </a:p>
          <a:p>
            <a:pPr marL="0" indent="0">
              <a:buNone/>
            </a:pPr>
            <a:r>
              <a:rPr lang="en-GB" sz="1600" dirty="0" smtClean="0">
                <a:hlinkClick r:id="rId6"/>
              </a:rPr>
              <a:t>http</a:t>
            </a:r>
            <a:r>
              <a:rPr lang="en-GB" sz="1600" dirty="0">
                <a:hlinkClick r:id="rId6"/>
              </a:rPr>
              <a:t>://</a:t>
            </a:r>
            <a:r>
              <a:rPr lang="en-GB" sz="1600" dirty="0" smtClean="0">
                <a:hlinkClick r:id="rId6"/>
              </a:rPr>
              <a:t>www.pfc.org.uk/pdf/EngenderedPenalties.pdf</a:t>
            </a:r>
            <a:r>
              <a:rPr lang="en-GB" sz="1600" dirty="0" smtClean="0"/>
              <a:t> </a:t>
            </a:r>
          </a:p>
          <a:p>
            <a:pPr marL="0" indent="0">
              <a:buNone/>
            </a:pPr>
            <a:endParaRPr lang="en-GB" sz="1600" dirty="0" smtClean="0"/>
          </a:p>
          <a:p>
            <a:pPr marL="0" indent="0">
              <a:buNone/>
            </a:pPr>
            <a:endParaRPr lang="en-GB" sz="1600" dirty="0"/>
          </a:p>
          <a:p>
            <a:pPr marL="0" indent="0">
              <a:buNone/>
            </a:pPr>
            <a:r>
              <a:rPr lang="en-GB" sz="1600" dirty="0" smtClean="0"/>
              <a:t>‘</a:t>
            </a:r>
            <a:r>
              <a:rPr lang="en-GB" sz="1600" dirty="0"/>
              <a:t>Things you wanted to know about trans people and were rude enough to ask’. Fred McConnell. G2 19/3/14</a:t>
            </a:r>
          </a:p>
          <a:p>
            <a:pPr marL="0" indent="0">
              <a:buNone/>
            </a:pPr>
            <a:r>
              <a:rPr lang="en-GB" sz="1600" dirty="0">
                <a:hlinkClick r:id="rId7"/>
              </a:rPr>
              <a:t>http://www.theguardian.com/lifeandstyle/2014/mar/19/trans-people-rude-questions-sex-lives</a:t>
            </a:r>
            <a:r>
              <a:rPr lang="en-GB" sz="1600" dirty="0"/>
              <a:t> </a:t>
            </a:r>
          </a:p>
          <a:p>
            <a:pPr marL="0" indent="0">
              <a:buNone/>
            </a:pPr>
            <a:endParaRPr lang="en-GB" sz="1600" dirty="0"/>
          </a:p>
        </p:txBody>
      </p:sp>
      <p:sp>
        <p:nvSpPr>
          <p:cNvPr id="3" name="Title 2"/>
          <p:cNvSpPr>
            <a:spLocks noGrp="1"/>
          </p:cNvSpPr>
          <p:nvPr>
            <p:ph type="title"/>
          </p:nvPr>
        </p:nvSpPr>
        <p:spPr>
          <a:xfrm>
            <a:off x="3959050" y="351471"/>
            <a:ext cx="8175801" cy="1476375"/>
          </a:xfrm>
        </p:spPr>
        <p:txBody>
          <a:bodyPr/>
          <a:lstStyle/>
          <a:p>
            <a:r>
              <a:rPr lang="en-GB" sz="3200" dirty="0" smtClean="0"/>
              <a:t>References &amp; Reading</a:t>
            </a:r>
            <a:endParaRPr lang="en-GB" sz="3200" dirty="0"/>
          </a:p>
        </p:txBody>
      </p:sp>
      <p:pic>
        <p:nvPicPr>
          <p:cNvPr id="4"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83110" y="412430"/>
            <a:ext cx="1372111" cy="641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9402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3450" y="1274443"/>
            <a:ext cx="7981949" cy="5303777"/>
          </a:xfrm>
        </p:spPr>
        <p:txBody>
          <a:bodyPr/>
          <a:lstStyle/>
          <a:p>
            <a:endParaRPr lang="en-GB" sz="2000" dirty="0" smtClean="0">
              <a:hlinkClick r:id="rId2"/>
            </a:endParaRPr>
          </a:p>
          <a:p>
            <a:endParaRPr lang="en-GB" sz="2000" dirty="0" smtClean="0">
              <a:hlinkClick r:id="rId2"/>
            </a:endParaRPr>
          </a:p>
          <a:p>
            <a:pPr marL="0" indent="0">
              <a:buNone/>
            </a:pPr>
            <a:r>
              <a:rPr lang="en-GB" sz="2000" dirty="0" smtClean="0">
                <a:hlinkClick r:id="rId2"/>
              </a:rPr>
              <a:t>Trans A practical guide for the NHS</a:t>
            </a:r>
          </a:p>
          <a:p>
            <a:pPr marL="0" indent="0">
              <a:buNone/>
            </a:pPr>
            <a:r>
              <a:rPr lang="en-GB" sz="2000" dirty="0" smtClean="0">
                <a:hlinkClick r:id="rId2"/>
              </a:rPr>
              <a:t>http</a:t>
            </a:r>
            <a:r>
              <a:rPr lang="en-GB" sz="2000" dirty="0">
                <a:hlinkClick r:id="rId2"/>
              </a:rPr>
              <a:t>://</a:t>
            </a:r>
            <a:r>
              <a:rPr lang="en-GB" sz="2000" dirty="0" smtClean="0">
                <a:hlinkClick r:id="rId2"/>
              </a:rPr>
              <a:t>www.gires.org.uk/assets/DOH-Assets/pdf/doh-trans-practical-guide.pdf</a:t>
            </a:r>
            <a:endParaRPr lang="en-GB" sz="2000" dirty="0" smtClean="0"/>
          </a:p>
          <a:p>
            <a:endParaRPr lang="en-GB" sz="2000" dirty="0"/>
          </a:p>
          <a:p>
            <a:pPr marL="0" indent="0">
              <a:buNone/>
            </a:pPr>
            <a:r>
              <a:rPr lang="en-GB" sz="2000" dirty="0"/>
              <a:t>A guide to Trans service users rights</a:t>
            </a:r>
          </a:p>
          <a:p>
            <a:pPr marL="0" indent="0">
              <a:buNone/>
            </a:pPr>
            <a:r>
              <a:rPr lang="en-GB" sz="2000" dirty="0">
                <a:hlinkClick r:id="rId3"/>
              </a:rPr>
              <a:t>http://</a:t>
            </a:r>
            <a:r>
              <a:rPr lang="en-GB" sz="2000" dirty="0" smtClean="0">
                <a:hlinkClick r:id="rId3"/>
              </a:rPr>
              <a:t>www.gires.org.uk/assets/trans-rights.pdf</a:t>
            </a:r>
            <a:endParaRPr lang="en-GB" sz="2000" dirty="0" smtClean="0"/>
          </a:p>
          <a:p>
            <a:endParaRPr lang="en-GB" sz="2000" dirty="0"/>
          </a:p>
          <a:p>
            <a:pPr marL="0" indent="0">
              <a:buNone/>
            </a:pPr>
            <a:r>
              <a:rPr lang="en-GB" sz="2000" u="sng" dirty="0" smtClean="0">
                <a:hlinkClick r:id="rId4"/>
              </a:rPr>
              <a:t>Preventing suicide in trans young people. A tool kit for nurses</a:t>
            </a:r>
          </a:p>
          <a:p>
            <a:pPr marL="0" indent="0">
              <a:buNone/>
            </a:pPr>
            <a:r>
              <a:rPr lang="en-GB" sz="2000" dirty="0" smtClean="0">
                <a:hlinkClick r:id="rId4"/>
              </a:rPr>
              <a:t>https</a:t>
            </a:r>
            <a:r>
              <a:rPr lang="en-GB" sz="2000" dirty="0">
                <a:hlinkClick r:id="rId4"/>
              </a:rPr>
              <a:t>://</a:t>
            </a:r>
            <a:r>
              <a:rPr lang="en-GB" sz="2000" dirty="0" smtClean="0">
                <a:hlinkClick r:id="rId4"/>
              </a:rPr>
              <a:t>www.gov.uk/government/uploads/system/uploads/attachment_data/file/417707/Trans_suicide_Prevention_Toolkit_Final_26032015.pdf</a:t>
            </a:r>
            <a:r>
              <a:rPr lang="en-GB" sz="2000" dirty="0" smtClean="0"/>
              <a:t>  </a:t>
            </a:r>
            <a:endParaRPr lang="en-GB" sz="2000" dirty="0"/>
          </a:p>
          <a:p>
            <a:pPr>
              <a:buNone/>
            </a:pPr>
            <a:endParaRPr lang="en-GB" dirty="0"/>
          </a:p>
        </p:txBody>
      </p:sp>
      <p:sp>
        <p:nvSpPr>
          <p:cNvPr id="3" name="Title 2"/>
          <p:cNvSpPr>
            <a:spLocks noGrp="1"/>
          </p:cNvSpPr>
          <p:nvPr>
            <p:ph type="title"/>
          </p:nvPr>
        </p:nvSpPr>
        <p:spPr>
          <a:xfrm>
            <a:off x="3513280" y="438149"/>
            <a:ext cx="8175801" cy="1476375"/>
          </a:xfrm>
        </p:spPr>
        <p:txBody>
          <a:bodyPr/>
          <a:lstStyle/>
          <a:p>
            <a:r>
              <a:rPr lang="en-GB" dirty="0" smtClean="0"/>
              <a:t>Other Resources</a:t>
            </a:r>
            <a:endParaRPr lang="en-GB" dirty="0"/>
          </a:p>
        </p:txBody>
      </p:sp>
      <p:pic>
        <p:nvPicPr>
          <p:cNvPr id="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9719" y="438149"/>
            <a:ext cx="1372111" cy="641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48147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0999" y="1731644"/>
            <a:ext cx="8297721" cy="5111116"/>
          </a:xfrm>
        </p:spPr>
        <p:txBody>
          <a:bodyPr/>
          <a:lstStyle/>
          <a:p>
            <a:pPr>
              <a:buNone/>
            </a:pPr>
            <a:r>
              <a:rPr lang="en-GB" sz="2000" b="1" dirty="0" smtClean="0"/>
              <a:t>Aims</a:t>
            </a:r>
          </a:p>
          <a:p>
            <a:pPr>
              <a:buNone/>
            </a:pPr>
            <a:r>
              <a:rPr lang="en-GB" sz="2000" dirty="0" smtClean="0"/>
              <a:t>	To explore the:</a:t>
            </a:r>
          </a:p>
          <a:p>
            <a:r>
              <a:rPr lang="en-GB" sz="2000" dirty="0" smtClean="0"/>
              <a:t>mental health needs of transgender people, and</a:t>
            </a:r>
          </a:p>
          <a:p>
            <a:r>
              <a:rPr lang="en-GB" sz="2000" dirty="0" smtClean="0"/>
              <a:t>challenges, both personal and professional, in meeting these needs.</a:t>
            </a:r>
          </a:p>
          <a:p>
            <a:pPr>
              <a:buNone/>
            </a:pPr>
            <a:r>
              <a:rPr lang="en-GB" sz="2000" dirty="0" smtClean="0"/>
              <a:t> </a:t>
            </a:r>
          </a:p>
          <a:p>
            <a:pPr>
              <a:buNone/>
            </a:pPr>
            <a:r>
              <a:rPr lang="en-GB" sz="2000" b="1" dirty="0" smtClean="0"/>
              <a:t>Outcomes</a:t>
            </a:r>
            <a:endParaRPr lang="en-GB" sz="2000" dirty="0" smtClean="0"/>
          </a:p>
          <a:p>
            <a:pPr>
              <a:buNone/>
            </a:pPr>
            <a:r>
              <a:rPr lang="en-GB" sz="2000" dirty="0" smtClean="0"/>
              <a:t>Participants will be able to:</a:t>
            </a:r>
          </a:p>
          <a:p>
            <a:pPr>
              <a:buNone/>
            </a:pPr>
            <a:r>
              <a:rPr lang="en-GB" sz="2000" dirty="0" smtClean="0"/>
              <a:t> </a:t>
            </a:r>
          </a:p>
          <a:p>
            <a:pPr lvl="0"/>
            <a:r>
              <a:rPr lang="en-GB" sz="2000" dirty="0" smtClean="0"/>
              <a:t>Define what is meant by the term transgender;</a:t>
            </a:r>
          </a:p>
          <a:p>
            <a:pPr lvl="0"/>
            <a:r>
              <a:rPr lang="en-GB" sz="2000" dirty="0" smtClean="0"/>
              <a:t>Identify the range and prevalence of MH problems in this group;</a:t>
            </a:r>
          </a:p>
          <a:p>
            <a:pPr lvl="0"/>
            <a:r>
              <a:rPr lang="en-GB" sz="2000" dirty="0" smtClean="0"/>
              <a:t>Describe some of the contributing factors to their MH challenges; and </a:t>
            </a:r>
          </a:p>
          <a:p>
            <a:pPr lvl="0"/>
            <a:r>
              <a:rPr lang="en-GB" sz="2000" dirty="0" smtClean="0"/>
              <a:t>Discuss issues relating to delivering care.</a:t>
            </a:r>
          </a:p>
          <a:p>
            <a:endParaRPr lang="en-GB" dirty="0" smtClean="0"/>
          </a:p>
          <a:p>
            <a:endParaRPr lang="en-GB" dirty="0" smtClean="0"/>
          </a:p>
          <a:p>
            <a:endParaRPr lang="en-GB" dirty="0"/>
          </a:p>
        </p:txBody>
      </p:sp>
      <p:sp>
        <p:nvSpPr>
          <p:cNvPr id="3" name="Title 2"/>
          <p:cNvSpPr>
            <a:spLocks noGrp="1"/>
          </p:cNvSpPr>
          <p:nvPr>
            <p:ph type="title"/>
          </p:nvPr>
        </p:nvSpPr>
        <p:spPr>
          <a:xfrm>
            <a:off x="3029803" y="255269"/>
            <a:ext cx="5992278" cy="1205041"/>
          </a:xfrm>
        </p:spPr>
        <p:txBody>
          <a:bodyPr/>
          <a:lstStyle/>
          <a:p>
            <a:r>
              <a:rPr lang="en-GB" sz="3200" b="1" dirty="0" smtClean="0"/>
              <a:t>Aims and outcomes of the workshop</a:t>
            </a:r>
            <a:endParaRPr lang="en-GB" sz="3200" b="1"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999" y="1089659"/>
            <a:ext cx="1372111" cy="641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2643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0999" y="1731644"/>
            <a:ext cx="8511082" cy="5111116"/>
          </a:xfrm>
        </p:spPr>
        <p:txBody>
          <a:bodyPr/>
          <a:lstStyle/>
          <a:p>
            <a:pPr>
              <a:buNone/>
            </a:pPr>
            <a:endParaRPr lang="en-GB" sz="2000" dirty="0"/>
          </a:p>
          <a:p>
            <a:endParaRPr lang="en-GB" sz="2000" dirty="0" smtClean="0"/>
          </a:p>
          <a:p>
            <a:pPr marL="0" indent="0">
              <a:lnSpc>
                <a:spcPct val="150000"/>
              </a:lnSpc>
              <a:buNone/>
            </a:pPr>
            <a:r>
              <a:rPr lang="en-GB" sz="2000" b="1" dirty="0" smtClean="0"/>
              <a:t>Element</a:t>
            </a:r>
            <a:r>
              <a:rPr lang="en-GB" sz="2000" dirty="0" smtClean="0"/>
              <a:t>											</a:t>
            </a:r>
            <a:r>
              <a:rPr lang="en-GB" sz="2000" b="1" dirty="0" smtClean="0"/>
              <a:t>Duration</a:t>
            </a:r>
            <a:endParaRPr lang="en-GB" sz="2000" b="1" dirty="0"/>
          </a:p>
          <a:p>
            <a:pPr>
              <a:lnSpc>
                <a:spcPct val="150000"/>
              </a:lnSpc>
            </a:pPr>
            <a:r>
              <a:rPr lang="en-GB" sz="1600" dirty="0" smtClean="0"/>
              <a:t>Introduction 										(15 minutes)</a:t>
            </a:r>
          </a:p>
          <a:p>
            <a:pPr>
              <a:lnSpc>
                <a:spcPct val="150000"/>
              </a:lnSpc>
            </a:pPr>
            <a:r>
              <a:rPr lang="en-GB" sz="1600" dirty="0" smtClean="0"/>
              <a:t>Exercise 1: Definitions 			   					(5+5 minutes)</a:t>
            </a:r>
          </a:p>
          <a:p>
            <a:pPr>
              <a:lnSpc>
                <a:spcPct val="150000"/>
              </a:lnSpc>
            </a:pPr>
            <a:r>
              <a:rPr lang="en-GB" sz="1600" dirty="0" smtClean="0"/>
              <a:t>Exercise 2: Small group discussions of statements  			(15 minutes)</a:t>
            </a:r>
          </a:p>
          <a:p>
            <a:pPr>
              <a:lnSpc>
                <a:spcPct val="150000"/>
              </a:lnSpc>
            </a:pPr>
            <a:r>
              <a:rPr lang="en-GB" sz="1600" dirty="0" smtClean="0"/>
              <a:t>Large group feedback		 </a:t>
            </a:r>
            <a:r>
              <a:rPr lang="en-GB" sz="1600" dirty="0"/>
              <a:t>	</a:t>
            </a:r>
            <a:r>
              <a:rPr lang="en-GB" sz="1600" dirty="0" smtClean="0"/>
              <a:t>					(6 minutes per statement)</a:t>
            </a:r>
          </a:p>
          <a:p>
            <a:pPr>
              <a:lnSpc>
                <a:spcPct val="150000"/>
              </a:lnSpc>
            </a:pPr>
            <a:r>
              <a:rPr lang="en-GB" sz="1600" dirty="0" smtClean="0"/>
              <a:t>Action plan											(5 minutes)</a:t>
            </a:r>
          </a:p>
          <a:p>
            <a:pPr>
              <a:lnSpc>
                <a:spcPct val="150000"/>
              </a:lnSpc>
            </a:pPr>
            <a:r>
              <a:rPr lang="en-GB" sz="1600" dirty="0" smtClean="0"/>
              <a:t>Finish </a:t>
            </a:r>
          </a:p>
          <a:p>
            <a:endParaRPr lang="en-GB" dirty="0" smtClean="0"/>
          </a:p>
          <a:p>
            <a:endParaRPr lang="en-GB" dirty="0" smtClean="0"/>
          </a:p>
          <a:p>
            <a:endParaRPr lang="en-GB" dirty="0"/>
          </a:p>
        </p:txBody>
      </p:sp>
      <p:sp>
        <p:nvSpPr>
          <p:cNvPr id="3" name="Title 2"/>
          <p:cNvSpPr>
            <a:spLocks noGrp="1"/>
          </p:cNvSpPr>
          <p:nvPr>
            <p:ph type="title"/>
          </p:nvPr>
        </p:nvSpPr>
        <p:spPr>
          <a:xfrm>
            <a:off x="2988859" y="255269"/>
            <a:ext cx="6033221" cy="1476375"/>
          </a:xfrm>
        </p:spPr>
        <p:txBody>
          <a:bodyPr/>
          <a:lstStyle/>
          <a:p>
            <a:r>
              <a:rPr lang="en-GB" sz="3200" dirty="0" smtClean="0"/>
              <a:t>Outline of the workshop</a:t>
            </a:r>
            <a:endParaRPr lang="en-GB" sz="32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999" y="1089659"/>
            <a:ext cx="1372111" cy="641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2643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0999" y="1160060"/>
            <a:ext cx="8511082" cy="5682700"/>
          </a:xfrm>
        </p:spPr>
        <p:txBody>
          <a:bodyPr/>
          <a:lstStyle/>
          <a:p>
            <a:endParaRPr lang="en-GB" sz="2000" dirty="0" smtClean="0"/>
          </a:p>
          <a:p>
            <a:r>
              <a:rPr lang="en-GB" sz="1800" dirty="0" smtClean="0"/>
              <a:t>UK transgender population  = approximately 300,000 (Reed et al., 2009).</a:t>
            </a:r>
          </a:p>
          <a:p>
            <a:pPr>
              <a:buNone/>
            </a:pPr>
            <a:r>
              <a:rPr lang="en-GB" sz="1800" b="1" dirty="0" smtClean="0"/>
              <a:t> </a:t>
            </a:r>
            <a:endParaRPr lang="en-GB" sz="1800" dirty="0" smtClean="0"/>
          </a:p>
          <a:p>
            <a:r>
              <a:rPr lang="en-GB" sz="1800" dirty="0" smtClean="0"/>
              <a:t>Experience high levels of stigmatisation and discrimination that negatively affects their lives at home, in education and at work (McNeil et al., 2012, 2013). </a:t>
            </a:r>
          </a:p>
          <a:p>
            <a:endParaRPr lang="en-GB" sz="1800" dirty="0" smtClean="0"/>
          </a:p>
          <a:p>
            <a:r>
              <a:rPr lang="en-GB" sz="1800" dirty="0" smtClean="0"/>
              <a:t> Experiences have the potential to lead to poor mental health.</a:t>
            </a:r>
          </a:p>
          <a:p>
            <a:endParaRPr lang="en-GB" sz="1800" dirty="0" smtClean="0"/>
          </a:p>
          <a:p>
            <a:r>
              <a:rPr lang="en-GB" sz="1800" dirty="0" smtClean="0"/>
              <a:t>Avoid MH services due to poor experiences, including professionals’ lack of transgender awareness, and insensitive, negative and prejudicial treatment. </a:t>
            </a:r>
          </a:p>
          <a:p>
            <a:endParaRPr lang="en-GB" sz="1800" dirty="0" smtClean="0"/>
          </a:p>
          <a:p>
            <a:r>
              <a:rPr lang="en-GB" sz="1800" dirty="0" smtClean="0"/>
              <a:t> Therefore, there is “…a significant need for trans health and awareness training for all staff and managers across… mental health [care] …to ensure that …trans people have the same access to all forms of health care as other people” (McNeil et al., 2013: 49).</a:t>
            </a:r>
          </a:p>
          <a:p>
            <a:endParaRPr lang="en-GB" dirty="0" smtClean="0"/>
          </a:p>
          <a:p>
            <a:endParaRPr lang="en-GB" dirty="0" smtClean="0"/>
          </a:p>
          <a:p>
            <a:endParaRPr lang="en-GB" dirty="0"/>
          </a:p>
        </p:txBody>
      </p:sp>
      <p:sp>
        <p:nvSpPr>
          <p:cNvPr id="3" name="Title 2"/>
          <p:cNvSpPr>
            <a:spLocks noGrp="1"/>
          </p:cNvSpPr>
          <p:nvPr>
            <p:ph type="title"/>
          </p:nvPr>
        </p:nvSpPr>
        <p:spPr>
          <a:xfrm>
            <a:off x="1629205" y="255270"/>
            <a:ext cx="5855800" cy="1082212"/>
          </a:xfrm>
        </p:spPr>
        <p:txBody>
          <a:bodyPr/>
          <a:lstStyle/>
          <a:p>
            <a:r>
              <a:rPr lang="en-GB" sz="3200" smtClean="0"/>
              <a:t>Background </a:t>
            </a:r>
            <a:r>
              <a:rPr lang="en-GB" sz="3200" dirty="0" smtClean="0"/>
              <a:t>information</a:t>
            </a:r>
            <a:endParaRPr lang="en-GB" sz="32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5005" y="255269"/>
            <a:ext cx="1372111" cy="641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2643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41960" y="1158240"/>
            <a:ext cx="4206240" cy="3221039"/>
          </a:xfrm>
        </p:spPr>
        <p:txBody>
          <a:bodyPr/>
          <a:lstStyle/>
          <a:p>
            <a:pPr>
              <a:buFont typeface="+mj-lt"/>
              <a:buAutoNum type="arabicPeriod"/>
            </a:pPr>
            <a:r>
              <a:rPr lang="en-GB" sz="1800" dirty="0"/>
              <a:t>Gender </a:t>
            </a:r>
            <a:r>
              <a:rPr lang="en-GB" sz="1800" dirty="0" smtClean="0"/>
              <a:t>Identity</a:t>
            </a:r>
          </a:p>
          <a:p>
            <a:pPr>
              <a:buFont typeface="+mj-lt"/>
              <a:buAutoNum type="arabicPeriod"/>
            </a:pPr>
            <a:endParaRPr lang="en-GB" sz="1800" dirty="0" smtClean="0"/>
          </a:p>
          <a:p>
            <a:pPr>
              <a:buFont typeface="+mj-lt"/>
              <a:buAutoNum type="arabicPeriod"/>
            </a:pPr>
            <a:r>
              <a:rPr lang="en-GB" sz="1800" dirty="0" smtClean="0"/>
              <a:t>Sex </a:t>
            </a:r>
          </a:p>
          <a:p>
            <a:pPr>
              <a:buFont typeface="+mj-lt"/>
              <a:buAutoNum type="arabicPeriod"/>
            </a:pPr>
            <a:endParaRPr lang="en-GB" sz="1800" dirty="0" smtClean="0"/>
          </a:p>
          <a:p>
            <a:pPr>
              <a:buFont typeface="+mj-lt"/>
              <a:buAutoNum type="arabicPeriod"/>
            </a:pPr>
            <a:endParaRPr lang="en-GB" sz="1800" dirty="0" smtClean="0"/>
          </a:p>
          <a:p>
            <a:pPr>
              <a:buFont typeface="+mj-lt"/>
              <a:buAutoNum type="arabicPeriod"/>
            </a:pPr>
            <a:r>
              <a:rPr lang="en-GB" sz="1800" dirty="0"/>
              <a:t>Gender </a:t>
            </a:r>
            <a:r>
              <a:rPr lang="en-GB" sz="1800" dirty="0" smtClean="0"/>
              <a:t>variance</a:t>
            </a:r>
          </a:p>
          <a:p>
            <a:pPr>
              <a:buFont typeface="+mj-lt"/>
              <a:buAutoNum type="arabicPeriod"/>
            </a:pPr>
            <a:endParaRPr lang="en-GB" sz="1800" dirty="0" smtClean="0"/>
          </a:p>
          <a:p>
            <a:pPr>
              <a:buFont typeface="+mj-lt"/>
              <a:buAutoNum type="arabicPeriod"/>
            </a:pPr>
            <a:endParaRPr lang="en-GB" sz="1800" dirty="0"/>
          </a:p>
          <a:p>
            <a:pPr>
              <a:buFont typeface="+mj-lt"/>
              <a:buAutoNum type="arabicPeriod"/>
            </a:pPr>
            <a:endParaRPr lang="en-GB" sz="1800" dirty="0"/>
          </a:p>
          <a:p>
            <a:pPr>
              <a:buFont typeface="+mj-lt"/>
              <a:buAutoNum type="arabicPeriod"/>
            </a:pPr>
            <a:r>
              <a:rPr lang="en-GB" sz="1800" dirty="0" smtClean="0"/>
              <a:t>Transsexualism </a:t>
            </a:r>
          </a:p>
          <a:p>
            <a:pPr>
              <a:buFont typeface="+mj-lt"/>
              <a:buAutoNum type="arabicPeriod"/>
            </a:pPr>
            <a:endParaRPr lang="en-GB" sz="1800" dirty="0"/>
          </a:p>
          <a:p>
            <a:pPr>
              <a:buFont typeface="+mj-lt"/>
              <a:buAutoNum type="arabicPeriod"/>
            </a:pPr>
            <a:endParaRPr lang="en-GB" sz="1800" dirty="0" smtClean="0"/>
          </a:p>
          <a:p>
            <a:pPr>
              <a:buFont typeface="+mj-lt"/>
              <a:buAutoNum type="arabicPeriod"/>
            </a:pPr>
            <a:r>
              <a:rPr lang="en-GB" sz="1800" dirty="0" smtClean="0"/>
              <a:t>Transgender</a:t>
            </a:r>
          </a:p>
          <a:p>
            <a:pPr>
              <a:buFont typeface="+mj-lt"/>
              <a:buAutoNum type="arabicPeriod"/>
            </a:pPr>
            <a:endParaRPr lang="en-GB" sz="1800" dirty="0"/>
          </a:p>
          <a:p>
            <a:pPr>
              <a:buFont typeface="+mj-lt"/>
              <a:buAutoNum type="arabicPeriod"/>
            </a:pPr>
            <a:endParaRPr lang="en-GB" sz="1800" dirty="0" smtClean="0"/>
          </a:p>
          <a:p>
            <a:pPr>
              <a:buFont typeface="+mj-lt"/>
              <a:buAutoNum type="arabicPeriod"/>
            </a:pPr>
            <a:r>
              <a:rPr lang="en-GB" sz="1800" dirty="0" smtClean="0"/>
              <a:t>Cis-gender</a:t>
            </a:r>
            <a:endParaRPr lang="en-GB" sz="1800" dirty="0"/>
          </a:p>
        </p:txBody>
      </p:sp>
      <p:sp>
        <p:nvSpPr>
          <p:cNvPr id="5" name="Content Placeholder 4"/>
          <p:cNvSpPr>
            <a:spLocks noGrp="1"/>
          </p:cNvSpPr>
          <p:nvPr>
            <p:ph sz="half" idx="2"/>
          </p:nvPr>
        </p:nvSpPr>
        <p:spPr>
          <a:xfrm>
            <a:off x="2773680" y="1158240"/>
            <a:ext cx="6004560" cy="4394836"/>
          </a:xfrm>
        </p:spPr>
        <p:txBody>
          <a:bodyPr/>
          <a:lstStyle/>
          <a:p>
            <a:pPr>
              <a:buFont typeface="Wingdings" panose="05000000000000000000" pitchFamily="2" charset="2"/>
              <a:buChar char="ü"/>
            </a:pPr>
            <a:r>
              <a:rPr lang="en-GB" sz="1600" dirty="0" smtClean="0"/>
              <a:t>the </a:t>
            </a:r>
            <a:r>
              <a:rPr lang="en-GB" sz="1600" dirty="0"/>
              <a:t>psychological identification of oneself as a boy/man or as a </a:t>
            </a:r>
            <a:r>
              <a:rPr lang="en-GB" sz="1600" dirty="0" smtClean="0"/>
              <a:t>girl/woman.</a:t>
            </a:r>
          </a:p>
          <a:p>
            <a:pPr>
              <a:buFont typeface="Wingdings" panose="05000000000000000000" pitchFamily="2" charset="2"/>
              <a:buChar char="ü"/>
            </a:pPr>
            <a:endParaRPr lang="en-GB" sz="1600" dirty="0"/>
          </a:p>
          <a:p>
            <a:pPr>
              <a:buFont typeface="Wingdings" panose="05000000000000000000" pitchFamily="2" charset="2"/>
              <a:buChar char="ü"/>
            </a:pPr>
            <a:r>
              <a:rPr lang="en-GB" sz="1600" dirty="0" smtClean="0"/>
              <a:t>Refers </a:t>
            </a:r>
            <a:r>
              <a:rPr lang="en-GB" sz="1600" dirty="0"/>
              <a:t>to the male/female biological </a:t>
            </a:r>
            <a:r>
              <a:rPr lang="en-GB" sz="1600" dirty="0" smtClean="0"/>
              <a:t>development - the phenotype.</a:t>
            </a:r>
          </a:p>
          <a:p>
            <a:pPr>
              <a:buFont typeface="Wingdings" panose="05000000000000000000" pitchFamily="2" charset="2"/>
              <a:buChar char="ü"/>
            </a:pPr>
            <a:endParaRPr lang="en-GB" sz="1600" dirty="0" smtClean="0"/>
          </a:p>
          <a:p>
            <a:pPr>
              <a:buFont typeface="Wingdings" panose="05000000000000000000" pitchFamily="2" charset="2"/>
              <a:buChar char="ü"/>
            </a:pPr>
            <a:r>
              <a:rPr lang="en-GB" sz="1600" dirty="0" smtClean="0"/>
              <a:t>sex </a:t>
            </a:r>
            <a:r>
              <a:rPr lang="en-GB" sz="1600" dirty="0"/>
              <a:t>differentiation of the brain may be inconsistent with other sex characteristics, resulting in individuals dressing and/or behaving in a way which is perceived by others as being outside cultural gender </a:t>
            </a:r>
            <a:r>
              <a:rPr lang="en-GB" sz="1600" dirty="0" smtClean="0"/>
              <a:t>norms.</a:t>
            </a:r>
          </a:p>
          <a:p>
            <a:pPr>
              <a:buFont typeface="Wingdings" panose="05000000000000000000" pitchFamily="2" charset="2"/>
              <a:buChar char="ü"/>
            </a:pPr>
            <a:endParaRPr lang="en-GB" sz="1600" dirty="0" smtClean="0"/>
          </a:p>
          <a:p>
            <a:pPr>
              <a:buFont typeface="Wingdings" panose="05000000000000000000" pitchFamily="2" charset="2"/>
              <a:buChar char="ü"/>
            </a:pPr>
            <a:r>
              <a:rPr lang="en-GB" sz="1600" dirty="0" smtClean="0"/>
              <a:t>When gender variance </a:t>
            </a:r>
            <a:r>
              <a:rPr lang="en-GB" sz="1600" dirty="0"/>
              <a:t>is experienced to the degree that medical intervention is necessary to facilitate a permanent transition to </a:t>
            </a:r>
            <a:r>
              <a:rPr lang="en-GB" sz="1600" dirty="0" smtClean="0"/>
              <a:t>a gender role.</a:t>
            </a:r>
          </a:p>
          <a:p>
            <a:pPr>
              <a:buFont typeface="Wingdings" panose="05000000000000000000" pitchFamily="2" charset="2"/>
              <a:buChar char="ü"/>
            </a:pPr>
            <a:endParaRPr lang="en-GB" sz="1600" dirty="0" smtClean="0"/>
          </a:p>
          <a:p>
            <a:pPr>
              <a:buFont typeface="Wingdings" panose="05000000000000000000" pitchFamily="2" charset="2"/>
              <a:buChar char="ü"/>
            </a:pPr>
            <a:r>
              <a:rPr lang="en-GB" sz="1600" dirty="0" smtClean="0"/>
              <a:t>An </a:t>
            </a:r>
            <a:r>
              <a:rPr lang="en-GB" sz="1600" dirty="0"/>
              <a:t>inclusive term describing all those whose gender expression falls outside the typical gender </a:t>
            </a:r>
            <a:r>
              <a:rPr lang="en-GB" sz="1600" dirty="0" smtClean="0"/>
              <a:t>norms</a:t>
            </a:r>
          </a:p>
          <a:p>
            <a:pPr>
              <a:buFont typeface="Wingdings" panose="05000000000000000000" pitchFamily="2" charset="2"/>
              <a:buChar char="ü"/>
            </a:pPr>
            <a:endParaRPr lang="en-GB" sz="1600" dirty="0" smtClean="0"/>
          </a:p>
          <a:p>
            <a:pPr>
              <a:buFont typeface="Wingdings" panose="05000000000000000000" pitchFamily="2" charset="2"/>
              <a:buChar char="ü"/>
            </a:pPr>
            <a:r>
              <a:rPr lang="en-GB" sz="1600" dirty="0" smtClean="0"/>
              <a:t>Psychological and physical gender are congruent</a:t>
            </a:r>
          </a:p>
        </p:txBody>
      </p:sp>
      <p:sp>
        <p:nvSpPr>
          <p:cNvPr id="3" name="Title 2"/>
          <p:cNvSpPr>
            <a:spLocks noGrp="1"/>
          </p:cNvSpPr>
          <p:nvPr>
            <p:ph type="title"/>
          </p:nvPr>
        </p:nvSpPr>
        <p:spPr>
          <a:xfrm>
            <a:off x="1852121" y="331469"/>
            <a:ext cx="7100810" cy="826771"/>
          </a:xfrm>
        </p:spPr>
        <p:txBody>
          <a:bodyPr/>
          <a:lstStyle/>
          <a:p>
            <a:r>
              <a:rPr lang="en-GB" sz="2000" dirty="0" smtClean="0"/>
              <a:t>Exercise 1:  Definitions </a:t>
            </a:r>
            <a:r>
              <a:rPr lang="en-GB" sz="2000" dirty="0"/>
              <a:t>and </a:t>
            </a:r>
            <a:r>
              <a:rPr lang="en-GB" sz="2000" dirty="0" smtClean="0"/>
              <a:t>terminology</a:t>
            </a:r>
            <a:br>
              <a:rPr lang="en-GB" sz="2000" dirty="0" smtClean="0"/>
            </a:br>
            <a:endParaRPr lang="en-GB" dirty="0"/>
          </a:p>
        </p:txBody>
      </p:sp>
      <p:sp>
        <p:nvSpPr>
          <p:cNvPr id="4" name="Rectangle 3"/>
          <p:cNvSpPr/>
          <p:nvPr/>
        </p:nvSpPr>
        <p:spPr>
          <a:xfrm>
            <a:off x="327661" y="6304002"/>
            <a:ext cx="7787638" cy="553998"/>
          </a:xfrm>
          <a:prstGeom prst="rect">
            <a:avLst/>
          </a:prstGeom>
        </p:spPr>
        <p:txBody>
          <a:bodyPr wrap="square">
            <a:spAutoFit/>
          </a:bodyPr>
          <a:lstStyle/>
          <a:p>
            <a:pPr>
              <a:buFont typeface="Wingdings" panose="05000000000000000000" pitchFamily="2" charset="2"/>
              <a:buChar char="ü"/>
            </a:pPr>
            <a:endParaRPr lang="en-GB" sz="1600" dirty="0"/>
          </a:p>
          <a:p>
            <a:r>
              <a:rPr lang="en-GB" sz="1400" dirty="0"/>
              <a:t>Gender identity research and education </a:t>
            </a:r>
            <a:r>
              <a:rPr lang="en-GB" sz="1400" dirty="0" smtClean="0"/>
              <a:t>society </a:t>
            </a:r>
            <a:r>
              <a:rPr lang="en-GB" sz="1400" dirty="0" smtClean="0">
                <a:hlinkClick r:id="rId3"/>
              </a:rPr>
              <a:t>http</a:t>
            </a:r>
            <a:r>
              <a:rPr lang="en-GB" sz="1400" dirty="0">
                <a:hlinkClick r:id="rId3"/>
              </a:rPr>
              <a:t>://www.gires.org.uk/glossary.php</a:t>
            </a:r>
            <a:endParaRPr lang="en-GB" sz="1400" dirty="0"/>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80820" y="331469"/>
            <a:ext cx="1372111" cy="641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520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31053" y="166881"/>
            <a:ext cx="7274100" cy="1048007"/>
          </a:xfrm>
        </p:spPr>
        <p:txBody>
          <a:bodyPr/>
          <a:lstStyle/>
          <a:p>
            <a:pPr algn="ctr"/>
            <a:r>
              <a:rPr lang="en-GB" sz="3200" dirty="0" smtClean="0"/>
              <a:t/>
            </a:r>
            <a:br>
              <a:rPr lang="en-GB" sz="3200" dirty="0" smtClean="0"/>
            </a:br>
            <a:r>
              <a:rPr lang="en-GB" sz="3200" dirty="0" smtClean="0"/>
              <a:t>Case study</a:t>
            </a:r>
            <a:endParaRPr lang="en-GB" sz="3200" dirty="0"/>
          </a:p>
        </p:txBody>
      </p:sp>
      <p:sp>
        <p:nvSpPr>
          <p:cNvPr id="2" name="Content Placeholder 1"/>
          <p:cNvSpPr>
            <a:spLocks noGrp="1"/>
          </p:cNvSpPr>
          <p:nvPr>
            <p:ph idx="1"/>
          </p:nvPr>
        </p:nvSpPr>
        <p:spPr>
          <a:xfrm>
            <a:off x="670034" y="1214888"/>
            <a:ext cx="7848600" cy="5410996"/>
          </a:xfrm>
        </p:spPr>
        <p:txBody>
          <a:bodyPr/>
          <a:lstStyle/>
          <a:p>
            <a:pPr algn="just"/>
            <a:endParaRPr lang="en-GB" sz="2000" dirty="0" smtClean="0"/>
          </a:p>
          <a:p>
            <a:pPr algn="just"/>
            <a:endParaRPr lang="en-GB" sz="2000" dirty="0" smtClean="0"/>
          </a:p>
          <a:p>
            <a:pPr algn="just"/>
            <a:r>
              <a:rPr lang="en-GB" sz="1800" dirty="0" smtClean="0"/>
              <a:t>Philip and Carol have had a good marriage for 24 years. </a:t>
            </a:r>
          </a:p>
          <a:p>
            <a:pPr algn="just"/>
            <a:r>
              <a:rPr lang="en-GB" sz="1800" dirty="0" smtClean="0"/>
              <a:t>Philip came out as transgender two years ago.</a:t>
            </a:r>
          </a:p>
          <a:p>
            <a:pPr algn="just"/>
            <a:r>
              <a:rPr lang="en-GB" sz="1800" dirty="0" smtClean="0"/>
              <a:t>Carol experienced feelings of betrayal and was distraught.</a:t>
            </a:r>
          </a:p>
          <a:p>
            <a:pPr algn="just"/>
            <a:r>
              <a:rPr lang="en-GB" sz="1800" dirty="0" smtClean="0"/>
              <a:t>Philip was distressed at causing her anguish. </a:t>
            </a:r>
          </a:p>
          <a:p>
            <a:pPr algn="just"/>
            <a:r>
              <a:rPr lang="en-GB" sz="1800" dirty="0"/>
              <a:t>H</a:t>
            </a:r>
            <a:r>
              <a:rPr lang="en-GB" sz="1800" dirty="0" smtClean="0"/>
              <a:t>e went out intending to to kill himself. </a:t>
            </a:r>
          </a:p>
          <a:p>
            <a:pPr algn="just"/>
            <a:r>
              <a:rPr lang="en-GB" sz="1800" dirty="0" smtClean="0"/>
              <a:t>They sought help with their GP; she offered a conversation about a cure. </a:t>
            </a:r>
          </a:p>
          <a:p>
            <a:pPr algn="just"/>
            <a:r>
              <a:rPr lang="en-GB" sz="1800" dirty="0" smtClean="0"/>
              <a:t>They needed help and support and found none. </a:t>
            </a:r>
          </a:p>
          <a:p>
            <a:pPr algn="just"/>
            <a:r>
              <a:rPr lang="en-GB" sz="1800" dirty="0" smtClean="0"/>
              <a:t>A couple of months later Carol fell and hurt her back. </a:t>
            </a:r>
          </a:p>
          <a:p>
            <a:pPr algn="just"/>
            <a:r>
              <a:rPr lang="en-GB" sz="1800" dirty="0" smtClean="0"/>
              <a:t>She went to the GP. The GP said, </a:t>
            </a:r>
            <a:r>
              <a:rPr lang="en-GB" sz="1800" i="1" dirty="0" smtClean="0"/>
              <a:t>‘I hope your accident brought him to his senses</a:t>
            </a:r>
            <a:r>
              <a:rPr lang="en-GB" sz="1800" dirty="0" smtClean="0"/>
              <a:t>’. </a:t>
            </a:r>
          </a:p>
          <a:p>
            <a:pPr algn="just"/>
            <a:r>
              <a:rPr lang="en-GB" sz="1800" dirty="0" smtClean="0"/>
              <a:t>They became trustees of a transgender charity and set up a SOFFA  support group and have become activists.</a:t>
            </a:r>
            <a:endParaRPr lang="en-GB" sz="18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999" y="1089659"/>
            <a:ext cx="1372111" cy="641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86824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0999" y="1924334"/>
            <a:ext cx="7956727" cy="4201830"/>
          </a:xfrm>
        </p:spPr>
        <p:txBody>
          <a:bodyPr/>
          <a:lstStyle/>
          <a:p>
            <a:endParaRPr lang="en-GB" dirty="0" smtClean="0"/>
          </a:p>
          <a:p>
            <a:r>
              <a:rPr lang="en-GB" dirty="0" smtClean="0"/>
              <a:t>In small groups, discuss the statements provided in the packs. </a:t>
            </a:r>
          </a:p>
          <a:p>
            <a:endParaRPr lang="en-GB" dirty="0"/>
          </a:p>
          <a:p>
            <a:r>
              <a:rPr lang="en-GB" dirty="0" smtClean="0"/>
              <a:t>Decide if they are ‘True’ or ‘False’.  If you are unsure respond: ‘Do not know’.</a:t>
            </a:r>
          </a:p>
          <a:p>
            <a:endParaRPr lang="en-GB" dirty="0"/>
          </a:p>
          <a:p>
            <a:r>
              <a:rPr lang="en-GB" dirty="0" smtClean="0"/>
              <a:t>We will then discuss each of them in the large group.</a:t>
            </a:r>
          </a:p>
          <a:p>
            <a:endParaRPr lang="en-GB" dirty="0" smtClean="0"/>
          </a:p>
        </p:txBody>
      </p:sp>
      <p:sp>
        <p:nvSpPr>
          <p:cNvPr id="3" name="Title 2"/>
          <p:cNvSpPr>
            <a:spLocks noGrp="1"/>
          </p:cNvSpPr>
          <p:nvPr>
            <p:ph type="title"/>
          </p:nvPr>
        </p:nvSpPr>
        <p:spPr>
          <a:xfrm>
            <a:off x="2101755" y="504967"/>
            <a:ext cx="6776114" cy="1226677"/>
          </a:xfrm>
        </p:spPr>
        <p:txBody>
          <a:bodyPr/>
          <a:lstStyle/>
          <a:p>
            <a:pPr algn="ctr"/>
            <a:r>
              <a:rPr lang="en-GB" sz="3200" dirty="0" smtClean="0"/>
              <a:t>Exercise 2</a:t>
            </a:r>
            <a:endParaRPr lang="en-GB" sz="32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999" y="1089659"/>
            <a:ext cx="1372111" cy="641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6262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2919" y="2478404"/>
            <a:ext cx="2857041" cy="3221040"/>
          </a:xfrm>
        </p:spPr>
        <p:txBody>
          <a:bodyPr/>
          <a:lstStyle/>
          <a:p>
            <a:r>
              <a:rPr lang="en-GB" sz="2000" dirty="0" smtClean="0"/>
              <a:t>Answer: False. </a:t>
            </a:r>
          </a:p>
          <a:p>
            <a:r>
              <a:rPr lang="en-GB" sz="2000" dirty="0">
                <a:hlinkClick r:id="rId3"/>
              </a:rPr>
              <a:t>Life time prevalence: 84%</a:t>
            </a:r>
          </a:p>
          <a:p>
            <a:endParaRPr lang="en-GB" sz="2000" dirty="0">
              <a:hlinkClick r:id="rId3"/>
            </a:endParaRPr>
          </a:p>
          <a:p>
            <a:r>
              <a:rPr lang="en-GB" sz="2000" dirty="0">
                <a:hlinkClick r:id="rId3"/>
              </a:rPr>
              <a:t>http://www.gires.org.uk/assets/Medpro-Assets/trans_mh_study.pdf</a:t>
            </a:r>
          </a:p>
          <a:p>
            <a:endParaRPr lang="en-GB" sz="2000" dirty="0">
              <a:hlinkClick r:id="rId3"/>
            </a:endParaRPr>
          </a:p>
          <a:p>
            <a:r>
              <a:rPr lang="en-GB" sz="2000" dirty="0" smtClean="0">
                <a:hlinkClick r:id="rId3"/>
              </a:rPr>
              <a:t>Bailey</a:t>
            </a:r>
            <a:r>
              <a:rPr lang="en-GB" sz="2000" dirty="0"/>
              <a:t> </a:t>
            </a:r>
            <a:r>
              <a:rPr lang="en-GB" sz="2000" dirty="0" smtClean="0"/>
              <a:t>et al., (2014)</a:t>
            </a:r>
            <a:endParaRPr lang="en-GB" b="1" i="1" dirty="0" smtClean="0"/>
          </a:p>
          <a:p>
            <a:endParaRPr lang="en-GB" dirty="0" smtClean="0"/>
          </a:p>
          <a:p>
            <a:endParaRPr lang="en-GB" dirty="0"/>
          </a:p>
        </p:txBody>
      </p:sp>
      <p:sp>
        <p:nvSpPr>
          <p:cNvPr id="3" name="Title 2"/>
          <p:cNvSpPr>
            <a:spLocks noGrp="1"/>
          </p:cNvSpPr>
          <p:nvPr>
            <p:ph type="title"/>
          </p:nvPr>
        </p:nvSpPr>
        <p:spPr>
          <a:xfrm>
            <a:off x="1821641" y="316229"/>
            <a:ext cx="7002320" cy="1299211"/>
          </a:xfrm>
        </p:spPr>
        <p:txBody>
          <a:bodyPr/>
          <a:lstStyle/>
          <a:p>
            <a:pPr marL="0" indent="0"/>
            <a:r>
              <a:rPr lang="en-GB" sz="2800" dirty="0" smtClean="0"/>
              <a:t>30</a:t>
            </a:r>
            <a:r>
              <a:rPr lang="en-GB" sz="2800" dirty="0"/>
              <a:t>% of transgender people attempt suicide at some point in their lives.</a:t>
            </a:r>
            <a:br>
              <a:rPr lang="en-GB" sz="2800" dirty="0"/>
            </a:br>
            <a:r>
              <a:rPr lang="en-GB" sz="2800" dirty="0" smtClean="0"/>
              <a:t/>
            </a:r>
            <a:br>
              <a:rPr lang="en-GB" sz="2800" dirty="0" smtClean="0"/>
            </a:br>
            <a:r>
              <a:rPr lang="en-GB" b="1" dirty="0"/>
              <a:t/>
            </a:r>
            <a:br>
              <a:rPr lang="en-GB" b="1" dirty="0"/>
            </a:br>
            <a:r>
              <a:rPr lang="en-GB" b="1" dirty="0"/>
              <a:t/>
            </a:r>
            <a:br>
              <a:rPr lang="en-GB" b="1" dirty="0"/>
            </a:br>
            <a:endParaRPr lang="en-GB" b="1" dirty="0"/>
          </a:p>
        </p:txBody>
      </p:sp>
      <p:sp>
        <p:nvSpPr>
          <p:cNvPr id="4" name="Rectangle 3"/>
          <p:cNvSpPr/>
          <p:nvPr/>
        </p:nvSpPr>
        <p:spPr>
          <a:xfrm>
            <a:off x="4617721" y="1492032"/>
            <a:ext cx="4206240" cy="5355312"/>
          </a:xfrm>
          <a:prstGeom prst="rect">
            <a:avLst/>
          </a:prstGeom>
        </p:spPr>
        <p:txBody>
          <a:bodyPr wrap="square">
            <a:spAutoFit/>
          </a:bodyPr>
          <a:lstStyle/>
          <a:p>
            <a:r>
              <a:rPr lang="en-GB" b="1" dirty="0"/>
              <a:t>Reasons for self harm</a:t>
            </a:r>
            <a:br>
              <a:rPr lang="en-GB" b="1" dirty="0"/>
            </a:br>
            <a:r>
              <a:rPr lang="en-GB" dirty="0"/>
              <a:t>Hating body</a:t>
            </a:r>
            <a:br>
              <a:rPr lang="en-GB" dirty="0"/>
            </a:br>
            <a:r>
              <a:rPr lang="en-GB" dirty="0"/>
              <a:t>Delay in surgery</a:t>
            </a:r>
            <a:br>
              <a:rPr lang="en-GB" dirty="0"/>
            </a:br>
            <a:r>
              <a:rPr lang="en-GB" dirty="0"/>
              <a:t>Negative attitudes</a:t>
            </a:r>
            <a:br>
              <a:rPr lang="en-GB" dirty="0"/>
            </a:br>
            <a:r>
              <a:rPr lang="en-GB" dirty="0"/>
              <a:t>Denied treatment</a:t>
            </a:r>
            <a:br>
              <a:rPr lang="en-GB" dirty="0"/>
            </a:br>
            <a:r>
              <a:rPr lang="en-GB" dirty="0"/>
              <a:t>Not being taken seriously by medical professionals</a:t>
            </a:r>
            <a:br>
              <a:rPr lang="en-GB" dirty="0"/>
            </a:br>
            <a:r>
              <a:rPr lang="en-GB" dirty="0"/>
              <a:t>Struggling with identity</a:t>
            </a:r>
            <a:br>
              <a:rPr lang="en-GB" dirty="0"/>
            </a:br>
            <a:r>
              <a:rPr lang="en-GB" dirty="0"/>
              <a:t>Not being accepted</a:t>
            </a:r>
            <a:br>
              <a:rPr lang="en-GB" dirty="0"/>
            </a:br>
            <a:r>
              <a:rPr lang="en-GB" dirty="0"/>
              <a:t>Gender not recognised</a:t>
            </a:r>
            <a:br>
              <a:rPr lang="en-GB" dirty="0"/>
            </a:br>
            <a:r>
              <a:rPr lang="en-GB" dirty="0"/>
              <a:t>Loss of employment</a:t>
            </a:r>
            <a:br>
              <a:rPr lang="en-GB" dirty="0"/>
            </a:br>
            <a:r>
              <a:rPr lang="en-GB" dirty="0"/>
              <a:t>Harassment and bulling</a:t>
            </a:r>
            <a:br>
              <a:rPr lang="en-GB" dirty="0"/>
            </a:br>
            <a:r>
              <a:rPr lang="en-GB" dirty="0"/>
              <a:t>Feelings of guilt and shame</a:t>
            </a:r>
            <a:br>
              <a:rPr lang="en-GB" dirty="0"/>
            </a:br>
            <a:r>
              <a:rPr lang="en-GB" dirty="0"/>
              <a:t>Breakdown of relationships and family/contact with children</a:t>
            </a:r>
            <a:br>
              <a:rPr lang="en-GB" dirty="0"/>
            </a:br>
            <a:r>
              <a:rPr lang="en-GB" dirty="0"/>
              <a:t>Loneliness</a:t>
            </a:r>
            <a:br>
              <a:rPr lang="en-GB" dirty="0"/>
            </a:br>
            <a:r>
              <a:rPr lang="en-GB" dirty="0"/>
              <a:t>Isolation</a:t>
            </a:r>
            <a:br>
              <a:rPr lang="en-GB" dirty="0"/>
            </a:br>
            <a:r>
              <a:rPr lang="en-GB" dirty="0"/>
              <a:t>Abuse/rape</a:t>
            </a:r>
            <a:br>
              <a:rPr lang="en-GB" dirty="0"/>
            </a:br>
            <a:r>
              <a:rPr lang="en-GB" dirty="0"/>
              <a:t>Homelessness</a:t>
            </a: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999" y="1089659"/>
            <a:ext cx="1372111" cy="641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552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fade">
                                      <p:cBhvr>
                                        <p:cTn id="20" dur="50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9080" y="2538484"/>
            <a:ext cx="8543380" cy="3612760"/>
          </a:xfrm>
        </p:spPr>
        <p:txBody>
          <a:bodyPr/>
          <a:lstStyle/>
          <a:p>
            <a:r>
              <a:rPr lang="en-GB" dirty="0" smtClean="0"/>
              <a:t>Answer: False</a:t>
            </a:r>
          </a:p>
          <a:p>
            <a:endParaRPr lang="en-GB" dirty="0" smtClean="0"/>
          </a:p>
        </p:txBody>
      </p:sp>
      <p:sp>
        <p:nvSpPr>
          <p:cNvPr id="3" name="Title 2"/>
          <p:cNvSpPr>
            <a:spLocks noGrp="1"/>
          </p:cNvSpPr>
          <p:nvPr>
            <p:ph type="title"/>
          </p:nvPr>
        </p:nvSpPr>
        <p:spPr>
          <a:xfrm>
            <a:off x="2060812" y="351471"/>
            <a:ext cx="6871648" cy="1941353"/>
          </a:xfrm>
        </p:spPr>
        <p:txBody>
          <a:bodyPr/>
          <a:lstStyle/>
          <a:p>
            <a:r>
              <a:rPr lang="en-GB" sz="3200" dirty="0" smtClean="0"/>
              <a:t>Most of the support available is aimed at the relatives and family rather than the trans person</a:t>
            </a:r>
            <a:endParaRPr lang="en-GB" sz="32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999" y="1089659"/>
            <a:ext cx="1372111" cy="641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588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oS template_with logo_white">
  <a:themeElements>
    <a:clrScheme name="UoS01">
      <a:dk1>
        <a:sysClr val="windowText" lastClr="000000"/>
      </a:dk1>
      <a:lt1>
        <a:sysClr val="window" lastClr="FFFFFF"/>
      </a:lt1>
      <a:dk2>
        <a:srgbClr val="C60C30"/>
      </a:dk2>
      <a:lt2>
        <a:srgbClr val="FFFFFF"/>
      </a:lt2>
      <a:accent1>
        <a:srgbClr val="C60C30"/>
      </a:accent1>
      <a:accent2>
        <a:srgbClr val="009AA6"/>
      </a:accent2>
      <a:accent3>
        <a:srgbClr val="920075"/>
      </a:accent3>
      <a:accent4>
        <a:srgbClr val="BED600"/>
      </a:accent4>
      <a:accent5>
        <a:srgbClr val="E37222"/>
      </a:accent5>
      <a:accent6>
        <a:srgbClr val="782327"/>
      </a:accent6>
      <a:hlink>
        <a:srgbClr val="002060"/>
      </a:hlink>
      <a:folHlink>
        <a:srgbClr val="C2BDB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3482</TotalTime>
  <Words>1520</Words>
  <Application>Microsoft Office PowerPoint</Application>
  <PresentationFormat>On-screen Show (4:3)</PresentationFormat>
  <Paragraphs>200</Paragraphs>
  <Slides>15</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Arial Bold</vt:lpstr>
      <vt:lpstr>Calibri</vt:lpstr>
      <vt:lpstr>Wingdings</vt:lpstr>
      <vt:lpstr>UoS template_with logo_white</vt:lpstr>
      <vt:lpstr>Mental Health Needs of the Transgender Population and SOFFAs (Significant Others, Friends, Families &amp; Allies)</vt:lpstr>
      <vt:lpstr>Aims and outcomes of the workshop</vt:lpstr>
      <vt:lpstr>Outline of the workshop</vt:lpstr>
      <vt:lpstr>Background information</vt:lpstr>
      <vt:lpstr>Exercise 1:  Definitions and terminology </vt:lpstr>
      <vt:lpstr> Case study</vt:lpstr>
      <vt:lpstr>Exercise 2</vt:lpstr>
      <vt:lpstr>30% of transgender people attempt suicide at some point in their lives.    </vt:lpstr>
      <vt:lpstr>Most of the support available is aimed at the relatives and family rather than the trans person</vt:lpstr>
      <vt:lpstr>50% transgender people experience harassment in the street   </vt:lpstr>
      <vt:lpstr>Trans people are most at risk of suicide just before medical transition </vt:lpstr>
      <vt:lpstr>Action Plan</vt:lpstr>
      <vt:lpstr>Conclusion  Wpath (2012) p24</vt:lpstr>
      <vt:lpstr>References &amp; Reading</vt:lpstr>
      <vt:lpstr>Other Resources</vt:lpstr>
    </vt:vector>
  </TitlesOfParts>
  <Company>University of Salford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to go here heading to go here</dc:title>
  <dc:creator>isdprofiler</dc:creator>
  <cp:lastModifiedBy>Collier Elizabeth</cp:lastModifiedBy>
  <cp:revision>200</cp:revision>
  <cp:lastPrinted>2015-09-09T11:50:21Z</cp:lastPrinted>
  <dcterms:created xsi:type="dcterms:W3CDTF">2011-12-05T11:20:14Z</dcterms:created>
  <dcterms:modified xsi:type="dcterms:W3CDTF">2015-09-09T11:50:34Z</dcterms:modified>
</cp:coreProperties>
</file>