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67" r:id="rId7"/>
    <p:sldId id="268" r:id="rId8"/>
    <p:sldId id="262" r:id="rId9"/>
    <p:sldId id="265" r:id="rId10"/>
    <p:sldId id="266" r:id="rId11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00" y="-1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526294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bit.ly/gramscifoucau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369422" y="8872150"/>
            <a:ext cx="122555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 i="1">
                <a:solidFill>
                  <a:srgbClr val="5C86B9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lang="en-GB" i="1" dirty="0" smtClean="0">
                <a:solidFill>
                  <a:srgbClr val="5C86B9"/>
                </a:solidFill>
              </a:rPr>
              <a:t>September </a:t>
            </a:r>
            <a:r>
              <a:rPr i="1" dirty="0" smtClean="0">
                <a:solidFill>
                  <a:srgbClr val="5C86B9"/>
                </a:solidFill>
              </a:rPr>
              <a:t>2015</a:t>
            </a:r>
            <a:endParaRPr i="1" dirty="0">
              <a:solidFill>
                <a:srgbClr val="5C86B9"/>
              </a:solidFill>
            </a:endParaRPr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z="1800" spc="0">
                <a:solidFill>
                  <a:srgbClr val="000000"/>
                </a:solidFill>
              </a:defRPr>
            </a:pPr>
            <a:r>
              <a:rPr sz="6208" spc="-124" dirty="0">
                <a:solidFill>
                  <a:srgbClr val="314864"/>
                </a:solidFill>
              </a:rPr>
              <a:t>Gramsci and Foucault:</a:t>
            </a:r>
            <a:br>
              <a:rPr sz="6208" spc="-124" dirty="0">
                <a:solidFill>
                  <a:srgbClr val="314864"/>
                </a:solidFill>
              </a:rPr>
            </a:br>
            <a:r>
              <a:rPr lang="en-GB" sz="6208" spc="-124" dirty="0" smtClean="0">
                <a:solidFill>
                  <a:srgbClr val="314864"/>
                </a:solidFill>
              </a:rPr>
              <a:t>Hegemony in the Global Episteme</a:t>
            </a:r>
            <a:endParaRPr sz="6208" spc="-124" dirty="0">
              <a:solidFill>
                <a:srgbClr val="314864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David Kreps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0000" y="6764422"/>
            <a:ext cx="104648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 u="sng">
                <a:solidFill>
                  <a:srgbClr val="5C86B9"/>
                </a:solidFill>
                <a:hlinkClick r:id="rId2"/>
              </a:defRPr>
            </a:lvl1pPr>
          </a:lstStyle>
          <a:p>
            <a:pPr lvl="0">
              <a:defRPr sz="1800" i="0" u="none">
                <a:solidFill>
                  <a:srgbClr val="000000"/>
                </a:solidFill>
              </a:defRPr>
            </a:pPr>
            <a:r>
              <a:rPr sz="3000" i="1" u="sng">
                <a:solidFill>
                  <a:srgbClr val="5C86B9"/>
                </a:solidFill>
                <a:hlinkClick r:id="rId2"/>
              </a:rPr>
              <a:t>http://bit.ly/gramscifoucault</a:t>
            </a:r>
          </a:p>
        </p:txBody>
      </p:sp>
      <p:sp>
        <p:nvSpPr>
          <p:cNvPr id="98" name="Shape 98"/>
          <p:cNvSpPr>
            <a:spLocks noGrp="1"/>
          </p:cNvSpPr>
          <p:nvPr>
            <p:ph type="title" idx="4294967295"/>
          </p:nvPr>
        </p:nvSpPr>
        <p:spPr>
          <a:xfrm>
            <a:off x="355599" y="2866134"/>
            <a:ext cx="12293601" cy="2108201"/>
          </a:xfrm>
          <a:prstGeom prst="rect">
            <a:avLst/>
          </a:prstGeom>
        </p:spPr>
        <p:txBody>
          <a:bodyPr anchor="b"/>
          <a:lstStyle/>
          <a:p>
            <a:pPr lvl="0" defTabSz="566674">
              <a:defRPr sz="1800" spc="0">
                <a:solidFill>
                  <a:srgbClr val="000000"/>
                </a:solidFill>
              </a:defRPr>
            </a:pPr>
            <a:r>
              <a:rPr sz="6208" spc="-124">
                <a:solidFill>
                  <a:srgbClr val="314864"/>
                </a:solidFill>
              </a:rPr>
              <a:t>Gramsci and Foucault:</a:t>
            </a:r>
            <a:br>
              <a:rPr sz="6208" spc="-124">
                <a:solidFill>
                  <a:srgbClr val="314864"/>
                </a:solidFill>
              </a:rPr>
            </a:br>
            <a:r>
              <a:rPr sz="6208" spc="-124">
                <a:solidFill>
                  <a:srgbClr val="314864"/>
                </a:solidFill>
              </a:rPr>
              <a:t>A Reassessment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4294967295"/>
          </p:nvPr>
        </p:nvSpPr>
        <p:spPr>
          <a:xfrm>
            <a:off x="355599" y="4961634"/>
            <a:ext cx="12293601" cy="5080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Edited by David Kreps</a:t>
            </a:r>
          </a:p>
        </p:txBody>
      </p:sp>
      <p:sp>
        <p:nvSpPr>
          <p:cNvPr id="100" name="Shape 100"/>
          <p:cNvSpPr/>
          <p:nvPr/>
        </p:nvSpPr>
        <p:spPr>
          <a:xfrm>
            <a:off x="369422" y="5832785"/>
            <a:ext cx="122555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 i="1">
                <a:solidFill>
                  <a:srgbClr val="5C86B9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lang="en-GB" i="1" dirty="0" err="1" smtClean="0">
                <a:solidFill>
                  <a:srgbClr val="5C86B9"/>
                </a:solidFill>
              </a:rPr>
              <a:t>Ashgate</a:t>
            </a:r>
            <a:r>
              <a:rPr lang="en-GB" i="1" dirty="0" smtClean="0">
                <a:solidFill>
                  <a:srgbClr val="5C86B9"/>
                </a:solidFill>
              </a:rPr>
              <a:t> Publishing </a:t>
            </a:r>
            <a:r>
              <a:rPr i="1" dirty="0" smtClean="0">
                <a:solidFill>
                  <a:srgbClr val="5C86B9"/>
                </a:solidFill>
              </a:rPr>
              <a:t>February </a:t>
            </a:r>
            <a:r>
              <a:rPr i="1" dirty="0">
                <a:solidFill>
                  <a:srgbClr val="5C86B9"/>
                </a:solidFill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G_0659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Gramscii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704" y="649833"/>
            <a:ext cx="3048001" cy="38989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77800" y="4737100"/>
            <a:ext cx="3980756" cy="4397524"/>
          </a:xfrm>
          <a:prstGeom prst="roundRect">
            <a:avLst>
              <a:gd name="adj" fmla="val 14509"/>
            </a:avLst>
          </a:prstGeom>
          <a:blipFill>
            <a:blip r:embed="rId4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25146" y="5036245"/>
            <a:ext cx="3980756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 dirty="0">
                <a:solidFill>
                  <a:srgbClr val="FFFFFF"/>
                </a:solidFill>
              </a:rPr>
              <a:t>Antonio Gramsci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rgbClr val="FFFFFF"/>
                </a:solidFill>
              </a:rPr>
              <a:t>1891-1937</a:t>
            </a:r>
            <a:r>
              <a:rPr lang="en-GB" sz="3000" dirty="0" smtClean="0">
                <a:solidFill>
                  <a:srgbClr val="FFFFFF"/>
                </a:solidFill>
              </a:rPr>
              <a:t/>
            </a:r>
            <a:br>
              <a:rPr lang="en-GB" sz="3000" dirty="0" smtClean="0">
                <a:solidFill>
                  <a:srgbClr val="FFFFFF"/>
                </a:solidFill>
              </a:rPr>
            </a:br>
            <a:r>
              <a:rPr sz="3000" dirty="0" smtClean="0">
                <a:solidFill>
                  <a:srgbClr val="FFFFFF"/>
                </a:solidFill>
              </a:rPr>
              <a:t>Italian </a:t>
            </a:r>
            <a:r>
              <a:rPr sz="3000" dirty="0">
                <a:solidFill>
                  <a:srgbClr val="FFFFFF"/>
                </a:solidFill>
              </a:rPr>
              <a:t>Marxist theoretician spent much time in prison. </a:t>
            </a:r>
            <a:r>
              <a:rPr sz="3000" dirty="0" smtClean="0">
                <a:solidFill>
                  <a:srgbClr val="FFFFFF"/>
                </a:solidFill>
              </a:rPr>
              <a:t>Most </a:t>
            </a:r>
            <a:r>
              <a:rPr sz="3000" dirty="0">
                <a:solidFill>
                  <a:srgbClr val="FFFFFF"/>
                </a:solidFill>
              </a:rPr>
              <a:t>of what we </a:t>
            </a:r>
            <a:r>
              <a:rPr lang="en-GB" sz="3000" dirty="0" smtClean="0">
                <a:solidFill>
                  <a:srgbClr val="FFFFFF"/>
                </a:solidFill>
              </a:rPr>
              <a:t/>
            </a:r>
            <a:br>
              <a:rPr lang="en-GB" sz="3000" dirty="0" smtClean="0">
                <a:solidFill>
                  <a:srgbClr val="FFFFFF"/>
                </a:solidFill>
              </a:rPr>
            </a:br>
            <a:r>
              <a:rPr sz="3000" dirty="0" smtClean="0">
                <a:solidFill>
                  <a:srgbClr val="FFFFFF"/>
                </a:solidFill>
              </a:rPr>
              <a:t>know </a:t>
            </a:r>
            <a:r>
              <a:rPr sz="3000" dirty="0">
                <a:solidFill>
                  <a:srgbClr val="FFFFFF"/>
                </a:solidFill>
              </a:rPr>
              <a:t>is in </a:t>
            </a:r>
            <a:r>
              <a:rPr lang="en-GB" sz="3000" dirty="0" smtClean="0">
                <a:solidFill>
                  <a:srgbClr val="FFFFFF"/>
                </a:solidFill>
              </a:rPr>
              <a:t/>
            </a:r>
            <a:br>
              <a:rPr lang="en-GB" sz="3000" dirty="0" smtClean="0">
                <a:solidFill>
                  <a:srgbClr val="FFFFFF"/>
                </a:solidFill>
              </a:rPr>
            </a:br>
            <a:r>
              <a:rPr sz="3000" i="1" dirty="0" smtClean="0">
                <a:solidFill>
                  <a:srgbClr val="FFFFFF"/>
                </a:solidFill>
              </a:rPr>
              <a:t>‘</a:t>
            </a:r>
            <a:r>
              <a:rPr sz="3000" i="1" dirty="0">
                <a:solidFill>
                  <a:srgbClr val="FFFFFF"/>
                </a:solidFill>
              </a:rPr>
              <a:t>Prison Notebooks’</a:t>
            </a:r>
          </a:p>
        </p:txBody>
      </p:sp>
      <p:pic>
        <p:nvPicPr>
          <p:cNvPr id="6" name="Foucault5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49170" y="778767"/>
            <a:ext cx="30988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5"/>
          <p:cNvSpPr/>
          <p:nvPr/>
        </p:nvSpPr>
        <p:spPr>
          <a:xfrm>
            <a:off x="8374608" y="4732784"/>
            <a:ext cx="4169122" cy="4397524"/>
          </a:xfrm>
          <a:prstGeom prst="roundRect">
            <a:avLst>
              <a:gd name="adj" fmla="val 13134"/>
            </a:avLst>
          </a:prstGeom>
          <a:blipFill>
            <a:blip r:embed="rId4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56"/>
          <p:cNvSpPr/>
          <p:nvPr/>
        </p:nvSpPr>
        <p:spPr>
          <a:xfrm>
            <a:off x="8662640" y="4801097"/>
            <a:ext cx="4021776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 dirty="0">
                <a:solidFill>
                  <a:srgbClr val="FFFFFF"/>
                </a:solidFill>
              </a:rPr>
              <a:t>Michel Foucault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rgbClr val="FFFFFF"/>
                </a:solidFill>
              </a:rPr>
              <a:t>1926-1984</a:t>
            </a:r>
            <a:r>
              <a:rPr lang="en-GB" sz="3000" dirty="0" smtClean="0">
                <a:solidFill>
                  <a:srgbClr val="FFFFFF"/>
                </a:solidFill>
              </a:rPr>
              <a:t/>
            </a:r>
            <a:br>
              <a:rPr lang="en-GB" sz="3000" dirty="0" smtClean="0">
                <a:solidFill>
                  <a:srgbClr val="FFFFFF"/>
                </a:solidFill>
              </a:rPr>
            </a:br>
            <a:r>
              <a:rPr sz="3000" dirty="0" smtClean="0">
                <a:solidFill>
                  <a:srgbClr val="FFFFFF"/>
                </a:solidFill>
              </a:rPr>
              <a:t>French </a:t>
            </a:r>
            <a:r>
              <a:rPr sz="3000" dirty="0">
                <a:solidFill>
                  <a:srgbClr val="FFFFFF"/>
                </a:solidFill>
              </a:rPr>
              <a:t>poststructuralist philosopher and historian of ideas.</a:t>
            </a:r>
            <a:br>
              <a:rPr sz="3000" dirty="0">
                <a:solidFill>
                  <a:srgbClr val="FFFFFF"/>
                </a:solidFill>
              </a:rPr>
            </a:br>
            <a:r>
              <a:rPr sz="3000" dirty="0">
                <a:solidFill>
                  <a:srgbClr val="FFFFFF"/>
                </a:solidFill>
              </a:rPr>
              <a:t>Author of numerous books and academic lectures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G_066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9"/>
          <p:cNvSpPr/>
          <p:nvPr/>
        </p:nvSpPr>
        <p:spPr>
          <a:xfrm>
            <a:off x="-14085" y="269708"/>
            <a:ext cx="4418836" cy="2782776"/>
          </a:xfrm>
          <a:prstGeom prst="roundRect">
            <a:avLst>
              <a:gd name="adj" fmla="val 20755"/>
            </a:avLst>
          </a:prstGeom>
          <a:blipFill>
            <a:blip r:embed="rId3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60"/>
          <p:cNvSpPr/>
          <p:nvPr/>
        </p:nvSpPr>
        <p:spPr>
          <a:xfrm>
            <a:off x="133261" y="340296"/>
            <a:ext cx="4124144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Hegemony</a:t>
            </a:r>
            <a:br>
              <a:rPr sz="3000" b="1" u="sng">
                <a:solidFill>
                  <a:srgbClr val="FFFFFF"/>
                </a:solidFill>
              </a:rPr>
            </a:br>
            <a:r>
              <a:rPr sz="3000">
                <a:solidFill>
                  <a:srgbClr val="FFFFFF"/>
                </a:solidFill>
              </a:rPr>
              <a:t>Force and consent used by the dominant to rule more effectively than with force alone</a:t>
            </a:r>
          </a:p>
        </p:txBody>
      </p:sp>
      <p:pic>
        <p:nvPicPr>
          <p:cNvPr id="8" name="Gramscii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849" y="314605"/>
            <a:ext cx="480762" cy="6149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64"/>
          <p:cNvSpPr/>
          <p:nvPr/>
        </p:nvSpPr>
        <p:spPr>
          <a:xfrm>
            <a:off x="8152705" y="6533412"/>
            <a:ext cx="4686399" cy="3163776"/>
          </a:xfrm>
          <a:prstGeom prst="roundRect">
            <a:avLst>
              <a:gd name="adj" fmla="val 18256"/>
            </a:avLst>
          </a:prstGeom>
          <a:blipFill>
            <a:blip r:embed="rId3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65"/>
          <p:cNvSpPr/>
          <p:nvPr/>
        </p:nvSpPr>
        <p:spPr>
          <a:xfrm>
            <a:off x="8363551" y="6540499"/>
            <a:ext cx="4124144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Power/Knowledge</a:t>
            </a:r>
            <a:br>
              <a:rPr sz="3000" b="1" u="sng">
                <a:solidFill>
                  <a:srgbClr val="FFFFFF"/>
                </a:solidFill>
              </a:rPr>
            </a:br>
            <a:r>
              <a:rPr sz="3000">
                <a:solidFill>
                  <a:srgbClr val="FFFFFF"/>
                </a:solidFill>
              </a:rPr>
              <a:t>Power is not located </a:t>
            </a:r>
            <a:br>
              <a:rPr sz="3000">
                <a:solidFill>
                  <a:srgbClr val="FFFFFF"/>
                </a:solidFill>
              </a:rPr>
            </a:br>
            <a:r>
              <a:rPr sz="3000">
                <a:solidFill>
                  <a:srgbClr val="FFFFFF"/>
                </a:solidFill>
              </a:rPr>
              <a:t>in those who exercise it - relations of power are everywhere, especially within ‘knowledge’</a:t>
            </a:r>
          </a:p>
        </p:txBody>
      </p:sp>
      <p:pic>
        <p:nvPicPr>
          <p:cNvPr id="11" name="Foucault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7402" y="6700460"/>
            <a:ext cx="504852" cy="6207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own Arrow 1"/>
          <p:cNvSpPr/>
          <p:nvPr/>
        </p:nvSpPr>
        <p:spPr>
          <a:xfrm>
            <a:off x="1749872" y="2932584"/>
            <a:ext cx="648072" cy="3312368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0030792" y="2932584"/>
            <a:ext cx="576064" cy="3312368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G_0673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77800" y="6547587"/>
            <a:ext cx="4713528" cy="3149601"/>
          </a:xfrm>
          <a:prstGeom prst="roundRect">
            <a:avLst>
              <a:gd name="adj" fmla="val 19561"/>
            </a:avLst>
          </a:prstGeom>
          <a:blipFill>
            <a:blip r:embed="rId3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01346" y="6502399"/>
            <a:ext cx="4418836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Culture</a:t>
            </a:r>
            <a:br>
              <a:rPr sz="3000" b="1" u="sng">
                <a:solidFill>
                  <a:srgbClr val="FFFFFF"/>
                </a:solidFill>
              </a:rPr>
            </a:br>
            <a:r>
              <a:rPr sz="3000">
                <a:solidFill>
                  <a:srgbClr val="FFFFFF"/>
                </a:solidFill>
              </a:rPr>
              <a:t>Shifting alliances of different social groups vying for hegemony - more than just ‘economic necessity’</a:t>
            </a:r>
          </a:p>
        </p:txBody>
      </p:sp>
      <p:pic>
        <p:nvPicPr>
          <p:cNvPr id="71" name="Gramscii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434" y="7022810"/>
            <a:ext cx="480762" cy="6149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74"/>
          <p:cNvSpPr/>
          <p:nvPr/>
        </p:nvSpPr>
        <p:spPr>
          <a:xfrm>
            <a:off x="8152705" y="83276"/>
            <a:ext cx="4686399" cy="3163776"/>
          </a:xfrm>
          <a:prstGeom prst="roundRect">
            <a:avLst>
              <a:gd name="adj" fmla="val 18256"/>
            </a:avLst>
          </a:prstGeom>
          <a:blipFill>
            <a:blip r:embed="rId3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5"/>
          <p:cNvSpPr/>
          <p:nvPr/>
        </p:nvSpPr>
        <p:spPr>
          <a:xfrm>
            <a:off x="8363551" y="52264"/>
            <a:ext cx="4124144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Discipline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Selves constituted by the institutions, languages and practices we grow up with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/>
            </a:r>
            <a:br>
              <a:rPr sz="3000" b="1" u="sng">
                <a:solidFill>
                  <a:srgbClr val="FFFFFF"/>
                </a:solidFill>
              </a:rPr>
            </a:br>
            <a:endParaRPr sz="3000" b="1" u="sng">
              <a:solidFill>
                <a:srgbClr val="FFFFFF"/>
              </a:solidFill>
            </a:endParaRPr>
          </a:p>
        </p:txBody>
      </p:sp>
      <p:pic>
        <p:nvPicPr>
          <p:cNvPr id="8" name="Foucault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7402" y="250324"/>
            <a:ext cx="504852" cy="620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1010347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79"/>
          <p:cNvSpPr/>
          <p:nvPr/>
        </p:nvSpPr>
        <p:spPr>
          <a:xfrm>
            <a:off x="177800" y="268288"/>
            <a:ext cx="12437861" cy="1791204"/>
          </a:xfrm>
          <a:prstGeom prst="roundRect">
            <a:avLst>
              <a:gd name="adj" fmla="val 32245"/>
            </a:avLst>
          </a:prstGeom>
          <a:blipFill>
            <a:blip r:embed="rId3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80"/>
          <p:cNvSpPr/>
          <p:nvPr/>
        </p:nvSpPr>
        <p:spPr>
          <a:xfrm>
            <a:off x="388646" y="420097"/>
            <a:ext cx="11746788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 dirty="0">
                <a:solidFill>
                  <a:srgbClr val="FFFFFF"/>
                </a:solidFill>
              </a:rPr>
              <a:t>Dissonance</a:t>
            </a:r>
            <a:br>
              <a:rPr sz="3000" b="1" u="sng" dirty="0">
                <a:solidFill>
                  <a:srgbClr val="FFFFFF"/>
                </a:solidFill>
              </a:rPr>
            </a:br>
            <a:r>
              <a:rPr sz="3000" dirty="0">
                <a:solidFill>
                  <a:srgbClr val="FFFFFF"/>
                </a:solidFill>
              </a:rPr>
              <a:t>Gramsci: power over - </a:t>
            </a:r>
            <a:r>
              <a:rPr sz="3000" dirty="0" smtClean="0">
                <a:solidFill>
                  <a:srgbClr val="FFFFFF"/>
                </a:solidFill>
              </a:rPr>
              <a:t>macropolitics </a:t>
            </a:r>
            <a:r>
              <a:rPr sz="3000" dirty="0">
                <a:solidFill>
                  <a:srgbClr val="FFFFFF"/>
                </a:solidFill>
              </a:rPr>
              <a:t>- state and social classes</a:t>
            </a:r>
            <a:br>
              <a:rPr sz="3000" dirty="0">
                <a:solidFill>
                  <a:srgbClr val="FFFFFF"/>
                </a:solidFill>
              </a:rPr>
            </a:br>
            <a:r>
              <a:rPr sz="3000" dirty="0">
                <a:solidFill>
                  <a:srgbClr val="FFFFFF"/>
                </a:solidFill>
              </a:rPr>
              <a:t>Foucault: power between - micropolitics - decentred individuals</a:t>
            </a:r>
          </a:p>
        </p:txBody>
      </p:sp>
      <p:pic>
        <p:nvPicPr>
          <p:cNvPr id="8" name="Foucault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541" y="1310179"/>
            <a:ext cx="504852" cy="620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mscii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586" y="568750"/>
            <a:ext cx="480762" cy="6149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85"/>
          <p:cNvSpPr/>
          <p:nvPr/>
        </p:nvSpPr>
        <p:spPr>
          <a:xfrm>
            <a:off x="177800" y="6829812"/>
            <a:ext cx="12437861" cy="2624008"/>
          </a:xfrm>
          <a:prstGeom prst="roundRect">
            <a:avLst>
              <a:gd name="adj" fmla="val 22011"/>
            </a:avLst>
          </a:prstGeom>
          <a:blipFill>
            <a:blip r:embed="rId3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86"/>
          <p:cNvSpPr/>
          <p:nvPr/>
        </p:nvSpPr>
        <p:spPr>
          <a:xfrm>
            <a:off x="388646" y="6821016"/>
            <a:ext cx="11746788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Consonance</a:t>
            </a:r>
            <a:br>
              <a:rPr sz="3000" b="1" u="sng">
                <a:solidFill>
                  <a:srgbClr val="FFFFFF"/>
                </a:solidFill>
              </a:rPr>
            </a:br>
            <a:r>
              <a:rPr sz="3000">
                <a:solidFill>
                  <a:srgbClr val="FFFFFF"/>
                </a:solidFill>
              </a:rPr>
              <a:t>Foucauldian Gramsci: hegemony situated within discursive micropolitics</a:t>
            </a:r>
            <a:br>
              <a:rPr sz="3000">
                <a:solidFill>
                  <a:srgbClr val="FFFFFF"/>
                </a:solidFill>
              </a:rPr>
            </a:br>
            <a:r>
              <a:rPr sz="3000">
                <a:solidFill>
                  <a:srgbClr val="FFFFFF"/>
                </a:solidFill>
              </a:rPr>
              <a:t>Gramscian Foucault: resistance is possible through the collective revolution of the self</a:t>
            </a:r>
          </a:p>
        </p:txBody>
      </p:sp>
      <p:pic>
        <p:nvPicPr>
          <p:cNvPr id="12" name="Foucault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141" y="8224605"/>
            <a:ext cx="504852" cy="620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ramscii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9186" y="7483177"/>
            <a:ext cx="480762" cy="614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Foucault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561" y="7480304"/>
            <a:ext cx="504852" cy="620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ramscii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606" y="8227477"/>
            <a:ext cx="480762" cy="61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0670.jpeg"/>
          <p:cNvPicPr/>
          <p:nvPr/>
        </p:nvPicPr>
        <p:blipFill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  <a:effectLst>
            <a:glow>
              <a:schemeClr val="accent1"/>
            </a:glo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496" y="628328"/>
            <a:ext cx="12293600" cy="1263948"/>
          </a:xfrm>
        </p:spPr>
        <p:txBody>
          <a:bodyPr/>
          <a:lstStyle/>
          <a:p>
            <a:r>
              <a:rPr lang="en-GB" dirty="0" smtClean="0"/>
              <a:t>Hegemony in the Global Episteme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7704" y="2644552"/>
            <a:ext cx="8091016" cy="4104456"/>
          </a:xfrm>
        </p:spPr>
        <p:txBody>
          <a:bodyPr>
            <a:normAutofit/>
          </a:bodyPr>
          <a:lstStyle/>
          <a:p>
            <a:r>
              <a:rPr lang="en-GB" dirty="0" smtClean="0"/>
              <a:t>/</a:t>
            </a:r>
            <a:r>
              <a:rPr lang="en-GB" dirty="0"/>
              <a:t>ˌ</a:t>
            </a:r>
            <a:r>
              <a:rPr lang="en-GB" dirty="0" err="1"/>
              <a:t>ep.ɪˈ</a:t>
            </a:r>
            <a:r>
              <a:rPr lang="en-GB" dirty="0" err="1" smtClean="0"/>
              <a:t>stiːm</a:t>
            </a:r>
            <a:r>
              <a:rPr lang="en-GB" dirty="0" smtClean="0"/>
              <a:t>/ </a:t>
            </a:r>
            <a:br>
              <a:rPr lang="en-GB" dirty="0" smtClean="0"/>
            </a:br>
            <a:r>
              <a:rPr lang="en-GB" dirty="0" smtClean="0"/>
              <a:t>Foucault: </a:t>
            </a:r>
            <a:r>
              <a:rPr lang="en-GB" dirty="0"/>
              <a:t> the historical </a:t>
            </a:r>
            <a:r>
              <a:rPr lang="en-GB" i="1" dirty="0"/>
              <a:t>a priori</a:t>
            </a:r>
            <a:r>
              <a:rPr lang="en-GB" dirty="0"/>
              <a:t> that grounds knowledge and its discourses and thus represents the condition of their possibility within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particular epoch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0272" y="6691416"/>
            <a:ext cx="7632848" cy="34419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08000" lvl="1" indent="-508000" algn="l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</a:pPr>
            <a:r>
              <a:rPr lang="en-GB" sz="3800" dirty="0"/>
              <a:t>Gill: transnational historic bloc</a:t>
            </a:r>
          </a:p>
          <a:p>
            <a:pPr marL="508000" lvl="1" indent="-508000" algn="l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</a:pPr>
            <a:r>
              <a:rPr lang="en-GB" sz="3800" dirty="0" err="1"/>
              <a:t>Hardt</a:t>
            </a:r>
            <a:r>
              <a:rPr lang="en-GB" sz="3800" dirty="0"/>
              <a:t> &amp; </a:t>
            </a:r>
            <a:r>
              <a:rPr lang="en-GB" sz="3800" dirty="0" err="1"/>
              <a:t>Negri</a:t>
            </a:r>
            <a:r>
              <a:rPr lang="en-GB" sz="3800" dirty="0"/>
              <a:t>: Empire: (distributed/epistemic) neoliberal ascendancy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61023999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0711.jpg"/>
          <p:cNvPicPr/>
          <p:nvPr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Hegemony in the Global </a:t>
            </a:r>
            <a:r>
              <a:rPr lang="en-GB" dirty="0" smtClean="0"/>
              <a:t>Episteme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788568"/>
            <a:ext cx="12293600" cy="7560840"/>
          </a:xfrm>
        </p:spPr>
        <p:txBody>
          <a:bodyPr/>
          <a:lstStyle/>
          <a:p>
            <a:r>
              <a:rPr lang="en-GB" dirty="0" err="1"/>
              <a:t>Laclau</a:t>
            </a:r>
            <a:r>
              <a:rPr lang="en-GB" dirty="0"/>
              <a:t> &amp; </a:t>
            </a:r>
            <a:r>
              <a:rPr lang="en-GB" dirty="0" err="1"/>
              <a:t>Mouffe</a:t>
            </a:r>
            <a:r>
              <a:rPr lang="en-GB" dirty="0"/>
              <a:t>: hegemony articulates (discursive) social identities</a:t>
            </a:r>
          </a:p>
          <a:p>
            <a:r>
              <a:rPr lang="en-GB" dirty="0" err="1" smtClean="0"/>
              <a:t>Consumerised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dirty="0" err="1"/>
              <a:t>financialised</a:t>
            </a:r>
            <a:r>
              <a:rPr lang="en-GB" dirty="0"/>
              <a:t> </a:t>
            </a:r>
            <a:r>
              <a:rPr lang="en-GB" dirty="0" smtClean="0"/>
              <a:t>/ virtualised social </a:t>
            </a:r>
            <a:r>
              <a:rPr lang="en-GB" dirty="0"/>
              <a:t>identities: a new transnational and distributed hegemonic governmentality</a:t>
            </a:r>
          </a:p>
          <a:p>
            <a:r>
              <a:rPr lang="en-GB" dirty="0"/>
              <a:t>Global episteme: hegemony and resistance: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Google</a:t>
            </a:r>
            <a:r>
              <a:rPr lang="en-GB" dirty="0"/>
              <a:t>, Apple, Facebook, Monsanto, Nestle,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TPP/TTIP</a:t>
            </a:r>
            <a:br>
              <a:rPr lang="en-GB" dirty="0" smtClean="0"/>
            </a:br>
            <a:r>
              <a:rPr lang="en-GB" dirty="0" smtClean="0"/>
              <a:t>		 </a:t>
            </a:r>
            <a:r>
              <a:rPr lang="en-GB" i="1" dirty="0" err="1"/>
              <a:t>vs</a:t>
            </a:r>
            <a:r>
              <a:rPr lang="en-GB" i="1" dirty="0"/>
              <a:t>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		</a:t>
            </a:r>
            <a:r>
              <a:rPr lang="en-GB" dirty="0" err="1" smtClean="0"/>
              <a:t>Syriza</a:t>
            </a:r>
            <a:r>
              <a:rPr lang="en-GB" dirty="0"/>
              <a:t>, </a:t>
            </a:r>
            <a:r>
              <a:rPr lang="en-GB" dirty="0" err="1"/>
              <a:t>Podemos</a:t>
            </a:r>
            <a:r>
              <a:rPr lang="en-GB" dirty="0"/>
              <a:t>, Sanders and </a:t>
            </a:r>
            <a:r>
              <a:rPr lang="en-GB" dirty="0" err="1"/>
              <a:t>Corbyn</a:t>
            </a:r>
            <a:r>
              <a:rPr lang="en-GB" dirty="0"/>
              <a:t>.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55600" y="268288"/>
            <a:ext cx="12293600" cy="12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  <a:lvl2pPr indent="2286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2pPr>
            <a:lvl3pPr indent="4572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3pPr>
            <a:lvl4pPr indent="6858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4pPr>
            <a:lvl5pPr indent="9144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5pPr>
            <a:lvl6pPr indent="11430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6pPr>
            <a:lvl7pPr indent="13716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7pPr>
            <a:lvl8pPr indent="16002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8pPr>
            <a:lvl9pPr indent="1828800" defTabSz="584200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748010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1010358.jpeg"/>
          <p:cNvPicPr/>
          <p:nvPr/>
        </p:nvPicPr>
        <p:blipFill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525736" y="196280"/>
            <a:ext cx="12293600" cy="2592288"/>
          </a:xfrm>
          <a:prstGeom prst="rect">
            <a:avLst/>
          </a:prstGeom>
        </p:spPr>
        <p:txBody>
          <a:bodyPr/>
          <a:lstStyle>
            <a:lvl1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1pPr>
            <a:lvl2pPr marL="1016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2pPr>
            <a:lvl3pPr marL="1524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3pPr>
            <a:lvl4pPr marL="2032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4pPr>
            <a:lvl5pPr marL="2540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5pPr>
            <a:lvl6pPr marL="304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6pPr>
            <a:lvl7pPr marL="3556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7pPr>
            <a:lvl8pPr marL="4064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8pPr>
            <a:lvl9pPr marL="4572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r"/>
            <a:r>
              <a:rPr lang="en-GB" sz="9600" dirty="0" smtClean="0"/>
              <a:t> Leadership</a:t>
            </a:r>
            <a:endParaRPr lang="en-GB" sz="9600" i="1" dirty="0" smtClean="0"/>
          </a:p>
          <a:p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5600" y="2140496"/>
            <a:ext cx="12293600" cy="5400600"/>
          </a:xfrm>
          <a:prstGeom prst="rect">
            <a:avLst/>
          </a:prstGeom>
        </p:spPr>
        <p:txBody>
          <a:bodyPr/>
          <a:lstStyle>
            <a:lvl1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1pPr>
            <a:lvl2pPr marL="1016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2pPr>
            <a:lvl3pPr marL="1524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3pPr>
            <a:lvl4pPr marL="2032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4pPr>
            <a:lvl5pPr marL="2540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5pPr>
            <a:lvl6pPr marL="304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6pPr>
            <a:lvl7pPr marL="3556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7pPr>
            <a:lvl8pPr marL="4064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8pPr>
            <a:lvl9pPr marL="4572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r>
              <a:rPr lang="en-GB" dirty="0" smtClean="0"/>
              <a:t>Newspaper barons and private education </a:t>
            </a:r>
            <a:br>
              <a:rPr lang="en-GB" dirty="0" smtClean="0"/>
            </a:br>
            <a:r>
              <a:rPr lang="en-GB" i="1" dirty="0" err="1" smtClean="0"/>
              <a:t>vs</a:t>
            </a:r>
            <a:r>
              <a:rPr lang="en-GB" i="1" dirty="0" smtClean="0"/>
              <a:t> </a:t>
            </a:r>
            <a:br>
              <a:rPr lang="en-GB" i="1" dirty="0" smtClean="0"/>
            </a:br>
            <a:r>
              <a:rPr lang="en-GB" i="1" dirty="0" smtClean="0"/>
              <a:t>‘</a:t>
            </a:r>
            <a:r>
              <a:rPr lang="en-GB" dirty="0" smtClean="0"/>
              <a:t>Social media’ mediated social movements</a:t>
            </a:r>
            <a:br>
              <a:rPr lang="en-GB" dirty="0" smtClean="0"/>
            </a:br>
            <a:r>
              <a:rPr lang="en-GB" dirty="0" smtClean="0"/>
              <a:t> </a:t>
            </a:r>
          </a:p>
          <a:p>
            <a:r>
              <a:rPr lang="en-GB" dirty="0" smtClean="0"/>
              <a:t>‘Social media’ belong to corporate interests </a:t>
            </a:r>
            <a:br>
              <a:rPr lang="en-GB" dirty="0" smtClean="0"/>
            </a:br>
            <a:r>
              <a:rPr lang="en-GB" dirty="0" smtClean="0"/>
              <a:t>- a site of resistance where hegemony is fought for at the interpersonal level </a:t>
            </a:r>
            <a:br>
              <a:rPr lang="en-GB" dirty="0" smtClean="0"/>
            </a:br>
            <a:r>
              <a:rPr lang="en-GB" dirty="0" smtClean="0"/>
              <a:t>– the collective revolution of the self</a:t>
            </a:r>
          </a:p>
          <a:p>
            <a:r>
              <a:rPr lang="en-GB" dirty="0" smtClean="0"/>
              <a:t>Arab Spring – leaderless – </a:t>
            </a:r>
            <a:r>
              <a:rPr lang="en-GB" dirty="0" err="1" smtClean="0"/>
              <a:t>US:Sanders</a:t>
            </a:r>
            <a:r>
              <a:rPr lang="en-GB" dirty="0" smtClean="0"/>
              <a:t>, </a:t>
            </a:r>
            <a:r>
              <a:rPr lang="en-GB" dirty="0" err="1" smtClean="0"/>
              <a:t>Greece:Tsipras</a:t>
            </a:r>
            <a:r>
              <a:rPr lang="en-GB" dirty="0" smtClean="0"/>
              <a:t> </a:t>
            </a:r>
            <a:r>
              <a:rPr lang="en-GB" dirty="0" err="1" smtClean="0"/>
              <a:t>UK:Corbyn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 – heads of social movements organised online</a:t>
            </a:r>
          </a:p>
          <a:p>
            <a:pPr marL="0" indent="0" algn="l">
              <a:buNone/>
            </a:pP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G_078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14300" y="1363253"/>
            <a:ext cx="12772243" cy="8064051"/>
          </a:xfrm>
          <a:prstGeom prst="roundRect">
            <a:avLst>
              <a:gd name="adj" fmla="val 7162"/>
            </a:avLst>
          </a:prstGeom>
          <a:blipFill>
            <a:blip r:embed="rId3">
              <a:alphaModFix amt="4238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77638" y="1802320"/>
            <a:ext cx="12674924" cy="77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Edited by</a:t>
            </a:r>
            <a:r>
              <a:rPr sz="3000">
                <a:solidFill>
                  <a:srgbClr val="FFFFFF"/>
                </a:solidFill>
              </a:rPr>
              <a:t> - </a:t>
            </a:r>
            <a:r>
              <a:rPr sz="3000" i="1">
                <a:solidFill>
                  <a:srgbClr val="FFFFFF"/>
                </a:solidFill>
              </a:rPr>
              <a:t>David Kreps</a:t>
            </a:r>
            <a:endParaRPr sz="3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Foreword</a:t>
            </a:r>
            <a:r>
              <a:rPr sz="3000">
                <a:solidFill>
                  <a:srgbClr val="FFFFFF"/>
                </a:solidFill>
              </a:rPr>
              <a:t> - </a:t>
            </a:r>
            <a:r>
              <a:rPr sz="3000" i="1">
                <a:solidFill>
                  <a:srgbClr val="FFFFFF"/>
                </a:solidFill>
              </a:rPr>
              <a:t>Stephen Gill</a:t>
            </a:r>
            <a:r>
              <a:rPr sz="3000">
                <a:solidFill>
                  <a:srgbClr val="FFFFFF"/>
                </a:solidFill>
              </a:rPr>
              <a:t> - the Post-Modern Prince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b="1" u="sng">
                <a:solidFill>
                  <a:srgbClr val="FFFFFF"/>
                </a:solidFill>
              </a:rPr>
              <a:t>Chapters</a:t>
            </a:r>
            <a:r>
              <a:rPr sz="3000">
                <a:solidFill>
                  <a:srgbClr val="FFFFFF"/>
                </a:solidFill>
              </a:rPr>
              <a:t/>
            </a:r>
            <a:br>
              <a:rPr sz="3000">
                <a:solidFill>
                  <a:srgbClr val="FFFFFF"/>
                </a:solidFill>
              </a:rPr>
            </a:br>
            <a:r>
              <a:rPr sz="3000" i="1">
                <a:solidFill>
                  <a:srgbClr val="FFFFFF"/>
                </a:solidFill>
              </a:rPr>
              <a:t>David Kreps</a:t>
            </a:r>
            <a:r>
              <a:rPr sz="3000">
                <a:solidFill>
                  <a:srgbClr val="FFFFFF"/>
                </a:solidFill>
              </a:rPr>
              <a:t> - Introduction - three camps: Gramsci right, Foucault right, or the possibility of some benefit to using both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Alex Demirovic</a:t>
            </a:r>
            <a:r>
              <a:rPr sz="3000">
                <a:solidFill>
                  <a:srgbClr val="FFFFFF"/>
                </a:solidFill>
              </a:rPr>
              <a:t> - Truth and power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Ngai-Ling Sum</a:t>
            </a:r>
            <a:r>
              <a:rPr sz="3000">
                <a:solidFill>
                  <a:srgbClr val="FFFFFF"/>
                </a:solidFill>
              </a:rPr>
              <a:t> - Discourses of competitiveness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Marcus Schulzke</a:t>
            </a:r>
            <a:r>
              <a:rPr sz="3000">
                <a:solidFill>
                  <a:srgbClr val="FFFFFF"/>
                </a:solidFill>
              </a:rPr>
              <a:t> - Power and resistance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Jean-Paul Gagnon</a:t>
            </a:r>
            <a:r>
              <a:rPr sz="3000">
                <a:solidFill>
                  <a:srgbClr val="FFFFFF"/>
                </a:solidFill>
              </a:rPr>
              <a:t> - Education and democracy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Sonita Sarker</a:t>
            </a:r>
            <a:r>
              <a:rPr sz="3000">
                <a:solidFill>
                  <a:srgbClr val="FFFFFF"/>
                </a:solidFill>
              </a:rPr>
              <a:t> - </a:t>
            </a:r>
            <a:r>
              <a:rPr sz="2900">
                <a:solidFill>
                  <a:srgbClr val="FFFFFF"/>
                </a:solidFill>
              </a:rPr>
              <a:t>Subaltern positions without identity: Dalit and indigenous US</a:t>
            </a:r>
            <a:endParaRPr sz="3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Jelle Verserien &amp; Brecht de Smet </a:t>
            </a:r>
            <a:r>
              <a:rPr sz="3000">
                <a:solidFill>
                  <a:srgbClr val="FFFFFF"/>
                </a:solidFill>
              </a:rPr>
              <a:t>- Religion, modernity, Catholic and Shia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Efe Gurcan &amp; Onur Bakiner</a:t>
            </a:r>
            <a:r>
              <a:rPr sz="3000">
                <a:solidFill>
                  <a:srgbClr val="FFFFFF"/>
                </a:solidFill>
              </a:rPr>
              <a:t> - Latin American revolutionary politics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Heather Brunskell-Evans</a:t>
            </a:r>
            <a:r>
              <a:rPr sz="3000">
                <a:solidFill>
                  <a:srgbClr val="FFFFFF"/>
                </a:solidFill>
              </a:rPr>
              <a:t> - Western child psychology in post-invasion Iraq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David Kreps </a:t>
            </a:r>
            <a:r>
              <a:rPr sz="3000">
                <a:solidFill>
                  <a:srgbClr val="FFFFFF"/>
                </a:solidFill>
              </a:rPr>
              <a:t>- Complexity theory: can hegemony emerge from micro politics?</a:t>
            </a:r>
          </a:p>
        </p:txBody>
      </p:sp>
      <p:sp>
        <p:nvSpPr>
          <p:cNvPr id="95" name="Shape 95"/>
          <p:cNvSpPr>
            <a:spLocks noGrp="1"/>
          </p:cNvSpPr>
          <p:nvPr>
            <p:ph type="title" idx="4294967295"/>
          </p:nvPr>
        </p:nvSpPr>
        <p:spPr>
          <a:xfrm>
            <a:off x="93109" y="89259"/>
            <a:ext cx="12293601" cy="1126722"/>
          </a:xfrm>
          <a:prstGeom prst="rect">
            <a:avLst/>
          </a:prstGeom>
        </p:spPr>
        <p:txBody>
          <a:bodyPr anchor="b"/>
          <a:lstStyle>
            <a:lvl1pPr defTabSz="514095">
              <a:defRPr sz="5632" spc="-11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632" spc="-112">
                <a:solidFill>
                  <a:srgbClr val="314864"/>
                </a:solidFill>
              </a:rPr>
              <a:t>Gramsci and Foucault: A Reassessment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151</Words>
  <Application>Microsoft Macintosh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Editorial</vt:lpstr>
      <vt:lpstr>Gramsci and Foucault: Hegemony in the Global Episteme</vt:lpstr>
      <vt:lpstr>PowerPoint Presentation</vt:lpstr>
      <vt:lpstr>PowerPoint Presentation</vt:lpstr>
      <vt:lpstr>PowerPoint Presentation</vt:lpstr>
      <vt:lpstr>PowerPoint Presentation</vt:lpstr>
      <vt:lpstr>Hegemony in the Global Episteme</vt:lpstr>
      <vt:lpstr>Hegemony in the Global Episteme</vt:lpstr>
      <vt:lpstr>PowerPoint Presentation</vt:lpstr>
      <vt:lpstr>Gramsci and Foucault: A Reassessment</vt:lpstr>
      <vt:lpstr>Gramsci and Foucault: A Reassessment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Gramsci and Foucault: A Reassessment</dc:title>
  <dc:creator>FQDKAdmin</dc:creator>
  <cp:lastModifiedBy>David Kreps</cp:lastModifiedBy>
  <cp:revision>16</cp:revision>
  <dcterms:modified xsi:type="dcterms:W3CDTF">2015-09-18T13:02:26Z</dcterms:modified>
</cp:coreProperties>
</file>