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8" r:id="rId3"/>
    <p:sldId id="262" r:id="rId4"/>
    <p:sldId id="287" r:id="rId5"/>
    <p:sldId id="296" r:id="rId6"/>
    <p:sldId id="297" r:id="rId7"/>
    <p:sldId id="298" r:id="rId8"/>
    <p:sldId id="299" r:id="rId9"/>
    <p:sldId id="300" r:id="rId10"/>
    <p:sldId id="301" r:id="rId11"/>
    <p:sldId id="302" r:id="rId12"/>
    <p:sldId id="303" r:id="rId13"/>
    <p:sldId id="304" r:id="rId14"/>
    <p:sldId id="305" r:id="rId15"/>
    <p:sldId id="312" r:id="rId16"/>
    <p:sldId id="313" r:id="rId17"/>
    <p:sldId id="317" r:id="rId18"/>
    <p:sldId id="318" r:id="rId19"/>
    <p:sldId id="319" r:id="rId20"/>
    <p:sldId id="320" r:id="rId21"/>
    <p:sldId id="323" r:id="rId22"/>
    <p:sldId id="327" r:id="rId23"/>
    <p:sldId id="329" r:id="rId24"/>
    <p:sldId id="330" r:id="rId25"/>
    <p:sldId id="306" r:id="rId26"/>
    <p:sldId id="307" r:id="rId27"/>
    <p:sldId id="315" r:id="rId28"/>
    <p:sldId id="310" r:id="rId29"/>
    <p:sldId id="31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8" autoAdjust="0"/>
    <p:restoredTop sz="94660"/>
  </p:normalViewPr>
  <p:slideViewPr>
    <p:cSldViewPr>
      <p:cViewPr varScale="1">
        <p:scale>
          <a:sx n="42" d="100"/>
          <a:sy n="42" d="100"/>
        </p:scale>
        <p:origin x="48" y="320"/>
      </p:cViewPr>
      <p:guideLst>
        <p:guide orient="horz" pos="2160"/>
        <p:guide pos="2880"/>
      </p:guideLst>
    </p:cSldViewPr>
  </p:slideViewPr>
  <p:notesTextViewPr>
    <p:cViewPr>
      <p:scale>
        <a:sx n="100" d="100"/>
        <a:sy n="100" d="100"/>
      </p:scale>
      <p:origin x="0" y="0"/>
    </p:cViewPr>
  </p:notesTextViewPr>
  <p:notesViewPr>
    <p:cSldViewPr>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9786D-C791-4DBF-A9BB-6C0170DDEC1C}" type="datetimeFigureOut">
              <a:rPr lang="en-GB" smtClean="0"/>
              <a:pPr/>
              <a:t>02/12/2014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D94B4-350B-42C5-873E-931F7FCB25CF}" type="slidenum">
              <a:rPr lang="en-GB" smtClean="0"/>
              <a:pPr/>
              <a:t>‹#›</a:t>
            </a:fld>
            <a:endParaRPr lang="en-GB"/>
          </a:p>
        </p:txBody>
      </p:sp>
    </p:spTree>
    <p:extLst>
      <p:ext uri="{BB962C8B-B14F-4D97-AF65-F5344CB8AC3E}">
        <p14:creationId xmlns:p14="http://schemas.microsoft.com/office/powerpoint/2010/main" val="427331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4D94B4-350B-42C5-873E-931F7FCB25CF}" type="slidenum">
              <a:rPr lang="en-GB" smtClean="0"/>
              <a:pPr/>
              <a:t>2</a:t>
            </a:fld>
            <a:endParaRPr lang="en-GB"/>
          </a:p>
        </p:txBody>
      </p:sp>
    </p:spTree>
    <p:extLst>
      <p:ext uri="{BB962C8B-B14F-4D97-AF65-F5344CB8AC3E}">
        <p14:creationId xmlns:p14="http://schemas.microsoft.com/office/powerpoint/2010/main" val="11539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4D94B4-350B-42C5-873E-931F7FCB25CF}" type="slidenum">
              <a:rPr lang="en-GB" smtClean="0"/>
              <a:pPr/>
              <a:t>3</a:t>
            </a:fld>
            <a:endParaRPr lang="en-GB"/>
          </a:p>
        </p:txBody>
      </p:sp>
    </p:spTree>
    <p:extLst>
      <p:ext uri="{BB962C8B-B14F-4D97-AF65-F5344CB8AC3E}">
        <p14:creationId xmlns:p14="http://schemas.microsoft.com/office/powerpoint/2010/main" val="1380862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C4D94B4-350B-42C5-873E-931F7FCB25CF}" type="slidenum">
              <a:rPr lang="en-GB" smtClean="0"/>
              <a:pPr/>
              <a:t>4</a:t>
            </a:fld>
            <a:endParaRPr lang="en-GB"/>
          </a:p>
        </p:txBody>
      </p:sp>
    </p:spTree>
    <p:extLst>
      <p:ext uri="{BB962C8B-B14F-4D97-AF65-F5344CB8AC3E}">
        <p14:creationId xmlns:p14="http://schemas.microsoft.com/office/powerpoint/2010/main" val="33016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ctrTitle"/>
          </p:nvPr>
        </p:nvSpPr>
        <p:spPr>
          <a:xfrm>
            <a:off x="81915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833437" y="3600450"/>
            <a:ext cx="4129088" cy="2047875"/>
          </a:xfrm>
          <a:prstGeom prst="rect">
            <a:avLst/>
          </a:prstGeom>
        </p:spPr>
        <p:txBody>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7913" y="361950"/>
            <a:ext cx="5959475"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366963" y="2124075"/>
            <a:ext cx="2903537" cy="4002088"/>
          </a:xfrm>
          <a:prstGeom prst="rect">
            <a:avLst/>
          </a:prstGeo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a:p>
        </p:txBody>
      </p:sp>
      <p:sp>
        <p:nvSpPr>
          <p:cNvPr id="4" name="Content Placeholder 3"/>
          <p:cNvSpPr>
            <a:spLocks noGrp="1"/>
          </p:cNvSpPr>
          <p:nvPr>
            <p:ph sz="half" idx="2"/>
          </p:nvPr>
        </p:nvSpPr>
        <p:spPr>
          <a:xfrm>
            <a:off x="5422900" y="2124075"/>
            <a:ext cx="2903538" cy="4002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8" name="Picture 2" descr="MASTER_Salford logo_RGB.png"/>
          <p:cNvPicPr>
            <a:picLocks noChangeAspect="1"/>
          </p:cNvPicPr>
          <p:nvPr userDrawn="1"/>
        </p:nvPicPr>
        <p:blipFill>
          <a:blip r:embed="rId2" cstate="print"/>
          <a:srcRect/>
          <a:stretch>
            <a:fillRect/>
          </a:stretch>
        </p:blipFill>
        <p:spPr bwMode="auto">
          <a:xfrm>
            <a:off x="179512" y="145423"/>
            <a:ext cx="1373187" cy="1027112"/>
          </a:xfrm>
          <a:prstGeom prst="rect">
            <a:avLst/>
          </a:prstGeom>
          <a:noFill/>
          <a:ln w="9525">
            <a:noFill/>
            <a:miter lim="800000"/>
            <a:headEnd/>
            <a:tailEnd/>
          </a:ln>
        </p:spPr>
      </p:pic>
    </p:spTree>
    <p:extLst>
      <p:ext uri="{BB962C8B-B14F-4D97-AF65-F5344CB8AC3E}">
        <p14:creationId xmlns:p14="http://schemas.microsoft.com/office/powerpoint/2010/main" val="171259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idx="1"/>
          </p:nvPr>
        </p:nvSpPr>
        <p:spPr>
          <a:xfrm>
            <a:off x="510999" y="2905124"/>
            <a:ext cx="7956726" cy="3221040"/>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MASTER_Salford logo_RGB.png"/>
          <p:cNvPicPr>
            <a:picLocks noChangeAspect="1"/>
          </p:cNvPicPr>
          <p:nvPr/>
        </p:nvPicPr>
        <p:blipFill>
          <a:blip r:embed="rId2" cstate="print"/>
          <a:srcRect/>
          <a:stretch>
            <a:fillRect/>
          </a:stretch>
        </p:blipFill>
        <p:spPr bwMode="auto">
          <a:xfrm>
            <a:off x="617538" y="261938"/>
            <a:ext cx="2024062" cy="151606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Content Placeholder 2"/>
          <p:cNvSpPr>
            <a:spLocks noGrp="1"/>
          </p:cNvSpPr>
          <p:nvPr>
            <p:ph sz="half" idx="1"/>
          </p:nvPr>
        </p:nvSpPr>
        <p:spPr>
          <a:xfrm>
            <a:off x="457200" y="2905124"/>
            <a:ext cx="4038600" cy="3221039"/>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905124"/>
            <a:ext cx="4038600" cy="3221039"/>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3" name="Text Placeholder 2"/>
          <p:cNvSpPr>
            <a:spLocks noGrp="1"/>
          </p:cNvSpPr>
          <p:nvPr>
            <p:ph type="body" idx="1"/>
          </p:nvPr>
        </p:nvSpPr>
        <p:spPr>
          <a:xfrm>
            <a:off x="510998" y="2913063"/>
            <a:ext cx="3986389"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998" y="3706813"/>
            <a:ext cx="3986389" cy="2419349"/>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914651"/>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706813"/>
            <a:ext cx="4041775" cy="2419350"/>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8"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10"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_quote">
    <p:spTree>
      <p:nvGrpSpPr>
        <p:cNvPr id="1" name=""/>
        <p:cNvGrpSpPr/>
        <p:nvPr/>
      </p:nvGrpSpPr>
      <p:grpSpPr>
        <a:xfrm>
          <a:off x="0" y="0"/>
          <a:ext cx="0" cy="0"/>
          <a:chOff x="0" y="0"/>
          <a:chExt cx="0" cy="0"/>
        </a:xfrm>
      </p:grpSpPr>
      <p:pic>
        <p:nvPicPr>
          <p:cNvPr id="6"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10" name="Text Placeholder 3"/>
          <p:cNvSpPr>
            <a:spLocks noGrp="1"/>
          </p:cNvSpPr>
          <p:nvPr>
            <p:ph type="body" sz="half" idx="2"/>
          </p:nvPr>
        </p:nvSpPr>
        <p:spPr>
          <a:xfrm>
            <a:off x="510998" y="2905126"/>
            <a:ext cx="8175801" cy="12763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3"/>
          <p:cNvSpPr>
            <a:spLocks noGrp="1"/>
          </p:cNvSpPr>
          <p:nvPr>
            <p:ph sz="half" idx="13"/>
          </p:nvPr>
        </p:nvSpPr>
        <p:spPr>
          <a:xfrm>
            <a:off x="510998" y="4772024"/>
            <a:ext cx="8175802" cy="135413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
          <p:cNvSpPr>
            <a:spLocks noGrp="1"/>
          </p:cNvSpPr>
          <p:nvPr>
            <p:ph type="body" sz="half" idx="14"/>
          </p:nvPr>
        </p:nvSpPr>
        <p:spPr>
          <a:xfrm>
            <a:off x="510998" y="4324351"/>
            <a:ext cx="8175802"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7" name="Date Placeholder 3"/>
          <p:cNvSpPr>
            <a:spLocks noGrp="1"/>
          </p:cNvSpPr>
          <p:nvPr>
            <p:ph type="dt" sz="half" idx="15"/>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8"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9" name="Slide Number Placeholder 5"/>
          <p:cNvSpPr>
            <a:spLocks noGrp="1"/>
          </p:cNvSpPr>
          <p:nvPr>
            <p:ph type="sldNum" sz="quarter" idx="17"/>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9" name="Title 1"/>
          <p:cNvSpPr>
            <a:spLocks noGrp="1"/>
          </p:cNvSpPr>
          <p:nvPr>
            <p:ph type="title"/>
          </p:nvPr>
        </p:nvSpPr>
        <p:spPr>
          <a:xfrm>
            <a:off x="510999" y="1428749"/>
            <a:ext cx="8175801" cy="1476375"/>
          </a:xfrm>
          <a:prstGeom prst="rect">
            <a:avLst/>
          </a:prstGeom>
        </p:spPr>
        <p:txBody>
          <a:bodyPr/>
          <a:lstStyle>
            <a:lvl1pPr>
              <a:defRPr sz="4400"/>
            </a:lvl1pPr>
          </a:lstStyle>
          <a:p>
            <a:r>
              <a:rPr lang="en-US"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401638" y="166688"/>
            <a:ext cx="1373187" cy="1027112"/>
          </a:xfrm>
          <a:prstGeom prst="rect">
            <a:avLst/>
          </a:prstGeom>
          <a:noFill/>
          <a:ln w="9525">
            <a:noFill/>
            <a:miter lim="800000"/>
            <a:headEnd/>
            <a:tailEnd/>
          </a:ln>
        </p:spPr>
      </p:pic>
      <p:sp>
        <p:nvSpPr>
          <p:cNvPr id="2" name="Title 1"/>
          <p:cNvSpPr>
            <a:spLocks noGrp="1"/>
          </p:cNvSpPr>
          <p:nvPr>
            <p:ph type="title"/>
          </p:nvPr>
        </p:nvSpPr>
        <p:spPr>
          <a:xfrm>
            <a:off x="457200" y="1133475"/>
            <a:ext cx="3008313" cy="8382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3200"/>
            </a:lvl1pPr>
            <a:lvl2pPr>
              <a:buClr>
                <a:srgbClr val="C60C30"/>
              </a:buClr>
              <a:defRPr sz="2800"/>
            </a:lvl2pPr>
            <a:lvl3pPr>
              <a:buClr>
                <a:srgbClr val="C60C30"/>
              </a:buClr>
              <a:defRPr sz="2400"/>
            </a:lvl3pPr>
            <a:lvl4pPr>
              <a:buClr>
                <a:srgbClr val="C60C30"/>
              </a:buClr>
              <a:defRPr sz="2000"/>
            </a:lvl4pPr>
            <a:lvl5pPr>
              <a:buClr>
                <a:srgbClr val="C60C3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71676"/>
            <a:ext cx="3008313" cy="4154488"/>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05678D14-8E31-4546-8AA6-1B7E106935BD}" type="datetimeFigureOut">
              <a:rPr lang="en-GB" smtClean="0"/>
              <a:pPr/>
              <a:t>02/12/2014</a:t>
            </a:fld>
            <a:endParaRPr lang="en-GB"/>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cs typeface="+mn-cs"/>
              </a:defRPr>
            </a:lvl1pPr>
          </a:lstStyle>
          <a:p>
            <a:fld id="{12D473FB-462D-4E15-8AB5-8E52092C14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MASTER_Salford logo_RGB.png"/>
          <p:cNvPicPr>
            <a:picLocks noChangeAspect="1"/>
          </p:cNvPicPr>
          <p:nvPr/>
        </p:nvPicPr>
        <p:blipFill>
          <a:blip r:embed="rId2" cstate="print"/>
          <a:srcRect/>
          <a:stretch>
            <a:fillRect/>
          </a:stretch>
        </p:blipFill>
        <p:spPr bwMode="auto">
          <a:xfrm>
            <a:off x="179512" y="145423"/>
            <a:ext cx="1373187" cy="1027112"/>
          </a:xfrm>
          <a:prstGeom prst="rect">
            <a:avLst/>
          </a:prstGeom>
          <a:noFill/>
          <a:ln w="9525">
            <a:noFill/>
            <a:miter lim="800000"/>
            <a:headEnd/>
            <a:tailEnd/>
          </a:ln>
        </p:spPr>
      </p:pic>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 id="2147483674" r:id="rId10"/>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cs typeface="Arial Bold" pitchFamily="34" charset="0"/>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342900" indent="-342900" algn="l" defTabSz="457200" rtl="0" eaLnBrk="1" fontAlgn="base" hangingPunct="1">
        <a:spcBef>
          <a:spcPct val="20000"/>
        </a:spcBef>
        <a:spcAft>
          <a:spcPct val="0"/>
        </a:spcAft>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72816"/>
            <a:ext cx="8073330" cy="1470025"/>
          </a:xfrm>
        </p:spPr>
        <p:txBody>
          <a:bodyPr/>
          <a:lstStyle/>
          <a:p>
            <a:r>
              <a:rPr lang="en-GB" sz="3600" dirty="0" smtClean="0"/>
              <a:t>Young people’s experiences of custody</a:t>
            </a:r>
            <a:endParaRPr lang="en-GB" sz="3600" dirty="0"/>
          </a:p>
        </p:txBody>
      </p:sp>
      <p:sp>
        <p:nvSpPr>
          <p:cNvPr id="3" name="Subtitle 2"/>
          <p:cNvSpPr>
            <a:spLocks noGrp="1"/>
          </p:cNvSpPr>
          <p:nvPr>
            <p:ph type="subTitle" idx="1"/>
          </p:nvPr>
        </p:nvSpPr>
        <p:spPr>
          <a:xfrm>
            <a:off x="467544" y="4005064"/>
            <a:ext cx="7338963" cy="2448272"/>
          </a:xfrm>
        </p:spPr>
        <p:txBody>
          <a:bodyPr/>
          <a:lstStyle/>
          <a:p>
            <a:r>
              <a:rPr lang="en-GB" sz="2000" dirty="0" smtClean="0"/>
              <a:t>Professor Neal Hazel</a:t>
            </a:r>
          </a:p>
          <a:p>
            <a:r>
              <a:rPr lang="en-GB" sz="1600" dirty="0" smtClean="0"/>
              <a:t>Director, Centre for Social Research (CSR.Salford)</a:t>
            </a:r>
          </a:p>
          <a:p>
            <a:endParaRPr lang="en-GB" sz="1600" dirty="0" smtClean="0"/>
          </a:p>
          <a:p>
            <a:r>
              <a:rPr lang="en-GB" sz="1600" dirty="0" smtClean="0"/>
              <a:t>Helsinki </a:t>
            </a:r>
            <a:r>
              <a:rPr lang="en-GB" sz="1600" dirty="0"/>
              <a:t>Foundation conference on c</a:t>
            </a:r>
            <a:r>
              <a:rPr lang="en-GB" sz="1600" dirty="0" smtClean="0"/>
              <a:t>hildren deprived of liberty in Central and Eastern Europe</a:t>
            </a:r>
            <a:endParaRPr lang="en-GB" sz="1600" dirty="0" smtClean="0"/>
          </a:p>
          <a:p>
            <a:r>
              <a:rPr lang="en-GB" sz="1600" dirty="0" smtClean="0"/>
              <a:t>Budapest, 4-5 December 2014</a:t>
            </a:r>
          </a:p>
          <a:p>
            <a:endParaRPr lang="en-GB" sz="1600" dirty="0" smtClean="0"/>
          </a:p>
          <a:p>
            <a:r>
              <a:rPr lang="en-GB" sz="1600" dirty="0" smtClean="0"/>
              <a:t>Twitter: @</a:t>
            </a:r>
            <a:r>
              <a:rPr lang="en-GB" sz="1600" dirty="0" err="1" smtClean="0"/>
              <a:t>NealHazel</a:t>
            </a:r>
            <a:endParaRPr lang="en-GB" sz="1600" dirty="0" smtClean="0"/>
          </a:p>
        </p:txBody>
      </p:sp>
      <p:pic>
        <p:nvPicPr>
          <p:cNvPr id="5" name="Picture 1"/>
          <p:cNvPicPr>
            <a:picLocks noChangeAspect="1" noChangeArrowheads="1"/>
          </p:cNvPicPr>
          <p:nvPr/>
        </p:nvPicPr>
        <p:blipFill>
          <a:blip r:embed="rId2"/>
          <a:srcRect/>
          <a:stretch>
            <a:fillRect/>
          </a:stretch>
        </p:blipFill>
        <p:spPr bwMode="auto">
          <a:xfrm>
            <a:off x="6564218" y="404664"/>
            <a:ext cx="2546068" cy="973671"/>
          </a:xfrm>
          <a:prstGeom prst="rect">
            <a:avLst/>
          </a:prstGeom>
          <a:noFill/>
          <a:ln w="12700">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 cells</a:t>
            </a:r>
          </a:p>
        </p:txBody>
      </p:sp>
      <p:sp>
        <p:nvSpPr>
          <p:cNvPr id="21510" name="Rectangle 3"/>
          <p:cNvSpPr>
            <a:spLocks noGrp="1" noChangeArrowheads="1"/>
          </p:cNvSpPr>
          <p:nvPr>
            <p:ph type="body" sz="half" idx="1"/>
          </p:nvPr>
        </p:nvSpPr>
        <p:spPr>
          <a:xfrm>
            <a:off x="351631" y="1331913"/>
            <a:ext cx="8351838" cy="4281488"/>
          </a:xfrm>
        </p:spPr>
        <p:txBody>
          <a:bodyPr/>
          <a:lstStyle/>
          <a:p>
            <a:pPr eaLnBrk="1" hangingPunct="1">
              <a:spcBef>
                <a:spcPct val="50000"/>
              </a:spcBef>
            </a:pPr>
            <a:r>
              <a:rPr lang="en-GB" altLang="en-US" sz="2000" dirty="0" smtClean="0"/>
              <a:t>Coping strategies</a:t>
            </a:r>
          </a:p>
          <a:p>
            <a:pPr lvl="1" eaLnBrk="1" hangingPunct="1">
              <a:spcBef>
                <a:spcPct val="50000"/>
              </a:spcBef>
            </a:pPr>
            <a:r>
              <a:rPr lang="en-GB" altLang="en-US" sz="1800" dirty="0" smtClean="0"/>
              <a:t>E.g., Sleep, sucking thumb, doing press ups, singing in head</a:t>
            </a:r>
          </a:p>
          <a:p>
            <a:pPr lvl="1" algn="ctr" eaLnBrk="1" hangingPunct="1">
              <a:spcBef>
                <a:spcPct val="50000"/>
              </a:spcBef>
              <a:buFont typeface="Arial" panose="020B0604020202020204" pitchFamily="34" charset="0"/>
              <a:buNone/>
            </a:pPr>
            <a:r>
              <a:rPr lang="en-GB" altLang="en-US" sz="1600" i="1" dirty="0" smtClean="0"/>
              <a:t>“All you can do is just sit there and think or just do, repeat songs in your head, Heartless Crew, whatever, or start doing press up and sit ups.  Otherwise you just give in, you break. And you’re just sitting there and you think “Oh I can’t take this anymore, I </a:t>
            </a:r>
            <a:r>
              <a:rPr lang="en-GB" altLang="en-US" sz="1600" i="1" dirty="0" err="1" smtClean="0"/>
              <a:t>wanna</a:t>
            </a:r>
            <a:r>
              <a:rPr lang="en-GB" altLang="en-US" sz="1600" i="1" dirty="0" smtClean="0"/>
              <a:t> go home” -  and then you go into an interview and squeal. So, you can’t do that, you’ve </a:t>
            </a:r>
            <a:r>
              <a:rPr lang="en-GB" altLang="en-US" sz="1600" i="1" dirty="0" err="1" smtClean="0"/>
              <a:t>gotta</a:t>
            </a:r>
            <a:r>
              <a:rPr lang="en-GB" altLang="en-US" sz="1600" i="1" dirty="0" smtClean="0"/>
              <a:t> keep a strong head.” (17 </a:t>
            </a:r>
            <a:r>
              <a:rPr lang="en-GB" altLang="en-US" sz="1600" i="1" dirty="0" err="1" smtClean="0"/>
              <a:t>yr</a:t>
            </a:r>
            <a:r>
              <a:rPr lang="en-GB" altLang="en-US" sz="1600" i="1" dirty="0" smtClean="0"/>
              <a:t> old male</a:t>
            </a:r>
            <a:r>
              <a:rPr lang="en-GB" altLang="en-US" sz="1600" i="1" dirty="0" smtClean="0"/>
              <a:t>)</a:t>
            </a:r>
          </a:p>
          <a:p>
            <a:pPr lvl="1" algn="ctr" eaLnBrk="1" hangingPunct="1">
              <a:spcBef>
                <a:spcPct val="50000"/>
              </a:spcBef>
              <a:buFont typeface="Arial" panose="020B0604020202020204" pitchFamily="34" charset="0"/>
              <a:buNone/>
            </a:pPr>
            <a:endParaRPr lang="en-GB" altLang="en-US" sz="1600" i="1" dirty="0" smtClean="0"/>
          </a:p>
          <a:p>
            <a:pPr lvl="1" eaLnBrk="1" hangingPunct="1">
              <a:spcBef>
                <a:spcPct val="50000"/>
              </a:spcBef>
            </a:pPr>
            <a:r>
              <a:rPr lang="en-GB" altLang="en-US" sz="1800" dirty="0" smtClean="0"/>
              <a:t>Hitting buzzer (and challenging)</a:t>
            </a:r>
          </a:p>
          <a:p>
            <a:pPr lvl="1" eaLnBrk="1" hangingPunct="1">
              <a:spcBef>
                <a:spcPct val="50000"/>
              </a:spcBef>
              <a:buFont typeface="Arial" panose="020B0604020202020204" pitchFamily="34" charset="0"/>
              <a:buNone/>
            </a:pPr>
            <a:r>
              <a:rPr lang="en-GB" altLang="en-US" sz="1600" i="1" dirty="0" smtClean="0"/>
              <a:t>“They kept coming along every time I pressed the buzzer and asking me what I wanted, and I’d go “</a:t>
            </a:r>
            <a:r>
              <a:rPr lang="en-GB" altLang="en-US" sz="1600" i="1" dirty="0" err="1" smtClean="0"/>
              <a:t>Erm</a:t>
            </a:r>
            <a:r>
              <a:rPr lang="en-GB" altLang="en-US" sz="1600" i="1" dirty="0" smtClean="0"/>
              <a:t> ... oh, I’ve forgotten now.” And then I’d wait for the buzzer to go (...) front desk and press it again.” 18 </a:t>
            </a:r>
            <a:r>
              <a:rPr lang="en-GB" altLang="en-US" sz="1600" i="1" dirty="0" err="1" smtClean="0"/>
              <a:t>yr</a:t>
            </a:r>
            <a:r>
              <a:rPr lang="en-GB" altLang="en-US" sz="1600" i="1" dirty="0" smtClean="0"/>
              <a:t> old female</a:t>
            </a:r>
          </a:p>
          <a:p>
            <a:pPr lvl="1" algn="ctr" eaLnBrk="1" hangingPunct="1">
              <a:spcBef>
                <a:spcPct val="50000"/>
              </a:spcBef>
              <a:buFont typeface="Arial" panose="020B0604020202020204" pitchFamily="34" charset="0"/>
              <a:buNone/>
            </a:pPr>
            <a:r>
              <a:rPr lang="en-GB" altLang="en-US" sz="800" i="1" dirty="0" smtClean="0"/>
              <a:t>-----------</a:t>
            </a:r>
          </a:p>
          <a:p>
            <a:pPr lvl="1" algn="ctr" eaLnBrk="1" hangingPunct="1">
              <a:spcBef>
                <a:spcPct val="50000"/>
              </a:spcBef>
              <a:buFont typeface="Arial" panose="020B0604020202020204" pitchFamily="34" charset="0"/>
              <a:buNone/>
            </a:pPr>
            <a:r>
              <a:rPr lang="en-GB" altLang="en-US" sz="1600" i="1" dirty="0" smtClean="0"/>
              <a:t>“I thought well they're being a bit not right to me today so I'm </a:t>
            </a:r>
            <a:r>
              <a:rPr lang="en-GB" altLang="en-US" sz="1600" i="1" dirty="0" err="1" smtClean="0"/>
              <a:t>gonna</a:t>
            </a:r>
            <a:r>
              <a:rPr lang="en-GB" altLang="en-US" sz="1600" i="1" dirty="0" smtClean="0"/>
              <a:t> get </a:t>
            </a:r>
            <a:r>
              <a:rPr lang="en-GB" altLang="en-US" sz="1600" i="1" dirty="0" err="1" smtClean="0"/>
              <a:t>em</a:t>
            </a:r>
            <a:r>
              <a:rPr lang="en-GB" altLang="en-US" sz="1600" i="1" dirty="0" smtClean="0"/>
              <a:t> back, so rung the buzzer”</a:t>
            </a:r>
            <a:r>
              <a:rPr lang="en-GB" altLang="en-US" sz="1600" dirty="0" smtClean="0"/>
              <a:t> 16 </a:t>
            </a:r>
            <a:r>
              <a:rPr lang="en-GB" altLang="en-US" sz="1600" dirty="0" err="1" smtClean="0"/>
              <a:t>yr</a:t>
            </a:r>
            <a:r>
              <a:rPr lang="en-GB" altLang="en-US" sz="1600" dirty="0" smtClean="0"/>
              <a:t> old female</a:t>
            </a:r>
          </a:p>
        </p:txBody>
      </p:sp>
    </p:spTree>
    <p:extLst>
      <p:ext uri="{BB962C8B-B14F-4D97-AF65-F5344CB8AC3E}">
        <p14:creationId xmlns:p14="http://schemas.microsoft.com/office/powerpoint/2010/main" val="10994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Interviews</a:t>
            </a:r>
          </a:p>
        </p:txBody>
      </p:sp>
      <p:sp>
        <p:nvSpPr>
          <p:cNvPr id="22534" name="Rectangle 3"/>
          <p:cNvSpPr>
            <a:spLocks noGrp="1" noChangeArrowheads="1"/>
          </p:cNvSpPr>
          <p:nvPr>
            <p:ph type="body" sz="half" idx="1"/>
          </p:nvPr>
        </p:nvSpPr>
        <p:spPr>
          <a:xfrm>
            <a:off x="323718" y="1196752"/>
            <a:ext cx="8351838" cy="4281487"/>
          </a:xfrm>
        </p:spPr>
        <p:txBody>
          <a:bodyPr/>
          <a:lstStyle/>
          <a:p>
            <a:pPr eaLnBrk="1" hangingPunct="1">
              <a:spcBef>
                <a:spcPct val="50000"/>
              </a:spcBef>
            </a:pPr>
            <a:r>
              <a:rPr lang="en-GB" altLang="en-US" sz="2400" dirty="0" smtClean="0"/>
              <a:t>Verbally </a:t>
            </a:r>
            <a:r>
              <a:rPr lang="en-GB" altLang="en-US" sz="2400" dirty="0" smtClean="0"/>
              <a:t>intimidating</a:t>
            </a:r>
          </a:p>
          <a:p>
            <a:pPr eaLnBrk="1" hangingPunct="1">
              <a:spcBef>
                <a:spcPct val="50000"/>
              </a:spcBef>
            </a:pPr>
            <a:endParaRPr lang="en-GB" altLang="en-US" sz="2400" dirty="0" smtClean="0"/>
          </a:p>
          <a:p>
            <a:pPr lvl="1" eaLnBrk="1" hangingPunct="1">
              <a:spcBef>
                <a:spcPct val="50000"/>
              </a:spcBef>
            </a:pPr>
            <a:r>
              <a:rPr lang="en-GB" altLang="en-US" sz="2400" dirty="0" smtClean="0"/>
              <a:t>Rapid and confusing </a:t>
            </a:r>
            <a:r>
              <a:rPr lang="en-GB" altLang="en-US" sz="2400" dirty="0" smtClean="0"/>
              <a:t>questions</a:t>
            </a:r>
            <a:endParaRPr lang="en-GB" altLang="en-US" sz="2400" dirty="0" smtClean="0"/>
          </a:p>
          <a:p>
            <a:pPr lvl="1" algn="ctr" eaLnBrk="1" hangingPunct="1">
              <a:spcBef>
                <a:spcPct val="50000"/>
              </a:spcBef>
              <a:buFont typeface="Arial" panose="020B0604020202020204" pitchFamily="34" charset="0"/>
              <a:buNone/>
            </a:pPr>
            <a:r>
              <a:rPr lang="en-GB" altLang="en-US" sz="1600" i="1" dirty="0" smtClean="0"/>
              <a:t>“They try and make you say things that you don’t want to say, or they try twisting things so that I don’t know” (15 </a:t>
            </a:r>
            <a:r>
              <a:rPr lang="en-GB" altLang="en-US" sz="1600" i="1" dirty="0" err="1" smtClean="0"/>
              <a:t>yr</a:t>
            </a:r>
            <a:r>
              <a:rPr lang="en-GB" altLang="en-US" sz="1600" i="1" dirty="0" smtClean="0"/>
              <a:t> old male) </a:t>
            </a:r>
            <a:endParaRPr lang="en-GB" altLang="en-US" sz="1600" i="1" dirty="0" smtClean="0"/>
          </a:p>
          <a:p>
            <a:pPr lvl="1" algn="ctr" eaLnBrk="1" hangingPunct="1">
              <a:spcBef>
                <a:spcPct val="50000"/>
              </a:spcBef>
              <a:buFont typeface="Arial" panose="020B0604020202020204" pitchFamily="34" charset="0"/>
              <a:buNone/>
            </a:pPr>
            <a:endParaRPr lang="en-GB" altLang="en-US" sz="1600" i="1" dirty="0" smtClean="0"/>
          </a:p>
          <a:p>
            <a:pPr lvl="1" algn="ctr" eaLnBrk="1" hangingPunct="1">
              <a:spcBef>
                <a:spcPct val="50000"/>
              </a:spcBef>
              <a:buFont typeface="Arial" panose="020B0604020202020204" pitchFamily="34" charset="0"/>
              <a:buNone/>
            </a:pPr>
            <a:r>
              <a:rPr lang="en-GB" altLang="en-US" sz="900" i="1" dirty="0" smtClean="0"/>
              <a:t>------------</a:t>
            </a:r>
          </a:p>
          <a:p>
            <a:pPr lvl="1" algn="ctr" eaLnBrk="1" hangingPunct="1">
              <a:buFont typeface="Arial" panose="020B0604020202020204" pitchFamily="34" charset="0"/>
              <a:buNone/>
            </a:pPr>
            <a:r>
              <a:rPr lang="en-GB" altLang="en-US" sz="1600" i="1" dirty="0" smtClean="0"/>
              <a:t>“It was scary. I couldn’t really say what happened cos I was that scared and worried.  And they kept changing it, forcing me to say whatever, to say what they think…Cos I was saying something and then they were just putting words into my mouth.” (15 </a:t>
            </a:r>
            <a:r>
              <a:rPr lang="en-GB" altLang="en-US" sz="1600" i="1" dirty="0" err="1" smtClean="0"/>
              <a:t>yr</a:t>
            </a:r>
            <a:r>
              <a:rPr lang="en-GB" altLang="en-US" sz="1600" i="1" dirty="0" smtClean="0"/>
              <a:t> old male</a:t>
            </a:r>
            <a:r>
              <a:rPr lang="en-GB" altLang="en-US" sz="1600" i="1" dirty="0" smtClean="0"/>
              <a:t>)</a:t>
            </a:r>
          </a:p>
          <a:p>
            <a:pPr lvl="1" algn="ctr" eaLnBrk="1" hangingPunct="1">
              <a:buFont typeface="Arial" panose="020B0604020202020204" pitchFamily="34" charset="0"/>
              <a:buNone/>
            </a:pPr>
            <a:endParaRPr lang="en-GB" altLang="en-US" sz="1600" i="1" dirty="0" smtClean="0"/>
          </a:p>
          <a:p>
            <a:pPr lvl="1" algn="ctr" eaLnBrk="1" hangingPunct="1">
              <a:buFont typeface="Arial" panose="020B0604020202020204" pitchFamily="34" charset="0"/>
              <a:buNone/>
            </a:pPr>
            <a:r>
              <a:rPr lang="en-GB" altLang="en-US" sz="1600" i="1" dirty="0" smtClean="0"/>
              <a:t>---------</a:t>
            </a:r>
          </a:p>
          <a:p>
            <a:pPr lvl="1" algn="ctr" eaLnBrk="1" hangingPunct="1">
              <a:buFont typeface="Arial" panose="020B0604020202020204" pitchFamily="34" charset="0"/>
              <a:buNone/>
            </a:pPr>
            <a:r>
              <a:rPr lang="en-GB" altLang="en-US" sz="1600" i="1" dirty="0" smtClean="0"/>
              <a:t>“They try and put pressure on you and ask you weird questions.</a:t>
            </a:r>
            <a:r>
              <a:rPr lang="en-GB" altLang="en-US" sz="1600" dirty="0" smtClean="0"/>
              <a:t>” (15 </a:t>
            </a:r>
            <a:r>
              <a:rPr lang="en-GB" altLang="en-US" sz="1600" dirty="0" err="1" smtClean="0"/>
              <a:t>yr</a:t>
            </a:r>
            <a:r>
              <a:rPr lang="en-GB" altLang="en-US" sz="1600" dirty="0" smtClean="0"/>
              <a:t> old male)</a:t>
            </a:r>
            <a:endParaRPr lang="en-GB" altLang="en-US" sz="1600" i="1" dirty="0" smtClean="0"/>
          </a:p>
        </p:txBody>
      </p:sp>
    </p:spTree>
    <p:extLst>
      <p:ext uri="{BB962C8B-B14F-4D97-AF65-F5344CB8AC3E}">
        <p14:creationId xmlns:p14="http://schemas.microsoft.com/office/powerpoint/2010/main" val="82873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Interviews</a:t>
            </a:r>
          </a:p>
        </p:txBody>
      </p:sp>
      <p:sp>
        <p:nvSpPr>
          <p:cNvPr id="151555" name="Rectangle 3"/>
          <p:cNvSpPr>
            <a:spLocks noGrp="1" noChangeArrowheads="1"/>
          </p:cNvSpPr>
          <p:nvPr>
            <p:ph type="body" sz="half" idx="1"/>
          </p:nvPr>
        </p:nvSpPr>
        <p:spPr>
          <a:xfrm>
            <a:off x="323850" y="1557338"/>
            <a:ext cx="8351838" cy="4281487"/>
          </a:xfrm>
        </p:spPr>
        <p:txBody>
          <a:bodyPr/>
          <a:lstStyle/>
          <a:p>
            <a:pPr eaLnBrk="1" hangingPunct="1">
              <a:spcBef>
                <a:spcPct val="50000"/>
              </a:spcBef>
              <a:defRPr/>
            </a:pPr>
            <a:r>
              <a:rPr lang="en-GB" altLang="en-US" sz="2400" dirty="0" smtClean="0"/>
              <a:t>Verbally intimidating</a:t>
            </a:r>
          </a:p>
          <a:p>
            <a:pPr marL="457200" lvl="1" indent="0" eaLnBrk="1" hangingPunct="1">
              <a:spcBef>
                <a:spcPct val="50000"/>
              </a:spcBef>
              <a:buFont typeface="Arial" panose="020B0604020202020204" pitchFamily="34" charset="0"/>
              <a:buNone/>
              <a:defRPr/>
            </a:pPr>
            <a:endParaRPr lang="en-GB" altLang="en-US" sz="900" i="1" dirty="0" smtClean="0"/>
          </a:p>
          <a:p>
            <a:pPr lvl="1" eaLnBrk="1" hangingPunct="1">
              <a:spcBef>
                <a:spcPct val="50000"/>
              </a:spcBef>
              <a:defRPr/>
            </a:pPr>
            <a:r>
              <a:rPr lang="en-GB" altLang="en-US" sz="2400" dirty="0" smtClean="0"/>
              <a:t>Threats of custody</a:t>
            </a:r>
          </a:p>
          <a:p>
            <a:pPr algn="ctr" eaLnBrk="1" hangingPunct="1">
              <a:spcBef>
                <a:spcPct val="50000"/>
              </a:spcBef>
              <a:buFontTx/>
              <a:buNone/>
              <a:defRPr/>
            </a:pPr>
            <a:r>
              <a:rPr lang="en-GB" altLang="en-US" sz="1600" i="1" dirty="0" smtClean="0"/>
              <a:t>“I can see it now that he was obviously scaring me into sort of saying… they were sort of saying that “If you don’t say sort of where you’ve got it from” and stuff like that “then you’re looking at spending a very long time in prison.” Which I don’t know, maybe it’s one of their methods, or techniques or something.” (18 </a:t>
            </a:r>
            <a:r>
              <a:rPr lang="en-GB" altLang="en-US" sz="1600" i="1" dirty="0" err="1" smtClean="0"/>
              <a:t>yr</a:t>
            </a:r>
            <a:r>
              <a:rPr lang="en-GB" altLang="en-US" sz="1600" i="1" dirty="0" smtClean="0"/>
              <a:t> old male</a:t>
            </a:r>
            <a:r>
              <a:rPr lang="en-GB" altLang="en-US" sz="1600" i="1" dirty="0" smtClean="0"/>
              <a:t>)</a:t>
            </a:r>
          </a:p>
          <a:p>
            <a:pPr algn="ctr" eaLnBrk="1" hangingPunct="1">
              <a:spcBef>
                <a:spcPct val="50000"/>
              </a:spcBef>
              <a:buFontTx/>
              <a:buNone/>
              <a:defRPr/>
            </a:pPr>
            <a:endParaRPr lang="en-GB" altLang="en-US" sz="1600" i="1" dirty="0" smtClean="0"/>
          </a:p>
          <a:p>
            <a:pPr lvl="1" eaLnBrk="1" hangingPunct="1">
              <a:spcBef>
                <a:spcPct val="50000"/>
              </a:spcBef>
              <a:defRPr/>
            </a:pPr>
            <a:r>
              <a:rPr lang="en-GB" altLang="en-US" sz="2400" dirty="0" smtClean="0"/>
              <a:t>Aggression</a:t>
            </a:r>
          </a:p>
          <a:p>
            <a:pPr lvl="1" algn="ctr" eaLnBrk="1" hangingPunct="1">
              <a:spcBef>
                <a:spcPct val="50000"/>
              </a:spcBef>
              <a:buFont typeface="Arial" panose="020B0604020202020204" pitchFamily="34" charset="0"/>
              <a:buNone/>
              <a:defRPr/>
            </a:pPr>
            <a:r>
              <a:rPr lang="en-GB" altLang="en-US" sz="1600" i="1" dirty="0" smtClean="0"/>
              <a:t>“He started going to me “You’re a coward, you’re a coward, just admit you did it” and all this stuff and he wound me up cos he was just in my face saying “You’re a coward blah </a:t>
            </a:r>
            <a:r>
              <a:rPr lang="en-GB" altLang="en-US" sz="1600" i="1" dirty="0" err="1" smtClean="0"/>
              <a:t>blah</a:t>
            </a:r>
            <a:r>
              <a:rPr lang="en-GB" altLang="en-US" sz="1600" i="1" dirty="0" smtClean="0"/>
              <a:t> </a:t>
            </a:r>
            <a:r>
              <a:rPr lang="en-GB" altLang="en-US" sz="1600" i="1" dirty="0" err="1" smtClean="0"/>
              <a:t>blah</a:t>
            </a:r>
            <a:r>
              <a:rPr lang="en-GB" altLang="en-US" sz="1600" i="1" dirty="0" smtClean="0"/>
              <a:t>”, insulting me so.” (17 </a:t>
            </a:r>
            <a:r>
              <a:rPr lang="en-GB" altLang="en-US" sz="1600" i="1" dirty="0" err="1" smtClean="0"/>
              <a:t>yr</a:t>
            </a:r>
            <a:r>
              <a:rPr lang="en-GB" altLang="en-US" sz="1600" i="1" dirty="0" smtClean="0"/>
              <a:t> old male)</a:t>
            </a:r>
          </a:p>
        </p:txBody>
      </p:sp>
    </p:spTree>
    <p:extLst>
      <p:ext uri="{BB962C8B-B14F-4D97-AF65-F5344CB8AC3E}">
        <p14:creationId xmlns:p14="http://schemas.microsoft.com/office/powerpoint/2010/main" val="905108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Interviews</a:t>
            </a:r>
          </a:p>
        </p:txBody>
      </p:sp>
      <p:sp>
        <p:nvSpPr>
          <p:cNvPr id="24582" name="Rectangle 3"/>
          <p:cNvSpPr>
            <a:spLocks noGrp="1" noChangeArrowheads="1"/>
          </p:cNvSpPr>
          <p:nvPr>
            <p:ph type="body" sz="half" idx="1"/>
          </p:nvPr>
        </p:nvSpPr>
        <p:spPr>
          <a:xfrm>
            <a:off x="323850" y="1557338"/>
            <a:ext cx="8351838" cy="4281487"/>
          </a:xfrm>
        </p:spPr>
        <p:txBody>
          <a:bodyPr/>
          <a:lstStyle/>
          <a:p>
            <a:pPr eaLnBrk="1" hangingPunct="1">
              <a:spcBef>
                <a:spcPct val="50000"/>
              </a:spcBef>
            </a:pPr>
            <a:r>
              <a:rPr lang="en-GB" altLang="en-US" sz="2000" dirty="0" smtClean="0"/>
              <a:t>Physically intimidating</a:t>
            </a:r>
          </a:p>
          <a:p>
            <a:pPr algn="ctr" eaLnBrk="1" hangingPunct="1">
              <a:spcBef>
                <a:spcPct val="50000"/>
              </a:spcBef>
              <a:buFontTx/>
              <a:buNone/>
            </a:pPr>
            <a:r>
              <a:rPr lang="en-GB" altLang="en-US" sz="1600" i="1" dirty="0" smtClean="0"/>
              <a:t>“They make you feel uncomfortable… it is all about their approach, the way they approach you, the way they talk to you, the way they look at you and.. all their body language and things like that…I'm the king of the castle and you're not…it’s the way they're so dominant.. in their approach to you” (16 </a:t>
            </a:r>
            <a:r>
              <a:rPr lang="en-GB" altLang="en-US" sz="1600" i="1" dirty="0" err="1" smtClean="0"/>
              <a:t>yr</a:t>
            </a:r>
            <a:r>
              <a:rPr lang="en-GB" altLang="en-US" sz="1600" i="1" dirty="0" smtClean="0"/>
              <a:t> old female)</a:t>
            </a:r>
          </a:p>
          <a:p>
            <a:pPr eaLnBrk="1" hangingPunct="1">
              <a:spcBef>
                <a:spcPct val="50000"/>
              </a:spcBef>
            </a:pPr>
            <a:r>
              <a:rPr lang="en-GB" altLang="en-US" sz="2000" dirty="0" smtClean="0"/>
              <a:t>Pressure from parents</a:t>
            </a:r>
          </a:p>
          <a:p>
            <a:pPr algn="ctr" eaLnBrk="1" hangingPunct="1">
              <a:buFontTx/>
              <a:buNone/>
            </a:pPr>
            <a:r>
              <a:rPr lang="en-US" altLang="en-US" sz="1600" i="1" smtClean="0"/>
              <a:t>“I get really uncomfortable when my dad’s there, cos in a police station is not a good place to see your daughter in.” (16 yr old female)</a:t>
            </a:r>
            <a:endParaRPr lang="en-GB" altLang="en-US" sz="1600" i="1" smtClean="0"/>
          </a:p>
          <a:p>
            <a:pPr algn="ctr" eaLnBrk="1" hangingPunct="1">
              <a:spcBef>
                <a:spcPct val="50000"/>
              </a:spcBef>
              <a:buFontTx/>
              <a:buNone/>
            </a:pPr>
            <a:r>
              <a:rPr lang="en-GB" altLang="en-US" sz="900" i="1" dirty="0" smtClean="0"/>
              <a:t>------------------</a:t>
            </a:r>
          </a:p>
          <a:p>
            <a:pPr algn="ctr" eaLnBrk="1" hangingPunct="1">
              <a:spcBef>
                <a:spcPct val="50000"/>
              </a:spcBef>
              <a:buFontTx/>
              <a:buNone/>
            </a:pPr>
            <a:r>
              <a:rPr lang="en-GB" altLang="en-US" sz="1600" i="1" dirty="0" smtClean="0"/>
              <a:t>“My dad started going mad at me, saying “Why is this, why is that?” “Just tell him who it was” and all this stuff, “Was it you?” blah </a:t>
            </a:r>
            <a:r>
              <a:rPr lang="en-GB" altLang="en-US" sz="1600" i="1" dirty="0" err="1" smtClean="0"/>
              <a:t>blah</a:t>
            </a:r>
            <a:r>
              <a:rPr lang="en-GB" altLang="en-US" sz="1600" i="1" dirty="0" smtClean="0"/>
              <a:t> </a:t>
            </a:r>
            <a:r>
              <a:rPr lang="en-GB" altLang="en-US" sz="1600" i="1" dirty="0" err="1" smtClean="0"/>
              <a:t>blah</a:t>
            </a:r>
            <a:r>
              <a:rPr lang="en-GB" altLang="en-US" sz="1600" i="1" dirty="0" smtClean="0"/>
              <a:t>.” (17 </a:t>
            </a:r>
            <a:r>
              <a:rPr lang="en-GB" altLang="en-US" sz="1600" i="1" dirty="0" err="1" smtClean="0"/>
              <a:t>yr</a:t>
            </a:r>
            <a:r>
              <a:rPr lang="en-GB" altLang="en-US" sz="1600" i="1" dirty="0" smtClean="0"/>
              <a:t> old male)</a:t>
            </a:r>
          </a:p>
          <a:p>
            <a:pPr algn="ctr" eaLnBrk="1" hangingPunct="1">
              <a:spcBef>
                <a:spcPct val="50000"/>
              </a:spcBef>
              <a:buFontTx/>
              <a:buNone/>
            </a:pPr>
            <a:endParaRPr lang="en-GB" altLang="en-US" sz="2000" dirty="0" smtClean="0"/>
          </a:p>
          <a:p>
            <a:pPr lvl="1" algn="ctr" eaLnBrk="1" hangingPunct="1">
              <a:buFont typeface="Arial" panose="020B0604020202020204" pitchFamily="34" charset="0"/>
              <a:buNone/>
            </a:pPr>
            <a:r>
              <a:rPr lang="en-GB" altLang="en-US" dirty="0" smtClean="0">
                <a:solidFill>
                  <a:schemeClr val="hlink"/>
                </a:solidFill>
                <a:sym typeface="Wingdings" panose="05000000000000000000" pitchFamily="2" charset="2"/>
              </a:rPr>
              <a:t></a:t>
            </a:r>
          </a:p>
          <a:p>
            <a:pPr lvl="1" algn="ctr" eaLnBrk="1" hangingPunct="1">
              <a:buFont typeface="Arial" panose="020B0604020202020204" pitchFamily="34" charset="0"/>
              <a:buNone/>
            </a:pPr>
            <a:r>
              <a:rPr lang="en-GB" altLang="en-US" dirty="0" smtClean="0">
                <a:solidFill>
                  <a:schemeClr val="hlink"/>
                </a:solidFill>
                <a:sym typeface="Wingdings" panose="05000000000000000000" pitchFamily="2" charset="2"/>
              </a:rPr>
              <a:t>Sense of losing control over what they were saying</a:t>
            </a:r>
          </a:p>
        </p:txBody>
      </p:sp>
    </p:spTree>
    <p:extLst>
      <p:ext uri="{BB962C8B-B14F-4D97-AF65-F5344CB8AC3E}">
        <p14:creationId xmlns:p14="http://schemas.microsoft.com/office/powerpoint/2010/main" val="394503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Interviews</a:t>
            </a:r>
          </a:p>
        </p:txBody>
      </p:sp>
      <p:sp>
        <p:nvSpPr>
          <p:cNvPr id="25606" name="Rectangle 3"/>
          <p:cNvSpPr>
            <a:spLocks noGrp="1" noChangeArrowheads="1"/>
          </p:cNvSpPr>
          <p:nvPr>
            <p:ph type="body" sz="half" idx="1"/>
          </p:nvPr>
        </p:nvSpPr>
        <p:spPr>
          <a:xfrm>
            <a:off x="323850" y="1844675"/>
            <a:ext cx="8351838" cy="4281488"/>
          </a:xfrm>
        </p:spPr>
        <p:txBody>
          <a:bodyPr/>
          <a:lstStyle/>
          <a:p>
            <a:pPr eaLnBrk="1" hangingPunct="1">
              <a:spcBef>
                <a:spcPct val="0"/>
              </a:spcBef>
              <a:buClrTx/>
              <a:buFontTx/>
              <a:buNone/>
            </a:pPr>
            <a:endParaRPr lang="en-GB" altLang="en-US" sz="1800" dirty="0" smtClean="0">
              <a:latin typeface="Book Antiqua" panose="02040602050305030304" pitchFamily="18" charset="0"/>
            </a:endParaRPr>
          </a:p>
          <a:p>
            <a:pPr eaLnBrk="1" hangingPunct="1">
              <a:spcBef>
                <a:spcPct val="0"/>
              </a:spcBef>
              <a:buClrTx/>
            </a:pPr>
            <a:r>
              <a:rPr lang="en-GB" altLang="en-US" sz="2000" dirty="0" smtClean="0"/>
              <a:t>Reaction to police </a:t>
            </a:r>
            <a:r>
              <a:rPr lang="en-GB" altLang="en-US" sz="2000" dirty="0" smtClean="0"/>
              <a:t>behaviour</a:t>
            </a:r>
          </a:p>
          <a:p>
            <a:pPr eaLnBrk="1" hangingPunct="1">
              <a:spcBef>
                <a:spcPct val="0"/>
              </a:spcBef>
              <a:buClrTx/>
            </a:pPr>
            <a:endParaRPr lang="en-GB" altLang="en-US" sz="2000" dirty="0" smtClean="0"/>
          </a:p>
          <a:p>
            <a:pPr algn="ctr" eaLnBrk="1" hangingPunct="1">
              <a:spcBef>
                <a:spcPct val="0"/>
              </a:spcBef>
              <a:buClrTx/>
              <a:buFontTx/>
              <a:buNone/>
            </a:pPr>
            <a:r>
              <a:rPr lang="en-US" altLang="en-US" sz="1600" i="1" smtClean="0"/>
              <a:t>“…if they speak to me rude, I just speak to them rude back.  </a:t>
            </a:r>
            <a:r>
              <a:rPr lang="en-US" altLang="en-US" sz="1600" i="1" dirty="0" smtClean="0"/>
              <a:t>And if they speak to me kindly, I speak to </a:t>
            </a:r>
            <a:r>
              <a:rPr lang="en-US" altLang="en-US" sz="1600" i="1" dirty="0" err="1" smtClean="0"/>
              <a:t>em</a:t>
            </a:r>
            <a:r>
              <a:rPr lang="en-US" altLang="en-US" sz="1600" i="1" dirty="0" smtClean="0"/>
              <a:t> kindly back.  So no shouting….. I was just, talking  back to her and telling her the truth and she was a nice police lady’</a:t>
            </a:r>
          </a:p>
          <a:p>
            <a:pPr algn="r" eaLnBrk="1" hangingPunct="1">
              <a:spcBef>
                <a:spcPct val="0"/>
              </a:spcBef>
              <a:buClrTx/>
              <a:buFontTx/>
              <a:buNone/>
            </a:pPr>
            <a:r>
              <a:rPr lang="en-US" altLang="en-US" sz="1600" dirty="0" smtClean="0"/>
              <a:t>  </a:t>
            </a:r>
            <a:r>
              <a:rPr lang="en-US" altLang="en-US" sz="1600" i="1" dirty="0" smtClean="0"/>
              <a:t>(17yr old male)</a:t>
            </a:r>
          </a:p>
          <a:p>
            <a:pPr eaLnBrk="1" hangingPunct="1">
              <a:spcBef>
                <a:spcPct val="0"/>
              </a:spcBef>
              <a:buClrTx/>
              <a:buFontTx/>
              <a:buNone/>
            </a:pPr>
            <a:endParaRPr lang="en-GB" altLang="en-US" sz="1800" i="1" smtClean="0"/>
          </a:p>
          <a:p>
            <a:pPr eaLnBrk="1" hangingPunct="1">
              <a:spcBef>
                <a:spcPct val="0"/>
              </a:spcBef>
              <a:buClrTx/>
            </a:pPr>
            <a:r>
              <a:rPr lang="en-GB" altLang="en-US" sz="2000" dirty="0" smtClean="0"/>
              <a:t>Heavy reliance on solicitor (when there)</a:t>
            </a:r>
          </a:p>
        </p:txBody>
      </p:sp>
    </p:spTree>
    <p:extLst>
      <p:ext uri="{BB962C8B-B14F-4D97-AF65-F5344CB8AC3E}">
        <p14:creationId xmlns:p14="http://schemas.microsoft.com/office/powerpoint/2010/main" val="3894868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47813" y="188913"/>
            <a:ext cx="7596187" cy="1143000"/>
          </a:xfrm>
        </p:spPr>
        <p:txBody>
          <a:bodyPr/>
          <a:lstStyle/>
          <a:p>
            <a:r>
              <a:rPr lang="en-GB" altLang="en-US" sz="2700" dirty="0" smtClean="0"/>
              <a:t>Institutions: Distress</a:t>
            </a:r>
            <a:endParaRPr lang="en-GB" altLang="en-US" sz="2700" dirty="0"/>
          </a:p>
        </p:txBody>
      </p:sp>
      <p:sp>
        <p:nvSpPr>
          <p:cNvPr id="138243" name="Rectangle 3"/>
          <p:cNvSpPr>
            <a:spLocks noGrp="1" noChangeArrowheads="1"/>
          </p:cNvSpPr>
          <p:nvPr>
            <p:ph type="body" sz="half" idx="1"/>
          </p:nvPr>
        </p:nvSpPr>
        <p:spPr>
          <a:xfrm>
            <a:off x="323850" y="1916113"/>
            <a:ext cx="8351838" cy="4281487"/>
          </a:xfrm>
        </p:spPr>
        <p:txBody>
          <a:bodyPr/>
          <a:lstStyle/>
          <a:p>
            <a:pPr>
              <a:spcBef>
                <a:spcPct val="50000"/>
              </a:spcBef>
            </a:pPr>
            <a:r>
              <a:rPr lang="en-GB" altLang="en-US" sz="2000"/>
              <a:t>Spoils lives</a:t>
            </a:r>
          </a:p>
          <a:p>
            <a:pPr algn="ctr">
              <a:spcBef>
                <a:spcPct val="50000"/>
              </a:spcBef>
              <a:buFontTx/>
              <a:buNone/>
            </a:pPr>
            <a:r>
              <a:rPr lang="en-US" altLang="en-US" sz="1600" i="1"/>
              <a:t>“before I went in I was clever at school…doing well, everything going fine.. one little slip up, my whole life’s collapsed”.  </a:t>
            </a:r>
            <a:r>
              <a:rPr lang="en-US" altLang="en-US" sz="1600"/>
              <a:t>(18yr old male)</a:t>
            </a:r>
            <a:endParaRPr lang="en-GB" altLang="en-US" sz="1600" i="1"/>
          </a:p>
          <a:p>
            <a:pPr>
              <a:spcBef>
                <a:spcPct val="50000"/>
              </a:spcBef>
            </a:pPr>
            <a:endParaRPr lang="en-GB" altLang="en-US" sz="1600" i="1"/>
          </a:p>
          <a:p>
            <a:pPr>
              <a:spcBef>
                <a:spcPct val="50000"/>
              </a:spcBef>
            </a:pPr>
            <a:r>
              <a:rPr lang="en-GB" altLang="en-US" sz="2000"/>
              <a:t>Anxiety – emphasised at start</a:t>
            </a:r>
          </a:p>
          <a:p>
            <a:pPr lvl="1">
              <a:spcBef>
                <a:spcPct val="50000"/>
              </a:spcBef>
            </a:pPr>
            <a:r>
              <a:rPr lang="en-GB" altLang="en-US" sz="1800"/>
              <a:t>Separation from familiar, confusion, uncertainty</a:t>
            </a:r>
          </a:p>
          <a:p>
            <a:pPr lvl="1">
              <a:spcBef>
                <a:spcPct val="50000"/>
              </a:spcBef>
            </a:pPr>
            <a:r>
              <a:rPr lang="en-GB" altLang="en-US" sz="1800"/>
              <a:t>Uncomfortable and intrusive procedures, but staff tried to calm distress</a:t>
            </a:r>
          </a:p>
          <a:p>
            <a:pPr algn="ctr">
              <a:buFontTx/>
              <a:buNone/>
            </a:pPr>
            <a:endParaRPr lang="en-US" altLang="en-US" sz="1400" i="1"/>
          </a:p>
          <a:p>
            <a:pPr algn="ctr">
              <a:buFontTx/>
              <a:buNone/>
            </a:pPr>
            <a:r>
              <a:rPr lang="en-US" altLang="en-US" sz="1600" i="1"/>
              <a:t>“….I was in shock…I didn’t eat for four days.  I didn’t eat for days” </a:t>
            </a:r>
            <a:r>
              <a:rPr lang="en-US" altLang="en-US" sz="1600"/>
              <a:t>(17yr old female)</a:t>
            </a:r>
          </a:p>
          <a:p>
            <a:pPr algn="ctr">
              <a:buFontTx/>
              <a:buNone/>
            </a:pPr>
            <a:endParaRPr lang="en-US" altLang="en-US" sz="1600"/>
          </a:p>
          <a:p>
            <a:pPr algn="ctr">
              <a:buFontTx/>
              <a:buNone/>
            </a:pPr>
            <a:r>
              <a:rPr lang="en-US" altLang="en-US" sz="1600" i="1"/>
              <a:t>“They are alright with you.  They talk to me, like they want me to cheer up and that”</a:t>
            </a:r>
            <a:r>
              <a:rPr lang="en-US" altLang="en-US" sz="1600"/>
              <a:t> (16yr old female)</a:t>
            </a:r>
            <a:endParaRPr lang="en-GB" altLang="en-US" sz="1600"/>
          </a:p>
          <a:p>
            <a:pPr>
              <a:spcBef>
                <a:spcPct val="50000"/>
              </a:spcBef>
            </a:pPr>
            <a:endParaRPr lang="en-GB" altLang="en-US" sz="1600"/>
          </a:p>
        </p:txBody>
      </p:sp>
    </p:spTree>
    <p:extLst>
      <p:ext uri="{BB962C8B-B14F-4D97-AF65-F5344CB8AC3E}">
        <p14:creationId xmlns:p14="http://schemas.microsoft.com/office/powerpoint/2010/main" val="315462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547813" y="188913"/>
            <a:ext cx="6769100" cy="1143000"/>
          </a:xfrm>
        </p:spPr>
        <p:txBody>
          <a:bodyPr/>
          <a:lstStyle/>
          <a:p>
            <a:r>
              <a:rPr lang="en-GB" altLang="en-US" sz="2700" dirty="0" smtClean="0"/>
              <a:t>Institutions: Relationships</a:t>
            </a:r>
            <a:endParaRPr lang="en-GB" altLang="en-US" sz="2700" dirty="0"/>
          </a:p>
        </p:txBody>
      </p:sp>
      <p:sp>
        <p:nvSpPr>
          <p:cNvPr id="164867" name="Rectangle 3"/>
          <p:cNvSpPr>
            <a:spLocks noGrp="1" noChangeArrowheads="1"/>
          </p:cNvSpPr>
          <p:nvPr>
            <p:ph type="body" sz="half" idx="1"/>
          </p:nvPr>
        </p:nvSpPr>
        <p:spPr>
          <a:xfrm>
            <a:off x="323850" y="1196752"/>
            <a:ext cx="8351838" cy="4281487"/>
          </a:xfrm>
        </p:spPr>
        <p:txBody>
          <a:bodyPr/>
          <a:lstStyle/>
          <a:p>
            <a:pPr>
              <a:spcBef>
                <a:spcPct val="50000"/>
              </a:spcBef>
            </a:pPr>
            <a:r>
              <a:rPr lang="en-GB" altLang="en-US" sz="2000" dirty="0"/>
              <a:t>Positive staff-inmate relations – with some exceptions</a:t>
            </a:r>
          </a:p>
          <a:p>
            <a:pPr lvl="1">
              <a:spcBef>
                <a:spcPct val="50000"/>
              </a:spcBef>
            </a:pPr>
            <a:r>
              <a:rPr lang="en-GB" altLang="en-US" sz="1800" dirty="0"/>
              <a:t>Own behaviour responsive to how </a:t>
            </a:r>
            <a:r>
              <a:rPr lang="en-GB" altLang="en-US" sz="1800" dirty="0" smtClean="0"/>
              <a:t>treated</a:t>
            </a:r>
          </a:p>
          <a:p>
            <a:pPr lvl="1">
              <a:spcBef>
                <a:spcPct val="50000"/>
              </a:spcBef>
            </a:pPr>
            <a:endParaRPr lang="en-GB" altLang="en-US" sz="1800" dirty="0"/>
          </a:p>
          <a:p>
            <a:pPr lvl="1">
              <a:spcBef>
                <a:spcPct val="50000"/>
              </a:spcBef>
            </a:pPr>
            <a:endParaRPr lang="en-GB" altLang="en-US" sz="600" dirty="0"/>
          </a:p>
          <a:p>
            <a:pPr>
              <a:spcBef>
                <a:spcPct val="50000"/>
              </a:spcBef>
            </a:pPr>
            <a:r>
              <a:rPr lang="en-GB" altLang="en-US" sz="2000" dirty="0"/>
              <a:t>Peer relations camaraderie and intimidation (gender split)</a:t>
            </a:r>
          </a:p>
          <a:p>
            <a:pPr algn="ctr">
              <a:spcBef>
                <a:spcPct val="50000"/>
              </a:spcBef>
              <a:buFontTx/>
              <a:buNone/>
            </a:pPr>
            <a:r>
              <a:rPr lang="en-GB" altLang="en-US" sz="1600" i="1" dirty="0"/>
              <a:t>“You’ve </a:t>
            </a:r>
            <a:r>
              <a:rPr lang="en-GB" altLang="en-US" sz="1600" i="1" dirty="0" err="1"/>
              <a:t>gotta</a:t>
            </a:r>
            <a:r>
              <a:rPr lang="en-GB" altLang="en-US" sz="1600" i="1" dirty="0"/>
              <a:t> stay outa trouble, stay outa fights. And staying outa fights is just near enough impossible.” </a:t>
            </a:r>
            <a:r>
              <a:rPr lang="en-GB" altLang="en-US" sz="1600" dirty="0"/>
              <a:t>(18 </a:t>
            </a:r>
            <a:r>
              <a:rPr lang="en-GB" altLang="en-US" sz="1600" dirty="0" err="1"/>
              <a:t>yr</a:t>
            </a:r>
            <a:r>
              <a:rPr lang="en-GB" altLang="en-US" sz="1600" dirty="0"/>
              <a:t> old male) </a:t>
            </a:r>
          </a:p>
          <a:p>
            <a:pPr algn="ctr">
              <a:spcBef>
                <a:spcPct val="50000"/>
              </a:spcBef>
              <a:buFontTx/>
              <a:buNone/>
            </a:pPr>
            <a:r>
              <a:rPr lang="en-US" altLang="en-US" sz="1600" i="1"/>
              <a:t>“I got with a girl called Holly, she was sixteen, and me and her got on very close. </a:t>
            </a:r>
            <a:r>
              <a:rPr lang="en-US" altLang="en-US" sz="1600" i="1" dirty="0"/>
              <a:t>And then she got put in a cell with me. And we liked it, got on all the time.”</a:t>
            </a:r>
            <a:r>
              <a:rPr lang="en-GB" altLang="en-US" sz="1600"/>
              <a:t> (16yr old female)</a:t>
            </a:r>
          </a:p>
          <a:p>
            <a:pPr algn="ctr">
              <a:spcBef>
                <a:spcPct val="50000"/>
              </a:spcBef>
              <a:buFontTx/>
              <a:buNone/>
            </a:pPr>
            <a:endParaRPr lang="en-GB" altLang="en-US" sz="1600" dirty="0" smtClean="0"/>
          </a:p>
          <a:p>
            <a:pPr algn="ctr">
              <a:spcBef>
                <a:spcPct val="50000"/>
              </a:spcBef>
              <a:buFontTx/>
              <a:buNone/>
            </a:pPr>
            <a:endParaRPr lang="en-GB" altLang="en-US" sz="1600" dirty="0"/>
          </a:p>
          <a:p>
            <a:pPr>
              <a:spcBef>
                <a:spcPct val="50000"/>
              </a:spcBef>
            </a:pPr>
            <a:r>
              <a:rPr lang="en-GB" altLang="en-US" sz="2000" dirty="0"/>
              <a:t>Importance of family - visits time of excitement and stress</a:t>
            </a:r>
          </a:p>
          <a:p>
            <a:pPr algn="ctr">
              <a:spcBef>
                <a:spcPct val="50000"/>
              </a:spcBef>
              <a:buFontTx/>
              <a:buNone/>
            </a:pPr>
            <a:r>
              <a:rPr lang="en-US" altLang="en-US" sz="1600" i="1"/>
              <a:t>“it worries me a lot, obviously, what my mum thinks, and the more worry my mum has, the wore worried I am”  </a:t>
            </a:r>
            <a:r>
              <a:rPr lang="en-US" altLang="en-US" sz="1600"/>
              <a:t>(18 year old male)</a:t>
            </a:r>
            <a:endParaRPr lang="en-GB" altLang="en-US" sz="1600"/>
          </a:p>
        </p:txBody>
      </p:sp>
    </p:spTree>
    <p:extLst>
      <p:ext uri="{BB962C8B-B14F-4D97-AF65-F5344CB8AC3E}">
        <p14:creationId xmlns:p14="http://schemas.microsoft.com/office/powerpoint/2010/main" val="211947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p:cNvSpPr>
          <p:nvPr/>
        </p:nvSpPr>
        <p:spPr bwMode="auto">
          <a:xfrm>
            <a:off x="1979712" y="330398"/>
            <a:ext cx="6693368" cy="506314"/>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Trauma </a:t>
            </a:r>
            <a:r>
              <a:rPr lang="en-US" sz="2700" dirty="0" smtClean="0">
                <a:solidFill>
                  <a:srgbClr val="D22630"/>
                </a:solidFill>
                <a:latin typeface="Franklin Gothic Medium" pitchFamily="34" charset="0"/>
                <a:ea typeface="Geneva" pitchFamily="107" charset="-128"/>
                <a:sym typeface="Franklin Gothic Medium" pitchFamily="34" charset="0"/>
              </a:rPr>
              <a:t>effects on 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lvl="0" indent="-361950" algn="l">
              <a:buFont typeface="Arial" pitchFamily="34" charset="0"/>
              <a:buChar char="•"/>
            </a:pPr>
            <a:endParaRPr lang="en-GB" sz="2000" dirty="0" smtClean="0">
              <a:latin typeface="Franklin Gothic Book" pitchFamily="34" charset="0"/>
            </a:endParaRPr>
          </a:p>
          <a:p>
            <a:pPr marL="361950" lvl="0" indent="-361950" algn="l">
              <a:buFont typeface="Arial" pitchFamily="34" charset="0"/>
              <a:buChar char="•"/>
            </a:pPr>
            <a:r>
              <a:rPr lang="en-GB" sz="2000" b="1" dirty="0" smtClean="0">
                <a:latin typeface="Franklin Gothic Book" pitchFamily="34" charset="0"/>
              </a:rPr>
              <a:t>Physical stress symptoms </a:t>
            </a:r>
          </a:p>
          <a:p>
            <a:pPr marL="361950" lvl="0" indent="-361950" algn="l">
              <a:buFont typeface="Arial" pitchFamily="34" charset="0"/>
              <a:buChar char="•"/>
            </a:pPr>
            <a:endParaRPr lang="en-GB" sz="2000" dirty="0" smtClean="0">
              <a:latin typeface="Franklin Gothic Book" pitchFamily="34" charset="0"/>
            </a:endParaRPr>
          </a:p>
          <a:p>
            <a:r>
              <a:rPr lang="en-GB" sz="2000" i="1" dirty="0">
                <a:latin typeface="Franklin Gothic Book" pitchFamily="34" charset="0"/>
              </a:rPr>
              <a:t>When my mum came and picked me up from the prison, when I came out and I was sitting in the car, I felt sick.  I was shaking </a:t>
            </a:r>
            <a:r>
              <a:rPr lang="en-GB" sz="2000" i="1" dirty="0" err="1">
                <a:latin typeface="Franklin Gothic Book" pitchFamily="34" charset="0"/>
              </a:rPr>
              <a:t>cos</a:t>
            </a:r>
            <a:r>
              <a:rPr lang="en-GB" sz="2000" i="1" dirty="0">
                <a:latin typeface="Franklin Gothic Book" pitchFamily="34" charset="0"/>
              </a:rPr>
              <a:t> I didn’t know what to do and that.</a:t>
            </a:r>
            <a:endParaRPr lang="en-GB" sz="2000" dirty="0">
              <a:latin typeface="Franklin Gothic Book" pitchFamily="34" charset="0"/>
            </a:endParaRPr>
          </a:p>
          <a:p>
            <a:pPr algn="r"/>
            <a:r>
              <a:rPr lang="en-GB" sz="2000" dirty="0">
                <a:latin typeface="Franklin Gothic Book" pitchFamily="34" charset="0"/>
              </a:rPr>
              <a:t>Ella, </a:t>
            </a:r>
            <a:r>
              <a:rPr lang="en-GB" sz="2000" dirty="0" smtClean="0">
                <a:latin typeface="Franklin Gothic Book" pitchFamily="34" charset="0"/>
              </a:rPr>
              <a:t>17</a:t>
            </a:r>
          </a:p>
          <a:p>
            <a:pPr algn="r"/>
            <a:endParaRPr lang="en-GB" sz="2000" dirty="0">
              <a:latin typeface="Franklin Gothic Book" pitchFamily="34" charset="0"/>
            </a:endParaRPr>
          </a:p>
          <a:p>
            <a:pPr algn="l"/>
            <a:endParaRPr lang="en-GB" sz="2000" dirty="0">
              <a:latin typeface="Franklin Gothic Book" pitchFamily="34" charset="0"/>
            </a:endParaRPr>
          </a:p>
          <a:p>
            <a:pPr marL="361950" lvl="0" indent="-361950" algn="l">
              <a:buFont typeface="Arial" pitchFamily="34" charset="0"/>
              <a:buChar char="•"/>
            </a:pPr>
            <a:endParaRPr lang="en-GB" sz="2000" i="1" dirty="0" smtClean="0">
              <a:solidFill>
                <a:schemeClr val="bg2">
                  <a:lumMod val="50000"/>
                </a:schemeClr>
              </a:solidFill>
              <a:latin typeface="Franklin Gothic Book" pitchFamily="34" charset="0"/>
            </a:endParaRPr>
          </a:p>
          <a:p>
            <a:pPr marL="361950" lvl="0" indent="-361950" algn="l"/>
            <a:endParaRPr lang="en-GB" sz="2000" i="1" dirty="0">
              <a:solidFill>
                <a:srgbClr val="D22630"/>
              </a:solidFill>
            </a:endParaRPr>
          </a:p>
          <a:p>
            <a:pPr marL="361950" lvl="0" indent="-361950"/>
            <a:endParaRPr lang="en-GB" sz="3200" dirty="0" smtClean="0">
              <a:solidFill>
                <a:srgbClr val="D22630"/>
              </a:solidFill>
            </a:endParaRPr>
          </a:p>
          <a:p>
            <a:pPr algn="l">
              <a:lnSpc>
                <a:spcPct val="90000"/>
              </a:lnSpc>
              <a:spcBef>
                <a:spcPts val="141"/>
              </a:spcBef>
              <a:defRPr/>
            </a:pPr>
            <a:endParaRPr lang="en-US" sz="1700" dirty="0">
              <a:solidFill>
                <a:srgbClr val="636361"/>
              </a:solidFill>
              <a:latin typeface="Franklin Gothic Book" charset="0"/>
              <a:ea typeface="Geneva" charset="0"/>
              <a:cs typeface="Franklin Gothic Book" charset="0"/>
              <a:sym typeface="Franklin Gothic Book" charset="0"/>
            </a:endParaRPr>
          </a:p>
        </p:txBody>
      </p:sp>
      <p:pic>
        <p:nvPicPr>
          <p:cNvPr id="5" name="Picture 2" descr="D:\My Pictures\Youth and crime\girl in prison education.jpg"/>
          <p:cNvPicPr>
            <a:picLocks noChangeAspect="1" noChangeArrowheads="1"/>
          </p:cNvPicPr>
          <p:nvPr/>
        </p:nvPicPr>
        <p:blipFill>
          <a:blip r:embed="rId3"/>
          <a:srcRect/>
          <a:stretch>
            <a:fillRect/>
          </a:stretch>
        </p:blipFill>
        <p:spPr bwMode="auto">
          <a:xfrm>
            <a:off x="7484" y="4257717"/>
            <a:ext cx="2195512" cy="2695575"/>
          </a:xfrm>
          <a:prstGeom prst="rect">
            <a:avLst/>
          </a:prstGeom>
          <a:noFill/>
          <a:ln w="9525">
            <a:noFill/>
            <a:miter lim="800000"/>
            <a:headEnd/>
            <a:tailEnd/>
          </a:ln>
        </p:spPr>
      </p:pic>
    </p:spTree>
    <p:extLst>
      <p:ext uri="{BB962C8B-B14F-4D97-AF65-F5344CB8AC3E}">
        <p14:creationId xmlns:p14="http://schemas.microsoft.com/office/powerpoint/2010/main" val="222894008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lvl="0" indent="-361950" algn="l">
              <a:buFont typeface="Arial" pitchFamily="34" charset="0"/>
              <a:buChar char="•"/>
            </a:pPr>
            <a:endParaRPr lang="en-GB" sz="2000" dirty="0" smtClean="0">
              <a:latin typeface="Franklin Gothic Book" pitchFamily="34" charset="0"/>
            </a:endParaRPr>
          </a:p>
          <a:p>
            <a:pPr marL="361950" lvl="0" indent="-361950" algn="l">
              <a:buFont typeface="Arial" pitchFamily="34" charset="0"/>
              <a:buChar char="•"/>
            </a:pPr>
            <a:r>
              <a:rPr lang="en-GB" sz="2000" b="1" dirty="0" smtClean="0">
                <a:latin typeface="Franklin Gothic Book" pitchFamily="34" charset="0"/>
              </a:rPr>
              <a:t>Overwhelmed psychological anxiety</a:t>
            </a:r>
          </a:p>
          <a:p>
            <a:endParaRPr lang="en-GB" sz="2000" i="1" dirty="0" smtClean="0">
              <a:latin typeface="Franklin Gothic Book" pitchFamily="34" charset="0"/>
            </a:endParaRPr>
          </a:p>
          <a:p>
            <a:r>
              <a:rPr lang="en-GB" sz="2000" i="1" dirty="0" smtClean="0">
                <a:latin typeface="Franklin Gothic Book" pitchFamily="34" charset="0"/>
              </a:rPr>
              <a:t>I </a:t>
            </a:r>
            <a:r>
              <a:rPr lang="en-GB" sz="2000" i="1" dirty="0">
                <a:latin typeface="Franklin Gothic Book" pitchFamily="34" charset="0"/>
              </a:rPr>
              <a:t>couldn’t handle it, like the first day I couldn’t handle being out of prison.  I just couldn’t stop crying and felt depressed all the time.</a:t>
            </a:r>
            <a:endParaRPr lang="en-GB" sz="2000" dirty="0">
              <a:latin typeface="Franklin Gothic Book" pitchFamily="34" charset="0"/>
            </a:endParaRPr>
          </a:p>
          <a:p>
            <a:pPr algn="r"/>
            <a:r>
              <a:rPr lang="en-GB" sz="2000" dirty="0">
                <a:latin typeface="Franklin Gothic Book" pitchFamily="34" charset="0"/>
              </a:rPr>
              <a:t>Sasha, 17</a:t>
            </a:r>
          </a:p>
          <a:p>
            <a:r>
              <a:rPr lang="en-GB" sz="2000" dirty="0">
                <a:latin typeface="Franklin Gothic Book" pitchFamily="34" charset="0"/>
              </a:rPr>
              <a:t> </a:t>
            </a:r>
          </a:p>
          <a:p>
            <a:r>
              <a:rPr lang="en-GB" sz="2000" i="1" dirty="0">
                <a:latin typeface="Franklin Gothic Book" pitchFamily="34" charset="0"/>
              </a:rPr>
              <a:t>I was really scared when I am out.  I was all scared </a:t>
            </a:r>
            <a:r>
              <a:rPr lang="en-GB" sz="2000" i="1" dirty="0" err="1">
                <a:latin typeface="Franklin Gothic Book" pitchFamily="34" charset="0"/>
              </a:rPr>
              <a:t>cos</a:t>
            </a:r>
            <a:r>
              <a:rPr lang="en-GB" sz="2000" i="1" dirty="0">
                <a:latin typeface="Franklin Gothic Book" pitchFamily="34" charset="0"/>
              </a:rPr>
              <a:t> I thought everyone was looking at me.  I felt scared.  I walked around town, and I thought everyone was just </a:t>
            </a:r>
            <a:r>
              <a:rPr lang="en-GB" sz="2000" i="1" dirty="0" err="1">
                <a:latin typeface="Franklin Gothic Book" pitchFamily="34" charset="0"/>
              </a:rPr>
              <a:t>ataring</a:t>
            </a:r>
            <a:r>
              <a:rPr lang="en-GB" sz="2000" i="1" dirty="0">
                <a:latin typeface="Franklin Gothic Book" pitchFamily="34" charset="0"/>
              </a:rPr>
              <a:t> at me, but they weren’t  it was just me.</a:t>
            </a:r>
            <a:endParaRPr lang="en-GB" sz="2000" dirty="0">
              <a:latin typeface="Franklin Gothic Book" pitchFamily="34" charset="0"/>
            </a:endParaRPr>
          </a:p>
          <a:p>
            <a:pPr algn="r"/>
            <a:r>
              <a:rPr lang="en-GB" sz="2000" dirty="0">
                <a:latin typeface="Franklin Gothic Book" pitchFamily="34" charset="0"/>
              </a:rPr>
              <a:t>Peter, 17</a:t>
            </a:r>
          </a:p>
          <a:p>
            <a:pPr algn="r"/>
            <a:endParaRPr lang="en-GB" sz="2000" dirty="0">
              <a:latin typeface="Franklin Gothic Book" pitchFamily="34" charset="0"/>
            </a:endParaRPr>
          </a:p>
          <a:p>
            <a:pPr algn="l"/>
            <a:endParaRPr lang="en-GB" sz="2000" dirty="0">
              <a:latin typeface="Franklin Gothic Book" pitchFamily="34" charset="0"/>
            </a:endParaRPr>
          </a:p>
          <a:p>
            <a:pPr marL="361950" lvl="0" indent="-361950" algn="l">
              <a:buFont typeface="Arial" pitchFamily="34" charset="0"/>
              <a:buChar char="•"/>
            </a:pPr>
            <a:endParaRPr lang="en-GB" sz="2000" i="1" dirty="0" smtClean="0">
              <a:solidFill>
                <a:schemeClr val="bg2">
                  <a:lumMod val="50000"/>
                </a:schemeClr>
              </a:solidFill>
              <a:latin typeface="Franklin Gothic Book" pitchFamily="34" charset="0"/>
            </a:endParaRPr>
          </a:p>
          <a:p>
            <a:pPr marL="361950" lvl="0" indent="-361950" algn="l"/>
            <a:endParaRPr lang="en-GB" sz="2000" i="1" dirty="0">
              <a:solidFill>
                <a:srgbClr val="D22630"/>
              </a:solidFill>
            </a:endParaRPr>
          </a:p>
          <a:p>
            <a:pPr marL="361950" lvl="0" indent="-361950"/>
            <a:endParaRPr lang="en-GB" sz="3200" dirty="0" smtClean="0">
              <a:solidFill>
                <a:srgbClr val="D22630"/>
              </a:solidFill>
            </a:endParaRPr>
          </a:p>
          <a:p>
            <a:pPr algn="l">
              <a:lnSpc>
                <a:spcPct val="90000"/>
              </a:lnSpc>
              <a:spcBef>
                <a:spcPts val="141"/>
              </a:spcBef>
              <a:defRPr/>
            </a:pPr>
            <a:endParaRPr lang="en-US" sz="1700" dirty="0">
              <a:solidFill>
                <a:srgbClr val="636361"/>
              </a:solidFill>
              <a:latin typeface="Franklin Gothic Book" charset="0"/>
              <a:ea typeface="Geneva" charset="0"/>
              <a:cs typeface="Franklin Gothic Book" charset="0"/>
              <a:sym typeface="Franklin Gothic Book" charset="0"/>
            </a:endParaRPr>
          </a:p>
        </p:txBody>
      </p:sp>
      <p:sp>
        <p:nvSpPr>
          <p:cNvPr id="5" name="Rectangle 3"/>
          <p:cNvSpPr>
            <a:spLocks/>
          </p:cNvSpPr>
          <p:nvPr/>
        </p:nvSpPr>
        <p:spPr bwMode="auto">
          <a:xfrm>
            <a:off x="1979712" y="330398"/>
            <a:ext cx="6693368" cy="506314"/>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Trauma </a:t>
            </a:r>
            <a:r>
              <a:rPr lang="en-US" sz="2700" dirty="0" smtClean="0">
                <a:solidFill>
                  <a:srgbClr val="D22630"/>
                </a:solidFill>
                <a:latin typeface="Franklin Gothic Medium" pitchFamily="34" charset="0"/>
                <a:ea typeface="Geneva" pitchFamily="107" charset="-128"/>
                <a:sym typeface="Franklin Gothic Medium" pitchFamily="34" charset="0"/>
              </a:rPr>
              <a:t>effects on 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spTree>
    <p:extLst>
      <p:ext uri="{BB962C8B-B14F-4D97-AF65-F5344CB8AC3E}">
        <p14:creationId xmlns:p14="http://schemas.microsoft.com/office/powerpoint/2010/main" val="98432747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lvl="0" indent="-361950" algn="l">
              <a:buFont typeface="Arial" pitchFamily="34" charset="0"/>
              <a:buChar char="•"/>
            </a:pPr>
            <a:endParaRPr lang="en-GB" sz="2000" dirty="0" smtClean="0">
              <a:latin typeface="Franklin Gothic Book" pitchFamily="34" charset="0"/>
            </a:endParaRPr>
          </a:p>
          <a:p>
            <a:pPr marL="361950" lvl="0" indent="-361950" algn="l">
              <a:buFont typeface="Arial" pitchFamily="34" charset="0"/>
              <a:buChar char="•"/>
            </a:pPr>
            <a:r>
              <a:rPr lang="en-GB" sz="2000" b="1" dirty="0" smtClean="0">
                <a:latin typeface="Franklin Gothic Book" pitchFamily="34" charset="0"/>
              </a:rPr>
              <a:t>Quiet and withdrawn</a:t>
            </a:r>
          </a:p>
          <a:p>
            <a:r>
              <a:rPr lang="en-GB" sz="2000" dirty="0"/>
              <a:t> </a:t>
            </a:r>
          </a:p>
          <a:p>
            <a:r>
              <a:rPr lang="en-GB" sz="2000" i="1" dirty="0">
                <a:latin typeface="Franklin Gothic Book" pitchFamily="34" charset="0"/>
              </a:rPr>
              <a:t>I came out and it was weird.  I could hardly talk for about a week</a:t>
            </a:r>
            <a:endParaRPr lang="en-GB" sz="2000" dirty="0">
              <a:latin typeface="Franklin Gothic Book" pitchFamily="34" charset="0"/>
            </a:endParaRPr>
          </a:p>
          <a:p>
            <a:pPr algn="r"/>
            <a:r>
              <a:rPr lang="en-GB" sz="2000" dirty="0">
                <a:latin typeface="Franklin Gothic Book" pitchFamily="34" charset="0"/>
              </a:rPr>
              <a:t>Ben, 17</a:t>
            </a:r>
          </a:p>
          <a:p>
            <a:r>
              <a:rPr lang="en-GB" sz="2000" dirty="0">
                <a:latin typeface="Franklin Gothic Book" pitchFamily="34" charset="0"/>
              </a:rPr>
              <a:t> </a:t>
            </a:r>
          </a:p>
          <a:p>
            <a:r>
              <a:rPr lang="en-GB" sz="2000" i="1" dirty="0">
                <a:latin typeface="Franklin Gothic Book" pitchFamily="34" charset="0"/>
              </a:rPr>
              <a:t>He was very withdrawn when he first came out.  He didn’t want to go anywhere or anything.  He was very withdrawn.  He is back [to himself] now.  Yes, he is speaking now and he does go out with his friends.</a:t>
            </a:r>
            <a:endParaRPr lang="en-GB" sz="2000" dirty="0">
              <a:latin typeface="Franklin Gothic Book" pitchFamily="34" charset="0"/>
            </a:endParaRPr>
          </a:p>
          <a:p>
            <a:pPr algn="r"/>
            <a:r>
              <a:rPr lang="en-GB" sz="2000" dirty="0">
                <a:latin typeface="Franklin Gothic Book" pitchFamily="34" charset="0"/>
              </a:rPr>
              <a:t>Grandparent</a:t>
            </a:r>
          </a:p>
          <a:p>
            <a:pPr algn="r"/>
            <a:endParaRPr lang="en-GB" sz="2000" dirty="0">
              <a:latin typeface="Franklin Gothic Book" pitchFamily="34" charset="0"/>
            </a:endParaRPr>
          </a:p>
          <a:p>
            <a:pPr algn="l"/>
            <a:endParaRPr lang="en-GB" sz="2000" dirty="0">
              <a:latin typeface="Franklin Gothic Book" pitchFamily="34" charset="0"/>
            </a:endParaRPr>
          </a:p>
          <a:p>
            <a:pPr marL="361950" lvl="0" indent="-361950" algn="l">
              <a:buFont typeface="Arial" pitchFamily="34" charset="0"/>
              <a:buChar char="•"/>
            </a:pPr>
            <a:endParaRPr lang="en-GB" sz="2000" i="1" dirty="0" smtClean="0">
              <a:solidFill>
                <a:schemeClr val="bg2">
                  <a:lumMod val="50000"/>
                </a:schemeClr>
              </a:solidFill>
              <a:latin typeface="Franklin Gothic Book" pitchFamily="34" charset="0"/>
            </a:endParaRPr>
          </a:p>
          <a:p>
            <a:pPr marL="361950" lvl="0" indent="-361950" algn="l"/>
            <a:endParaRPr lang="en-GB" sz="2000" i="1" dirty="0">
              <a:solidFill>
                <a:srgbClr val="D22630"/>
              </a:solidFill>
              <a:latin typeface="Franklin Gothic Book" pitchFamily="34" charset="0"/>
            </a:endParaRPr>
          </a:p>
          <a:p>
            <a:pPr marL="361950" lvl="0" indent="-361950"/>
            <a:endParaRPr lang="en-GB" sz="3200" dirty="0" smtClean="0">
              <a:solidFill>
                <a:srgbClr val="D22630"/>
              </a:solidFill>
            </a:endParaRPr>
          </a:p>
          <a:p>
            <a:pPr algn="l">
              <a:lnSpc>
                <a:spcPct val="90000"/>
              </a:lnSpc>
              <a:spcBef>
                <a:spcPts val="141"/>
              </a:spcBef>
              <a:defRPr/>
            </a:pPr>
            <a:endParaRPr lang="en-US" sz="1700" dirty="0">
              <a:solidFill>
                <a:srgbClr val="636361"/>
              </a:solidFill>
              <a:latin typeface="Franklin Gothic Book" charset="0"/>
              <a:ea typeface="Geneva" charset="0"/>
              <a:cs typeface="Franklin Gothic Book" charset="0"/>
              <a:sym typeface="Franklin Gothic Book" charset="0"/>
            </a:endParaRPr>
          </a:p>
        </p:txBody>
      </p:sp>
      <p:pic>
        <p:nvPicPr>
          <p:cNvPr id="5" name="Picture 4" descr="D:\My Pictures\teaching\Youth crime\Young-offender--007.jpg"/>
          <p:cNvPicPr>
            <a:picLocks noChangeAspect="1" noChangeArrowheads="1"/>
          </p:cNvPicPr>
          <p:nvPr/>
        </p:nvPicPr>
        <p:blipFill>
          <a:blip r:embed="rId3"/>
          <a:srcRect/>
          <a:stretch>
            <a:fillRect/>
          </a:stretch>
        </p:blipFill>
        <p:spPr bwMode="auto">
          <a:xfrm>
            <a:off x="0" y="5301208"/>
            <a:ext cx="2835275" cy="1700212"/>
          </a:xfrm>
          <a:prstGeom prst="rect">
            <a:avLst/>
          </a:prstGeom>
          <a:noFill/>
          <a:ln w="9525">
            <a:noFill/>
            <a:miter lim="800000"/>
            <a:headEnd/>
            <a:tailEnd/>
          </a:ln>
        </p:spPr>
      </p:pic>
      <p:sp>
        <p:nvSpPr>
          <p:cNvPr id="6" name="Rectangle 3"/>
          <p:cNvSpPr>
            <a:spLocks/>
          </p:cNvSpPr>
          <p:nvPr/>
        </p:nvSpPr>
        <p:spPr bwMode="auto">
          <a:xfrm>
            <a:off x="1979712" y="330398"/>
            <a:ext cx="6693368" cy="506314"/>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Trauma </a:t>
            </a:r>
            <a:r>
              <a:rPr lang="en-US" sz="2700" dirty="0" smtClean="0">
                <a:solidFill>
                  <a:srgbClr val="D22630"/>
                </a:solidFill>
                <a:latin typeface="Franklin Gothic Medium" pitchFamily="34" charset="0"/>
                <a:ea typeface="Geneva" pitchFamily="107" charset="-128"/>
                <a:sym typeface="Franklin Gothic Medium" pitchFamily="34" charset="0"/>
              </a:rPr>
              <a:t>effects on 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spTree>
    <p:extLst>
      <p:ext uri="{BB962C8B-B14F-4D97-AF65-F5344CB8AC3E}">
        <p14:creationId xmlns:p14="http://schemas.microsoft.com/office/powerpoint/2010/main" val="134376284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748464" cy="3744416"/>
          </a:xfrm>
        </p:spPr>
        <p:txBody>
          <a:bodyPr/>
          <a:lstStyle/>
          <a:p>
            <a:pPr>
              <a:lnSpc>
                <a:spcPct val="90000"/>
              </a:lnSpc>
              <a:spcBef>
                <a:spcPct val="50000"/>
              </a:spcBef>
            </a:pPr>
            <a:r>
              <a:rPr lang="en-GB" altLang="en-US" sz="2400" b="1" dirty="0"/>
              <a:t>“Young offenders’ perceptions of their experiences in the criminal justice system”</a:t>
            </a:r>
          </a:p>
          <a:p>
            <a:pPr>
              <a:lnSpc>
                <a:spcPct val="90000"/>
              </a:lnSpc>
              <a:spcBef>
                <a:spcPct val="50000"/>
              </a:spcBef>
            </a:pPr>
            <a:endParaRPr lang="en-GB" altLang="en-US" sz="1000" b="1" dirty="0"/>
          </a:p>
          <a:p>
            <a:pPr>
              <a:lnSpc>
                <a:spcPct val="90000"/>
              </a:lnSpc>
              <a:spcBef>
                <a:spcPct val="50000"/>
              </a:spcBef>
            </a:pPr>
            <a:r>
              <a:rPr lang="en-GB" altLang="en-US" sz="2000" dirty="0"/>
              <a:t>Completed at the Policy Research Bureau (2001-2002)</a:t>
            </a:r>
          </a:p>
          <a:p>
            <a:pPr>
              <a:lnSpc>
                <a:spcPct val="90000"/>
              </a:lnSpc>
              <a:spcBef>
                <a:spcPct val="50000"/>
              </a:spcBef>
            </a:pPr>
            <a:r>
              <a:rPr lang="en-GB" altLang="en-US" sz="2000" dirty="0"/>
              <a:t>Research team: Neal Hazel, Ann Hagell and Laura Brazier</a:t>
            </a:r>
          </a:p>
          <a:p>
            <a:pPr>
              <a:lnSpc>
                <a:spcPct val="90000"/>
              </a:lnSpc>
              <a:spcBef>
                <a:spcPct val="50000"/>
              </a:spcBef>
            </a:pPr>
            <a:r>
              <a:rPr lang="en-GB" altLang="en-US" sz="2000" dirty="0"/>
              <a:t>ESRC Award – R000223427</a:t>
            </a:r>
          </a:p>
          <a:p>
            <a:pPr algn="ctr">
              <a:spcBef>
                <a:spcPts val="1200"/>
              </a:spcBef>
              <a:buNone/>
            </a:pPr>
            <a:r>
              <a:rPr lang="en-GB" sz="2000" dirty="0" smtClean="0"/>
              <a:t>+</a:t>
            </a:r>
          </a:p>
          <a:p>
            <a:pPr>
              <a:spcBef>
                <a:spcPts val="1200"/>
              </a:spcBef>
              <a:buNone/>
            </a:pPr>
            <a:r>
              <a:rPr lang="en-GB" sz="2000" dirty="0" smtClean="0"/>
              <a:t>Drawing from a number of subsequent research projects, including:</a:t>
            </a:r>
          </a:p>
          <a:p>
            <a:pPr>
              <a:spcBef>
                <a:spcPts val="1200"/>
              </a:spcBef>
            </a:pPr>
            <a:r>
              <a:rPr lang="en-GB" sz="2000" dirty="0" smtClean="0"/>
              <a:t>National assessment of the main youth custodial sentence in E&amp;W</a:t>
            </a:r>
          </a:p>
          <a:p>
            <a:pPr>
              <a:spcBef>
                <a:spcPts val="1200"/>
              </a:spcBef>
            </a:pPr>
            <a:r>
              <a:rPr lang="en-GB" sz="2000" dirty="0" smtClean="0"/>
              <a:t>Evaluations of resettlement projects</a:t>
            </a:r>
          </a:p>
          <a:p>
            <a:pPr>
              <a:spcBef>
                <a:spcPts val="1200"/>
              </a:spcBef>
            </a:pPr>
            <a:r>
              <a:rPr lang="en-GB" sz="2000" dirty="0" smtClean="0"/>
              <a:t>Comparison of custodial regimes</a:t>
            </a:r>
          </a:p>
          <a:p>
            <a:pPr>
              <a:spcBef>
                <a:spcPts val="1200"/>
              </a:spcBef>
            </a:pPr>
            <a:r>
              <a:rPr lang="en-GB" sz="2000" dirty="0" smtClean="0"/>
              <a:t>Beyond Youth Custody </a:t>
            </a:r>
            <a:endParaRPr lang="en-GB" sz="2000" dirty="0" smtClean="0"/>
          </a:p>
        </p:txBody>
      </p:sp>
      <p:sp>
        <p:nvSpPr>
          <p:cNvPr id="3" name="Title 2"/>
          <p:cNvSpPr>
            <a:spLocks noGrp="1"/>
          </p:cNvSpPr>
          <p:nvPr>
            <p:ph type="title"/>
          </p:nvPr>
        </p:nvSpPr>
        <p:spPr>
          <a:xfrm>
            <a:off x="1763688" y="332656"/>
            <a:ext cx="8175801" cy="1008112"/>
          </a:xfrm>
        </p:spPr>
        <p:txBody>
          <a:bodyPr/>
          <a:lstStyle/>
          <a:p>
            <a:r>
              <a:rPr lang="en-GB" sz="3200" dirty="0" smtClean="0"/>
              <a:t>The study</a:t>
            </a:r>
            <a:endParaRPr lang="en-GB" sz="3200" dirty="0"/>
          </a:p>
        </p:txBody>
      </p:sp>
      <p:sp>
        <p:nvSpPr>
          <p:cNvPr id="4" name="Rectangle 3"/>
          <p:cNvSpPr/>
          <p:nvPr/>
        </p:nvSpPr>
        <p:spPr>
          <a:xfrm>
            <a:off x="4788737" y="5949280"/>
            <a:ext cx="3044488" cy="369332"/>
          </a:xfrm>
          <a:prstGeom prst="rect">
            <a:avLst/>
          </a:prstGeom>
        </p:spPr>
        <p:txBody>
          <a:bodyPr wrap="none">
            <a:spAutoFit/>
          </a:bodyPr>
          <a:lstStyle/>
          <a:p>
            <a:pPr fontAlgn="ctr"/>
            <a:r>
              <a:rPr lang="en-GB" b="1" dirty="0">
                <a:solidFill>
                  <a:srgbClr val="C00000"/>
                </a:solidFill>
                <a:latin typeface="Franklin Gothic Book" pitchFamily="34" charset="0"/>
              </a:rPr>
              <a:t>www.beyondyouthcustody.net</a:t>
            </a:r>
            <a:endParaRPr lang="en-GB" b="1" dirty="0">
              <a:solidFill>
                <a:srgbClr val="C00000"/>
              </a:solidFill>
              <a:latin typeface="Franklin Gothic Book" pitchFamily="34" charset="0"/>
            </a:endParaRPr>
          </a:p>
        </p:txBody>
      </p:sp>
    </p:spTree>
    <p:extLst>
      <p:ext uri="{BB962C8B-B14F-4D97-AF65-F5344CB8AC3E}">
        <p14:creationId xmlns:p14="http://schemas.microsoft.com/office/powerpoint/2010/main" val="109041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lvl="0" indent="-361950" algn="l">
              <a:buFont typeface="Arial" pitchFamily="34" charset="0"/>
              <a:buChar char="•"/>
            </a:pPr>
            <a:endParaRPr lang="en-GB" sz="2000" dirty="0" smtClean="0">
              <a:latin typeface="Franklin Gothic Book" pitchFamily="34" charset="0"/>
            </a:endParaRPr>
          </a:p>
          <a:p>
            <a:pPr marL="361950" lvl="0" indent="-361950" algn="l">
              <a:buFont typeface="Arial" pitchFamily="34" charset="0"/>
              <a:buChar char="•"/>
            </a:pPr>
            <a:r>
              <a:rPr lang="en-GB" sz="2000" b="1" dirty="0" smtClean="0">
                <a:latin typeface="Franklin Gothic Book" pitchFamily="34" charset="0"/>
              </a:rPr>
              <a:t>Agoraphobic symptoms</a:t>
            </a:r>
          </a:p>
          <a:p>
            <a:r>
              <a:rPr lang="en-GB" sz="2000" dirty="0">
                <a:latin typeface="Franklin Gothic Book" pitchFamily="34" charset="0"/>
              </a:rPr>
              <a:t> </a:t>
            </a:r>
          </a:p>
          <a:p>
            <a:r>
              <a:rPr lang="en-GB" sz="2000" i="1" dirty="0">
                <a:latin typeface="Franklin Gothic Book" pitchFamily="34" charset="0"/>
              </a:rPr>
              <a:t>Just indoors with all my family and friends, I didn’t go out</a:t>
            </a:r>
            <a:endParaRPr lang="en-GB" sz="2000" dirty="0">
              <a:latin typeface="Franklin Gothic Book" pitchFamily="34" charset="0"/>
            </a:endParaRPr>
          </a:p>
          <a:p>
            <a:pPr algn="r"/>
            <a:r>
              <a:rPr lang="en-GB" sz="2000" dirty="0" smtClean="0">
                <a:latin typeface="Franklin Gothic Book" pitchFamily="34" charset="0"/>
              </a:rPr>
              <a:t>Sasha, 17</a:t>
            </a:r>
            <a:endParaRPr lang="en-GB" sz="2000" dirty="0">
              <a:latin typeface="Franklin Gothic Book" pitchFamily="34" charset="0"/>
            </a:endParaRPr>
          </a:p>
          <a:p>
            <a:r>
              <a:rPr lang="en-GB" sz="2000" dirty="0">
                <a:latin typeface="Franklin Gothic Book" pitchFamily="34" charset="0"/>
              </a:rPr>
              <a:t> </a:t>
            </a:r>
          </a:p>
          <a:p>
            <a:r>
              <a:rPr lang="en-GB" sz="2000" i="1" dirty="0">
                <a:latin typeface="Franklin Gothic Book" pitchFamily="34" charset="0"/>
              </a:rPr>
              <a:t>I just weren’t ready to go out.  I felt weird</a:t>
            </a:r>
            <a:endParaRPr lang="en-GB" sz="2000" dirty="0">
              <a:latin typeface="Franklin Gothic Book" pitchFamily="34" charset="0"/>
            </a:endParaRPr>
          </a:p>
          <a:p>
            <a:pPr algn="r"/>
            <a:r>
              <a:rPr lang="en-GB" sz="2000" dirty="0" smtClean="0">
                <a:latin typeface="Franklin Gothic Book" pitchFamily="34" charset="0"/>
              </a:rPr>
              <a:t>Ella, 17 </a:t>
            </a:r>
            <a:r>
              <a:rPr lang="en-GB" sz="2000" dirty="0">
                <a:latin typeface="Franklin Gothic Book" pitchFamily="34" charset="0"/>
              </a:rPr>
              <a:t>(did not leave the house for 10 days)</a:t>
            </a:r>
          </a:p>
          <a:p>
            <a:pPr algn="l"/>
            <a:endParaRPr lang="en-GB" sz="2000" dirty="0">
              <a:latin typeface="Franklin Gothic Book" pitchFamily="34" charset="0"/>
            </a:endParaRPr>
          </a:p>
          <a:p>
            <a:pPr marL="361950" lvl="0" indent="-361950" algn="l">
              <a:buFont typeface="Arial" pitchFamily="34" charset="0"/>
              <a:buChar char="•"/>
            </a:pPr>
            <a:endParaRPr lang="en-GB" sz="2000" i="1" dirty="0" smtClean="0">
              <a:solidFill>
                <a:schemeClr val="bg2">
                  <a:lumMod val="50000"/>
                </a:schemeClr>
              </a:solidFill>
              <a:latin typeface="Franklin Gothic Book" pitchFamily="34" charset="0"/>
            </a:endParaRPr>
          </a:p>
          <a:p>
            <a:pPr marL="361950" lvl="0" indent="-361950" algn="l"/>
            <a:endParaRPr lang="en-GB" sz="2000" i="1" dirty="0">
              <a:solidFill>
                <a:srgbClr val="D22630"/>
              </a:solidFill>
              <a:latin typeface="Franklin Gothic Book" pitchFamily="34" charset="0"/>
            </a:endParaRPr>
          </a:p>
          <a:p>
            <a:pPr marL="361950" lvl="0" indent="-361950"/>
            <a:endParaRPr lang="en-GB" sz="3200" dirty="0" smtClean="0">
              <a:solidFill>
                <a:srgbClr val="D22630"/>
              </a:solidFill>
              <a:latin typeface="Franklin Gothic Book" pitchFamily="34" charset="0"/>
            </a:endParaRPr>
          </a:p>
          <a:p>
            <a:pPr algn="l">
              <a:lnSpc>
                <a:spcPct val="90000"/>
              </a:lnSpc>
              <a:spcBef>
                <a:spcPts val="141"/>
              </a:spcBef>
              <a:defRPr/>
            </a:pPr>
            <a:endParaRPr lang="en-US" sz="1700" dirty="0">
              <a:solidFill>
                <a:srgbClr val="636361"/>
              </a:solidFill>
              <a:latin typeface="Franklin Gothic Book" pitchFamily="34" charset="0"/>
              <a:ea typeface="Geneva" charset="0"/>
              <a:cs typeface="Franklin Gothic Book" charset="0"/>
              <a:sym typeface="Franklin Gothic Book" charset="0"/>
            </a:endParaRPr>
          </a:p>
        </p:txBody>
      </p:sp>
      <p:sp>
        <p:nvSpPr>
          <p:cNvPr id="5" name="Rectangle 3"/>
          <p:cNvSpPr>
            <a:spLocks/>
          </p:cNvSpPr>
          <p:nvPr/>
        </p:nvSpPr>
        <p:spPr bwMode="auto">
          <a:xfrm>
            <a:off x="1979712" y="330398"/>
            <a:ext cx="6693368" cy="506314"/>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Trauma </a:t>
            </a:r>
            <a:r>
              <a:rPr lang="en-US" sz="2700" dirty="0" smtClean="0">
                <a:solidFill>
                  <a:srgbClr val="D22630"/>
                </a:solidFill>
                <a:latin typeface="Franklin Gothic Medium" pitchFamily="34" charset="0"/>
                <a:ea typeface="Geneva" pitchFamily="107" charset="-128"/>
                <a:sym typeface="Franklin Gothic Medium" pitchFamily="34" charset="0"/>
              </a:rPr>
              <a:t>effects on 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spTree>
    <p:extLst>
      <p:ext uri="{BB962C8B-B14F-4D97-AF65-F5344CB8AC3E}">
        <p14:creationId xmlns:p14="http://schemas.microsoft.com/office/powerpoint/2010/main" val="263042371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p:cNvSpPr>
          <p:nvPr/>
        </p:nvSpPr>
        <p:spPr bwMode="auto">
          <a:xfrm>
            <a:off x="1907704" y="330398"/>
            <a:ext cx="6765376" cy="578322"/>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What was stressful about the </a:t>
            </a:r>
            <a:r>
              <a:rPr lang="en-US" sz="2700" dirty="0" smtClean="0">
                <a:solidFill>
                  <a:srgbClr val="D22630"/>
                </a:solidFill>
                <a:latin typeface="Franklin Gothic Medium" pitchFamily="34" charset="0"/>
                <a:ea typeface="Geneva" pitchFamily="107" charset="-128"/>
                <a:sym typeface="Franklin Gothic Medium" pitchFamily="34" charset="0"/>
              </a:rPr>
              <a:t>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lvl="0" indent="-361950" algn="l">
              <a:buFont typeface="Arial" pitchFamily="34" charset="0"/>
              <a:buChar char="•"/>
            </a:pPr>
            <a:endParaRPr lang="en-GB" sz="2000" dirty="0" smtClean="0">
              <a:latin typeface="Franklin Gothic Book" pitchFamily="34" charset="0"/>
            </a:endParaRPr>
          </a:p>
          <a:p>
            <a:pPr marL="361950" lvl="0" indent="-361950" algn="l">
              <a:buFont typeface="Arial" pitchFamily="34" charset="0"/>
              <a:buChar char="•"/>
            </a:pPr>
            <a:r>
              <a:rPr lang="en-GB" sz="2000" b="1" dirty="0" smtClean="0">
                <a:latin typeface="Franklin Gothic Book" pitchFamily="34" charset="0"/>
              </a:rPr>
              <a:t>Disorientated and scared</a:t>
            </a:r>
          </a:p>
          <a:p>
            <a:r>
              <a:rPr lang="en-GB" sz="2000" dirty="0">
                <a:latin typeface="Franklin Gothic Book" pitchFamily="34" charset="0"/>
              </a:rPr>
              <a:t> </a:t>
            </a:r>
          </a:p>
          <a:p>
            <a:r>
              <a:rPr lang="en-GB" sz="2000" i="1" dirty="0">
                <a:latin typeface="Franklin Gothic Book" pitchFamily="34" charset="0"/>
              </a:rPr>
              <a:t>Lost, I think I was.  I didn’t know where I was going to go or what.  I just came out of there.  It was like my life had just stopped and swung back round and kicked me.</a:t>
            </a:r>
            <a:endParaRPr lang="en-GB" sz="2000" dirty="0">
              <a:latin typeface="Franklin Gothic Book" pitchFamily="34" charset="0"/>
            </a:endParaRPr>
          </a:p>
          <a:p>
            <a:pPr algn="r"/>
            <a:r>
              <a:rPr lang="en-GB" sz="2000" dirty="0">
                <a:latin typeface="Franklin Gothic Book" pitchFamily="34" charset="0"/>
              </a:rPr>
              <a:t>Martin, 16</a:t>
            </a:r>
          </a:p>
          <a:p>
            <a:r>
              <a:rPr lang="en-GB" sz="2000" dirty="0">
                <a:latin typeface="Franklin Gothic Book" pitchFamily="34" charset="0"/>
              </a:rPr>
              <a:t> </a:t>
            </a:r>
          </a:p>
          <a:p>
            <a:r>
              <a:rPr lang="en-GB" sz="2000" dirty="0">
                <a:latin typeface="Franklin Gothic Book" pitchFamily="34" charset="0"/>
              </a:rPr>
              <a:t> </a:t>
            </a:r>
          </a:p>
          <a:p>
            <a:r>
              <a:rPr lang="en-GB" sz="2000" i="1" dirty="0">
                <a:latin typeface="Franklin Gothic Book" pitchFamily="34" charset="0"/>
              </a:rPr>
              <a:t>I came out and I was scared.  I didn’t know what to do, I didn’t know where to go.  I kept sitting down.  I was like seeing cars going past and I was like, “Can’t believe I’m out”</a:t>
            </a:r>
            <a:endParaRPr lang="en-GB" sz="2000" dirty="0">
              <a:latin typeface="Franklin Gothic Book" pitchFamily="34" charset="0"/>
            </a:endParaRPr>
          </a:p>
          <a:p>
            <a:pPr algn="r"/>
            <a:r>
              <a:rPr lang="en-GB" sz="2000" dirty="0">
                <a:latin typeface="Franklin Gothic Book" pitchFamily="34" charset="0"/>
              </a:rPr>
              <a:t>Jenny, 16</a:t>
            </a:r>
          </a:p>
          <a:p>
            <a:pPr algn="l"/>
            <a:endParaRPr lang="en-GB" sz="2000" dirty="0">
              <a:latin typeface="Franklin Gothic Book" pitchFamily="34" charset="0"/>
            </a:endParaRPr>
          </a:p>
          <a:p>
            <a:pPr marL="361950" lvl="0" indent="-361950" algn="l">
              <a:buFont typeface="Arial" pitchFamily="34" charset="0"/>
              <a:buChar char="•"/>
            </a:pPr>
            <a:endParaRPr lang="en-GB" sz="2000" i="1" dirty="0" smtClean="0">
              <a:solidFill>
                <a:schemeClr val="bg2">
                  <a:lumMod val="50000"/>
                </a:schemeClr>
              </a:solidFill>
              <a:latin typeface="Franklin Gothic Book" pitchFamily="34" charset="0"/>
            </a:endParaRPr>
          </a:p>
          <a:p>
            <a:pPr marL="361950" lvl="0" indent="-361950" algn="l"/>
            <a:endParaRPr lang="en-GB" sz="2000" i="1" dirty="0">
              <a:solidFill>
                <a:srgbClr val="D22630"/>
              </a:solidFill>
              <a:latin typeface="Franklin Gothic Book" pitchFamily="34" charset="0"/>
            </a:endParaRPr>
          </a:p>
          <a:p>
            <a:pPr marL="361950" lvl="0" indent="-361950"/>
            <a:endParaRPr lang="en-GB" sz="3200" dirty="0" smtClean="0">
              <a:solidFill>
                <a:srgbClr val="D22630"/>
              </a:solidFill>
            </a:endParaRPr>
          </a:p>
          <a:p>
            <a:pPr algn="l">
              <a:lnSpc>
                <a:spcPct val="90000"/>
              </a:lnSpc>
              <a:spcBef>
                <a:spcPts val="141"/>
              </a:spcBef>
              <a:defRPr/>
            </a:pPr>
            <a:endParaRPr lang="en-US" sz="1700" dirty="0">
              <a:solidFill>
                <a:srgbClr val="636361"/>
              </a:solidFill>
              <a:latin typeface="Franklin Gothic Book" charset="0"/>
              <a:ea typeface="Geneva" charset="0"/>
              <a:cs typeface="Franklin Gothic Book" charset="0"/>
              <a:sym typeface="Franklin Gothic Book" charset="0"/>
            </a:endParaRPr>
          </a:p>
        </p:txBody>
      </p:sp>
    </p:spTree>
    <p:extLst>
      <p:ext uri="{BB962C8B-B14F-4D97-AF65-F5344CB8AC3E}">
        <p14:creationId xmlns:p14="http://schemas.microsoft.com/office/powerpoint/2010/main" val="1644215060"/>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lvl="0" indent="-361950" algn="l">
              <a:buFont typeface="Arial" pitchFamily="34" charset="0"/>
              <a:buChar char="•"/>
            </a:pPr>
            <a:endParaRPr lang="en-GB" sz="2000" dirty="0" smtClean="0">
              <a:latin typeface="Franklin Gothic Book" pitchFamily="34" charset="0"/>
            </a:endParaRPr>
          </a:p>
          <a:p>
            <a:pPr marL="361950" lvl="0" indent="-361950" algn="l">
              <a:buFont typeface="Arial" pitchFamily="34" charset="0"/>
              <a:buChar char="•"/>
            </a:pPr>
            <a:r>
              <a:rPr lang="en-GB" sz="2000" b="1" dirty="0" smtClean="0">
                <a:latin typeface="Franklin Gothic Book" pitchFamily="34" charset="0"/>
              </a:rPr>
              <a:t>Learning to interact again – especially with family and friends</a:t>
            </a:r>
          </a:p>
          <a:p>
            <a:pPr marL="361950" lvl="0" indent="-361950" algn="l">
              <a:buFont typeface="Arial" pitchFamily="34" charset="0"/>
              <a:buChar char="•"/>
            </a:pPr>
            <a:endParaRPr lang="en-GB" sz="2000" b="1" dirty="0" smtClean="0">
              <a:latin typeface="Franklin Gothic Book" pitchFamily="34" charset="0"/>
            </a:endParaRPr>
          </a:p>
          <a:p>
            <a:r>
              <a:rPr lang="en-GB" sz="2000" i="1" dirty="0">
                <a:latin typeface="Franklin Gothic Book" pitchFamily="34" charset="0"/>
              </a:rPr>
              <a:t>I didn’t know what to say to mum and dad when I came out.  And I didn’t know what to say to my friends.  I like never talked to hardly anyone.  I just kept myself to myself.</a:t>
            </a:r>
            <a:endParaRPr lang="en-GB" sz="2000" dirty="0">
              <a:latin typeface="Franklin Gothic Book" pitchFamily="34" charset="0"/>
            </a:endParaRPr>
          </a:p>
          <a:p>
            <a:pPr algn="r"/>
            <a:r>
              <a:rPr lang="en-GB" sz="2000" dirty="0">
                <a:latin typeface="Franklin Gothic Book" pitchFamily="34" charset="0"/>
              </a:rPr>
              <a:t>Peter, 17</a:t>
            </a:r>
          </a:p>
          <a:p>
            <a:r>
              <a:rPr lang="en-GB" sz="2000" dirty="0">
                <a:latin typeface="Franklin Gothic Book" pitchFamily="34" charset="0"/>
              </a:rPr>
              <a:t> </a:t>
            </a:r>
          </a:p>
          <a:p>
            <a:r>
              <a:rPr lang="en-GB" sz="2000" dirty="0">
                <a:latin typeface="Franklin Gothic Book" pitchFamily="34" charset="0"/>
              </a:rPr>
              <a:t> </a:t>
            </a:r>
            <a:endParaRPr lang="en-GB" sz="3200" dirty="0" smtClean="0">
              <a:solidFill>
                <a:srgbClr val="D22630"/>
              </a:solidFill>
              <a:latin typeface="Franklin Gothic Book" pitchFamily="34" charset="0"/>
            </a:endParaRPr>
          </a:p>
          <a:p>
            <a:pPr algn="l">
              <a:lnSpc>
                <a:spcPct val="90000"/>
              </a:lnSpc>
              <a:spcBef>
                <a:spcPts val="141"/>
              </a:spcBef>
              <a:defRPr/>
            </a:pPr>
            <a:endParaRPr lang="en-US" sz="1700" dirty="0">
              <a:solidFill>
                <a:srgbClr val="636361"/>
              </a:solidFill>
              <a:latin typeface="Franklin Gothic Book" pitchFamily="34" charset="0"/>
              <a:ea typeface="Geneva" charset="0"/>
              <a:cs typeface="Franklin Gothic Book" charset="0"/>
              <a:sym typeface="Franklin Gothic Book" charset="0"/>
            </a:endParaRPr>
          </a:p>
        </p:txBody>
      </p:sp>
      <p:sp>
        <p:nvSpPr>
          <p:cNvPr id="5" name="Rectangle 3"/>
          <p:cNvSpPr>
            <a:spLocks/>
          </p:cNvSpPr>
          <p:nvPr/>
        </p:nvSpPr>
        <p:spPr bwMode="auto">
          <a:xfrm>
            <a:off x="1907704" y="330398"/>
            <a:ext cx="6765376" cy="578322"/>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What was stressful about the </a:t>
            </a:r>
            <a:r>
              <a:rPr lang="en-US" sz="2700" dirty="0" smtClean="0">
                <a:solidFill>
                  <a:srgbClr val="D22630"/>
                </a:solidFill>
                <a:latin typeface="Franklin Gothic Medium" pitchFamily="34" charset="0"/>
                <a:ea typeface="Geneva" pitchFamily="107" charset="-128"/>
                <a:sym typeface="Franklin Gothic Medium" pitchFamily="34" charset="0"/>
              </a:rPr>
              <a:t>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spTree>
    <p:extLst>
      <p:ext uri="{BB962C8B-B14F-4D97-AF65-F5344CB8AC3E}">
        <p14:creationId xmlns:p14="http://schemas.microsoft.com/office/powerpoint/2010/main" val="124475339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268760"/>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indent="-361950" algn="l">
              <a:buFont typeface="Arial" pitchFamily="34" charset="0"/>
              <a:buChar char="•"/>
            </a:pPr>
            <a:r>
              <a:rPr lang="en-GB" sz="2000" b="1" dirty="0">
                <a:latin typeface="Franklin Gothic Book" pitchFamily="34" charset="0"/>
              </a:rPr>
              <a:t>Lack of regulation like eating and sleeping patterns</a:t>
            </a:r>
            <a:endParaRPr lang="en-GB" sz="2000" dirty="0">
              <a:latin typeface="Franklin Gothic Book" pitchFamily="34" charset="0"/>
            </a:endParaRPr>
          </a:p>
          <a:p>
            <a:r>
              <a:rPr lang="en-GB" sz="2000" dirty="0">
                <a:latin typeface="Franklin Gothic Book" pitchFamily="34" charset="0"/>
              </a:rPr>
              <a:t> </a:t>
            </a:r>
          </a:p>
          <a:p>
            <a:r>
              <a:rPr lang="en-GB" sz="2000" i="1" dirty="0">
                <a:latin typeface="Franklin Gothic Book" pitchFamily="34" charset="0"/>
              </a:rPr>
              <a:t>Just my sleeping pattern.  [In custody], I wake up in the morning and make the bed and then eat my breakfast for a certain time.  But it’s just getting back into a sleeping pattern, waking up at 2.30 in the afternoon again.</a:t>
            </a:r>
            <a:endParaRPr lang="en-GB" sz="2000" dirty="0">
              <a:latin typeface="Franklin Gothic Book" pitchFamily="34" charset="0"/>
            </a:endParaRPr>
          </a:p>
          <a:p>
            <a:pPr algn="r"/>
            <a:r>
              <a:rPr lang="en-GB" sz="2000" dirty="0">
                <a:latin typeface="Franklin Gothic Book" pitchFamily="34" charset="0"/>
              </a:rPr>
              <a:t>Sean, 16</a:t>
            </a:r>
          </a:p>
          <a:p>
            <a:r>
              <a:rPr lang="en-GB" sz="2000" dirty="0">
                <a:latin typeface="Franklin Gothic Book" pitchFamily="34" charset="0"/>
              </a:rPr>
              <a:t> </a:t>
            </a:r>
          </a:p>
          <a:p>
            <a:pPr marL="361950" lvl="0" indent="-361950" algn="l">
              <a:buFont typeface="Arial" pitchFamily="34" charset="0"/>
              <a:buChar char="•"/>
            </a:pPr>
            <a:r>
              <a:rPr lang="en-GB" sz="2000" dirty="0">
                <a:latin typeface="Franklin Gothic Book" pitchFamily="34" charset="0"/>
              </a:rPr>
              <a:t>Unable to cope with taking initiative or act independently</a:t>
            </a:r>
          </a:p>
        </p:txBody>
      </p:sp>
      <p:pic>
        <p:nvPicPr>
          <p:cNvPr id="5" name="Picture 15" descr=" Portland outsideDSC_0360"/>
          <p:cNvPicPr>
            <a:picLocks noChangeAspect="1" noChangeArrowheads="1"/>
          </p:cNvPicPr>
          <p:nvPr/>
        </p:nvPicPr>
        <p:blipFill>
          <a:blip r:embed="rId3"/>
          <a:srcRect t="7143" b="12857"/>
          <a:stretch>
            <a:fillRect/>
          </a:stretch>
        </p:blipFill>
        <p:spPr bwMode="auto">
          <a:xfrm>
            <a:off x="-59767" y="4532825"/>
            <a:ext cx="1979612" cy="2427287"/>
          </a:xfrm>
          <a:prstGeom prst="rect">
            <a:avLst/>
          </a:prstGeom>
          <a:noFill/>
          <a:ln w="9525">
            <a:noFill/>
            <a:miter lim="800000"/>
            <a:headEnd/>
            <a:tailEnd/>
          </a:ln>
        </p:spPr>
      </p:pic>
      <p:sp>
        <p:nvSpPr>
          <p:cNvPr id="6" name="Rectangle 3"/>
          <p:cNvSpPr>
            <a:spLocks/>
          </p:cNvSpPr>
          <p:nvPr/>
        </p:nvSpPr>
        <p:spPr bwMode="auto">
          <a:xfrm>
            <a:off x="1907704" y="330398"/>
            <a:ext cx="6765376" cy="578322"/>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What was stressful about the </a:t>
            </a:r>
            <a:r>
              <a:rPr lang="en-US" sz="2700" dirty="0" smtClean="0">
                <a:solidFill>
                  <a:srgbClr val="D22630"/>
                </a:solidFill>
                <a:latin typeface="Franklin Gothic Medium" pitchFamily="34" charset="0"/>
                <a:ea typeface="Geneva" pitchFamily="107" charset="-128"/>
                <a:sym typeface="Franklin Gothic Medium" pitchFamily="34" charset="0"/>
              </a:rPr>
              <a:t>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spTree>
    <p:extLst>
      <p:ext uri="{BB962C8B-B14F-4D97-AF65-F5344CB8AC3E}">
        <p14:creationId xmlns:p14="http://schemas.microsoft.com/office/powerpoint/2010/main" val="28848225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a:srcRect/>
          <a:stretch>
            <a:fillRect/>
          </a:stretch>
        </p:blipFill>
        <p:spPr bwMode="auto">
          <a:xfrm>
            <a:off x="7481962" y="6134695"/>
            <a:ext cx="1241227" cy="474390"/>
          </a:xfrm>
          <a:prstGeom prst="rect">
            <a:avLst/>
          </a:prstGeom>
          <a:noFill/>
          <a:ln w="12700">
            <a:noFill/>
            <a:miter lim="800000"/>
            <a:headEnd/>
            <a:tailEnd/>
          </a:ln>
        </p:spPr>
      </p:pic>
      <p:sp>
        <p:nvSpPr>
          <p:cNvPr id="36871" name="Rectangle 7"/>
          <p:cNvSpPr>
            <a:spLocks/>
          </p:cNvSpPr>
          <p:nvPr/>
        </p:nvSpPr>
        <p:spPr bwMode="auto">
          <a:xfrm>
            <a:off x="323528" y="1931491"/>
            <a:ext cx="8303423" cy="408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lIns="0" tIns="0" rIns="0" bIns="0" anchor="t"/>
          <a:lstStyle/>
          <a:p>
            <a:pPr marL="361950" indent="-361950" algn="l">
              <a:buFont typeface="Arial" pitchFamily="34" charset="0"/>
              <a:buChar char="•"/>
            </a:pPr>
            <a:r>
              <a:rPr lang="en-GB" sz="2000" b="1" dirty="0" smtClean="0">
                <a:latin typeface="Franklin Gothic Book" pitchFamily="34" charset="0"/>
              </a:rPr>
              <a:t>Pressure of being focus of attention when interactions are </a:t>
            </a:r>
            <a:r>
              <a:rPr lang="en-GB" sz="2000" b="1" dirty="0" smtClean="0">
                <a:latin typeface="Franklin Gothic Book" pitchFamily="34" charset="0"/>
              </a:rPr>
              <a:t>stressful – Negative support again</a:t>
            </a:r>
            <a:endParaRPr lang="en-GB" sz="2000" dirty="0">
              <a:latin typeface="Franklin Gothic Book" pitchFamily="34" charset="0"/>
            </a:endParaRPr>
          </a:p>
          <a:p>
            <a:r>
              <a:rPr lang="en-GB" sz="2000" dirty="0">
                <a:latin typeface="Franklin Gothic Book" pitchFamily="34" charset="0"/>
              </a:rPr>
              <a:t> </a:t>
            </a:r>
          </a:p>
          <a:p>
            <a:r>
              <a:rPr lang="en-GB" sz="1600" i="1" dirty="0">
                <a:latin typeface="Franklin Gothic Book" pitchFamily="34" charset="0"/>
              </a:rPr>
              <a:t>Cos everything was going too fast.  Like people, all my family were coming over, get all this birthday stuff and....I </a:t>
            </a:r>
            <a:r>
              <a:rPr lang="en-GB" sz="1600" i="1" dirty="0" err="1">
                <a:latin typeface="Franklin Gothic Book" pitchFamily="34" charset="0"/>
              </a:rPr>
              <a:t>dunno</a:t>
            </a:r>
            <a:r>
              <a:rPr lang="en-GB" sz="1600" i="1" dirty="0">
                <a:latin typeface="Franklin Gothic Book" pitchFamily="34" charset="0"/>
              </a:rPr>
              <a:t>, like every time I see someone, it was like “Oh how was prison?”  “How was this, how was that?” and yeah, it was just the same thing over and over.</a:t>
            </a:r>
            <a:endParaRPr lang="en-GB" sz="1600" dirty="0">
              <a:latin typeface="Franklin Gothic Book" pitchFamily="34" charset="0"/>
            </a:endParaRPr>
          </a:p>
          <a:p>
            <a:pPr algn="r"/>
            <a:r>
              <a:rPr lang="en-GB" sz="2000" dirty="0">
                <a:latin typeface="Franklin Gothic Book" pitchFamily="34" charset="0"/>
              </a:rPr>
              <a:t>Sasha, 17</a:t>
            </a:r>
          </a:p>
        </p:txBody>
      </p:sp>
      <p:sp>
        <p:nvSpPr>
          <p:cNvPr id="5" name="Rectangle 3"/>
          <p:cNvSpPr>
            <a:spLocks/>
          </p:cNvSpPr>
          <p:nvPr/>
        </p:nvSpPr>
        <p:spPr bwMode="auto">
          <a:xfrm>
            <a:off x="1907704" y="330398"/>
            <a:ext cx="6765376" cy="578322"/>
          </a:xfrm>
          <a:prstGeom prst="rect">
            <a:avLst/>
          </a:prstGeom>
          <a:noFill/>
          <a:ln w="12700">
            <a:noFill/>
            <a:miter lim="800000"/>
            <a:headEnd/>
            <a:tailEnd/>
          </a:ln>
        </p:spPr>
        <p:txBody>
          <a:bodyPr lIns="0" tIns="0" rIns="0" bIns="0"/>
          <a:lstStyle/>
          <a:p>
            <a:pPr algn="l"/>
            <a:r>
              <a:rPr lang="en-US" sz="2700" dirty="0" smtClean="0">
                <a:solidFill>
                  <a:srgbClr val="D22630"/>
                </a:solidFill>
                <a:latin typeface="Franklin Gothic Medium" pitchFamily="34" charset="0"/>
                <a:ea typeface="Geneva" pitchFamily="107" charset="-128"/>
                <a:sym typeface="Franklin Gothic Medium" pitchFamily="34" charset="0"/>
              </a:rPr>
              <a:t>What was stressful about the </a:t>
            </a:r>
            <a:r>
              <a:rPr lang="en-US" sz="2700" dirty="0" smtClean="0">
                <a:solidFill>
                  <a:srgbClr val="D22630"/>
                </a:solidFill>
                <a:latin typeface="Franklin Gothic Medium" pitchFamily="34" charset="0"/>
                <a:ea typeface="Geneva" pitchFamily="107" charset="-128"/>
                <a:sym typeface="Franklin Gothic Medium" pitchFamily="34" charset="0"/>
              </a:rPr>
              <a:t>release?</a:t>
            </a:r>
            <a:endParaRPr lang="en-US" sz="2700" dirty="0">
              <a:solidFill>
                <a:srgbClr val="D22630"/>
              </a:solidFill>
              <a:latin typeface="Franklin Gothic Medium" pitchFamily="34" charset="0"/>
              <a:ea typeface="Geneva" pitchFamily="107" charset="-128"/>
              <a:sym typeface="Franklin Gothic Medium" pitchFamily="34" charset="0"/>
            </a:endParaRPr>
          </a:p>
        </p:txBody>
      </p:sp>
    </p:spTree>
    <p:extLst>
      <p:ext uri="{BB962C8B-B14F-4D97-AF65-F5344CB8AC3E}">
        <p14:creationId xmlns:p14="http://schemas.microsoft.com/office/powerpoint/2010/main" val="403540924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1547813" y="188913"/>
            <a:ext cx="7596187" cy="1143000"/>
          </a:xfrm>
        </p:spPr>
        <p:txBody>
          <a:bodyPr/>
          <a:lstStyle/>
          <a:p>
            <a:pPr eaLnBrk="1" hangingPunct="1"/>
            <a:r>
              <a:rPr lang="en-GB" altLang="en-US" sz="2300" smtClean="0"/>
              <a:t>Conclusions: Recurring themes</a:t>
            </a:r>
            <a:endParaRPr lang="en-GB" altLang="en-US" sz="2100" smtClean="0"/>
          </a:p>
        </p:txBody>
      </p:sp>
      <p:sp>
        <p:nvSpPr>
          <p:cNvPr id="26630" name="Rectangle 3"/>
          <p:cNvSpPr>
            <a:spLocks noGrp="1" noChangeArrowheads="1"/>
          </p:cNvSpPr>
          <p:nvPr>
            <p:ph type="body" sz="half" idx="1"/>
          </p:nvPr>
        </p:nvSpPr>
        <p:spPr>
          <a:xfrm>
            <a:off x="395288" y="1268760"/>
            <a:ext cx="8316912" cy="4281487"/>
          </a:xfrm>
        </p:spPr>
        <p:txBody>
          <a:bodyPr/>
          <a:lstStyle/>
          <a:p>
            <a:pPr marL="381000" indent="-381000" eaLnBrk="1" hangingPunct="1">
              <a:spcBef>
                <a:spcPct val="50000"/>
              </a:spcBef>
            </a:pPr>
            <a:r>
              <a:rPr lang="en-GB" altLang="en-US" sz="2000" dirty="0" smtClean="0"/>
              <a:t>Police pressure and abuse of power (and some supportive ones</a:t>
            </a:r>
            <a:r>
              <a:rPr lang="en-GB" altLang="en-US" sz="2000" dirty="0" smtClean="0"/>
              <a:t>)</a:t>
            </a:r>
          </a:p>
          <a:p>
            <a:pPr marL="381000" indent="-381000" eaLnBrk="1" hangingPunct="1">
              <a:spcBef>
                <a:spcPct val="50000"/>
              </a:spcBef>
            </a:pPr>
            <a:endParaRPr lang="en-GB" altLang="en-US" sz="2000" dirty="0" smtClean="0"/>
          </a:p>
          <a:p>
            <a:pPr marL="381000" indent="-381000" eaLnBrk="1" hangingPunct="1">
              <a:spcBef>
                <a:spcPct val="50000"/>
              </a:spcBef>
            </a:pPr>
            <a:r>
              <a:rPr lang="en-GB" altLang="en-US" sz="2000" dirty="0" smtClean="0"/>
              <a:t>Resistance and challenge, but recognition of </a:t>
            </a:r>
            <a:r>
              <a:rPr lang="en-GB" altLang="en-US" sz="2000" dirty="0" smtClean="0"/>
              <a:t>authorities’ ultimate power</a:t>
            </a:r>
          </a:p>
          <a:p>
            <a:pPr marL="381000" indent="-381000" eaLnBrk="1" hangingPunct="1">
              <a:spcBef>
                <a:spcPct val="50000"/>
              </a:spcBef>
            </a:pPr>
            <a:endParaRPr lang="en-GB" altLang="en-US" sz="2000" dirty="0" smtClean="0"/>
          </a:p>
          <a:p>
            <a:pPr marL="381000" indent="-381000" algn="ctr" eaLnBrk="1" hangingPunct="1">
              <a:spcBef>
                <a:spcPct val="50000"/>
              </a:spcBef>
              <a:buFontTx/>
              <a:buNone/>
            </a:pPr>
            <a:r>
              <a:rPr lang="en-GB" altLang="en-US" sz="1600" i="1" dirty="0" smtClean="0"/>
              <a:t>.”If they talk to you with a bad attitude it makes me </a:t>
            </a:r>
            <a:r>
              <a:rPr lang="en-GB" altLang="en-US" sz="1600" i="1" dirty="0" err="1" smtClean="0"/>
              <a:t>wanna</a:t>
            </a:r>
            <a:r>
              <a:rPr lang="en-GB" altLang="en-US" sz="1600" i="1" dirty="0" smtClean="0"/>
              <a:t> like talk back to </a:t>
            </a:r>
            <a:r>
              <a:rPr lang="en-GB" altLang="en-US" sz="1600" i="1" dirty="0" err="1" smtClean="0"/>
              <a:t>em</a:t>
            </a:r>
            <a:r>
              <a:rPr lang="en-GB" altLang="en-US" sz="1600" i="1" dirty="0" smtClean="0"/>
              <a:t> like that. But then I just thought no what’s the point because they’ve got so much power over what I have and it’s not worth it. Because they’ll just keep you in there longer and then they’ll try thinking of other things to arrest you for. That’s just the police all over for you…they think they’ve got so much power”  (15 </a:t>
            </a:r>
            <a:r>
              <a:rPr lang="en-GB" altLang="en-US" sz="1600" i="1" dirty="0" err="1" smtClean="0"/>
              <a:t>yr</a:t>
            </a:r>
            <a:r>
              <a:rPr lang="en-GB" altLang="en-US" sz="1600" i="1" dirty="0" smtClean="0"/>
              <a:t> old </a:t>
            </a:r>
            <a:r>
              <a:rPr lang="en-GB" altLang="en-US" sz="1600" i="1" smtClean="0"/>
              <a:t>male</a:t>
            </a:r>
            <a:r>
              <a:rPr lang="en-GB" altLang="en-US" sz="1600" i="1" smtClean="0"/>
              <a:t>)</a:t>
            </a:r>
          </a:p>
          <a:p>
            <a:pPr marL="381000" indent="-381000" algn="ctr" eaLnBrk="1" hangingPunct="1">
              <a:spcBef>
                <a:spcPct val="50000"/>
              </a:spcBef>
              <a:buFontTx/>
              <a:buNone/>
            </a:pPr>
            <a:endParaRPr lang="en-GB" altLang="en-US" sz="1600" i="1" dirty="0" smtClean="0"/>
          </a:p>
          <a:p>
            <a:pPr marL="381000" indent="-381000" algn="ctr" eaLnBrk="1" hangingPunct="1">
              <a:spcBef>
                <a:spcPct val="50000"/>
              </a:spcBef>
              <a:buFontTx/>
              <a:buNone/>
            </a:pPr>
            <a:r>
              <a:rPr lang="en-GB" altLang="en-US" sz="900" i="1" dirty="0" smtClean="0"/>
              <a:t>--------------</a:t>
            </a:r>
          </a:p>
          <a:p>
            <a:pPr marL="381000" indent="-381000" algn="ctr" eaLnBrk="1" hangingPunct="1">
              <a:spcBef>
                <a:spcPct val="50000"/>
              </a:spcBef>
              <a:buFontTx/>
              <a:buNone/>
            </a:pPr>
            <a:endParaRPr lang="en-GB" altLang="en-US" sz="900" i="1" dirty="0" smtClean="0"/>
          </a:p>
          <a:p>
            <a:pPr marL="381000" indent="-381000" algn="ctr" eaLnBrk="1" hangingPunct="1">
              <a:spcBef>
                <a:spcPct val="50000"/>
              </a:spcBef>
              <a:buFontTx/>
              <a:buNone/>
            </a:pPr>
            <a:r>
              <a:rPr lang="en-GB" altLang="en-US" sz="1600" i="1" dirty="0" smtClean="0"/>
              <a:t>“There's nothing you can do. You can’t beat the police or anything.”</a:t>
            </a:r>
            <a:r>
              <a:rPr lang="en-GB" altLang="en-US" sz="1600" dirty="0" smtClean="0"/>
              <a:t> (15 </a:t>
            </a:r>
            <a:r>
              <a:rPr lang="en-GB" altLang="en-US" sz="1600" dirty="0" err="1" smtClean="0"/>
              <a:t>yr</a:t>
            </a:r>
            <a:r>
              <a:rPr lang="en-GB" altLang="en-US" sz="1600" dirty="0" smtClean="0"/>
              <a:t> old male)</a:t>
            </a:r>
          </a:p>
          <a:p>
            <a:pPr marL="381000" indent="-381000" algn="ctr" eaLnBrk="1" hangingPunct="1">
              <a:spcBef>
                <a:spcPct val="50000"/>
              </a:spcBef>
              <a:buFontTx/>
              <a:buNone/>
            </a:pPr>
            <a:endParaRPr lang="en-GB" altLang="en-US" sz="900" dirty="0" smtClean="0"/>
          </a:p>
        </p:txBody>
      </p:sp>
    </p:spTree>
    <p:extLst>
      <p:ext uri="{BB962C8B-B14F-4D97-AF65-F5344CB8AC3E}">
        <p14:creationId xmlns:p14="http://schemas.microsoft.com/office/powerpoint/2010/main" val="386644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1547813" y="188913"/>
            <a:ext cx="7596187" cy="1143000"/>
          </a:xfrm>
        </p:spPr>
        <p:txBody>
          <a:bodyPr/>
          <a:lstStyle/>
          <a:p>
            <a:pPr eaLnBrk="1" hangingPunct="1"/>
            <a:r>
              <a:rPr lang="en-GB" altLang="en-US" sz="2300" smtClean="0"/>
              <a:t>Conclusions: Recurring themes</a:t>
            </a:r>
            <a:endParaRPr lang="en-GB" altLang="en-US" sz="2100" smtClean="0"/>
          </a:p>
        </p:txBody>
      </p:sp>
      <p:sp>
        <p:nvSpPr>
          <p:cNvPr id="27654" name="Rectangle 3"/>
          <p:cNvSpPr>
            <a:spLocks noGrp="1" noChangeArrowheads="1"/>
          </p:cNvSpPr>
          <p:nvPr>
            <p:ph type="body" sz="half" idx="1"/>
          </p:nvPr>
        </p:nvSpPr>
        <p:spPr>
          <a:xfrm>
            <a:off x="395288" y="1700213"/>
            <a:ext cx="8316912" cy="4281487"/>
          </a:xfrm>
        </p:spPr>
        <p:txBody>
          <a:bodyPr/>
          <a:lstStyle/>
          <a:p>
            <a:pPr marL="381000" indent="-381000" eaLnBrk="1" hangingPunct="1">
              <a:spcBef>
                <a:spcPct val="50000"/>
              </a:spcBef>
              <a:buFont typeface="Arial" panose="020B0604020202020204" pitchFamily="34" charset="0"/>
              <a:buChar char="•"/>
            </a:pPr>
            <a:r>
              <a:rPr lang="en-GB" altLang="en-US" sz="2000" dirty="0" smtClean="0"/>
              <a:t>Confusion over procedures and rights (lack of protection)</a:t>
            </a:r>
          </a:p>
          <a:p>
            <a:pPr marL="381000" indent="-381000" eaLnBrk="1" hangingPunct="1">
              <a:spcBef>
                <a:spcPct val="50000"/>
              </a:spcBef>
              <a:buFont typeface="Arial" panose="020B0604020202020204" pitchFamily="34" charset="0"/>
              <a:buChar char="•"/>
            </a:pPr>
            <a:r>
              <a:rPr lang="en-GB" altLang="en-US" sz="2000" dirty="0" smtClean="0"/>
              <a:t>Anxiety and coping mechanisms</a:t>
            </a:r>
          </a:p>
          <a:p>
            <a:pPr marL="381000" indent="-381000" eaLnBrk="1" hangingPunct="1">
              <a:spcBef>
                <a:spcPct val="50000"/>
              </a:spcBef>
              <a:buFont typeface="Arial" panose="020B0604020202020204" pitchFamily="34" charset="0"/>
              <a:buChar char="•"/>
            </a:pPr>
            <a:r>
              <a:rPr lang="en-GB" altLang="en-US" sz="2000" dirty="0" smtClean="0"/>
              <a:t>Anxiety flashpoints: </a:t>
            </a:r>
            <a:r>
              <a:rPr lang="en-GB" altLang="en-US" sz="2000" dirty="0" smtClean="0"/>
              <a:t>cells</a:t>
            </a:r>
            <a:r>
              <a:rPr lang="en-GB" altLang="en-US" sz="2000" dirty="0" smtClean="0"/>
              <a:t>, </a:t>
            </a:r>
            <a:r>
              <a:rPr lang="en-GB" altLang="en-US" sz="2000" dirty="0" smtClean="0"/>
              <a:t>interview, sentence start and end</a:t>
            </a:r>
            <a:endParaRPr lang="en-GB" altLang="en-US" sz="2000" dirty="0" smtClean="0"/>
          </a:p>
          <a:p>
            <a:pPr marL="381000" indent="-381000" eaLnBrk="1" hangingPunct="1">
              <a:spcBef>
                <a:spcPct val="50000"/>
              </a:spcBef>
              <a:buFont typeface="Arial" panose="020B0604020202020204" pitchFamily="34" charset="0"/>
              <a:buChar char="•"/>
            </a:pPr>
            <a:r>
              <a:rPr lang="en-GB" altLang="en-US" sz="2000" dirty="0" smtClean="0"/>
              <a:t>Positive and negative </a:t>
            </a:r>
            <a:r>
              <a:rPr lang="en-GB" altLang="en-US" sz="2000" dirty="0" smtClean="0"/>
              <a:t>support</a:t>
            </a:r>
          </a:p>
          <a:p>
            <a:pPr marL="381000" indent="-381000" eaLnBrk="1" hangingPunct="1">
              <a:spcBef>
                <a:spcPct val="50000"/>
              </a:spcBef>
              <a:buFont typeface="Arial" panose="020B0604020202020204" pitchFamily="34" charset="0"/>
              <a:buChar char="•"/>
            </a:pPr>
            <a:r>
              <a:rPr lang="en-GB" altLang="en-US" sz="2000" dirty="0" smtClean="0"/>
              <a:t>Young offenders are children</a:t>
            </a:r>
          </a:p>
          <a:p>
            <a:pPr marL="381000" indent="-381000">
              <a:spcBef>
                <a:spcPct val="50000"/>
              </a:spcBef>
              <a:buFont typeface="Arial" panose="020B0604020202020204" pitchFamily="34" charset="0"/>
              <a:buChar char="•"/>
            </a:pPr>
            <a:r>
              <a:rPr lang="en-GB" altLang="en-US" sz="2000" dirty="0"/>
              <a:t>Vulnerable to adult-child power relations (not just judicial power)</a:t>
            </a:r>
          </a:p>
          <a:p>
            <a:pPr marL="381000" indent="-381000" eaLnBrk="1" hangingPunct="1">
              <a:spcBef>
                <a:spcPct val="50000"/>
              </a:spcBef>
              <a:buFont typeface="Arial" panose="020B0604020202020204" pitchFamily="34" charset="0"/>
              <a:buChar char="•"/>
            </a:pPr>
            <a:endParaRPr lang="en-GB" altLang="en-US" sz="2000" dirty="0" smtClean="0"/>
          </a:p>
        </p:txBody>
      </p:sp>
    </p:spTree>
    <p:extLst>
      <p:ext uri="{BB962C8B-B14F-4D97-AF65-F5344CB8AC3E}">
        <p14:creationId xmlns:p14="http://schemas.microsoft.com/office/powerpoint/2010/main" val="360750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1547813" y="188913"/>
            <a:ext cx="7596187" cy="1143000"/>
          </a:xfrm>
        </p:spPr>
        <p:txBody>
          <a:bodyPr/>
          <a:lstStyle/>
          <a:p>
            <a:pPr eaLnBrk="1" hangingPunct="1"/>
            <a:r>
              <a:rPr lang="en-GB" altLang="en-US" sz="2300" dirty="0" smtClean="0"/>
              <a:t>Conclusions: </a:t>
            </a:r>
            <a:r>
              <a:rPr lang="en-GB" altLang="en-US" sz="2300" dirty="0" smtClean="0"/>
              <a:t>What can we do?</a:t>
            </a:r>
            <a:endParaRPr lang="en-GB" altLang="en-US" sz="2100" dirty="0" smtClean="0"/>
          </a:p>
        </p:txBody>
      </p:sp>
      <p:sp>
        <p:nvSpPr>
          <p:cNvPr id="27654" name="Rectangle 3"/>
          <p:cNvSpPr>
            <a:spLocks noGrp="1" noChangeArrowheads="1"/>
          </p:cNvSpPr>
          <p:nvPr>
            <p:ph type="body" sz="half" idx="1"/>
          </p:nvPr>
        </p:nvSpPr>
        <p:spPr>
          <a:xfrm>
            <a:off x="395288" y="1700213"/>
            <a:ext cx="8316912" cy="4281487"/>
          </a:xfrm>
        </p:spPr>
        <p:txBody>
          <a:bodyPr/>
          <a:lstStyle/>
          <a:p>
            <a:pPr marL="381000" indent="-381000">
              <a:spcBef>
                <a:spcPct val="50000"/>
              </a:spcBef>
              <a:buFont typeface="Arial" panose="020B0604020202020204" pitchFamily="34" charset="0"/>
              <a:buChar char="•"/>
            </a:pPr>
            <a:r>
              <a:rPr lang="en-GB" altLang="en-US" sz="2000" dirty="0"/>
              <a:t>Ease stress times</a:t>
            </a:r>
          </a:p>
          <a:p>
            <a:pPr marL="381000" indent="-381000">
              <a:spcBef>
                <a:spcPct val="50000"/>
              </a:spcBef>
              <a:buFont typeface="Arial" panose="020B0604020202020204" pitchFamily="34" charset="0"/>
              <a:buChar char="•"/>
            </a:pPr>
            <a:r>
              <a:rPr lang="en-GB" altLang="en-US" sz="2000" dirty="0" smtClean="0"/>
              <a:t>Focus </a:t>
            </a:r>
            <a:r>
              <a:rPr lang="en-GB" altLang="en-US" sz="2000" dirty="0"/>
              <a:t>on relationships</a:t>
            </a:r>
          </a:p>
          <a:p>
            <a:pPr marL="800100" lvl="1" indent="-342900">
              <a:spcBef>
                <a:spcPct val="50000"/>
              </a:spcBef>
            </a:pPr>
            <a:r>
              <a:rPr lang="en-GB" altLang="en-US" sz="1600" dirty="0"/>
              <a:t>Address bullying again – dangerous culture amongst boys</a:t>
            </a:r>
          </a:p>
          <a:p>
            <a:pPr marL="800100" lvl="1" indent="-342900">
              <a:spcBef>
                <a:spcPct val="50000"/>
              </a:spcBef>
            </a:pPr>
            <a:r>
              <a:rPr lang="en-GB" altLang="en-US" sz="1600" dirty="0"/>
              <a:t>Make the most of positive relations – officers, </a:t>
            </a:r>
            <a:r>
              <a:rPr lang="en-GB" altLang="en-US" sz="1600" dirty="0" smtClean="0"/>
              <a:t>peers</a:t>
            </a:r>
          </a:p>
          <a:p>
            <a:pPr marL="381000" indent="-381000">
              <a:spcBef>
                <a:spcPct val="50000"/>
              </a:spcBef>
              <a:buFont typeface="Arial" panose="020B0604020202020204" pitchFamily="34" charset="0"/>
              <a:buChar char="•"/>
            </a:pPr>
            <a:r>
              <a:rPr lang="en-GB" altLang="en-US" sz="2000" dirty="0" smtClean="0"/>
              <a:t>Prioritise access to activities – they actually want to engage!</a:t>
            </a:r>
          </a:p>
          <a:p>
            <a:pPr marL="381000" indent="-381000">
              <a:spcBef>
                <a:spcPct val="50000"/>
              </a:spcBef>
              <a:buFont typeface="Arial" panose="020B0604020202020204" pitchFamily="34" charset="0"/>
              <a:buChar char="•"/>
            </a:pPr>
            <a:r>
              <a:rPr lang="en-GB" altLang="en-US" sz="2000" dirty="0" smtClean="0"/>
              <a:t>Preparation for release and release on temporary licence</a:t>
            </a:r>
            <a:endParaRPr lang="en-GB" altLang="en-US" sz="2000" dirty="0"/>
          </a:p>
          <a:p>
            <a:pPr marL="381000" indent="-381000">
              <a:spcBef>
                <a:spcPct val="50000"/>
              </a:spcBef>
              <a:buFont typeface="Arial" panose="020B0604020202020204" pitchFamily="34" charset="0"/>
              <a:buChar char="•"/>
            </a:pPr>
            <a:r>
              <a:rPr lang="en-GB" altLang="en-US" sz="2000" dirty="0" smtClean="0"/>
              <a:t>Build </a:t>
            </a:r>
            <a:r>
              <a:rPr lang="en-GB" altLang="en-US" sz="2000" dirty="0"/>
              <a:t>on what is constructive, reduce what is destructive</a:t>
            </a:r>
          </a:p>
          <a:p>
            <a:pPr marL="381000" indent="-381000" eaLnBrk="1" hangingPunct="1">
              <a:spcBef>
                <a:spcPct val="50000"/>
              </a:spcBef>
              <a:buFont typeface="Arial" panose="020B0604020202020204" pitchFamily="34" charset="0"/>
              <a:buChar char="•"/>
            </a:pPr>
            <a:r>
              <a:rPr lang="en-GB" altLang="en-US" sz="2000" dirty="0" smtClean="0"/>
              <a:t>So…reduce use of custody (</a:t>
            </a:r>
            <a:r>
              <a:rPr lang="en-GB" altLang="en-US" sz="2000" dirty="0" err="1" smtClean="0"/>
              <a:t>doh</a:t>
            </a:r>
            <a:r>
              <a:rPr lang="en-GB" altLang="en-US" sz="2000" dirty="0" smtClean="0"/>
              <a:t>!)</a:t>
            </a:r>
          </a:p>
          <a:p>
            <a:pPr marL="381000" indent="-381000" eaLnBrk="1" hangingPunct="1">
              <a:spcBef>
                <a:spcPct val="50000"/>
              </a:spcBef>
              <a:buFont typeface="Arial" panose="020B0604020202020204" pitchFamily="34" charset="0"/>
              <a:buChar char="•"/>
            </a:pPr>
            <a:endParaRPr lang="en-GB" altLang="en-US" sz="2000" dirty="0" smtClean="0"/>
          </a:p>
        </p:txBody>
      </p:sp>
    </p:spTree>
    <p:extLst>
      <p:ext uri="{BB962C8B-B14F-4D97-AF65-F5344CB8AC3E}">
        <p14:creationId xmlns:p14="http://schemas.microsoft.com/office/powerpoint/2010/main" val="2553606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1547813" y="188913"/>
            <a:ext cx="7596187" cy="1143000"/>
          </a:xfrm>
        </p:spPr>
        <p:txBody>
          <a:bodyPr/>
          <a:lstStyle/>
          <a:p>
            <a:pPr eaLnBrk="1" hangingPunct="1"/>
            <a:r>
              <a:rPr lang="en-GB" altLang="en-US" sz="2700" smtClean="0"/>
              <a:t>Conclusions: Offenders as children</a:t>
            </a:r>
          </a:p>
        </p:txBody>
      </p:sp>
      <p:sp>
        <p:nvSpPr>
          <p:cNvPr id="30726" name="Text Box 5"/>
          <p:cNvSpPr txBox="1">
            <a:spLocks noChangeArrowheads="1"/>
          </p:cNvSpPr>
          <p:nvPr/>
        </p:nvSpPr>
        <p:spPr bwMode="auto">
          <a:xfrm>
            <a:off x="323850" y="2349500"/>
            <a:ext cx="8496300"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95350" indent="-447675">
              <a:defRPr>
                <a:solidFill>
                  <a:schemeClr val="tx1"/>
                </a:solidFill>
                <a:latin typeface="Arial" panose="020B0604020202020204" pitchFamily="34" charset="0"/>
                <a:cs typeface="Arial" panose="020B0604020202020204" pitchFamily="34" charset="0"/>
              </a:defRPr>
            </a:lvl1pPr>
            <a:lvl2pPr marL="1417638" indent="-342900">
              <a:defRPr>
                <a:solidFill>
                  <a:schemeClr val="tx1"/>
                </a:solidFill>
                <a:latin typeface="Arial" panose="020B0604020202020204" pitchFamily="34" charset="0"/>
                <a:cs typeface="Arial" panose="020B0604020202020204" pitchFamily="34" charset="0"/>
              </a:defRPr>
            </a:lvl2pPr>
            <a:lvl3pPr marL="1939925" indent="-342900">
              <a:defRPr>
                <a:solidFill>
                  <a:schemeClr val="tx1"/>
                </a:solidFill>
                <a:latin typeface="Arial" panose="020B0604020202020204" pitchFamily="34" charset="0"/>
                <a:cs typeface="Arial" panose="020B0604020202020204" pitchFamily="34" charset="0"/>
              </a:defRPr>
            </a:lvl3pPr>
            <a:lvl4pPr marL="2462213" indent="-342900">
              <a:defRPr>
                <a:solidFill>
                  <a:schemeClr val="tx1"/>
                </a:solidFill>
                <a:latin typeface="Arial" panose="020B0604020202020204" pitchFamily="34" charset="0"/>
                <a:cs typeface="Arial" panose="020B0604020202020204" pitchFamily="34" charset="0"/>
              </a:defRPr>
            </a:lvl4pPr>
            <a:lvl5pPr marL="2984500" indent="-342900">
              <a:defRPr>
                <a:solidFill>
                  <a:schemeClr val="tx1"/>
                </a:solidFill>
                <a:latin typeface="Arial" panose="020B0604020202020204" pitchFamily="34" charset="0"/>
                <a:cs typeface="Arial" panose="020B0604020202020204" pitchFamily="34" charset="0"/>
              </a:defRPr>
            </a:lvl5pPr>
            <a:lvl6pPr marL="34417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89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5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1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92075" indent="0" algn="ctr" eaLnBrk="1" hangingPunct="1"/>
            <a:r>
              <a:rPr lang="en-GB" altLang="en-US" i="1" dirty="0"/>
              <a:t>“There's no privacy [in the police cell].  When I go to sleep I like to suck my thumb and twiddle my belly button and when I'm in the cell I always do it cos it’s my comfort.  And.. the sniggers you get, little </a:t>
            </a:r>
            <a:r>
              <a:rPr lang="en-GB" altLang="en-US" i="1" dirty="0" err="1"/>
              <a:t>sniggery</a:t>
            </a:r>
            <a:r>
              <a:rPr lang="en-GB" altLang="en-US" i="1" dirty="0"/>
              <a:t> and </a:t>
            </a:r>
            <a:r>
              <a:rPr lang="en-GB" altLang="en-US" i="1" dirty="0" err="1"/>
              <a:t>snidey</a:t>
            </a:r>
            <a:r>
              <a:rPr lang="en-GB" altLang="en-US" i="1" dirty="0"/>
              <a:t> comments all the time.  When …As soon as your mum or whoever’s with you.. is not around, not in ear sight, that’s when they start going on. And because you're a child, if you say ‘mum.. that officer was really rude to me, he called me this, he called me that’.. your mums not </a:t>
            </a:r>
            <a:r>
              <a:rPr lang="en-GB" altLang="en-US" i="1" dirty="0" err="1"/>
              <a:t>gonna</a:t>
            </a:r>
            <a:r>
              <a:rPr lang="en-GB" altLang="en-US" i="1" dirty="0"/>
              <a:t> believe you.  [She’ll say].. “You're just saying that, he's a police officer.. he's not allowed to do that”  Not allowed? When has that ever stopped </a:t>
            </a:r>
            <a:r>
              <a:rPr lang="en-GB" altLang="en-US" i="1" dirty="0" err="1"/>
              <a:t>em</a:t>
            </a:r>
            <a:r>
              <a:rPr lang="en-GB" altLang="en-US" i="1" dirty="0"/>
              <a:t>?”</a:t>
            </a:r>
          </a:p>
          <a:p>
            <a:pPr algn="ctr" eaLnBrk="1" hangingPunct="1"/>
            <a:endParaRPr lang="en-GB" altLang="en-US" i="1" dirty="0"/>
          </a:p>
          <a:p>
            <a:pPr algn="r" eaLnBrk="1" hangingPunct="1"/>
            <a:r>
              <a:rPr lang="en-GB" altLang="en-US" i="1" dirty="0"/>
              <a:t>(15 </a:t>
            </a:r>
            <a:r>
              <a:rPr lang="en-GB" altLang="en-US" i="1" dirty="0" err="1"/>
              <a:t>yr</a:t>
            </a:r>
            <a:r>
              <a:rPr lang="en-GB" altLang="en-US" i="1" dirty="0"/>
              <a:t> old female)</a:t>
            </a:r>
          </a:p>
          <a:p>
            <a:pPr algn="ctr" eaLnBrk="1" hangingPunct="1"/>
            <a:endParaRPr lang="en-GB" altLang="en-US" sz="1600" dirty="0"/>
          </a:p>
        </p:txBody>
      </p:sp>
    </p:spTree>
    <p:extLst>
      <p:ext uri="{BB962C8B-B14F-4D97-AF65-F5344CB8AC3E}">
        <p14:creationId xmlns:p14="http://schemas.microsoft.com/office/powerpoint/2010/main" val="1301003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1547813" y="188913"/>
            <a:ext cx="7596187" cy="1143000"/>
          </a:xfrm>
        </p:spPr>
        <p:txBody>
          <a:bodyPr/>
          <a:lstStyle/>
          <a:p>
            <a:pPr eaLnBrk="1" hangingPunct="1"/>
            <a:r>
              <a:rPr lang="en-GB" altLang="en-US" sz="2700" smtClean="0"/>
              <a:t>References</a:t>
            </a:r>
          </a:p>
        </p:txBody>
      </p:sp>
      <p:sp>
        <p:nvSpPr>
          <p:cNvPr id="31750" name="Text Box 3"/>
          <p:cNvSpPr txBox="1">
            <a:spLocks noChangeArrowheads="1"/>
          </p:cNvSpPr>
          <p:nvPr/>
        </p:nvSpPr>
        <p:spPr bwMode="auto">
          <a:xfrm>
            <a:off x="251520" y="1196752"/>
            <a:ext cx="878497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95350" indent="-447675">
              <a:defRPr>
                <a:solidFill>
                  <a:schemeClr val="tx1"/>
                </a:solidFill>
                <a:latin typeface="Arial" panose="020B0604020202020204" pitchFamily="34" charset="0"/>
                <a:cs typeface="Arial" panose="020B0604020202020204" pitchFamily="34" charset="0"/>
              </a:defRPr>
            </a:lvl1pPr>
            <a:lvl2pPr marL="1417638" indent="-342900">
              <a:defRPr>
                <a:solidFill>
                  <a:schemeClr val="tx1"/>
                </a:solidFill>
                <a:latin typeface="Arial" panose="020B0604020202020204" pitchFamily="34" charset="0"/>
                <a:cs typeface="Arial" panose="020B0604020202020204" pitchFamily="34" charset="0"/>
              </a:defRPr>
            </a:lvl2pPr>
            <a:lvl3pPr marL="1939925" indent="-342900">
              <a:defRPr>
                <a:solidFill>
                  <a:schemeClr val="tx1"/>
                </a:solidFill>
                <a:latin typeface="Arial" panose="020B0604020202020204" pitchFamily="34" charset="0"/>
                <a:cs typeface="Arial" panose="020B0604020202020204" pitchFamily="34" charset="0"/>
              </a:defRPr>
            </a:lvl3pPr>
            <a:lvl4pPr marL="2462213" indent="-342900">
              <a:defRPr>
                <a:solidFill>
                  <a:schemeClr val="tx1"/>
                </a:solidFill>
                <a:latin typeface="Arial" panose="020B0604020202020204" pitchFamily="34" charset="0"/>
                <a:cs typeface="Arial" panose="020B0604020202020204" pitchFamily="34" charset="0"/>
              </a:defRPr>
            </a:lvl4pPr>
            <a:lvl5pPr marL="2984500" indent="-342900">
              <a:defRPr>
                <a:solidFill>
                  <a:schemeClr val="tx1"/>
                </a:solidFill>
                <a:latin typeface="Arial" panose="020B0604020202020204" pitchFamily="34" charset="0"/>
                <a:cs typeface="Arial" panose="020B0604020202020204" pitchFamily="34" charset="0"/>
              </a:defRPr>
            </a:lvl5pPr>
            <a:lvl6pPr marL="34417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89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35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81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GB" altLang="en-US" sz="1400" dirty="0"/>
          </a:p>
          <a:p>
            <a:pPr marL="539750" algn="just"/>
            <a:r>
              <a:rPr lang="en-GB" altLang="en-US" sz="1300" dirty="0" err="1"/>
              <a:t>Biggam</a:t>
            </a:r>
            <a:r>
              <a:rPr lang="en-GB" altLang="en-US" sz="1300" dirty="0"/>
              <a:t>, F. H., &amp;  Power, K. G. (1997).  Social Support and Psychological Distress in a Group of Incarcerated Young Offenders.  </a:t>
            </a:r>
            <a:r>
              <a:rPr lang="en-GB" altLang="en-US" sz="1300" i="1" dirty="0"/>
              <a:t>International Journal of Offender Therapy and Comparative Criminology</a:t>
            </a:r>
            <a:r>
              <a:rPr lang="en-GB" altLang="en-US" sz="1300" dirty="0"/>
              <a:t>, 41(3),  213-230 </a:t>
            </a:r>
          </a:p>
          <a:p>
            <a:pPr marL="539750" algn="just"/>
            <a:r>
              <a:rPr lang="en-GB" altLang="en-US" sz="1300" dirty="0"/>
              <a:t>Edwards, L. (2001).  </a:t>
            </a:r>
            <a:r>
              <a:rPr lang="en-GB" altLang="en-US" sz="1300" i="1" dirty="0"/>
              <a:t>What is the purpose of youth custody?  </a:t>
            </a:r>
            <a:r>
              <a:rPr lang="en-GB" altLang="en-US" sz="1300" dirty="0"/>
              <a:t>Paper presented to IPPR Seminar: The purpose of custody for children and young people under 18, May 2001</a:t>
            </a:r>
          </a:p>
          <a:p>
            <a:pPr marL="539750" algn="just"/>
            <a:r>
              <a:rPr lang="en-GB" altLang="en-US" sz="1300" dirty="0"/>
              <a:t>Gill, O. (1974).  Residential Treatment for young offenders:  The Boys’ Perspectives.  </a:t>
            </a:r>
            <a:r>
              <a:rPr lang="en-GB" altLang="en-US" sz="1300" i="1" dirty="0"/>
              <a:t>British Journal of Criminology. </a:t>
            </a:r>
            <a:r>
              <a:rPr lang="en-GB" altLang="en-US" sz="1300" dirty="0"/>
              <a:t> Vol. 14(4)  318-335.</a:t>
            </a:r>
          </a:p>
          <a:p>
            <a:pPr marL="539750" algn="just" eaLnBrk="1" hangingPunct="1"/>
            <a:r>
              <a:rPr lang="en-GB" altLang="en-US" sz="1300" dirty="0" smtClean="0"/>
              <a:t>Jamieson</a:t>
            </a:r>
            <a:r>
              <a:rPr lang="en-GB" altLang="en-US" sz="1300" dirty="0"/>
              <a:t>, J., McIvor, G., &amp; Murray, C. (1999).  </a:t>
            </a:r>
            <a:r>
              <a:rPr lang="en-GB" altLang="en-US" sz="1300" i="1" dirty="0"/>
              <a:t>Understanding Offending Among Young People</a:t>
            </a:r>
            <a:r>
              <a:rPr lang="en-GB" altLang="en-US" sz="1300" dirty="0"/>
              <a:t>.  Edinburgh: Edinburgh Stationary Office</a:t>
            </a:r>
            <a:r>
              <a:rPr lang="en-GB" altLang="en-US" sz="1300" dirty="0" smtClean="0"/>
              <a:t>.</a:t>
            </a:r>
            <a:endParaRPr lang="en-GB" altLang="en-US" sz="1300" dirty="0"/>
          </a:p>
          <a:p>
            <a:pPr marL="539750" algn="just" eaLnBrk="1" hangingPunct="1"/>
            <a:r>
              <a:rPr lang="en-GB" altLang="en-US" sz="1300" dirty="0"/>
              <a:t>Leitch, H. (eds.) (1999).  </a:t>
            </a:r>
            <a:r>
              <a:rPr lang="en-GB" altLang="en-US" sz="1300" i="1" dirty="0"/>
              <a:t>When the key turns: written contributions from young people in secure accommodation.  2nd edition, </a:t>
            </a:r>
            <a:r>
              <a:rPr lang="en-GB" altLang="en-US" sz="1300" dirty="0"/>
              <a:t>Exeter: Atkinson Unit</a:t>
            </a:r>
            <a:r>
              <a:rPr lang="en-GB" altLang="en-US" sz="1300" dirty="0" smtClean="0"/>
              <a:t>.</a:t>
            </a:r>
          </a:p>
          <a:p>
            <a:pPr marL="539750" algn="just"/>
            <a:r>
              <a:rPr lang="en-GB" altLang="en-US" sz="1300" dirty="0" err="1"/>
              <a:t>Loucks</a:t>
            </a:r>
            <a:r>
              <a:rPr lang="en-GB" altLang="en-US" sz="1300" dirty="0"/>
              <a:t>, N., Power, K., Swanson, V., &amp; Chambers, J. (2000).  </a:t>
            </a:r>
            <a:r>
              <a:rPr lang="en-GB" altLang="en-US" sz="1300" i="1" dirty="0"/>
              <a:t>Young People in Custody in Scotland.  The characteristics and perceptions of young people held in custody.</a:t>
            </a:r>
            <a:r>
              <a:rPr lang="en-GB" altLang="en-US" sz="1300" dirty="0"/>
              <a:t>  Scottish Prison Service: Occasional Paper Series No. 3. </a:t>
            </a:r>
          </a:p>
          <a:p>
            <a:pPr marL="539750" algn="just" eaLnBrk="1" hangingPunct="1"/>
            <a:r>
              <a:rPr lang="en-GB" altLang="en-US" sz="1300" dirty="0" smtClean="0"/>
              <a:t>Lyon</a:t>
            </a:r>
            <a:r>
              <a:rPr lang="en-GB" altLang="en-US" sz="1300" dirty="0"/>
              <a:t>, J., Dennison, C., &amp; Wilson, A. (2000).  </a:t>
            </a:r>
            <a:r>
              <a:rPr lang="en-GB" altLang="en-US" sz="1300" i="1" dirty="0"/>
              <a:t>‘Tell Them So They Listen’: Messages from Young People in Custody.  </a:t>
            </a:r>
            <a:r>
              <a:rPr lang="en-GB" altLang="en-US" sz="1300" dirty="0"/>
              <a:t>London: Home Office.</a:t>
            </a:r>
          </a:p>
          <a:p>
            <a:pPr marL="539750" algn="just"/>
            <a:r>
              <a:rPr lang="en-GB" altLang="en-US" sz="1300" dirty="0" err="1" smtClean="0"/>
              <a:t>Pancer</a:t>
            </a:r>
            <a:r>
              <a:rPr lang="en-GB" altLang="en-US" sz="1300" dirty="0"/>
              <a:t>, M. &amp; </a:t>
            </a:r>
            <a:r>
              <a:rPr lang="en-GB" altLang="en-US" sz="1300" dirty="0" err="1"/>
              <a:t>Bidgood</a:t>
            </a:r>
            <a:r>
              <a:rPr lang="en-GB" altLang="en-US" sz="1300" dirty="0"/>
              <a:t>, B. (1993).  </a:t>
            </a:r>
            <a:r>
              <a:rPr lang="en-GB" altLang="en-US" sz="1300" i="1" dirty="0"/>
              <a:t>An Evaluation of  Residential Programs for Young Offenders in the Waterloo Region:: Executive Summary.</a:t>
            </a:r>
            <a:r>
              <a:rPr lang="en-GB" altLang="en-US" sz="1300" dirty="0"/>
              <a:t>: Canada: Wilfrid Laurier University.</a:t>
            </a:r>
          </a:p>
          <a:p>
            <a:pPr marL="539750" algn="just"/>
            <a:r>
              <a:rPr lang="en-GB" altLang="en-US" sz="1300" dirty="0"/>
              <a:t>Peterson-</a:t>
            </a:r>
            <a:r>
              <a:rPr lang="en-GB" altLang="en-US" sz="1300" dirty="0" err="1"/>
              <a:t>Badali</a:t>
            </a:r>
            <a:r>
              <a:rPr lang="en-GB" altLang="en-US" sz="1300" dirty="0"/>
              <a:t>, M., &amp; </a:t>
            </a:r>
            <a:r>
              <a:rPr lang="en-GB" altLang="en-US" sz="1300" dirty="0" err="1"/>
              <a:t>Koegl</a:t>
            </a:r>
            <a:r>
              <a:rPr lang="en-GB" altLang="en-US" sz="1300" dirty="0"/>
              <a:t>, C. J. (2002).  Juveniles’ Experiences of Incarceration: The Role of Correctional Staff in Peer Violence.  </a:t>
            </a:r>
            <a:r>
              <a:rPr lang="en-GB" altLang="en-US" sz="1300" i="1" dirty="0"/>
              <a:t>Journal of Criminal Justice, </a:t>
            </a:r>
            <a:r>
              <a:rPr lang="en-GB" altLang="en-US" sz="1300" dirty="0"/>
              <a:t>Vol. 30, (1), 41-49. </a:t>
            </a:r>
          </a:p>
          <a:p>
            <a:pPr marL="539750" algn="just"/>
            <a:r>
              <a:rPr lang="en-GB" altLang="en-US" sz="1300" dirty="0"/>
              <a:t>Princes Trust (2001).  </a:t>
            </a:r>
            <a:r>
              <a:rPr lang="en-GB" altLang="en-US" sz="1300" i="1" dirty="0"/>
              <a:t>It’s Like That.  The views and hopes of disadvantaged young people.</a:t>
            </a:r>
            <a:r>
              <a:rPr lang="en-GB" altLang="en-US" sz="1300" dirty="0"/>
              <a:t>  London: The Princes Trust.</a:t>
            </a:r>
          </a:p>
          <a:p>
            <a:pPr marL="539750" algn="just"/>
            <a:r>
              <a:rPr lang="en-GB" altLang="en-US" sz="1300" dirty="0" err="1" smtClean="0"/>
              <a:t>Rogowski</a:t>
            </a:r>
            <a:r>
              <a:rPr lang="en-GB" altLang="en-US" sz="1300" dirty="0"/>
              <a:t>, S. (2000).  Young offenders: their experience of offending and the youth justice system.  </a:t>
            </a:r>
            <a:r>
              <a:rPr lang="en-GB" altLang="en-US" sz="1300" i="1" dirty="0"/>
              <a:t>Youth and Policy</a:t>
            </a:r>
            <a:r>
              <a:rPr lang="en-GB" altLang="en-US" sz="1300" dirty="0"/>
              <a:t>, 70, 52-70.</a:t>
            </a:r>
          </a:p>
          <a:p>
            <a:pPr marL="539750" algn="just" eaLnBrk="1" hangingPunct="1"/>
            <a:r>
              <a:rPr lang="en-GB" altLang="en-US" sz="1300" dirty="0" smtClean="0"/>
              <a:t>Smith</a:t>
            </a:r>
            <a:r>
              <a:rPr lang="en-GB" altLang="en-US" sz="1300" dirty="0"/>
              <a:t>, D. (1976).  </a:t>
            </a:r>
            <a:r>
              <a:rPr lang="en-GB" altLang="en-US" sz="1300" i="1" dirty="0"/>
              <a:t>Young People and The Police.</a:t>
            </a:r>
            <a:r>
              <a:rPr lang="en-GB" altLang="en-US" sz="1300" dirty="0"/>
              <a:t>: Leicester: The National Youth Bureau.</a:t>
            </a:r>
          </a:p>
          <a:p>
            <a:pPr marL="539750" algn="just" eaLnBrk="1" hangingPunct="1"/>
            <a:r>
              <a:rPr lang="en-GB" altLang="en-US" sz="1300" dirty="0" err="1" smtClean="0"/>
              <a:t>Tisseyre</a:t>
            </a:r>
            <a:r>
              <a:rPr lang="en-GB" altLang="en-US" sz="1300" dirty="0"/>
              <a:t>, C. (1976).  The image and attitude of young people towards the police.  </a:t>
            </a:r>
            <a:r>
              <a:rPr lang="en-GB" altLang="en-US" sz="1300" i="1" dirty="0"/>
              <a:t>International Child Welfare Review</a:t>
            </a:r>
            <a:r>
              <a:rPr lang="en-GB" altLang="en-US" sz="1300" dirty="0"/>
              <a:t>, No. 30-31, 94-105</a:t>
            </a:r>
            <a:r>
              <a:rPr lang="en-GB" altLang="en-US" sz="1300" dirty="0" smtClean="0"/>
              <a:t>.</a:t>
            </a:r>
            <a:endParaRPr lang="en-GB" altLang="en-US" sz="1300" dirty="0"/>
          </a:p>
        </p:txBody>
      </p:sp>
    </p:spTree>
    <p:extLst>
      <p:ext uri="{BB962C8B-B14F-4D97-AF65-F5344CB8AC3E}">
        <p14:creationId xmlns:p14="http://schemas.microsoft.com/office/powerpoint/2010/main" val="240861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748464" cy="3744416"/>
          </a:xfrm>
        </p:spPr>
        <p:txBody>
          <a:bodyPr/>
          <a:lstStyle/>
          <a:p>
            <a:pPr>
              <a:lnSpc>
                <a:spcPct val="90000"/>
              </a:lnSpc>
              <a:spcBef>
                <a:spcPct val="50000"/>
              </a:spcBef>
            </a:pPr>
            <a:r>
              <a:rPr lang="en-GB" altLang="en-US" sz="2400" dirty="0"/>
              <a:t>5 Youth Offending Teams in SE England (Urban&gt;Rural)</a:t>
            </a:r>
          </a:p>
          <a:p>
            <a:pPr>
              <a:lnSpc>
                <a:spcPct val="90000"/>
              </a:lnSpc>
              <a:spcBef>
                <a:spcPct val="50000"/>
              </a:spcBef>
            </a:pPr>
            <a:r>
              <a:rPr lang="en-GB" altLang="en-US" sz="2400" dirty="0"/>
              <a:t>37 young people, purposively chosen:</a:t>
            </a:r>
          </a:p>
          <a:p>
            <a:pPr lvl="1">
              <a:lnSpc>
                <a:spcPct val="90000"/>
              </a:lnSpc>
              <a:spcBef>
                <a:spcPct val="50000"/>
              </a:spcBef>
            </a:pPr>
            <a:r>
              <a:rPr lang="en-GB" altLang="en-US" sz="2000" dirty="0"/>
              <a:t>Roughly relate to offending population</a:t>
            </a:r>
          </a:p>
          <a:p>
            <a:pPr lvl="1">
              <a:lnSpc>
                <a:spcPct val="90000"/>
              </a:lnSpc>
              <a:spcBef>
                <a:spcPct val="50000"/>
              </a:spcBef>
            </a:pPr>
            <a:r>
              <a:rPr lang="en-GB" altLang="en-US" sz="2000" dirty="0"/>
              <a:t>A cross-section of perspectives</a:t>
            </a:r>
          </a:p>
          <a:p>
            <a:pPr lvl="1">
              <a:lnSpc>
                <a:spcPct val="90000"/>
              </a:lnSpc>
              <a:spcBef>
                <a:spcPct val="50000"/>
              </a:spcBef>
            </a:pPr>
            <a:r>
              <a:rPr lang="en-GB" altLang="en-US" sz="2000" dirty="0"/>
              <a:t>Enough females, minority ethnic offenders, and serious offenders</a:t>
            </a:r>
          </a:p>
          <a:p>
            <a:pPr lvl="1">
              <a:lnSpc>
                <a:spcPct val="90000"/>
              </a:lnSpc>
              <a:spcBef>
                <a:spcPct val="50000"/>
              </a:spcBef>
            </a:pPr>
            <a:endParaRPr lang="en-GB" altLang="en-US" sz="1800" dirty="0" smtClean="0"/>
          </a:p>
          <a:p>
            <a:pPr lvl="1">
              <a:lnSpc>
                <a:spcPct val="90000"/>
              </a:lnSpc>
              <a:spcBef>
                <a:spcPct val="50000"/>
              </a:spcBef>
              <a:buNone/>
            </a:pPr>
            <a:endParaRPr lang="en-GB" altLang="en-US" sz="1800" dirty="0"/>
          </a:p>
        </p:txBody>
      </p:sp>
      <p:sp>
        <p:nvSpPr>
          <p:cNvPr id="3" name="Title 2"/>
          <p:cNvSpPr>
            <a:spLocks noGrp="1"/>
          </p:cNvSpPr>
          <p:nvPr>
            <p:ph type="title"/>
          </p:nvPr>
        </p:nvSpPr>
        <p:spPr>
          <a:xfrm>
            <a:off x="1763688" y="332656"/>
            <a:ext cx="8175801" cy="1008112"/>
          </a:xfrm>
        </p:spPr>
        <p:txBody>
          <a:bodyPr/>
          <a:lstStyle/>
          <a:p>
            <a:r>
              <a:rPr lang="en-GB" sz="3200" dirty="0" smtClean="0"/>
              <a:t>Sample</a:t>
            </a:r>
            <a:endParaRPr lang="en-GB" sz="3200" dirty="0"/>
          </a:p>
        </p:txBody>
      </p:sp>
      <p:graphicFrame>
        <p:nvGraphicFramePr>
          <p:cNvPr id="8" name="Table 7"/>
          <p:cNvGraphicFramePr>
            <a:graphicFrameLocks noGrp="1"/>
          </p:cNvGraphicFramePr>
          <p:nvPr>
            <p:extLst>
              <p:ext uri="{D42A27DB-BD31-4B8C-83A1-F6EECF244321}">
                <p14:modId xmlns:p14="http://schemas.microsoft.com/office/powerpoint/2010/main" val="2164022801"/>
              </p:ext>
            </p:extLst>
          </p:nvPr>
        </p:nvGraphicFramePr>
        <p:xfrm>
          <a:off x="827584" y="4452778"/>
          <a:ext cx="7848600" cy="2159001"/>
        </p:xfrm>
        <a:graphic>
          <a:graphicData uri="http://schemas.openxmlformats.org/drawingml/2006/table">
            <a:tbl>
              <a:tblPr/>
              <a:tblGrid>
                <a:gridCol w="1584325"/>
                <a:gridCol w="6264275"/>
              </a:tblGrid>
              <a:tr h="455613">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Ages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13-17 yrs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30 males, 7 females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Ethnicity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 White, 9 Black, 3 Asian British, 2 Other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2">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Disposal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5F997D"/>
                        </a:buClr>
                        <a:defRPr sz="2000">
                          <a:solidFill>
                            <a:schemeClr val="tx1"/>
                          </a:solidFill>
                          <a:latin typeface="Arial" panose="020B0604020202020204" pitchFamily="34" charset="0"/>
                          <a:cs typeface="Arial" panose="020B0604020202020204" pitchFamily="34" charset="0"/>
                        </a:defRPr>
                      </a:lvl1pPr>
                      <a:lvl2pPr>
                        <a:spcBef>
                          <a:spcPct val="20000"/>
                        </a:spcBef>
                        <a:buClr>
                          <a:srgbClr val="5F997D"/>
                        </a:buClr>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a:spcBef>
                          <a:spcPct val="20000"/>
                        </a:spcBef>
                        <a:buClr>
                          <a:srgbClr val="5F997D"/>
                        </a:buClr>
                        <a:defRPr sz="1600">
                          <a:solidFill>
                            <a:schemeClr val="tx1"/>
                          </a:solidFill>
                          <a:latin typeface="Arial" panose="020B0604020202020204" pitchFamily="34" charset="0"/>
                          <a:cs typeface="Arial" panose="020B0604020202020204" pitchFamily="34" charset="0"/>
                        </a:defRPr>
                      </a:lvl3pPr>
                      <a:lvl4pPr>
                        <a:spcBef>
                          <a:spcPct val="20000"/>
                        </a:spcBef>
                        <a:buClr>
                          <a:srgbClr val="5F997D"/>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a:spcBef>
                          <a:spcPct val="20000"/>
                        </a:spcBef>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rgbClr val="5F997D"/>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5F997D"/>
                        </a:buClr>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 DTOs (+3 previous), 2 Final Warning (+6 previous), rest community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676456" cy="5949280"/>
          </a:xfrm>
        </p:spPr>
        <p:txBody>
          <a:bodyPr/>
          <a:lstStyle/>
          <a:p>
            <a:pPr>
              <a:spcBef>
                <a:spcPct val="50000"/>
              </a:spcBef>
              <a:tabLst>
                <a:tab pos="1616075" algn="l"/>
              </a:tabLst>
            </a:pPr>
            <a:r>
              <a:rPr lang="en-GB" altLang="en-US" sz="1800" dirty="0" smtClean="0"/>
              <a:t>Police custody</a:t>
            </a:r>
          </a:p>
          <a:p>
            <a:pPr lvl="1">
              <a:spcBef>
                <a:spcPct val="50000"/>
              </a:spcBef>
              <a:tabLst>
                <a:tab pos="1616075" algn="l"/>
              </a:tabLst>
            </a:pPr>
            <a:r>
              <a:rPr lang="en-GB" altLang="en-US" sz="1600" dirty="0" smtClean="0"/>
              <a:t>Negative </a:t>
            </a:r>
            <a:r>
              <a:rPr lang="en-GB" altLang="en-US" sz="1600" dirty="0"/>
              <a:t>perceptions if previous contact with police </a:t>
            </a:r>
            <a:r>
              <a:rPr lang="en-GB" altLang="en-US" sz="1400" dirty="0"/>
              <a:t>(Lyon et al 2000; Griffiths &amp; </a:t>
            </a:r>
            <a:r>
              <a:rPr lang="en-GB" altLang="en-US" sz="1400" dirty="0" err="1" smtClean="0"/>
              <a:t>Winfree</a:t>
            </a:r>
            <a:r>
              <a:rPr lang="en-GB" altLang="en-US" sz="1400" dirty="0" smtClean="0"/>
              <a:t> </a:t>
            </a:r>
            <a:r>
              <a:rPr lang="en-GB" altLang="en-US" sz="1400" dirty="0"/>
              <a:t>1982)</a:t>
            </a:r>
          </a:p>
          <a:p>
            <a:pPr lvl="1">
              <a:spcBef>
                <a:spcPct val="50000"/>
              </a:spcBef>
              <a:tabLst>
                <a:tab pos="1616075" algn="l"/>
              </a:tabLst>
            </a:pPr>
            <a:r>
              <a:rPr lang="en-GB" altLang="en-US" sz="1600" dirty="0" smtClean="0"/>
              <a:t>Frustration at police closed to communication &amp; understanding, wrongly charging </a:t>
            </a:r>
            <a:r>
              <a:rPr lang="en-GB" altLang="en-US" sz="1400" dirty="0" smtClean="0"/>
              <a:t>(</a:t>
            </a:r>
            <a:r>
              <a:rPr lang="en-US" altLang="en-US" sz="1400" smtClean="0"/>
              <a:t>Tisseyre 1976; Jamieson et al 1999)</a:t>
            </a:r>
          </a:p>
          <a:p>
            <a:pPr lvl="1">
              <a:spcBef>
                <a:spcPct val="50000"/>
              </a:spcBef>
              <a:tabLst>
                <a:tab pos="1616075" algn="l"/>
              </a:tabLst>
            </a:pPr>
            <a:r>
              <a:rPr lang="en-GB" altLang="en-US" sz="1600" smtClean="0"/>
              <a:t>Allegations </a:t>
            </a:r>
            <a:r>
              <a:rPr lang="en-GB" altLang="en-US" sz="1600"/>
              <a:t>of mistreatment </a:t>
            </a:r>
            <a:r>
              <a:rPr lang="en-US" altLang="en-US" sz="1400"/>
              <a:t>(Jamieson et al 1999; Smith 1976;</a:t>
            </a:r>
            <a:r>
              <a:rPr lang="en-GB" altLang="en-US" sz="1400"/>
              <a:t> </a:t>
            </a:r>
            <a:r>
              <a:rPr lang="en-US" altLang="en-US" sz="1400"/>
              <a:t>The Princes Trust 2001; Rogowski 2000; </a:t>
            </a:r>
            <a:r>
              <a:rPr lang="en-GB" altLang="en-US" sz="1400"/>
              <a:t>Lyon et al 2000</a:t>
            </a:r>
            <a:r>
              <a:rPr lang="en-US" altLang="en-US" sz="1400"/>
              <a:t>)</a:t>
            </a:r>
            <a:r>
              <a:rPr lang="en-GB" altLang="en-US" sz="1600"/>
              <a:t> </a:t>
            </a:r>
          </a:p>
          <a:p>
            <a:pPr lvl="1">
              <a:spcBef>
                <a:spcPct val="50000"/>
              </a:spcBef>
              <a:tabLst>
                <a:tab pos="1616075" algn="l"/>
              </a:tabLst>
            </a:pPr>
            <a:r>
              <a:rPr lang="en-GB" altLang="en-US" sz="1600" dirty="0" smtClean="0"/>
              <a:t>Afraid and </a:t>
            </a:r>
            <a:r>
              <a:rPr lang="en-GB" altLang="en-US" sz="1600" dirty="0"/>
              <a:t>bewildered at station </a:t>
            </a:r>
            <a:r>
              <a:rPr lang="en-GB" altLang="en-US" sz="1400" dirty="0"/>
              <a:t>(Smith 1976)</a:t>
            </a:r>
          </a:p>
          <a:p>
            <a:pPr lvl="1">
              <a:lnSpc>
                <a:spcPct val="90000"/>
              </a:lnSpc>
              <a:spcBef>
                <a:spcPct val="50000"/>
              </a:spcBef>
              <a:tabLst>
                <a:tab pos="1616075" algn="l"/>
              </a:tabLst>
            </a:pPr>
            <a:r>
              <a:rPr lang="en-GB" altLang="en-US" sz="1600" dirty="0"/>
              <a:t>Upset in police cells, crying every night, boredom </a:t>
            </a:r>
            <a:r>
              <a:rPr lang="en-GB" altLang="en-US" sz="1400" dirty="0"/>
              <a:t>(</a:t>
            </a:r>
            <a:r>
              <a:rPr lang="en-US" altLang="en-US" sz="1400"/>
              <a:t>Leitch </a:t>
            </a:r>
            <a:r>
              <a:rPr lang="en-US" altLang="en-US" sz="1400"/>
              <a:t>1999</a:t>
            </a:r>
            <a:r>
              <a:rPr lang="en-GB" altLang="en-US" sz="1400" smtClean="0"/>
              <a:t>)</a:t>
            </a:r>
          </a:p>
          <a:p>
            <a:pPr marL="457200" lvl="1" indent="0">
              <a:lnSpc>
                <a:spcPct val="90000"/>
              </a:lnSpc>
              <a:spcBef>
                <a:spcPct val="50000"/>
              </a:spcBef>
              <a:buNone/>
              <a:tabLst>
                <a:tab pos="1616075" algn="l"/>
              </a:tabLst>
            </a:pPr>
            <a:endParaRPr lang="en-GB" altLang="en-US" sz="1200" dirty="0" smtClean="0"/>
          </a:p>
          <a:p>
            <a:pPr>
              <a:lnSpc>
                <a:spcPct val="90000"/>
              </a:lnSpc>
              <a:spcBef>
                <a:spcPct val="50000"/>
              </a:spcBef>
              <a:tabLst>
                <a:tab pos="1616075" algn="l"/>
              </a:tabLst>
            </a:pPr>
            <a:r>
              <a:rPr lang="en-GB" altLang="en-US" sz="1800" dirty="0" smtClean="0"/>
              <a:t>Institutional custody</a:t>
            </a:r>
            <a:endParaRPr lang="en-GB" altLang="en-US" sz="3200" dirty="0" smtClean="0"/>
          </a:p>
          <a:p>
            <a:pPr lvl="1">
              <a:lnSpc>
                <a:spcPct val="90000"/>
              </a:lnSpc>
              <a:spcBef>
                <a:spcPct val="50000"/>
              </a:spcBef>
              <a:tabLst>
                <a:tab pos="1616075" algn="l"/>
              </a:tabLst>
            </a:pPr>
            <a:r>
              <a:rPr lang="en-GB" altLang="en-US" sz="1600" dirty="0" smtClean="0"/>
              <a:t>Discrimination </a:t>
            </a:r>
            <a:r>
              <a:rPr lang="en-GB" altLang="en-US" sz="1600" dirty="0"/>
              <a:t>(</a:t>
            </a:r>
            <a:r>
              <a:rPr lang="en-US" altLang="en-US" sz="1600"/>
              <a:t>Edwards 2001; Lyon et al 2000; Rogowski 2000</a:t>
            </a:r>
            <a:r>
              <a:rPr lang="en-GB" altLang="en-US" sz="1600"/>
              <a:t>)</a:t>
            </a:r>
          </a:p>
          <a:p>
            <a:pPr lvl="1">
              <a:lnSpc>
                <a:spcPct val="90000"/>
              </a:lnSpc>
              <a:spcBef>
                <a:spcPct val="50000"/>
              </a:spcBef>
              <a:tabLst>
                <a:tab pos="1616075" algn="l"/>
              </a:tabLst>
            </a:pPr>
            <a:r>
              <a:rPr lang="en-GB" altLang="en-US" sz="1600" dirty="0"/>
              <a:t>Importance of positive staff-inmate relations (Paterson-</a:t>
            </a:r>
            <a:r>
              <a:rPr lang="en-GB" altLang="en-US" sz="1600" dirty="0" err="1"/>
              <a:t>Badali</a:t>
            </a:r>
            <a:r>
              <a:rPr lang="en-GB" altLang="en-US" sz="1600" dirty="0"/>
              <a:t> et al 2002; </a:t>
            </a:r>
            <a:r>
              <a:rPr lang="en-GB" altLang="en-US" sz="1600" dirty="0" err="1"/>
              <a:t>Biggam</a:t>
            </a:r>
            <a:r>
              <a:rPr lang="en-GB" altLang="en-US" sz="1600" dirty="0"/>
              <a:t> &amp; Power 1997; </a:t>
            </a:r>
            <a:r>
              <a:rPr lang="en-US" altLang="en-US" sz="1600"/>
              <a:t>Loucks et al 2000; Leitch, 1999</a:t>
            </a:r>
            <a:r>
              <a:rPr lang="en-GB" altLang="en-US" sz="1600"/>
              <a:t> )</a:t>
            </a:r>
          </a:p>
          <a:p>
            <a:pPr lvl="1">
              <a:lnSpc>
                <a:spcPct val="90000"/>
              </a:lnSpc>
              <a:spcBef>
                <a:spcPct val="50000"/>
              </a:spcBef>
              <a:tabLst>
                <a:tab pos="1616075" algn="l"/>
              </a:tabLst>
            </a:pPr>
            <a:r>
              <a:rPr lang="en-GB" altLang="en-US" sz="1600" dirty="0"/>
              <a:t>Negative peer relations - bullying</a:t>
            </a:r>
          </a:p>
          <a:p>
            <a:pPr lvl="1">
              <a:lnSpc>
                <a:spcPct val="90000"/>
              </a:lnSpc>
              <a:spcBef>
                <a:spcPct val="50000"/>
              </a:spcBef>
              <a:tabLst>
                <a:tab pos="1616075" algn="l"/>
              </a:tabLst>
            </a:pPr>
            <a:r>
              <a:rPr lang="en-GB" altLang="en-US" sz="1600" dirty="0"/>
              <a:t>Emotional difficulties (</a:t>
            </a:r>
            <a:r>
              <a:rPr lang="en-US" altLang="en-US" sz="1600"/>
              <a:t>Loucks et al 2000)</a:t>
            </a:r>
            <a:endParaRPr lang="en-GB" altLang="en-US" sz="1600"/>
          </a:p>
          <a:p>
            <a:pPr lvl="1">
              <a:lnSpc>
                <a:spcPct val="90000"/>
              </a:lnSpc>
              <a:spcBef>
                <a:spcPct val="50000"/>
              </a:spcBef>
              <a:tabLst>
                <a:tab pos="1616075" algn="l"/>
              </a:tabLst>
            </a:pPr>
            <a:r>
              <a:rPr lang="en-GB" altLang="en-US" sz="1600" dirty="0"/>
              <a:t>Reality not as bad as anticipation (</a:t>
            </a:r>
            <a:r>
              <a:rPr lang="en-US" altLang="en-US" sz="1600"/>
              <a:t>Pancer and Bigwood </a:t>
            </a:r>
            <a:r>
              <a:rPr lang="en-US" altLang="en-US" sz="1600"/>
              <a:t>1993</a:t>
            </a:r>
            <a:r>
              <a:rPr lang="en-GB" altLang="en-US" sz="1600" smtClean="0"/>
              <a:t>)</a:t>
            </a:r>
            <a:endParaRPr lang="en-GB" altLang="en-US" sz="1600" dirty="0"/>
          </a:p>
        </p:txBody>
      </p:sp>
      <p:sp>
        <p:nvSpPr>
          <p:cNvPr id="3" name="Title 2"/>
          <p:cNvSpPr>
            <a:spLocks noGrp="1"/>
          </p:cNvSpPr>
          <p:nvPr>
            <p:ph type="title"/>
          </p:nvPr>
        </p:nvSpPr>
        <p:spPr>
          <a:xfrm>
            <a:off x="1763688" y="332656"/>
            <a:ext cx="8175801" cy="1008112"/>
          </a:xfrm>
        </p:spPr>
        <p:txBody>
          <a:bodyPr/>
          <a:lstStyle/>
          <a:p>
            <a:r>
              <a:rPr lang="en-GB" sz="3200" dirty="0" smtClean="0"/>
              <a:t>What previous research told us</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At station</a:t>
            </a:r>
          </a:p>
        </p:txBody>
      </p:sp>
      <p:sp>
        <p:nvSpPr>
          <p:cNvPr id="16390" name="Rectangle 3"/>
          <p:cNvSpPr>
            <a:spLocks noGrp="1" noChangeArrowheads="1"/>
          </p:cNvSpPr>
          <p:nvPr>
            <p:ph type="body" sz="half" idx="1"/>
          </p:nvPr>
        </p:nvSpPr>
        <p:spPr>
          <a:xfrm>
            <a:off x="323850" y="1340768"/>
            <a:ext cx="8351838" cy="4464050"/>
          </a:xfrm>
        </p:spPr>
        <p:txBody>
          <a:bodyPr/>
          <a:lstStyle/>
          <a:p>
            <a:pPr eaLnBrk="1" hangingPunct="1">
              <a:spcBef>
                <a:spcPct val="50000"/>
              </a:spcBef>
              <a:buFont typeface="Arial" panose="020B0604020202020204" pitchFamily="34" charset="0"/>
              <a:buChar char="•"/>
            </a:pPr>
            <a:r>
              <a:rPr lang="en-GB" altLang="en-US" sz="2000" dirty="0" smtClean="0"/>
              <a:t>Confusion over rights – delay in solicitor </a:t>
            </a:r>
            <a:r>
              <a:rPr lang="en-GB" altLang="en-US" sz="2000" dirty="0" err="1" smtClean="0"/>
              <a:t>etc</a:t>
            </a:r>
            <a:endParaRPr lang="en-GB" altLang="en-US" sz="2000" dirty="0" smtClean="0"/>
          </a:p>
          <a:p>
            <a:pPr eaLnBrk="1" hangingPunct="1">
              <a:spcBef>
                <a:spcPct val="50000"/>
              </a:spcBef>
              <a:buFont typeface="Arial" panose="020B0604020202020204" pitchFamily="34" charset="0"/>
              <a:buChar char="•"/>
            </a:pPr>
            <a:r>
              <a:rPr lang="en-GB" altLang="en-US" sz="2000" dirty="0" smtClean="0"/>
              <a:t>Anxiety about future, and regret</a:t>
            </a:r>
          </a:p>
          <a:p>
            <a:pPr eaLnBrk="1" hangingPunct="1">
              <a:spcBef>
                <a:spcPct val="50000"/>
              </a:spcBef>
              <a:buFont typeface="Arial" panose="020B0604020202020204" pitchFamily="34" charset="0"/>
              <a:buChar char="•"/>
            </a:pPr>
            <a:r>
              <a:rPr lang="en-GB" altLang="en-US" sz="2000" dirty="0" smtClean="0"/>
              <a:t>Anxiety </a:t>
            </a:r>
            <a:r>
              <a:rPr lang="en-GB" altLang="en-US" sz="2000" dirty="0" smtClean="0"/>
              <a:t>about parents</a:t>
            </a:r>
          </a:p>
          <a:p>
            <a:pPr eaLnBrk="1" hangingPunct="1">
              <a:spcBef>
                <a:spcPct val="50000"/>
              </a:spcBef>
              <a:buFontTx/>
              <a:buNone/>
            </a:pPr>
            <a:endParaRPr lang="en-GB" altLang="en-US" sz="800" dirty="0" smtClean="0"/>
          </a:p>
          <a:p>
            <a:pPr lvl="2" algn="ctr" eaLnBrk="1" hangingPunct="1">
              <a:buFontTx/>
              <a:buNone/>
            </a:pPr>
            <a:r>
              <a:rPr lang="en-GB" altLang="en-US" sz="1600" i="1" dirty="0" smtClean="0"/>
              <a:t>Q: What were you worried about?</a:t>
            </a:r>
          </a:p>
          <a:p>
            <a:pPr lvl="2" algn="ctr" eaLnBrk="1" hangingPunct="1">
              <a:buFontTx/>
              <a:buNone/>
            </a:pPr>
            <a:r>
              <a:rPr lang="en-GB" altLang="en-US" sz="1600" i="1" dirty="0" smtClean="0"/>
              <a:t>What </a:t>
            </a:r>
            <a:r>
              <a:rPr lang="en-GB" altLang="en-US" sz="1600" i="1" dirty="0" smtClean="0"/>
              <a:t>my parents were going to think, what they were </a:t>
            </a:r>
            <a:r>
              <a:rPr lang="en-GB" altLang="en-US" sz="1600" i="1" dirty="0" err="1" smtClean="0"/>
              <a:t>gonna</a:t>
            </a:r>
            <a:r>
              <a:rPr lang="en-GB" altLang="en-US" sz="1600" i="1" dirty="0" smtClean="0"/>
              <a:t> do. (14 </a:t>
            </a:r>
            <a:r>
              <a:rPr lang="en-GB" altLang="en-US" sz="1600" i="1" dirty="0" err="1" smtClean="0"/>
              <a:t>yr</a:t>
            </a:r>
            <a:r>
              <a:rPr lang="en-GB" altLang="en-US" sz="1600" i="1" dirty="0" smtClean="0"/>
              <a:t> old male offender) </a:t>
            </a:r>
          </a:p>
          <a:p>
            <a:pPr lvl="2" eaLnBrk="1" hangingPunct="1">
              <a:buFontTx/>
              <a:buNone/>
            </a:pPr>
            <a:endParaRPr lang="en-GB" altLang="en-US" sz="800" i="1" dirty="0" smtClean="0"/>
          </a:p>
          <a:p>
            <a:pPr eaLnBrk="1" hangingPunct="1">
              <a:buFont typeface="Arial" panose="020B0604020202020204" pitchFamily="34" charset="0"/>
              <a:buChar char="•"/>
            </a:pPr>
            <a:r>
              <a:rPr lang="en-GB" altLang="en-US" sz="2000" dirty="0" smtClean="0"/>
              <a:t>Parental </a:t>
            </a:r>
            <a:r>
              <a:rPr lang="en-GB" altLang="en-US" sz="2000" dirty="0" smtClean="0"/>
              <a:t>chastisement</a:t>
            </a:r>
          </a:p>
          <a:p>
            <a:pPr algn="ctr" eaLnBrk="1" hangingPunct="1">
              <a:buFont typeface="Arial" panose="020B0604020202020204" pitchFamily="34" charset="0"/>
              <a:buChar char="•"/>
            </a:pPr>
            <a:endParaRPr lang="en-GB" altLang="en-US" sz="2000" dirty="0" smtClean="0"/>
          </a:p>
          <a:p>
            <a:pPr marL="0" indent="0" algn="ctr" eaLnBrk="1" hangingPunct="1"/>
            <a:r>
              <a:rPr lang="en-US" altLang="en-US" sz="1600" i="1" smtClean="0"/>
              <a:t>“She had a go at me. </a:t>
            </a:r>
            <a:r>
              <a:rPr lang="en-US" altLang="en-US" sz="1600" i="1" dirty="0" smtClean="0"/>
              <a:t>She said, she said to me that she was going to let me stay there longer, overnight but they said they couldn’t do it cos they didn’t have enough room…</a:t>
            </a:r>
            <a:r>
              <a:rPr lang="en-GB" altLang="en-US" sz="2400" i="1" smtClean="0"/>
              <a:t> </a:t>
            </a:r>
            <a:r>
              <a:rPr lang="en-GB" altLang="en-US" sz="1600" i="1" smtClean="0"/>
              <a:t>I was just hoping dad wasn’t going to turn up, cos he would have battered me as soon as I got outside.</a:t>
            </a:r>
            <a:r>
              <a:rPr lang="en-US" altLang="en-US" sz="1600" i="1" smtClean="0"/>
              <a:t>” (16 yr old male)</a:t>
            </a:r>
            <a:endParaRPr lang="en-GB" altLang="en-US" sz="1600" i="1" smtClean="0"/>
          </a:p>
          <a:p>
            <a:pPr lvl="2" eaLnBrk="1" hangingPunct="1">
              <a:buFontTx/>
              <a:buNone/>
            </a:pPr>
            <a:endParaRPr lang="en-GB" altLang="en-US" sz="1400" i="1" dirty="0" smtClean="0"/>
          </a:p>
        </p:txBody>
      </p:sp>
    </p:spTree>
    <p:extLst>
      <p:ext uri="{BB962C8B-B14F-4D97-AF65-F5344CB8AC3E}">
        <p14:creationId xmlns:p14="http://schemas.microsoft.com/office/powerpoint/2010/main" val="365168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 cells</a:t>
            </a:r>
          </a:p>
        </p:txBody>
      </p:sp>
      <p:sp>
        <p:nvSpPr>
          <p:cNvPr id="17414" name="Rectangle 3"/>
          <p:cNvSpPr>
            <a:spLocks noGrp="1" noChangeArrowheads="1"/>
          </p:cNvSpPr>
          <p:nvPr>
            <p:ph type="body" sz="half" idx="1"/>
          </p:nvPr>
        </p:nvSpPr>
        <p:spPr>
          <a:xfrm>
            <a:off x="323850" y="1844675"/>
            <a:ext cx="8351838" cy="4281488"/>
          </a:xfrm>
        </p:spPr>
        <p:txBody>
          <a:bodyPr/>
          <a:lstStyle/>
          <a:p>
            <a:pPr eaLnBrk="1" hangingPunct="1">
              <a:spcBef>
                <a:spcPct val="50000"/>
              </a:spcBef>
            </a:pPr>
            <a:r>
              <a:rPr lang="en-GB" altLang="en-US" sz="2000" dirty="0" smtClean="0"/>
              <a:t>Shock, and </a:t>
            </a:r>
            <a:r>
              <a:rPr lang="en-GB" altLang="en-US" sz="2000" dirty="0" smtClean="0"/>
              <a:t>unfamiliarity</a:t>
            </a:r>
          </a:p>
          <a:p>
            <a:pPr eaLnBrk="1" hangingPunct="1">
              <a:spcBef>
                <a:spcPct val="50000"/>
              </a:spcBef>
            </a:pPr>
            <a:endParaRPr lang="en-GB" altLang="en-US" sz="2000" dirty="0" smtClean="0"/>
          </a:p>
          <a:p>
            <a:pPr algn="ctr" eaLnBrk="1" hangingPunct="1">
              <a:spcBef>
                <a:spcPct val="50000"/>
              </a:spcBef>
              <a:buFontTx/>
              <a:buNone/>
            </a:pPr>
            <a:r>
              <a:rPr lang="en-GB" altLang="en-US" sz="1600" i="1" dirty="0" smtClean="0"/>
              <a:t>“it was like a shock hit me first time you see a cell. It’s like you’re thinking “Oh, no” It’s not a familiar place, is it.”  (18 </a:t>
            </a:r>
            <a:r>
              <a:rPr lang="en-GB" altLang="en-US" sz="1600" i="1" dirty="0" err="1" smtClean="0"/>
              <a:t>yr</a:t>
            </a:r>
            <a:r>
              <a:rPr lang="en-GB" altLang="en-US" sz="1600" i="1" dirty="0" smtClean="0"/>
              <a:t> old female)</a:t>
            </a:r>
          </a:p>
          <a:p>
            <a:pPr algn="ctr" eaLnBrk="1" hangingPunct="1">
              <a:spcBef>
                <a:spcPct val="50000"/>
              </a:spcBef>
              <a:buFontTx/>
              <a:buNone/>
            </a:pPr>
            <a:r>
              <a:rPr lang="en-GB" altLang="en-US" sz="1600" i="1" dirty="0" smtClean="0"/>
              <a:t>------------------</a:t>
            </a:r>
          </a:p>
          <a:p>
            <a:pPr algn="ctr" eaLnBrk="1" hangingPunct="1">
              <a:spcBef>
                <a:spcPct val="50000"/>
              </a:spcBef>
              <a:buFontTx/>
              <a:buNone/>
            </a:pPr>
            <a:r>
              <a:rPr lang="en-GB" altLang="en-US" sz="1600" i="1" dirty="0" smtClean="0"/>
              <a:t>“.. I don’t know, the whole being in the cell thing makes you feel like an animal, you know, locked away in the cell.</a:t>
            </a:r>
            <a:r>
              <a:rPr lang="en-GB" altLang="en-US" sz="1600" dirty="0" smtClean="0"/>
              <a:t>” (16 </a:t>
            </a:r>
            <a:r>
              <a:rPr lang="en-GB" altLang="en-US" sz="1600" dirty="0" err="1" smtClean="0"/>
              <a:t>yr</a:t>
            </a:r>
            <a:r>
              <a:rPr lang="en-GB" altLang="en-US" sz="1600" dirty="0" smtClean="0"/>
              <a:t> old female)</a:t>
            </a:r>
            <a:endParaRPr lang="en-GB" altLang="en-US" sz="1600" i="1" dirty="0" smtClean="0"/>
          </a:p>
        </p:txBody>
      </p:sp>
    </p:spTree>
    <p:extLst>
      <p:ext uri="{BB962C8B-B14F-4D97-AF65-F5344CB8AC3E}">
        <p14:creationId xmlns:p14="http://schemas.microsoft.com/office/powerpoint/2010/main" val="63872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 cells</a:t>
            </a:r>
          </a:p>
        </p:txBody>
      </p:sp>
      <p:sp>
        <p:nvSpPr>
          <p:cNvPr id="18438" name="Rectangle 3"/>
          <p:cNvSpPr>
            <a:spLocks noGrp="1" noChangeArrowheads="1"/>
          </p:cNvSpPr>
          <p:nvPr>
            <p:ph type="body" sz="half" idx="1"/>
          </p:nvPr>
        </p:nvSpPr>
        <p:spPr>
          <a:xfrm>
            <a:off x="323850" y="1340768"/>
            <a:ext cx="8351838" cy="4281488"/>
          </a:xfrm>
        </p:spPr>
        <p:txBody>
          <a:bodyPr/>
          <a:lstStyle/>
          <a:p>
            <a:pPr eaLnBrk="1" hangingPunct="1">
              <a:spcBef>
                <a:spcPct val="50000"/>
              </a:spcBef>
            </a:pPr>
            <a:r>
              <a:rPr lang="en-GB" altLang="en-US" sz="2000" u="sng" dirty="0" smtClean="0"/>
              <a:t>Lengthy</a:t>
            </a:r>
            <a:r>
              <a:rPr lang="en-GB" altLang="en-US" sz="2000" dirty="0" smtClean="0"/>
              <a:t> and isolated time in cells (big theme</a:t>
            </a:r>
            <a:r>
              <a:rPr lang="en-GB" altLang="en-US" sz="2000" dirty="0" smtClean="0"/>
              <a:t>) - bored</a:t>
            </a:r>
            <a:endParaRPr lang="en-GB" altLang="en-US" sz="2000" dirty="0" smtClean="0"/>
          </a:p>
          <a:p>
            <a:pPr lvl="1" algn="ctr" eaLnBrk="1" hangingPunct="1">
              <a:spcBef>
                <a:spcPct val="50000"/>
              </a:spcBef>
              <a:buFont typeface="Arial" panose="020B0604020202020204" pitchFamily="34" charset="0"/>
              <a:buNone/>
            </a:pPr>
            <a:r>
              <a:rPr lang="en-GB" altLang="en-US" sz="1600" i="1" dirty="0" smtClean="0"/>
              <a:t>“they always seem to manage to find an excuse to keep me in the cell longer. It’s always oh we've got to do this first, we've </a:t>
            </a:r>
            <a:r>
              <a:rPr lang="en-GB" altLang="en-US" sz="1600" i="1" dirty="0" err="1" smtClean="0"/>
              <a:t>gotta</a:t>
            </a:r>
            <a:r>
              <a:rPr lang="en-GB" altLang="en-US" sz="1600" i="1" dirty="0" smtClean="0"/>
              <a:t> do that and they use words that.. you don’t understand “ (16 </a:t>
            </a:r>
            <a:r>
              <a:rPr lang="en-GB" altLang="en-US" sz="1600" i="1" dirty="0" err="1" smtClean="0"/>
              <a:t>yr</a:t>
            </a:r>
            <a:r>
              <a:rPr lang="en-GB" altLang="en-US" sz="1600" i="1" dirty="0" smtClean="0"/>
              <a:t> old female</a:t>
            </a:r>
            <a:r>
              <a:rPr lang="en-GB" altLang="en-US" sz="1600" i="1" dirty="0" smtClean="0"/>
              <a:t>)</a:t>
            </a:r>
          </a:p>
          <a:p>
            <a:pPr lvl="1" algn="ctr" eaLnBrk="1" hangingPunct="1">
              <a:spcBef>
                <a:spcPct val="50000"/>
              </a:spcBef>
              <a:buFont typeface="Arial" panose="020B0604020202020204" pitchFamily="34" charset="0"/>
              <a:buNone/>
            </a:pPr>
            <a:endParaRPr lang="en-GB" altLang="en-US" sz="1600" i="1" dirty="0" smtClean="0"/>
          </a:p>
          <a:p>
            <a:pPr lvl="1" eaLnBrk="1" hangingPunct="1">
              <a:spcBef>
                <a:spcPct val="50000"/>
              </a:spcBef>
            </a:pPr>
            <a:r>
              <a:rPr lang="en-GB" altLang="en-US" sz="1800" dirty="0" smtClean="0"/>
              <a:t>Perceived as deliberately trying to break person or summary punishment</a:t>
            </a:r>
          </a:p>
          <a:p>
            <a:pPr lvl="1" algn="ctr" eaLnBrk="1" hangingPunct="1">
              <a:spcBef>
                <a:spcPct val="50000"/>
              </a:spcBef>
              <a:buFont typeface="Arial" panose="020B0604020202020204" pitchFamily="34" charset="0"/>
              <a:buNone/>
            </a:pPr>
            <a:r>
              <a:rPr lang="en-GB" altLang="en-US" sz="1600" i="1" dirty="0" smtClean="0"/>
              <a:t>“I was the last person to be out of there. Just because of my attitude, the way I’d been. Cos they have the power to make those little things that make your life a hell of a lot harder to be honest. It’s part of their everyday routine but they can make your, they can make your life hell.” (17 </a:t>
            </a:r>
            <a:r>
              <a:rPr lang="en-GB" altLang="en-US" sz="1600" i="1" dirty="0" err="1" smtClean="0"/>
              <a:t>yr</a:t>
            </a:r>
            <a:r>
              <a:rPr lang="en-GB" altLang="en-US" sz="1600" i="1" dirty="0" smtClean="0"/>
              <a:t> old male</a:t>
            </a:r>
            <a:r>
              <a:rPr lang="en-GB" altLang="en-US" sz="1600" i="1" dirty="0" smtClean="0"/>
              <a:t>)</a:t>
            </a:r>
          </a:p>
          <a:p>
            <a:pPr lvl="1" algn="ctr" eaLnBrk="1" hangingPunct="1">
              <a:spcBef>
                <a:spcPct val="50000"/>
              </a:spcBef>
              <a:buFont typeface="Arial" panose="020B0604020202020204" pitchFamily="34" charset="0"/>
              <a:buNone/>
            </a:pPr>
            <a:endParaRPr lang="en-GB" altLang="en-US" sz="1600" i="1" dirty="0" smtClean="0"/>
          </a:p>
          <a:p>
            <a:pPr lvl="1" eaLnBrk="1" hangingPunct="1">
              <a:spcBef>
                <a:spcPct val="50000"/>
              </a:spcBef>
            </a:pPr>
            <a:r>
              <a:rPr lang="en-GB" altLang="en-US" sz="1800" dirty="0" smtClean="0"/>
              <a:t>Frustration at the injustice and not being able to react</a:t>
            </a:r>
          </a:p>
          <a:p>
            <a:pPr lvl="1" algn="ctr" eaLnBrk="1" hangingPunct="1">
              <a:spcBef>
                <a:spcPct val="50000"/>
              </a:spcBef>
              <a:buFont typeface="Arial" panose="020B0604020202020204" pitchFamily="34" charset="0"/>
              <a:buNone/>
            </a:pPr>
            <a:r>
              <a:rPr lang="en-GB" altLang="en-US" sz="1600" i="1" dirty="0" smtClean="0"/>
              <a:t>“I start going a bit loopy. And that’s how people do because if you're in a small space, nobody likes being in that small space, feeling like a criminal, a loser, a waster, you feel like you're nothing, you know, everybody’s been looking down at </a:t>
            </a:r>
            <a:r>
              <a:rPr lang="en-GB" altLang="en-US" sz="1600" i="1" dirty="0" err="1" smtClean="0"/>
              <a:t>ya</a:t>
            </a:r>
            <a:r>
              <a:rPr lang="en-GB" altLang="en-US" sz="1600" i="1" dirty="0" smtClean="0"/>
              <a:t>.. you feel like crap” (16 </a:t>
            </a:r>
            <a:r>
              <a:rPr lang="en-GB" altLang="en-US" sz="1600" i="1" dirty="0" err="1" smtClean="0"/>
              <a:t>yr</a:t>
            </a:r>
            <a:r>
              <a:rPr lang="en-GB" altLang="en-US" sz="1600" i="1" dirty="0" smtClean="0"/>
              <a:t> old female) </a:t>
            </a:r>
          </a:p>
          <a:p>
            <a:pPr eaLnBrk="1" hangingPunct="1">
              <a:spcBef>
                <a:spcPct val="50000"/>
              </a:spcBef>
            </a:pPr>
            <a:endParaRPr lang="en-GB" altLang="en-US" sz="2400" dirty="0" smtClean="0"/>
          </a:p>
        </p:txBody>
      </p:sp>
    </p:spTree>
    <p:extLst>
      <p:ext uri="{BB962C8B-B14F-4D97-AF65-F5344CB8AC3E}">
        <p14:creationId xmlns:p14="http://schemas.microsoft.com/office/powerpoint/2010/main" val="121720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1547813" y="188913"/>
            <a:ext cx="5959475" cy="1143000"/>
          </a:xfrm>
        </p:spPr>
        <p:txBody>
          <a:bodyPr/>
          <a:lstStyle/>
          <a:p>
            <a:r>
              <a:rPr lang="en-GB" altLang="en-US" sz="2700" dirty="0" smtClean="0"/>
              <a:t>Police: </a:t>
            </a:r>
            <a:r>
              <a:rPr lang="en-GB" altLang="en-US" sz="2700" dirty="0" smtClean="0"/>
              <a:t>In cells</a:t>
            </a:r>
          </a:p>
        </p:txBody>
      </p:sp>
      <p:sp>
        <p:nvSpPr>
          <p:cNvPr id="19462" name="Rectangle 3"/>
          <p:cNvSpPr>
            <a:spLocks noGrp="1" noChangeArrowheads="1"/>
          </p:cNvSpPr>
          <p:nvPr>
            <p:ph type="body" sz="half" idx="1"/>
          </p:nvPr>
        </p:nvSpPr>
        <p:spPr>
          <a:xfrm>
            <a:off x="250825" y="1773238"/>
            <a:ext cx="8351838" cy="4281487"/>
          </a:xfrm>
        </p:spPr>
        <p:txBody>
          <a:bodyPr/>
          <a:lstStyle/>
          <a:p>
            <a:pPr eaLnBrk="1" hangingPunct="1">
              <a:spcBef>
                <a:spcPct val="50000"/>
              </a:spcBef>
            </a:pPr>
            <a:r>
              <a:rPr lang="en-GB" altLang="en-US" sz="2400" dirty="0" smtClean="0"/>
              <a:t>Frustration at being ignored (or neglected)</a:t>
            </a:r>
          </a:p>
          <a:p>
            <a:pPr algn="ctr" eaLnBrk="1" hangingPunct="1">
              <a:spcBef>
                <a:spcPct val="50000"/>
              </a:spcBef>
              <a:buFontTx/>
              <a:buNone/>
            </a:pPr>
            <a:endParaRPr lang="en-GB" altLang="en-US" sz="1600" i="1" dirty="0" smtClean="0"/>
          </a:p>
          <a:p>
            <a:pPr algn="ctr" eaLnBrk="1" hangingPunct="1">
              <a:spcBef>
                <a:spcPct val="50000"/>
              </a:spcBef>
              <a:buFontTx/>
              <a:buNone/>
            </a:pPr>
            <a:r>
              <a:rPr lang="en-GB" altLang="en-US" sz="1600" i="1" dirty="0" smtClean="0"/>
              <a:t>“</a:t>
            </a:r>
            <a:r>
              <a:rPr lang="en-GB" altLang="en-US" sz="1600" i="1" dirty="0" smtClean="0"/>
              <a:t>And when you ring the buzzer they never come. Never ever. Not even if you just ring it once and then don’t ring it again. Cos most people just carry on ringing it. They never come anyway.” (16 </a:t>
            </a:r>
            <a:r>
              <a:rPr lang="en-GB" altLang="en-US" sz="1600" i="1" dirty="0" err="1" smtClean="0"/>
              <a:t>yr</a:t>
            </a:r>
            <a:r>
              <a:rPr lang="en-GB" altLang="en-US" sz="1600" i="1" dirty="0" smtClean="0"/>
              <a:t> old male</a:t>
            </a:r>
            <a:r>
              <a:rPr lang="en-GB" altLang="en-US" sz="1600" i="1" dirty="0" smtClean="0"/>
              <a:t>)</a:t>
            </a:r>
            <a:endParaRPr lang="en-GB" altLang="en-US" sz="1600" i="1" dirty="0" smtClean="0"/>
          </a:p>
        </p:txBody>
      </p:sp>
    </p:spTree>
    <p:extLst>
      <p:ext uri="{BB962C8B-B14F-4D97-AF65-F5344CB8AC3E}">
        <p14:creationId xmlns:p14="http://schemas.microsoft.com/office/powerpoint/2010/main" val="187966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1547813" y="188913"/>
            <a:ext cx="5959475" cy="1143000"/>
          </a:xfrm>
        </p:spPr>
        <p:txBody>
          <a:bodyPr/>
          <a:lstStyle/>
          <a:p>
            <a:pPr eaLnBrk="1" hangingPunct="1"/>
            <a:r>
              <a:rPr lang="en-GB" altLang="en-US" sz="2700" dirty="0" smtClean="0"/>
              <a:t>Police: </a:t>
            </a:r>
            <a:r>
              <a:rPr lang="en-GB" altLang="en-US" sz="2700" dirty="0" smtClean="0"/>
              <a:t>In cells</a:t>
            </a:r>
          </a:p>
        </p:txBody>
      </p:sp>
      <p:sp>
        <p:nvSpPr>
          <p:cNvPr id="20486" name="Rectangle 3"/>
          <p:cNvSpPr>
            <a:spLocks noGrp="1" noChangeArrowheads="1"/>
          </p:cNvSpPr>
          <p:nvPr>
            <p:ph type="body" sz="half" idx="1"/>
          </p:nvPr>
        </p:nvSpPr>
        <p:spPr>
          <a:xfrm>
            <a:off x="250825" y="1773238"/>
            <a:ext cx="8351838" cy="4281487"/>
          </a:xfrm>
        </p:spPr>
        <p:txBody>
          <a:bodyPr/>
          <a:lstStyle/>
          <a:p>
            <a:pPr eaLnBrk="1" hangingPunct="1">
              <a:spcBef>
                <a:spcPct val="50000"/>
              </a:spcBef>
            </a:pPr>
            <a:r>
              <a:rPr lang="en-GB" altLang="en-US" sz="2000" dirty="0" smtClean="0"/>
              <a:t>Unnecessary victimisation: including verbal aggression, invasion of privacy, humiliation</a:t>
            </a:r>
          </a:p>
          <a:p>
            <a:pPr algn="ctr" eaLnBrk="1" hangingPunct="1">
              <a:spcBef>
                <a:spcPct val="50000"/>
              </a:spcBef>
              <a:buFontTx/>
              <a:buNone/>
            </a:pPr>
            <a:r>
              <a:rPr lang="en-GB" altLang="en-US" sz="1600" i="1" dirty="0" smtClean="0"/>
              <a:t>“you’ve got some.. ignorant arsehole that turns your buzzer off and sometimes you get </a:t>
            </a:r>
            <a:r>
              <a:rPr lang="en-GB" altLang="en-US" sz="1600" i="1" dirty="0" err="1" smtClean="0"/>
              <a:t>em</a:t>
            </a:r>
            <a:r>
              <a:rPr lang="en-GB" altLang="en-US" sz="1600" i="1" dirty="0" smtClean="0"/>
              <a:t> like, they pull down the hatch and just grin ‘alright in here’ and it, it’s the way they say it as well, you know, it’s so.. I don’t really care if you are or you’re not, you know what I mean, slam it back up and what's the thing with the slamming, why couldn’t you just place it up. Just little things like that” (16 </a:t>
            </a:r>
            <a:r>
              <a:rPr lang="en-GB" altLang="en-US" sz="1600" i="1" dirty="0" err="1" smtClean="0"/>
              <a:t>yr</a:t>
            </a:r>
            <a:r>
              <a:rPr lang="en-GB" altLang="en-US" sz="1600" i="1" dirty="0" smtClean="0"/>
              <a:t> old female offender)</a:t>
            </a:r>
          </a:p>
          <a:p>
            <a:pPr algn="ctr" eaLnBrk="1" hangingPunct="1">
              <a:spcBef>
                <a:spcPct val="50000"/>
              </a:spcBef>
              <a:buFontTx/>
              <a:buNone/>
            </a:pPr>
            <a:endParaRPr lang="en-GB" altLang="en-US" sz="1400" i="1" dirty="0" smtClean="0"/>
          </a:p>
          <a:p>
            <a:pPr eaLnBrk="1" hangingPunct="1">
              <a:spcBef>
                <a:spcPct val="50000"/>
              </a:spcBef>
            </a:pPr>
            <a:r>
              <a:rPr lang="en-GB" altLang="en-US" sz="2000" dirty="0" smtClean="0"/>
              <a:t>Lack of food and drink (and quality when get some)</a:t>
            </a:r>
          </a:p>
          <a:p>
            <a:pPr algn="ctr" eaLnBrk="1" hangingPunct="1">
              <a:buFontTx/>
              <a:buNone/>
            </a:pPr>
            <a:r>
              <a:rPr lang="en-GB" altLang="en-US" sz="1600" i="1" dirty="0" smtClean="0"/>
              <a:t>“I was thirsty and they never give me no water until later on…very thirsty.  I was swearing as well,”  (14 </a:t>
            </a:r>
            <a:r>
              <a:rPr lang="en-GB" altLang="en-US" sz="1600" i="1" dirty="0" err="1" smtClean="0"/>
              <a:t>yr</a:t>
            </a:r>
            <a:r>
              <a:rPr lang="en-GB" altLang="en-US" sz="1600" i="1" dirty="0" smtClean="0"/>
              <a:t> old male)</a:t>
            </a:r>
          </a:p>
          <a:p>
            <a:pPr algn="ctr" eaLnBrk="1" hangingPunct="1">
              <a:buFontTx/>
              <a:buNone/>
            </a:pPr>
            <a:r>
              <a:rPr lang="en-GB" altLang="en-US" sz="900" i="1" dirty="0" smtClean="0"/>
              <a:t>-----------</a:t>
            </a:r>
          </a:p>
          <a:p>
            <a:pPr algn="ctr" eaLnBrk="1" hangingPunct="1">
              <a:buFontTx/>
              <a:buNone/>
            </a:pPr>
            <a:r>
              <a:rPr lang="en-GB" altLang="en-US" sz="1600" i="1" dirty="0" smtClean="0"/>
              <a:t>“the first time I went in I had them on all night.. and they just annoyed me cos they’d come in and they wouldn’t, they wouldn’t give me anything to eat, they wouldn’t give me a drink, they kept me in all night.” (15 </a:t>
            </a:r>
            <a:r>
              <a:rPr lang="en-GB" altLang="en-US" sz="1600" i="1" dirty="0" err="1" smtClean="0"/>
              <a:t>yr</a:t>
            </a:r>
            <a:r>
              <a:rPr lang="en-GB" altLang="en-US" sz="1600" i="1" dirty="0" smtClean="0"/>
              <a:t> old female)</a:t>
            </a:r>
          </a:p>
        </p:txBody>
      </p:sp>
    </p:spTree>
    <p:extLst>
      <p:ext uri="{BB962C8B-B14F-4D97-AF65-F5344CB8AC3E}">
        <p14:creationId xmlns:p14="http://schemas.microsoft.com/office/powerpoint/2010/main" val="3293217814"/>
      </p:ext>
    </p:extLst>
  </p:cSld>
  <p:clrMapOvr>
    <a:masterClrMapping/>
  </p:clrMapOvr>
</p:sld>
</file>

<file path=ppt/theme/theme1.xml><?xml version="1.0" encoding="utf-8"?>
<a:theme xmlns:a="http://schemas.openxmlformats.org/drawingml/2006/main" name="UoS template_with logo_whit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TotalTime>
  <Words>3068</Words>
  <Application>Microsoft Office PowerPoint</Application>
  <PresentationFormat>On-screen Show (4:3)</PresentationFormat>
  <Paragraphs>285</Paragraphs>
  <Slides>29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Arial Bold</vt:lpstr>
      <vt:lpstr>Book Antiqua</vt:lpstr>
      <vt:lpstr>Calibri</vt:lpstr>
      <vt:lpstr>Franklin Gothic Book</vt:lpstr>
      <vt:lpstr>Franklin Gothic Medium</vt:lpstr>
      <vt:lpstr>Geneva</vt:lpstr>
      <vt:lpstr>Wingdings</vt:lpstr>
      <vt:lpstr>UoS template_with logo_white</vt:lpstr>
      <vt:lpstr>Young people’s experiences of custody</vt:lpstr>
      <vt:lpstr>The study</vt:lpstr>
      <vt:lpstr>Sample</vt:lpstr>
      <vt:lpstr>What previous research told us</vt:lpstr>
      <vt:lpstr>Police: At station</vt:lpstr>
      <vt:lpstr>Police: In cells</vt:lpstr>
      <vt:lpstr>Police: In cells</vt:lpstr>
      <vt:lpstr>Police: In cells</vt:lpstr>
      <vt:lpstr>Police: In cells</vt:lpstr>
      <vt:lpstr>Police: In cells</vt:lpstr>
      <vt:lpstr>Police: Interviews</vt:lpstr>
      <vt:lpstr>Police: Interviews</vt:lpstr>
      <vt:lpstr>Police: Interviews</vt:lpstr>
      <vt:lpstr>Police: Interviews</vt:lpstr>
      <vt:lpstr>Institutions: Distress</vt:lpstr>
      <vt:lpstr>Institutions: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Recurring themes</vt:lpstr>
      <vt:lpstr>Conclusions: Recurring themes</vt:lpstr>
      <vt:lpstr>Conclusions: What can we do?</vt:lpstr>
      <vt:lpstr>Conclusions: Offenders as children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Resettlement: Lessons from evaluations</dc:title>
  <dc:creator>eps086</dc:creator>
  <cp:lastModifiedBy>Neal Hazel</cp:lastModifiedBy>
  <cp:revision>68</cp:revision>
  <cp:lastPrinted>2014-12-02T14:43:05Z</cp:lastPrinted>
  <dcterms:created xsi:type="dcterms:W3CDTF">2011-12-12T02:26:50Z</dcterms:created>
  <dcterms:modified xsi:type="dcterms:W3CDTF">2014-12-02T15:49:02Z</dcterms:modified>
</cp:coreProperties>
</file>