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43463" cy="42845038"/>
  <p:notesSz cx="6797675" cy="9926638"/>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95">
          <p15:clr>
            <a:srgbClr val="A4A3A4"/>
          </p15:clr>
        </p15:guide>
        <p15:guide id="2" pos="95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howGuides="1">
      <p:cViewPr varScale="1">
        <p:scale>
          <a:sx n="17" d="100"/>
          <a:sy n="17" d="100"/>
        </p:scale>
        <p:origin x="-2016" y="-204"/>
      </p:cViewPr>
      <p:guideLst>
        <p:guide orient="horz" pos="13495"/>
        <p:guide pos="95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260" y="13309735"/>
            <a:ext cx="25706944" cy="9183913"/>
          </a:xfrm>
        </p:spPr>
        <p:txBody>
          <a:bodyPr/>
          <a:lstStyle/>
          <a:p>
            <a:r>
              <a:rPr lang="en-US" smtClean="0"/>
              <a:t>Click to edit Master title style</a:t>
            </a:r>
            <a:endParaRPr lang="en-GB"/>
          </a:p>
        </p:txBody>
      </p:sp>
      <p:sp>
        <p:nvSpPr>
          <p:cNvPr id="3" name="Subtitle 2"/>
          <p:cNvSpPr>
            <a:spLocks noGrp="1"/>
          </p:cNvSpPr>
          <p:nvPr>
            <p:ph type="subTitle" idx="1"/>
          </p:nvPr>
        </p:nvSpPr>
        <p:spPr>
          <a:xfrm>
            <a:off x="4536520" y="24278855"/>
            <a:ext cx="21170424" cy="10949287"/>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BB34E3-08F2-4387-93CB-CE31B786A634}" type="datetimeFigureOut">
              <a:rPr lang="en-GB" smtClean="0"/>
              <a:t>16/03/2015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54D9DD-15A7-4CDF-9358-75666F1FD5D8}" type="slidenum">
              <a:rPr lang="en-GB" smtClean="0"/>
              <a:t>‹#›</a:t>
            </a:fld>
            <a:endParaRPr lang="en-GB" dirty="0"/>
          </a:p>
        </p:txBody>
      </p:sp>
    </p:spTree>
    <p:extLst>
      <p:ext uri="{BB962C8B-B14F-4D97-AF65-F5344CB8AC3E}">
        <p14:creationId xmlns:p14="http://schemas.microsoft.com/office/powerpoint/2010/main" val="333089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BB34E3-08F2-4387-93CB-CE31B786A634}" type="datetimeFigureOut">
              <a:rPr lang="en-GB" smtClean="0"/>
              <a:t>16/03/2015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54D9DD-15A7-4CDF-9358-75666F1FD5D8}" type="slidenum">
              <a:rPr lang="en-GB" smtClean="0"/>
              <a:t>‹#›</a:t>
            </a:fld>
            <a:endParaRPr lang="en-GB" dirty="0"/>
          </a:p>
        </p:txBody>
      </p:sp>
    </p:spTree>
    <p:extLst>
      <p:ext uri="{BB962C8B-B14F-4D97-AF65-F5344CB8AC3E}">
        <p14:creationId xmlns:p14="http://schemas.microsoft.com/office/powerpoint/2010/main" val="405267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21306" y="10721181"/>
            <a:ext cx="22504077" cy="22838785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03824" y="10721181"/>
            <a:ext cx="67013422" cy="2283878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BB34E3-08F2-4387-93CB-CE31B786A634}" type="datetimeFigureOut">
              <a:rPr lang="en-GB" smtClean="0"/>
              <a:t>16/03/2015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54D9DD-15A7-4CDF-9358-75666F1FD5D8}" type="slidenum">
              <a:rPr lang="en-GB" smtClean="0"/>
              <a:t>‹#›</a:t>
            </a:fld>
            <a:endParaRPr lang="en-GB" dirty="0"/>
          </a:p>
        </p:txBody>
      </p:sp>
    </p:spTree>
    <p:extLst>
      <p:ext uri="{BB962C8B-B14F-4D97-AF65-F5344CB8AC3E}">
        <p14:creationId xmlns:p14="http://schemas.microsoft.com/office/powerpoint/2010/main" val="79907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BB34E3-08F2-4387-93CB-CE31B786A634}" type="datetimeFigureOut">
              <a:rPr lang="en-GB" smtClean="0"/>
              <a:t>16/03/2015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54D9DD-15A7-4CDF-9358-75666F1FD5D8}" type="slidenum">
              <a:rPr lang="en-GB" smtClean="0"/>
              <a:t>‹#›</a:t>
            </a:fld>
            <a:endParaRPr lang="en-GB" dirty="0"/>
          </a:p>
        </p:txBody>
      </p:sp>
    </p:spTree>
    <p:extLst>
      <p:ext uri="{BB962C8B-B14F-4D97-AF65-F5344CB8AC3E}">
        <p14:creationId xmlns:p14="http://schemas.microsoft.com/office/powerpoint/2010/main" val="151476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9025" y="27531907"/>
            <a:ext cx="25706944" cy="8509501"/>
          </a:xfrm>
        </p:spPr>
        <p:txBody>
          <a:bodyPr anchor="t"/>
          <a:lstStyle>
            <a:lvl1pPr algn="l">
              <a:defRPr sz="18300" b="1" cap="all"/>
            </a:lvl1pPr>
          </a:lstStyle>
          <a:p>
            <a:r>
              <a:rPr lang="en-US" smtClean="0"/>
              <a:t>Click to edit Master title style</a:t>
            </a:r>
            <a:endParaRPr lang="en-GB"/>
          </a:p>
        </p:txBody>
      </p:sp>
      <p:sp>
        <p:nvSpPr>
          <p:cNvPr id="3" name="Text Placeholder 2"/>
          <p:cNvSpPr>
            <a:spLocks noGrp="1"/>
          </p:cNvSpPr>
          <p:nvPr>
            <p:ph type="body" idx="1"/>
          </p:nvPr>
        </p:nvSpPr>
        <p:spPr>
          <a:xfrm>
            <a:off x="2389025" y="18159558"/>
            <a:ext cx="25706944" cy="9372349"/>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BB34E3-08F2-4387-93CB-CE31B786A634}" type="datetimeFigureOut">
              <a:rPr lang="en-GB" smtClean="0"/>
              <a:t>16/03/2015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54D9DD-15A7-4CDF-9358-75666F1FD5D8}" type="slidenum">
              <a:rPr lang="en-GB" smtClean="0"/>
              <a:t>‹#›</a:t>
            </a:fld>
            <a:endParaRPr lang="en-GB" dirty="0"/>
          </a:p>
        </p:txBody>
      </p:sp>
    </p:spTree>
    <p:extLst>
      <p:ext uri="{BB962C8B-B14F-4D97-AF65-F5344CB8AC3E}">
        <p14:creationId xmlns:p14="http://schemas.microsoft.com/office/powerpoint/2010/main" val="9615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03824" y="62452597"/>
            <a:ext cx="44756125" cy="17665643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64009" y="62452597"/>
            <a:ext cx="44761374" cy="17665643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BB34E3-08F2-4387-93CB-CE31B786A634}" type="datetimeFigureOut">
              <a:rPr lang="en-GB" smtClean="0"/>
              <a:t>16/03/2015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54D9DD-15A7-4CDF-9358-75666F1FD5D8}" type="slidenum">
              <a:rPr lang="en-GB" smtClean="0"/>
              <a:t>‹#›</a:t>
            </a:fld>
            <a:endParaRPr lang="en-GB" dirty="0"/>
          </a:p>
        </p:txBody>
      </p:sp>
    </p:spTree>
    <p:extLst>
      <p:ext uri="{BB962C8B-B14F-4D97-AF65-F5344CB8AC3E}">
        <p14:creationId xmlns:p14="http://schemas.microsoft.com/office/powerpoint/2010/main" val="274278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173" y="1715788"/>
            <a:ext cx="27219117" cy="714084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2173" y="9590547"/>
            <a:ext cx="13362782" cy="3996884"/>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2173" y="13587431"/>
            <a:ext cx="13362782" cy="2468548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63261" y="9590547"/>
            <a:ext cx="13368031" cy="3996884"/>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63261" y="13587431"/>
            <a:ext cx="13368031" cy="2468548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BB34E3-08F2-4387-93CB-CE31B786A634}" type="datetimeFigureOut">
              <a:rPr lang="en-GB" smtClean="0"/>
              <a:t>16/03/2015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154D9DD-15A7-4CDF-9358-75666F1FD5D8}" type="slidenum">
              <a:rPr lang="en-GB" smtClean="0"/>
              <a:t>‹#›</a:t>
            </a:fld>
            <a:endParaRPr lang="en-GB" dirty="0"/>
          </a:p>
        </p:txBody>
      </p:sp>
    </p:spTree>
    <p:extLst>
      <p:ext uri="{BB962C8B-B14F-4D97-AF65-F5344CB8AC3E}">
        <p14:creationId xmlns:p14="http://schemas.microsoft.com/office/powerpoint/2010/main" val="293762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BB34E3-08F2-4387-93CB-CE31B786A634}" type="datetimeFigureOut">
              <a:rPr lang="en-GB" smtClean="0"/>
              <a:t>16/03/2015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154D9DD-15A7-4CDF-9358-75666F1FD5D8}" type="slidenum">
              <a:rPr lang="en-GB" smtClean="0"/>
              <a:t>‹#›</a:t>
            </a:fld>
            <a:endParaRPr lang="en-GB" dirty="0"/>
          </a:p>
        </p:txBody>
      </p:sp>
    </p:spTree>
    <p:extLst>
      <p:ext uri="{BB962C8B-B14F-4D97-AF65-F5344CB8AC3E}">
        <p14:creationId xmlns:p14="http://schemas.microsoft.com/office/powerpoint/2010/main" val="287015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B34E3-08F2-4387-93CB-CE31B786A634}" type="datetimeFigureOut">
              <a:rPr lang="en-GB" smtClean="0"/>
              <a:t>16/03/2015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154D9DD-15A7-4CDF-9358-75666F1FD5D8}" type="slidenum">
              <a:rPr lang="en-GB" smtClean="0"/>
              <a:t>‹#›</a:t>
            </a:fld>
            <a:endParaRPr lang="en-GB" dirty="0"/>
          </a:p>
        </p:txBody>
      </p:sp>
    </p:spTree>
    <p:extLst>
      <p:ext uri="{BB962C8B-B14F-4D97-AF65-F5344CB8AC3E}">
        <p14:creationId xmlns:p14="http://schemas.microsoft.com/office/powerpoint/2010/main" val="262961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175" y="1705867"/>
            <a:ext cx="9949891" cy="7259854"/>
          </a:xfrm>
        </p:spPr>
        <p:txBody>
          <a:bodyPr anchor="b"/>
          <a:lstStyle>
            <a:lvl1pPr algn="l">
              <a:defRPr sz="9100" b="1"/>
            </a:lvl1pPr>
          </a:lstStyle>
          <a:p>
            <a:r>
              <a:rPr lang="en-US" smtClean="0"/>
              <a:t>Click to edit Master title style</a:t>
            </a:r>
            <a:endParaRPr lang="en-GB"/>
          </a:p>
        </p:txBody>
      </p:sp>
      <p:sp>
        <p:nvSpPr>
          <p:cNvPr id="3" name="Content Placeholder 2"/>
          <p:cNvSpPr>
            <a:spLocks noGrp="1"/>
          </p:cNvSpPr>
          <p:nvPr>
            <p:ph idx="1"/>
          </p:nvPr>
        </p:nvSpPr>
        <p:spPr>
          <a:xfrm>
            <a:off x="11824354" y="1705870"/>
            <a:ext cx="16906936" cy="36567053"/>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2175" y="8965724"/>
            <a:ext cx="9949891" cy="2930719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BB34E3-08F2-4387-93CB-CE31B786A634}" type="datetimeFigureOut">
              <a:rPr lang="en-GB" smtClean="0"/>
              <a:t>16/03/2015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54D9DD-15A7-4CDF-9358-75666F1FD5D8}" type="slidenum">
              <a:rPr lang="en-GB" smtClean="0"/>
              <a:t>‹#›</a:t>
            </a:fld>
            <a:endParaRPr lang="en-GB" dirty="0"/>
          </a:p>
        </p:txBody>
      </p:sp>
    </p:spTree>
    <p:extLst>
      <p:ext uri="{BB962C8B-B14F-4D97-AF65-F5344CB8AC3E}">
        <p14:creationId xmlns:p14="http://schemas.microsoft.com/office/powerpoint/2010/main" val="402828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7930" y="29991527"/>
            <a:ext cx="18146078" cy="3540669"/>
          </a:xfrm>
        </p:spPr>
        <p:txBody>
          <a:bodyPr anchor="b"/>
          <a:lstStyle>
            <a:lvl1pPr algn="l">
              <a:defRPr sz="9100" b="1"/>
            </a:lvl1pPr>
          </a:lstStyle>
          <a:p>
            <a:r>
              <a:rPr lang="en-US" smtClean="0"/>
              <a:t>Click to edit Master title style</a:t>
            </a:r>
            <a:endParaRPr lang="en-GB"/>
          </a:p>
        </p:txBody>
      </p:sp>
      <p:sp>
        <p:nvSpPr>
          <p:cNvPr id="3" name="Picture Placeholder 2"/>
          <p:cNvSpPr>
            <a:spLocks noGrp="1"/>
          </p:cNvSpPr>
          <p:nvPr>
            <p:ph type="pic" idx="1"/>
          </p:nvPr>
        </p:nvSpPr>
        <p:spPr>
          <a:xfrm>
            <a:off x="5927930" y="3828283"/>
            <a:ext cx="18146078" cy="25707023"/>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GB" dirty="0"/>
          </a:p>
        </p:txBody>
      </p:sp>
      <p:sp>
        <p:nvSpPr>
          <p:cNvPr id="4" name="Text Placeholder 3"/>
          <p:cNvSpPr>
            <a:spLocks noGrp="1"/>
          </p:cNvSpPr>
          <p:nvPr>
            <p:ph type="body" sz="half" idx="2"/>
          </p:nvPr>
        </p:nvSpPr>
        <p:spPr>
          <a:xfrm>
            <a:off x="5927930" y="33532196"/>
            <a:ext cx="18146078" cy="5028338"/>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BB34E3-08F2-4387-93CB-CE31B786A634}" type="datetimeFigureOut">
              <a:rPr lang="en-GB" smtClean="0"/>
              <a:t>16/03/2015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54D9DD-15A7-4CDF-9358-75666F1FD5D8}" type="slidenum">
              <a:rPr lang="en-GB" smtClean="0"/>
              <a:t>‹#›</a:t>
            </a:fld>
            <a:endParaRPr lang="en-GB" dirty="0"/>
          </a:p>
        </p:txBody>
      </p:sp>
    </p:spTree>
    <p:extLst>
      <p:ext uri="{BB962C8B-B14F-4D97-AF65-F5344CB8AC3E}">
        <p14:creationId xmlns:p14="http://schemas.microsoft.com/office/powerpoint/2010/main" val="262127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2173" y="1715788"/>
            <a:ext cx="27219117" cy="7140840"/>
          </a:xfrm>
          <a:prstGeom prst="rect">
            <a:avLst/>
          </a:prstGeom>
        </p:spPr>
        <p:txBody>
          <a:bodyPr vert="horz" lIns="417643" tIns="208822" rIns="417643" bIns="208822"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512173" y="9997178"/>
            <a:ext cx="27219117" cy="28275745"/>
          </a:xfrm>
          <a:prstGeom prst="rect">
            <a:avLst/>
          </a:prstGeom>
        </p:spPr>
        <p:txBody>
          <a:bodyPr vert="horz" lIns="417643" tIns="208822" rIns="417643" bIns="208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512173" y="39711006"/>
            <a:ext cx="7056808" cy="2281102"/>
          </a:xfrm>
          <a:prstGeom prst="rect">
            <a:avLst/>
          </a:prstGeom>
        </p:spPr>
        <p:txBody>
          <a:bodyPr vert="horz" lIns="417643" tIns="208822" rIns="417643" bIns="208822" rtlCol="0" anchor="ctr"/>
          <a:lstStyle>
            <a:lvl1pPr algn="l">
              <a:defRPr sz="5500">
                <a:solidFill>
                  <a:schemeClr val="tx1">
                    <a:tint val="75000"/>
                  </a:schemeClr>
                </a:solidFill>
              </a:defRPr>
            </a:lvl1pPr>
          </a:lstStyle>
          <a:p>
            <a:fld id="{0CBB34E3-08F2-4387-93CB-CE31B786A634}" type="datetimeFigureOut">
              <a:rPr lang="en-GB" smtClean="0"/>
              <a:t>16/03/2015</a:t>
            </a:fld>
            <a:endParaRPr lang="en-GB" dirty="0"/>
          </a:p>
        </p:txBody>
      </p:sp>
      <p:sp>
        <p:nvSpPr>
          <p:cNvPr id="5" name="Footer Placeholder 4"/>
          <p:cNvSpPr>
            <a:spLocks noGrp="1"/>
          </p:cNvSpPr>
          <p:nvPr>
            <p:ph type="ftr" sz="quarter" idx="3"/>
          </p:nvPr>
        </p:nvSpPr>
        <p:spPr>
          <a:xfrm>
            <a:off x="10333183" y="39711006"/>
            <a:ext cx="9577097" cy="2281102"/>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21674482" y="39711006"/>
            <a:ext cx="7056808" cy="2281102"/>
          </a:xfrm>
          <a:prstGeom prst="rect">
            <a:avLst/>
          </a:prstGeom>
        </p:spPr>
        <p:txBody>
          <a:bodyPr vert="horz" lIns="417643" tIns="208822" rIns="417643" bIns="208822" rtlCol="0" anchor="ctr"/>
          <a:lstStyle>
            <a:lvl1pPr algn="r">
              <a:defRPr sz="5500">
                <a:solidFill>
                  <a:schemeClr val="tx1">
                    <a:tint val="75000"/>
                  </a:schemeClr>
                </a:solidFill>
              </a:defRPr>
            </a:lvl1pPr>
          </a:lstStyle>
          <a:p>
            <a:fld id="{1154D9DD-15A7-4CDF-9358-75666F1FD5D8}" type="slidenum">
              <a:rPr lang="en-GB" smtClean="0"/>
              <a:t>‹#›</a:t>
            </a:fld>
            <a:endParaRPr lang="en-GB" dirty="0"/>
          </a:p>
        </p:txBody>
      </p:sp>
    </p:spTree>
    <p:extLst>
      <p:ext uri="{BB962C8B-B14F-4D97-AF65-F5344CB8AC3E}">
        <p14:creationId xmlns:p14="http://schemas.microsoft.com/office/powerpoint/2010/main" val="3776281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81" b="89956" l="8619" r="89989">
                        <a14:foregroundMark x1="14133" y1="60823" x2="14133" y2="60823"/>
                        <a14:foregroundMark x1="8619" y1="44791" x2="8619" y2="44791"/>
                        <a14:foregroundMark x1="76392" y1="47286" x2="76392" y2="47286"/>
                        <a14:foregroundMark x1="10546" y1="47848" x2="10546" y2="47848"/>
                      </a14:backgroundRemoval>
                    </a14:imgEffect>
                    <a14:imgEffect>
                      <a14:saturation sat="0"/>
                    </a14:imgEffect>
                  </a14:imgLayer>
                </a14:imgProps>
              </a:ext>
              <a:ext uri="{28A0092B-C50C-407E-A947-70E740481C1C}">
                <a14:useLocalDpi xmlns:a14="http://schemas.microsoft.com/office/drawing/2010/main" val="0"/>
              </a:ext>
            </a:extLst>
          </a:blip>
          <a:srcRect l="5690" t="10999" r="23289" b="22809"/>
          <a:stretch/>
        </p:blipFill>
        <p:spPr>
          <a:xfrm rot="5400000">
            <a:off x="2783717" y="8905243"/>
            <a:ext cx="29278741" cy="256407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6933" y="784009"/>
            <a:ext cx="5182382" cy="3911231"/>
          </a:xfrm>
          <a:prstGeom prst="rect">
            <a:avLst/>
          </a:prstGeom>
        </p:spPr>
      </p:pic>
      <p:sp>
        <p:nvSpPr>
          <p:cNvPr id="4" name="TextBox 3"/>
          <p:cNvSpPr txBox="1"/>
          <p:nvPr/>
        </p:nvSpPr>
        <p:spPr>
          <a:xfrm>
            <a:off x="1584227" y="983275"/>
            <a:ext cx="20234248" cy="4093428"/>
          </a:xfrm>
          <a:prstGeom prst="rect">
            <a:avLst/>
          </a:prstGeom>
          <a:noFill/>
        </p:spPr>
        <p:txBody>
          <a:bodyPr wrap="square" rtlCol="0">
            <a:spAutoFit/>
          </a:bodyPr>
          <a:lstStyle/>
          <a:p>
            <a:r>
              <a:rPr lang="en-GB" sz="13000" b="1" dirty="0" smtClean="0"/>
              <a:t>The Personal Communities of Older Widowed Men</a:t>
            </a:r>
          </a:p>
        </p:txBody>
      </p:sp>
      <p:sp>
        <p:nvSpPr>
          <p:cNvPr id="7" name="TextBox 6"/>
          <p:cNvSpPr txBox="1"/>
          <p:nvPr/>
        </p:nvSpPr>
        <p:spPr>
          <a:xfrm>
            <a:off x="1584227" y="5147255"/>
            <a:ext cx="6036974" cy="1938992"/>
          </a:xfrm>
          <a:prstGeom prst="rect">
            <a:avLst/>
          </a:prstGeom>
          <a:noFill/>
        </p:spPr>
        <p:txBody>
          <a:bodyPr wrap="none" rtlCol="0">
            <a:spAutoFit/>
          </a:bodyPr>
          <a:lstStyle/>
          <a:p>
            <a:r>
              <a:rPr lang="en-GB" sz="7200" b="1" dirty="0">
                <a:solidFill>
                  <a:srgbClr val="C60C30"/>
                </a:solidFill>
              </a:rPr>
              <a:t>Dr Tracy </a:t>
            </a:r>
            <a:r>
              <a:rPr lang="en-GB" sz="7200" b="1" dirty="0" smtClean="0">
                <a:solidFill>
                  <a:srgbClr val="C60C30"/>
                </a:solidFill>
              </a:rPr>
              <a:t>Collins</a:t>
            </a:r>
          </a:p>
          <a:p>
            <a:r>
              <a:rPr lang="en-GB" sz="4400" b="1" dirty="0" smtClean="0"/>
              <a:t>T.Collins@Salford.ac.uk</a:t>
            </a:r>
            <a:endParaRPr lang="en-GB" sz="6600" b="1" dirty="0"/>
          </a:p>
        </p:txBody>
      </p:sp>
      <p:cxnSp>
        <p:nvCxnSpPr>
          <p:cNvPr id="10" name="Straight Connector 9"/>
          <p:cNvCxnSpPr/>
          <p:nvPr/>
        </p:nvCxnSpPr>
        <p:spPr>
          <a:xfrm>
            <a:off x="1453862" y="7419618"/>
            <a:ext cx="27363834" cy="0"/>
          </a:xfrm>
          <a:prstGeom prst="line">
            <a:avLst/>
          </a:prstGeom>
          <a:ln w="127000">
            <a:solidFill>
              <a:srgbClr val="C60C3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66624" y="38889633"/>
            <a:ext cx="27363834" cy="0"/>
          </a:xfrm>
          <a:prstGeom prst="line">
            <a:avLst/>
          </a:prstGeom>
          <a:ln w="127000">
            <a:solidFill>
              <a:srgbClr val="C60C3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48323" y="7456383"/>
            <a:ext cx="26930992" cy="307440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296989" y="39064479"/>
            <a:ext cx="19664358" cy="2462213"/>
          </a:xfrm>
          <a:prstGeom prst="rect">
            <a:avLst/>
          </a:prstGeom>
          <a:noFill/>
        </p:spPr>
        <p:txBody>
          <a:bodyPr wrap="none" rtlCol="0">
            <a:spAutoFit/>
          </a:bodyPr>
          <a:lstStyle/>
          <a:p>
            <a:r>
              <a:rPr lang="en-GB" sz="6600" b="1" dirty="0" smtClean="0">
                <a:solidFill>
                  <a:srgbClr val="C60C30"/>
                </a:solidFill>
              </a:rPr>
              <a:t>Acknowledgements</a:t>
            </a:r>
          </a:p>
          <a:p>
            <a:r>
              <a:rPr lang="en-GB" sz="4400" dirty="0" smtClean="0"/>
              <a:t>This research is supported by the Vice-Chancellor’s Early Career Research Scholarship</a:t>
            </a:r>
          </a:p>
          <a:p>
            <a:r>
              <a:rPr lang="en-GB" sz="4400" dirty="0" smtClean="0"/>
              <a:t>and my mentor Professor Martin Johnson.</a:t>
            </a:r>
          </a:p>
        </p:txBody>
      </p:sp>
      <p:sp>
        <p:nvSpPr>
          <p:cNvPr id="6" name="TextBox 5"/>
          <p:cNvSpPr txBox="1"/>
          <p:nvPr/>
        </p:nvSpPr>
        <p:spPr>
          <a:xfrm>
            <a:off x="936155" y="8101039"/>
            <a:ext cx="27868287" cy="32070318"/>
          </a:xfrm>
          <a:prstGeom prst="rect">
            <a:avLst/>
          </a:prstGeom>
          <a:noFill/>
        </p:spPr>
        <p:txBody>
          <a:bodyPr wrap="square" numCol="3" spcCol="900000" rtlCol="0">
            <a:spAutoFit/>
          </a:bodyPr>
          <a:lstStyle/>
          <a:p>
            <a:pPr marL="792163">
              <a:spcAft>
                <a:spcPts val="600"/>
              </a:spcAft>
            </a:pPr>
            <a:r>
              <a:rPr lang="en-GB" sz="4800" b="1" dirty="0" smtClean="0">
                <a:solidFill>
                  <a:srgbClr val="C60C30"/>
                </a:solidFill>
              </a:rPr>
              <a:t>Introduction</a:t>
            </a:r>
          </a:p>
          <a:p>
            <a:pPr marL="792163"/>
            <a:r>
              <a:rPr lang="en-GB" sz="4000" dirty="0" smtClean="0"/>
              <a:t>This poster reports </a:t>
            </a:r>
            <a:r>
              <a:rPr lang="en-GB" sz="4000" dirty="0"/>
              <a:t>on the personal communities of a group of older widowed men. Although the incidence of widowhood is still greater for older women than it is for older men, this ratio has decreased over recent years, due in part to the increased life expectancy of </a:t>
            </a:r>
            <a:r>
              <a:rPr lang="en-GB" sz="4000" dirty="0" smtClean="0"/>
              <a:t>men (Hirst and Corden, 2010). </a:t>
            </a:r>
            <a:r>
              <a:rPr lang="en-GB" sz="4000" dirty="0"/>
              <a:t>However there remains a lack of qualitative research exploring gender differences in terms of the types and characteristics of social relationships and support during the </a:t>
            </a:r>
            <a:r>
              <a:rPr lang="en-GB" sz="4000" dirty="0" smtClean="0"/>
              <a:t>transition (Collins, 2014).</a:t>
            </a:r>
          </a:p>
          <a:p>
            <a:pPr marL="792163">
              <a:spcBef>
                <a:spcPts val="5400"/>
              </a:spcBef>
              <a:spcAft>
                <a:spcPts val="1200"/>
              </a:spcAft>
            </a:pPr>
            <a:r>
              <a:rPr lang="en-GB" sz="4800" b="1" dirty="0" smtClean="0">
                <a:solidFill>
                  <a:srgbClr val="C60C30"/>
                </a:solidFill>
              </a:rPr>
              <a:t>Methods</a:t>
            </a:r>
            <a:endParaRPr lang="en-GB" sz="4400" b="1" dirty="0" smtClean="0">
              <a:solidFill>
                <a:srgbClr val="C60C30"/>
              </a:solidFill>
            </a:endParaRPr>
          </a:p>
          <a:p>
            <a:pPr marL="792163"/>
            <a:r>
              <a:rPr lang="en-GB" sz="4000" dirty="0" smtClean="0"/>
              <a:t>Qualitative </a:t>
            </a:r>
            <a:r>
              <a:rPr lang="en-GB" sz="4000" dirty="0"/>
              <a:t>in-depth interviews were conducted, September 2013-February 2014, with seven older widowers, 71-89 years of age, in the area of North Staffordshire, United Kingdom (UK). Interviews included personal community diagrams to identify the structure of the older men’s social relationships. Data analysis included thematic analysis of interview transcripts and content analysis of personal community diagrams. </a:t>
            </a:r>
            <a:endParaRPr lang="en-GB" sz="4400" dirty="0" smtClean="0"/>
          </a:p>
          <a:p>
            <a:pPr marL="792163">
              <a:spcBef>
                <a:spcPts val="5400"/>
              </a:spcBef>
              <a:spcAft>
                <a:spcPts val="1200"/>
              </a:spcAft>
            </a:pPr>
            <a:r>
              <a:rPr lang="en-GB" sz="4800" b="1" dirty="0" smtClean="0">
                <a:solidFill>
                  <a:srgbClr val="C60C30"/>
                </a:solidFill>
              </a:rPr>
              <a:t>Personal </a:t>
            </a:r>
            <a:r>
              <a:rPr lang="en-GB" sz="4800" b="1" dirty="0">
                <a:solidFill>
                  <a:srgbClr val="C60C30"/>
                </a:solidFill>
              </a:rPr>
              <a:t>community diagram</a:t>
            </a:r>
          </a:p>
          <a:p>
            <a:pPr marL="792163"/>
            <a:r>
              <a:rPr lang="en-GB" sz="4000" dirty="0" smtClean="0"/>
              <a:t>Inner </a:t>
            </a:r>
            <a:r>
              <a:rPr lang="en-GB" sz="4000" dirty="0"/>
              <a:t>circle – name people that are very close and important to you</a:t>
            </a:r>
          </a:p>
          <a:p>
            <a:pPr marL="792163"/>
            <a:r>
              <a:rPr lang="en-GB" sz="4000" dirty="0"/>
              <a:t> </a:t>
            </a:r>
          </a:p>
          <a:p>
            <a:pPr marL="792163"/>
            <a:r>
              <a:rPr lang="en-GB" sz="4000" dirty="0"/>
              <a:t>Middle and Outer circles – name people that are less close but still important to you</a:t>
            </a:r>
          </a:p>
          <a:p>
            <a:pPr marL="792163"/>
            <a:endParaRPr lang="en-GB" sz="4400" dirty="0"/>
          </a:p>
          <a:p>
            <a:pPr marL="792163">
              <a:spcBef>
                <a:spcPts val="4200"/>
              </a:spcBef>
              <a:spcAft>
                <a:spcPts val="1200"/>
              </a:spcAft>
            </a:pPr>
            <a:endParaRPr lang="en-GB" sz="4400" b="1" dirty="0" smtClean="0">
              <a:solidFill>
                <a:srgbClr val="C60C30"/>
              </a:solidFill>
            </a:endParaRPr>
          </a:p>
          <a:p>
            <a:pPr marL="792163">
              <a:spcBef>
                <a:spcPts val="4200"/>
              </a:spcBef>
              <a:spcAft>
                <a:spcPts val="1200"/>
              </a:spcAft>
            </a:pPr>
            <a:endParaRPr lang="en-GB" sz="4400" b="1" dirty="0">
              <a:solidFill>
                <a:srgbClr val="C60C30"/>
              </a:solidFill>
            </a:endParaRPr>
          </a:p>
          <a:p>
            <a:pPr marL="792163">
              <a:spcBef>
                <a:spcPts val="4200"/>
              </a:spcBef>
              <a:spcAft>
                <a:spcPts val="1200"/>
              </a:spcAft>
            </a:pPr>
            <a:endParaRPr lang="en-GB" sz="4400" b="1" dirty="0" smtClean="0">
              <a:solidFill>
                <a:srgbClr val="C60C30"/>
              </a:solidFill>
            </a:endParaRPr>
          </a:p>
          <a:p>
            <a:pPr marL="792163">
              <a:spcBef>
                <a:spcPts val="4200"/>
              </a:spcBef>
              <a:spcAft>
                <a:spcPts val="1200"/>
              </a:spcAft>
            </a:pPr>
            <a:endParaRPr lang="en-GB" sz="4400" b="1" dirty="0">
              <a:solidFill>
                <a:srgbClr val="C60C30"/>
              </a:solidFill>
            </a:endParaRPr>
          </a:p>
          <a:p>
            <a:pPr marL="792163">
              <a:spcBef>
                <a:spcPts val="4200"/>
              </a:spcBef>
              <a:spcAft>
                <a:spcPts val="1200"/>
              </a:spcAft>
            </a:pPr>
            <a:endParaRPr lang="en-GB" sz="4400" b="1" dirty="0" smtClean="0">
              <a:solidFill>
                <a:srgbClr val="C60C30"/>
              </a:solidFill>
            </a:endParaRPr>
          </a:p>
          <a:p>
            <a:pPr marL="792163">
              <a:spcBef>
                <a:spcPts val="5400"/>
              </a:spcBef>
              <a:spcAft>
                <a:spcPts val="1200"/>
              </a:spcAft>
            </a:pPr>
            <a:r>
              <a:rPr lang="en-GB" sz="4800" b="1" dirty="0" smtClean="0">
                <a:solidFill>
                  <a:srgbClr val="C60C30"/>
                </a:solidFill>
              </a:rPr>
              <a:t>Findings</a:t>
            </a:r>
            <a:endParaRPr lang="en-GB" sz="4800" b="1" dirty="0">
              <a:solidFill>
                <a:srgbClr val="C60C30"/>
              </a:solidFill>
            </a:endParaRPr>
          </a:p>
          <a:p>
            <a:pPr marL="792163"/>
            <a:r>
              <a:rPr lang="en-GB" sz="4000" dirty="0"/>
              <a:t>The study identified four types of personal community among the older widowers, comprising different combinations of family, friends and others. The number of ties included in personal community diagrams ranged from 2-26. </a:t>
            </a:r>
            <a:endParaRPr lang="en-GB" sz="4400" dirty="0"/>
          </a:p>
          <a:p>
            <a:pPr marL="792163">
              <a:spcBef>
                <a:spcPts val="4200"/>
              </a:spcBef>
              <a:spcAft>
                <a:spcPts val="1200"/>
              </a:spcAft>
            </a:pPr>
            <a:r>
              <a:rPr lang="en-GB" sz="4800" b="1" dirty="0">
                <a:solidFill>
                  <a:srgbClr val="C60C30"/>
                </a:solidFill>
              </a:rPr>
              <a:t>Personal community types:</a:t>
            </a:r>
          </a:p>
          <a:p>
            <a:pPr marL="792163">
              <a:spcAft>
                <a:spcPts val="4000"/>
              </a:spcAft>
            </a:pPr>
            <a:r>
              <a:rPr lang="en-GB" sz="4000" b="1" dirty="0"/>
              <a:t>Concentrated family: </a:t>
            </a:r>
            <a:r>
              <a:rPr lang="en-GB" sz="4000" dirty="0"/>
              <a:t>Majority family, family in centre of diagram </a:t>
            </a:r>
            <a:r>
              <a:rPr lang="en-GB" sz="4000" dirty="0" smtClean="0"/>
              <a:t/>
            </a:r>
            <a:br>
              <a:rPr lang="en-GB" sz="4000" dirty="0" smtClean="0"/>
            </a:br>
            <a:r>
              <a:rPr lang="en-GB" sz="4000" dirty="0" smtClean="0"/>
              <a:t>(</a:t>
            </a:r>
            <a:r>
              <a:rPr lang="en-GB" sz="4000" dirty="0"/>
              <a:t>3 widowers)</a:t>
            </a:r>
          </a:p>
          <a:p>
            <a:pPr marL="792163">
              <a:spcAft>
                <a:spcPts val="4000"/>
              </a:spcAft>
            </a:pPr>
            <a:r>
              <a:rPr lang="en-GB" sz="4000" b="1" dirty="0" smtClean="0"/>
              <a:t>Friends </a:t>
            </a:r>
            <a:r>
              <a:rPr lang="en-GB" sz="4000" b="1" dirty="0"/>
              <a:t>and others with family centrality: </a:t>
            </a:r>
            <a:r>
              <a:rPr lang="en-GB" sz="4000" dirty="0"/>
              <a:t>Majority friends &amp; others, family in centre of diagram </a:t>
            </a:r>
            <a:r>
              <a:rPr lang="en-GB" sz="4000" dirty="0" smtClean="0"/>
              <a:t/>
            </a:r>
            <a:br>
              <a:rPr lang="en-GB" sz="4000" dirty="0" smtClean="0"/>
            </a:br>
            <a:r>
              <a:rPr lang="en-GB" sz="4000" dirty="0" smtClean="0"/>
              <a:t>(</a:t>
            </a:r>
            <a:r>
              <a:rPr lang="en-GB" sz="4000" dirty="0"/>
              <a:t>2 widowers</a:t>
            </a:r>
            <a:r>
              <a:rPr lang="en-GB" sz="4000" dirty="0" smtClean="0"/>
              <a:t>)</a:t>
            </a:r>
          </a:p>
          <a:p>
            <a:pPr marL="792163">
              <a:spcAft>
                <a:spcPts val="4000"/>
              </a:spcAft>
            </a:pPr>
            <a:r>
              <a:rPr lang="en-GB" sz="4000" b="1" dirty="0" smtClean="0"/>
              <a:t>Family </a:t>
            </a:r>
            <a:r>
              <a:rPr lang="en-GB" sz="4000" b="1" dirty="0"/>
              <a:t>and friends with family centrality: </a:t>
            </a:r>
            <a:r>
              <a:rPr lang="en-GB" sz="4000" dirty="0"/>
              <a:t>Equal number of family and friends, family in centre of diagram (1 widower)</a:t>
            </a:r>
          </a:p>
          <a:p>
            <a:pPr marL="792163"/>
            <a:r>
              <a:rPr lang="en-GB" sz="4000" b="1" dirty="0" smtClean="0"/>
              <a:t>Friends </a:t>
            </a:r>
            <a:r>
              <a:rPr lang="en-GB" sz="4000" b="1" dirty="0"/>
              <a:t>only: </a:t>
            </a:r>
            <a:r>
              <a:rPr lang="en-GB" sz="4000" dirty="0"/>
              <a:t>Only friends in diagram </a:t>
            </a:r>
            <a:r>
              <a:rPr lang="en-GB" sz="4000" dirty="0" smtClean="0"/>
              <a:t>(</a:t>
            </a:r>
            <a:r>
              <a:rPr lang="en-GB" sz="4000" dirty="0"/>
              <a:t>1 widower)</a:t>
            </a:r>
          </a:p>
          <a:p>
            <a:pPr marL="792163">
              <a:spcBef>
                <a:spcPts val="5400"/>
              </a:spcBef>
              <a:spcAft>
                <a:spcPts val="1200"/>
              </a:spcAft>
            </a:pPr>
            <a:r>
              <a:rPr lang="en-GB" sz="4800" b="1" dirty="0" smtClean="0">
                <a:solidFill>
                  <a:srgbClr val="C60C30"/>
                </a:solidFill>
              </a:rPr>
              <a:t>Themes</a:t>
            </a:r>
            <a:r>
              <a:rPr lang="en-GB" sz="4800" b="1" dirty="0">
                <a:solidFill>
                  <a:srgbClr val="C60C30"/>
                </a:solidFill>
              </a:rPr>
              <a:t>:</a:t>
            </a:r>
          </a:p>
          <a:p>
            <a:pPr marL="792163"/>
            <a:r>
              <a:rPr lang="en-GB" sz="4000" b="1" dirty="0"/>
              <a:t>Personal identity and becoming a widower in late life </a:t>
            </a:r>
          </a:p>
          <a:p>
            <a:pPr marL="792163"/>
            <a:r>
              <a:rPr lang="en-GB" sz="4000" dirty="0"/>
              <a:t>The majority of the older </a:t>
            </a:r>
          </a:p>
          <a:p>
            <a:pPr marL="792163"/>
            <a:r>
              <a:rPr lang="en-GB" sz="4000" dirty="0" smtClean="0"/>
              <a:t>widowers </a:t>
            </a:r>
            <a:r>
              <a:rPr lang="en-GB" sz="4000" dirty="0"/>
              <a:t>had been long term carers, many of the men talked about friendships and social connections ending even before their wives </a:t>
            </a:r>
            <a:r>
              <a:rPr lang="en-GB" sz="4000" dirty="0" smtClean="0"/>
              <a:t>died</a:t>
            </a:r>
            <a:r>
              <a:rPr lang="en-GB" sz="4000" dirty="0"/>
              <a:t>:</a:t>
            </a:r>
            <a:endParaRPr lang="en-GB" sz="4000" b="1" dirty="0">
              <a:solidFill>
                <a:srgbClr val="C60C30"/>
              </a:solidFill>
            </a:endParaRPr>
          </a:p>
          <a:p>
            <a:pPr marL="792163">
              <a:spcBef>
                <a:spcPts val="1200"/>
              </a:spcBef>
              <a:spcAft>
                <a:spcPts val="1200"/>
              </a:spcAft>
            </a:pPr>
            <a:r>
              <a:rPr lang="en-GB" sz="4000" i="1" dirty="0">
                <a:solidFill>
                  <a:srgbClr val="C60C30"/>
                </a:solidFill>
              </a:rPr>
              <a:t>‘Your independence has gone…you don’t become </a:t>
            </a:r>
            <a:r>
              <a:rPr lang="en-GB" sz="4000" i="1" dirty="0" err="1">
                <a:solidFill>
                  <a:srgbClr val="C60C30"/>
                </a:solidFill>
              </a:rPr>
              <a:t>er</a:t>
            </a:r>
            <a:r>
              <a:rPr lang="en-GB" sz="4000" i="1" dirty="0">
                <a:solidFill>
                  <a:srgbClr val="C60C30"/>
                </a:solidFill>
              </a:rPr>
              <a:t> a social person anymore, you become introverted…we used to go out playing dominoes…at least once a week, well that went. And then </a:t>
            </a:r>
            <a:r>
              <a:rPr lang="en-GB" sz="4000" i="1" dirty="0" err="1">
                <a:solidFill>
                  <a:srgbClr val="C60C30"/>
                </a:solidFill>
              </a:rPr>
              <a:t>erm</a:t>
            </a:r>
            <a:r>
              <a:rPr lang="en-GB" sz="4000" i="1" dirty="0">
                <a:solidFill>
                  <a:srgbClr val="C60C30"/>
                </a:solidFill>
              </a:rPr>
              <a:t> slowly but surely because of the condition, I couldn’t leave her, they obviously didn’t want that sort of </a:t>
            </a:r>
            <a:r>
              <a:rPr lang="en-GB" sz="4000" i="1" dirty="0" err="1">
                <a:solidFill>
                  <a:srgbClr val="C60C30"/>
                </a:solidFill>
              </a:rPr>
              <a:t>erm</a:t>
            </a:r>
            <a:r>
              <a:rPr lang="en-GB" sz="4000" i="1" dirty="0">
                <a:solidFill>
                  <a:srgbClr val="C60C30"/>
                </a:solidFill>
              </a:rPr>
              <a:t> thrust upon them so…so we became isolated’</a:t>
            </a:r>
            <a:r>
              <a:rPr lang="en-GB" sz="4000" i="1" dirty="0" smtClean="0">
                <a:solidFill>
                  <a:srgbClr val="C60C30"/>
                </a:solidFill>
              </a:rPr>
              <a:t/>
            </a:r>
            <a:br>
              <a:rPr lang="en-GB" sz="4000" i="1" dirty="0" smtClean="0">
                <a:solidFill>
                  <a:srgbClr val="C60C30"/>
                </a:solidFill>
              </a:rPr>
            </a:br>
            <a:endParaRPr lang="en-GB" sz="4000" i="1" dirty="0" smtClean="0">
              <a:solidFill>
                <a:srgbClr val="C60C30"/>
              </a:solidFill>
            </a:endParaRPr>
          </a:p>
          <a:p>
            <a:pPr marL="792163">
              <a:spcBef>
                <a:spcPts val="1200"/>
              </a:spcBef>
              <a:spcAft>
                <a:spcPts val="1200"/>
              </a:spcAft>
            </a:pPr>
            <a:endParaRPr lang="en-GB" sz="4000" b="1" i="1" dirty="0">
              <a:solidFill>
                <a:srgbClr val="C60C30"/>
              </a:solidFill>
            </a:endParaRPr>
          </a:p>
          <a:p>
            <a:pPr marL="792163">
              <a:spcBef>
                <a:spcPts val="1200"/>
              </a:spcBef>
              <a:spcAft>
                <a:spcPts val="1200"/>
              </a:spcAft>
            </a:pPr>
            <a:endParaRPr lang="en-GB" sz="4000" b="1" i="1" dirty="0" smtClean="0">
              <a:solidFill>
                <a:srgbClr val="C60C30"/>
              </a:solidFill>
            </a:endParaRPr>
          </a:p>
          <a:p>
            <a:pPr marL="792163">
              <a:spcBef>
                <a:spcPts val="1200"/>
              </a:spcBef>
              <a:spcAft>
                <a:spcPts val="1200"/>
              </a:spcAft>
            </a:pPr>
            <a:r>
              <a:rPr lang="en-GB" sz="4000" b="1" dirty="0" smtClean="0"/>
              <a:t>Continuity </a:t>
            </a:r>
            <a:r>
              <a:rPr lang="en-GB" sz="4000" b="1" dirty="0"/>
              <a:t>and stability in personal communities</a:t>
            </a:r>
          </a:p>
          <a:p>
            <a:pPr marL="792163"/>
            <a:r>
              <a:rPr lang="en-GB" sz="4000" dirty="0" smtClean="0"/>
              <a:t>Strong intergenerational ties with family,  </a:t>
            </a:r>
            <a:r>
              <a:rPr lang="en-GB" sz="4000" dirty="0"/>
              <a:t>can provide a tangible </a:t>
            </a:r>
            <a:r>
              <a:rPr lang="en-GB" sz="4000" dirty="0" smtClean="0"/>
              <a:t>thread and purpose during </a:t>
            </a:r>
          </a:p>
          <a:p>
            <a:pPr marL="792163"/>
            <a:r>
              <a:rPr lang="en-GB" sz="4000" dirty="0" smtClean="0"/>
              <a:t>later life widowhood:</a:t>
            </a:r>
            <a:endParaRPr lang="en-GB" sz="4000" i="1" dirty="0" smtClean="0">
              <a:solidFill>
                <a:srgbClr val="C60C30"/>
              </a:solidFill>
            </a:endParaRPr>
          </a:p>
          <a:p>
            <a:pPr marL="792163">
              <a:spcBef>
                <a:spcPts val="1200"/>
              </a:spcBef>
              <a:spcAft>
                <a:spcPts val="1200"/>
              </a:spcAft>
            </a:pPr>
            <a:r>
              <a:rPr lang="en-GB" sz="4000" i="1" dirty="0" smtClean="0">
                <a:solidFill>
                  <a:srgbClr val="C60C30"/>
                </a:solidFill>
              </a:rPr>
              <a:t>‘I always </a:t>
            </a:r>
            <a:r>
              <a:rPr lang="en-GB" sz="4000" i="1" dirty="0">
                <a:solidFill>
                  <a:srgbClr val="C60C30"/>
                </a:solidFill>
              </a:rPr>
              <a:t>go up my son’s on a Saturday morning, yeah, yes, because my son has always played local cricket, I did myself when I was younger, and er the two lads are quite good at it’</a:t>
            </a:r>
            <a:endParaRPr lang="en-GB" sz="4000" b="1" i="1" dirty="0">
              <a:solidFill>
                <a:srgbClr val="C60C30"/>
              </a:solidFill>
            </a:endParaRPr>
          </a:p>
          <a:p>
            <a:pPr marL="792163"/>
            <a:r>
              <a:rPr lang="en-GB" sz="4000" b="1" dirty="0" smtClean="0"/>
              <a:t>Discontinuity </a:t>
            </a:r>
            <a:r>
              <a:rPr lang="en-GB" sz="4000" b="1" dirty="0"/>
              <a:t>and change in social relationships  </a:t>
            </a:r>
          </a:p>
          <a:p>
            <a:pPr marL="792163"/>
            <a:r>
              <a:rPr lang="en-GB" sz="4000" dirty="0"/>
              <a:t>The men’s </a:t>
            </a:r>
            <a:r>
              <a:rPr lang="en-GB" sz="4000" dirty="0" smtClean="0"/>
              <a:t>ties </a:t>
            </a:r>
            <a:r>
              <a:rPr lang="en-GB" sz="4000" dirty="0"/>
              <a:t>with organisations and subsequent friendships tended to be </a:t>
            </a:r>
            <a:r>
              <a:rPr lang="en-GB" sz="4000" dirty="0" smtClean="0"/>
              <a:t>task-focused:</a:t>
            </a:r>
            <a:endParaRPr lang="en-GB" sz="4000" dirty="0"/>
          </a:p>
          <a:p>
            <a:pPr marL="792163">
              <a:spcBef>
                <a:spcPts val="1200"/>
              </a:spcBef>
              <a:spcAft>
                <a:spcPts val="1200"/>
              </a:spcAft>
            </a:pPr>
            <a:r>
              <a:rPr lang="en-GB" sz="4000" i="1" dirty="0">
                <a:solidFill>
                  <a:srgbClr val="C60C30"/>
                </a:solidFill>
              </a:rPr>
              <a:t>‘I’m never in much…erm I started doing different things er, joined a veterans club, where I go for a couple of hours in the afternoon. I started crown green bowling, which I’d never done before’</a:t>
            </a:r>
          </a:p>
          <a:p>
            <a:pPr marL="792163">
              <a:spcBef>
                <a:spcPts val="5400"/>
              </a:spcBef>
              <a:spcAft>
                <a:spcPts val="1200"/>
              </a:spcAft>
            </a:pPr>
            <a:r>
              <a:rPr lang="en-GB" sz="4800" b="1" dirty="0">
                <a:solidFill>
                  <a:srgbClr val="C60C30"/>
                </a:solidFill>
              </a:rPr>
              <a:t>Implications </a:t>
            </a:r>
          </a:p>
          <a:p>
            <a:pPr marL="792163"/>
            <a:r>
              <a:rPr lang="en-GB" sz="4000" dirty="0" smtClean="0"/>
              <a:t>Policy </a:t>
            </a:r>
            <a:r>
              <a:rPr lang="en-GB" sz="4000" dirty="0"/>
              <a:t>makers and practitioners should </a:t>
            </a:r>
            <a:r>
              <a:rPr lang="en-GB" sz="4000" dirty="0" smtClean="0"/>
              <a:t>consider </a:t>
            </a:r>
            <a:r>
              <a:rPr lang="en-GB" sz="4000" dirty="0"/>
              <a:t>the social needs of long term carers as social isolation and loneliness can begin long before the death of a spouse</a:t>
            </a:r>
            <a:r>
              <a:rPr lang="en-GB" sz="4000" dirty="0" smtClean="0"/>
              <a:t>.</a:t>
            </a:r>
          </a:p>
          <a:p>
            <a:pPr marL="792163"/>
            <a:r>
              <a:rPr lang="en-GB" sz="4000" dirty="0"/>
              <a:t>It </a:t>
            </a:r>
            <a:r>
              <a:rPr lang="en-GB" sz="4000" dirty="0" smtClean="0"/>
              <a:t>is also </a:t>
            </a:r>
            <a:r>
              <a:rPr lang="en-GB" sz="4000" dirty="0"/>
              <a:t>important to consider gender </a:t>
            </a:r>
            <a:r>
              <a:rPr lang="en-GB" sz="4000" dirty="0" smtClean="0"/>
              <a:t>differences </a:t>
            </a:r>
            <a:r>
              <a:rPr lang="en-GB" sz="4000" dirty="0"/>
              <a:t>and preferences when designing services for older people.</a:t>
            </a:r>
          </a:p>
          <a:p>
            <a:pPr marL="792163">
              <a:spcBef>
                <a:spcPts val="5400"/>
              </a:spcBef>
              <a:spcAft>
                <a:spcPts val="1200"/>
              </a:spcAft>
            </a:pPr>
            <a:r>
              <a:rPr lang="en-GB" sz="4800" b="1" dirty="0">
                <a:solidFill>
                  <a:srgbClr val="C60C30"/>
                </a:solidFill>
              </a:rPr>
              <a:t>References</a:t>
            </a:r>
          </a:p>
          <a:p>
            <a:pPr marL="792163"/>
            <a:r>
              <a:rPr lang="en-GB" sz="4000" dirty="0" smtClean="0"/>
              <a:t>Collins, T. (2014) Remembering the</a:t>
            </a:r>
            <a:r>
              <a:rPr lang="en-GB" sz="4000" dirty="0"/>
              <a:t> past</a:t>
            </a:r>
            <a:r>
              <a:rPr lang="en-GB" sz="4000" dirty="0" smtClean="0"/>
              <a:t>, looking</a:t>
            </a:r>
            <a:r>
              <a:rPr lang="en-GB" sz="4000" dirty="0"/>
              <a:t> to </a:t>
            </a:r>
            <a:r>
              <a:rPr lang="en-GB" sz="4000" dirty="0" smtClean="0"/>
              <a:t>the future</a:t>
            </a:r>
            <a:r>
              <a:rPr lang="en-GB" sz="4000" dirty="0"/>
              <a:t>: </a:t>
            </a:r>
            <a:endParaRPr lang="en-GB" sz="4000" dirty="0" smtClean="0"/>
          </a:p>
          <a:p>
            <a:pPr marL="792163"/>
            <a:r>
              <a:rPr lang="en-GB" sz="4000" dirty="0" smtClean="0"/>
              <a:t>Christmas</a:t>
            </a:r>
            <a:r>
              <a:rPr lang="en-GB" sz="4000" dirty="0"/>
              <a:t> </a:t>
            </a:r>
            <a:r>
              <a:rPr lang="en-GB" sz="4000" dirty="0" smtClean="0"/>
              <a:t>as a symbol of</a:t>
            </a:r>
            <a:r>
              <a:rPr lang="en-GB" sz="4000" dirty="0"/>
              <a:t> change in later life </a:t>
            </a:r>
            <a:endParaRPr lang="en-GB" sz="4000" dirty="0" smtClean="0"/>
          </a:p>
          <a:p>
            <a:pPr marL="792163"/>
            <a:r>
              <a:rPr lang="en-GB" sz="4000" dirty="0" smtClean="0"/>
              <a:t>widowhood. </a:t>
            </a:r>
            <a:r>
              <a:rPr lang="en-GB" sz="4000" i="1" dirty="0" smtClean="0"/>
              <a:t>Ageing</a:t>
            </a:r>
            <a:r>
              <a:rPr lang="en-GB" sz="4000" i="1" dirty="0"/>
              <a:t> and Society</a:t>
            </a:r>
            <a:r>
              <a:rPr lang="en-GB" sz="4000" dirty="0"/>
              <a:t>, </a:t>
            </a:r>
            <a:r>
              <a:rPr lang="en-GB" sz="4000" dirty="0" smtClean="0"/>
              <a:t>34, 9, 1525-1549.</a:t>
            </a:r>
            <a:endParaRPr lang="en-GB" sz="4000" dirty="0"/>
          </a:p>
          <a:p>
            <a:pPr marL="792163"/>
            <a:r>
              <a:rPr lang="en-GB" sz="4000" dirty="0"/>
              <a:t>Hirst, M. and Corden, A. </a:t>
            </a:r>
            <a:r>
              <a:rPr lang="en-GB" sz="4000" dirty="0" smtClean="0"/>
              <a:t>(2010) Change </a:t>
            </a:r>
            <a:r>
              <a:rPr lang="en-GB" sz="4000" dirty="0"/>
              <a:t>in living arrangements following death of a partner in England and Wales, </a:t>
            </a:r>
            <a:r>
              <a:rPr lang="en-GB" sz="4000" dirty="0" smtClean="0"/>
              <a:t>1971-2001. </a:t>
            </a:r>
            <a:r>
              <a:rPr lang="en-GB" sz="4000" i="1" dirty="0"/>
              <a:t>Population Trends, </a:t>
            </a:r>
            <a:r>
              <a:rPr lang="en-GB" sz="4000" dirty="0"/>
              <a:t>nr 141 Autumn. </a:t>
            </a:r>
            <a:endParaRPr lang="en-GB" sz="4000" b="1" dirty="0">
              <a:solidFill>
                <a:srgbClr val="C60C30"/>
              </a:solidFill>
            </a:endParaRPr>
          </a:p>
          <a:p>
            <a:pPr marL="792163"/>
            <a:endParaRPr lang="en-GB" sz="4000" dirty="0" smtClean="0"/>
          </a:p>
          <a:p>
            <a:pPr marL="792163"/>
            <a:endParaRPr lang="en-GB" sz="4800" dirty="0"/>
          </a:p>
        </p:txBody>
      </p:sp>
      <p:sp>
        <p:nvSpPr>
          <p:cNvPr id="17" name="Oval 16"/>
          <p:cNvSpPr/>
          <p:nvPr/>
        </p:nvSpPr>
        <p:spPr>
          <a:xfrm>
            <a:off x="1120782" y="32151711"/>
            <a:ext cx="7520229" cy="6840760"/>
          </a:xfrm>
          <a:prstGeom prst="ellipse">
            <a:avLst/>
          </a:prstGeom>
          <a:gradFill>
            <a:gsLst>
              <a:gs pos="14000">
                <a:schemeClr val="bg1">
                  <a:alpha val="62000"/>
                </a:schemeClr>
              </a:gs>
              <a:gs pos="49000">
                <a:srgbClr val="C60C30">
                  <a:lumMod val="46000"/>
                  <a:lumOff val="54000"/>
                </a:srgbClr>
              </a:gs>
              <a:gs pos="83000">
                <a:schemeClr val="bg1"/>
              </a:gs>
            </a:gsLst>
            <a:lin ang="5400000" scaled="0"/>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2"/>
          <p:cNvGrpSpPr>
            <a:grpSpLocks/>
          </p:cNvGrpSpPr>
          <p:nvPr/>
        </p:nvGrpSpPr>
        <p:grpSpPr bwMode="auto">
          <a:xfrm>
            <a:off x="1584227" y="32511751"/>
            <a:ext cx="6656133" cy="5981464"/>
            <a:chOff x="1980" y="5136"/>
            <a:chExt cx="7200" cy="8100"/>
          </a:xfrm>
        </p:grpSpPr>
        <p:sp>
          <p:nvSpPr>
            <p:cNvPr id="11" name="Oval 3"/>
            <p:cNvSpPr>
              <a:spLocks noChangeArrowheads="1"/>
            </p:cNvSpPr>
            <p:nvPr/>
          </p:nvSpPr>
          <p:spPr bwMode="auto">
            <a:xfrm>
              <a:off x="1980" y="5136"/>
              <a:ext cx="7200" cy="8100"/>
            </a:xfrm>
            <a:prstGeom prst="ellipse">
              <a:avLst/>
            </a:prstGeom>
            <a:solidFill>
              <a:srgbClr val="FFFFFF">
                <a:alpha val="0"/>
              </a:srgbClr>
            </a:solidFill>
            <a:ln w="9525">
              <a:solidFill>
                <a:schemeClr val="tx1">
                  <a:lumMod val="65000"/>
                  <a:lumOff val="3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Oval 4"/>
            <p:cNvSpPr>
              <a:spLocks noChangeArrowheads="1"/>
            </p:cNvSpPr>
            <p:nvPr/>
          </p:nvSpPr>
          <p:spPr bwMode="auto">
            <a:xfrm>
              <a:off x="2880" y="6216"/>
              <a:ext cx="5400" cy="6120"/>
            </a:xfrm>
            <a:prstGeom prst="ellipse">
              <a:avLst/>
            </a:prstGeom>
            <a:solidFill>
              <a:srgbClr val="FFFFFF">
                <a:alpha val="0"/>
              </a:srgbClr>
            </a:solidFill>
            <a:ln w="9525">
              <a:solidFill>
                <a:schemeClr val="tx1">
                  <a:lumMod val="65000"/>
                  <a:lumOff val="3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Oval 5"/>
            <p:cNvSpPr>
              <a:spLocks noChangeArrowheads="1"/>
            </p:cNvSpPr>
            <p:nvPr/>
          </p:nvSpPr>
          <p:spPr bwMode="auto">
            <a:xfrm>
              <a:off x="3780" y="7296"/>
              <a:ext cx="3600" cy="4140"/>
            </a:xfrm>
            <a:prstGeom prst="ellipse">
              <a:avLst/>
            </a:prstGeom>
            <a:solidFill>
              <a:srgbClr val="FFFFFF">
                <a:alpha val="0"/>
              </a:srgbClr>
            </a:solidFill>
            <a:ln w="9525">
              <a:solidFill>
                <a:schemeClr val="tx1">
                  <a:lumMod val="65000"/>
                  <a:lumOff val="3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Oval 6"/>
            <p:cNvSpPr>
              <a:spLocks noChangeArrowheads="1"/>
            </p:cNvSpPr>
            <p:nvPr/>
          </p:nvSpPr>
          <p:spPr bwMode="auto">
            <a:xfrm>
              <a:off x="4860" y="8652"/>
              <a:ext cx="1440" cy="1440"/>
            </a:xfrm>
            <a:prstGeom prst="ellipse">
              <a:avLst/>
            </a:prstGeom>
            <a:solidFill>
              <a:srgbClr val="FFFFFF">
                <a:alpha val="0"/>
              </a:srgbClr>
            </a:solidFill>
            <a:ln w="9525">
              <a:solidFill>
                <a:schemeClr val="tx1">
                  <a:lumMod val="65000"/>
                  <a:lumOff val="3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3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You</a:t>
              </a:r>
              <a:endParaRPr kumimoji="0" lang="en-US" altLang="en-US" sz="1200" b="0" i="0" u="none" strike="noStrike" cap="none" normalizeH="0" baseline="0" dirty="0" smtClean="0">
                <a:ln>
                  <a:noFill/>
                </a:ln>
                <a:solidFill>
                  <a:schemeClr val="tx1">
                    <a:lumMod val="50000"/>
                    <a:lumOff val="50000"/>
                  </a:schemeClr>
                </a:solidFill>
                <a:effectLst/>
                <a:latin typeface="Arial" pitchFamily="34" charset="0"/>
                <a:cs typeface="Arial" pitchFamily="34" charset="0"/>
              </a:endParaRPr>
            </a:p>
          </p:txBody>
        </p:sp>
      </p:grpSp>
    </p:spTree>
    <p:extLst>
      <p:ext uri="{BB962C8B-B14F-4D97-AF65-F5344CB8AC3E}">
        <p14:creationId xmlns:p14="http://schemas.microsoft.com/office/powerpoint/2010/main" val="3288025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202</Words>
  <Application>Microsoft Office PowerPoint</Application>
  <PresentationFormat>Custom</PresentationFormat>
  <Paragraphs>50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Salford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IT Services</cp:lastModifiedBy>
  <cp:revision>39</cp:revision>
  <cp:lastPrinted>2015-03-16T12:22:18Z</cp:lastPrinted>
  <dcterms:created xsi:type="dcterms:W3CDTF">2015-02-02T13:07:00Z</dcterms:created>
  <dcterms:modified xsi:type="dcterms:W3CDTF">2015-03-16T12:31:45Z</dcterms:modified>
</cp:coreProperties>
</file>