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slideshow.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1"/>
  </p:notesMasterIdLst>
  <p:sldIdLst>
    <p:sldId id="265" r:id="rId2"/>
    <p:sldId id="283" r:id="rId3"/>
    <p:sldId id="272" r:id="rId4"/>
    <p:sldId id="271" r:id="rId5"/>
    <p:sldId id="268" r:id="rId6"/>
    <p:sldId id="269" r:id="rId7"/>
    <p:sldId id="289" r:id="rId8"/>
    <p:sldId id="299" r:id="rId9"/>
    <p:sldId id="302" r:id="rId10"/>
    <p:sldId id="291" r:id="rId11"/>
    <p:sldId id="303" r:id="rId12"/>
    <p:sldId id="304" r:id="rId13"/>
    <p:sldId id="293" r:id="rId14"/>
    <p:sldId id="287" r:id="rId15"/>
    <p:sldId id="294" r:id="rId16"/>
    <p:sldId id="305" r:id="rId17"/>
    <p:sldId id="300" r:id="rId18"/>
    <p:sldId id="306" r:id="rId19"/>
    <p:sldId id="295" r:id="rId20"/>
    <p:sldId id="301" r:id="rId21"/>
    <p:sldId id="307" r:id="rId22"/>
    <p:sldId id="290" r:id="rId23"/>
    <p:sldId id="298" r:id="rId24"/>
    <p:sldId id="292" r:id="rId25"/>
    <p:sldId id="308" r:id="rId26"/>
    <p:sldId id="282" r:id="rId27"/>
    <p:sldId id="296" r:id="rId28"/>
    <p:sldId id="288" r:id="rId29"/>
    <p:sldId id="297" r:id="rId30"/>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463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43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cs typeface="Arial" panose="020B0604020202020204" pitchFamily="34" charset="0"/>
              </a:defRPr>
            </a:lvl1pPr>
          </a:lstStyle>
          <a:p>
            <a:pPr>
              <a:defRPr/>
            </a:pPr>
            <a:endParaRPr lang="en-GB" altLang="en-US"/>
          </a:p>
        </p:txBody>
      </p:sp>
      <p:sp>
        <p:nvSpPr>
          <p:cNvPr id="1105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atin typeface="Arial" panose="020B0604020202020204" pitchFamily="34" charset="0"/>
                <a:cs typeface="Arial" panose="020B0604020202020204" pitchFamily="34" charset="0"/>
              </a:defRPr>
            </a:lvl1pPr>
          </a:lstStyle>
          <a:p>
            <a:pPr>
              <a:defRPr/>
            </a:pPr>
            <a:endParaRPr lang="en-GB"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05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105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atin typeface="Arial" panose="020B0604020202020204" pitchFamily="34" charset="0"/>
                <a:cs typeface="Arial" panose="020B0604020202020204" pitchFamily="34" charset="0"/>
              </a:defRPr>
            </a:lvl1pPr>
          </a:lstStyle>
          <a:p>
            <a:pPr>
              <a:defRPr/>
            </a:pPr>
            <a:endParaRPr lang="en-GB" altLang="en-US"/>
          </a:p>
        </p:txBody>
      </p:sp>
      <p:sp>
        <p:nvSpPr>
          <p:cNvPr id="1105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04A6163D-9370-401D-991F-9D78DA1C025A}"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5"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6" name="Rectangle 7"/>
          <p:cNvSpPr>
            <a:spLocks noGrp="1" noChangeArrowheads="1"/>
          </p:cNvSpPr>
          <p:nvPr>
            <p:ph type="sldNum" sz="quarter" idx="12"/>
          </p:nvPr>
        </p:nvSpPr>
        <p:spPr>
          <a:ln/>
        </p:spPr>
        <p:txBody>
          <a:bodyPr/>
          <a:lstStyle>
            <a:lvl1pPr>
              <a:defRPr/>
            </a:lvl1pPr>
          </a:lstStyle>
          <a:p>
            <a:fld id="{0AEF80AB-DA4E-4914-A05A-A9297FF23D60}" type="slidenum">
              <a:rPr lang="en-GB" altLang="en-US"/>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5"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6" name="Rectangle 7"/>
          <p:cNvSpPr>
            <a:spLocks noGrp="1" noChangeArrowheads="1"/>
          </p:cNvSpPr>
          <p:nvPr>
            <p:ph type="sldNum" sz="quarter" idx="12"/>
          </p:nvPr>
        </p:nvSpPr>
        <p:spPr>
          <a:ln/>
        </p:spPr>
        <p:txBody>
          <a:bodyPr/>
          <a:lstStyle>
            <a:lvl1pPr>
              <a:defRPr/>
            </a:lvl1pPr>
          </a:lstStyle>
          <a:p>
            <a:fld id="{1A69C6C7-89D1-4D33-B0BE-5077DA58E125}" type="slidenum">
              <a:rPr lang="en-GB" altLang="en-US"/>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2600" y="361950"/>
            <a:ext cx="1493838" cy="57642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347913" y="361950"/>
            <a:ext cx="4332287" cy="57642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5"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6" name="Rectangle 7"/>
          <p:cNvSpPr>
            <a:spLocks noGrp="1" noChangeArrowheads="1"/>
          </p:cNvSpPr>
          <p:nvPr>
            <p:ph type="sldNum" sz="quarter" idx="12"/>
          </p:nvPr>
        </p:nvSpPr>
        <p:spPr>
          <a:ln/>
        </p:spPr>
        <p:txBody>
          <a:bodyPr/>
          <a:lstStyle>
            <a:lvl1pPr>
              <a:defRPr/>
            </a:lvl1pPr>
          </a:lstStyle>
          <a:p>
            <a:fld id="{7A5DDEDD-5929-4857-81CC-CC08AB07A473}" type="slidenum">
              <a:rPr lang="en-GB" altLang="en-US"/>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347913" y="361950"/>
            <a:ext cx="5959475"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2366963" y="2124075"/>
            <a:ext cx="2903537" cy="4002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22900" y="2124075"/>
            <a:ext cx="2903538" cy="4002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6"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7" name="Rectangle 7"/>
          <p:cNvSpPr>
            <a:spLocks noGrp="1" noChangeArrowheads="1"/>
          </p:cNvSpPr>
          <p:nvPr>
            <p:ph type="sldNum" sz="quarter" idx="12"/>
          </p:nvPr>
        </p:nvSpPr>
        <p:spPr>
          <a:ln/>
        </p:spPr>
        <p:txBody>
          <a:bodyPr/>
          <a:lstStyle>
            <a:lvl1pPr>
              <a:defRPr/>
            </a:lvl1pPr>
          </a:lstStyle>
          <a:p>
            <a:fld id="{551C7A8A-831D-4B24-8F4E-11B7FB1CC2F9}" type="slidenum">
              <a:rPr lang="en-GB" altLang="en-US"/>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5"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6" name="Rectangle 7"/>
          <p:cNvSpPr>
            <a:spLocks noGrp="1" noChangeArrowheads="1"/>
          </p:cNvSpPr>
          <p:nvPr>
            <p:ph type="sldNum" sz="quarter" idx="12"/>
          </p:nvPr>
        </p:nvSpPr>
        <p:spPr>
          <a:ln/>
        </p:spPr>
        <p:txBody>
          <a:bodyPr/>
          <a:lstStyle>
            <a:lvl1pPr>
              <a:defRPr/>
            </a:lvl1pPr>
          </a:lstStyle>
          <a:p>
            <a:fld id="{7DD8EC79-3D8D-43C5-A0CA-EB87D99EC28B}" type="slidenum">
              <a:rPr lang="en-GB" altLang="en-US"/>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5"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6" name="Rectangle 7"/>
          <p:cNvSpPr>
            <a:spLocks noGrp="1" noChangeArrowheads="1"/>
          </p:cNvSpPr>
          <p:nvPr>
            <p:ph type="sldNum" sz="quarter" idx="12"/>
          </p:nvPr>
        </p:nvSpPr>
        <p:spPr>
          <a:ln/>
        </p:spPr>
        <p:txBody>
          <a:bodyPr/>
          <a:lstStyle>
            <a:lvl1pPr>
              <a:defRPr/>
            </a:lvl1pPr>
          </a:lstStyle>
          <a:p>
            <a:fld id="{D0AE7C22-299D-4B40-B06C-6713598ACC3D}" type="slidenum">
              <a:rPr lang="en-GB" altLang="en-US"/>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366963" y="2124075"/>
            <a:ext cx="2903537" cy="4002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22900" y="2124075"/>
            <a:ext cx="2903538" cy="4002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6"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7" name="Rectangle 7"/>
          <p:cNvSpPr>
            <a:spLocks noGrp="1" noChangeArrowheads="1"/>
          </p:cNvSpPr>
          <p:nvPr>
            <p:ph type="sldNum" sz="quarter" idx="12"/>
          </p:nvPr>
        </p:nvSpPr>
        <p:spPr>
          <a:ln/>
        </p:spPr>
        <p:txBody>
          <a:bodyPr/>
          <a:lstStyle>
            <a:lvl1pPr>
              <a:defRPr/>
            </a:lvl1pPr>
          </a:lstStyle>
          <a:p>
            <a:fld id="{4BC12058-60F4-40FE-A17A-1385067B78BA}" type="slidenum">
              <a:rPr lang="en-GB" altLang="en-US"/>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8"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9" name="Rectangle 7"/>
          <p:cNvSpPr>
            <a:spLocks noGrp="1" noChangeArrowheads="1"/>
          </p:cNvSpPr>
          <p:nvPr>
            <p:ph type="sldNum" sz="quarter" idx="12"/>
          </p:nvPr>
        </p:nvSpPr>
        <p:spPr>
          <a:ln/>
        </p:spPr>
        <p:txBody>
          <a:bodyPr/>
          <a:lstStyle>
            <a:lvl1pPr>
              <a:defRPr/>
            </a:lvl1pPr>
          </a:lstStyle>
          <a:p>
            <a:fld id="{72D1F656-70B3-4ACE-B772-6230C692D234}" type="slidenum">
              <a:rPr lang="en-GB" altLang="en-US"/>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4"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5" name="Rectangle 7"/>
          <p:cNvSpPr>
            <a:spLocks noGrp="1" noChangeArrowheads="1"/>
          </p:cNvSpPr>
          <p:nvPr>
            <p:ph type="sldNum" sz="quarter" idx="12"/>
          </p:nvPr>
        </p:nvSpPr>
        <p:spPr>
          <a:ln/>
        </p:spPr>
        <p:txBody>
          <a:bodyPr/>
          <a:lstStyle>
            <a:lvl1pPr>
              <a:defRPr/>
            </a:lvl1pPr>
          </a:lstStyle>
          <a:p>
            <a:fld id="{0083DCA6-DE35-4C0C-A49E-4AEDEFE520DA}" type="slidenum">
              <a:rPr lang="en-GB" altLang="en-US"/>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3"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4" name="Rectangle 7"/>
          <p:cNvSpPr>
            <a:spLocks noGrp="1" noChangeArrowheads="1"/>
          </p:cNvSpPr>
          <p:nvPr>
            <p:ph type="sldNum" sz="quarter" idx="12"/>
          </p:nvPr>
        </p:nvSpPr>
        <p:spPr>
          <a:ln/>
        </p:spPr>
        <p:txBody>
          <a:bodyPr/>
          <a:lstStyle>
            <a:lvl1pPr>
              <a:defRPr/>
            </a:lvl1pPr>
          </a:lstStyle>
          <a:p>
            <a:fld id="{79E167F1-331B-484D-8C41-0C6EF6F9CB4E}" type="slidenum">
              <a:rPr lang="en-GB" altLang="en-US"/>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6"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7" name="Rectangle 7"/>
          <p:cNvSpPr>
            <a:spLocks noGrp="1" noChangeArrowheads="1"/>
          </p:cNvSpPr>
          <p:nvPr>
            <p:ph type="sldNum" sz="quarter" idx="12"/>
          </p:nvPr>
        </p:nvSpPr>
        <p:spPr>
          <a:ln/>
        </p:spPr>
        <p:txBody>
          <a:bodyPr/>
          <a:lstStyle>
            <a:lvl1pPr>
              <a:defRPr/>
            </a:lvl1pPr>
          </a:lstStyle>
          <a:p>
            <a:fld id="{16F19D5C-D035-4B10-A329-423F83A67B4D}" type="slidenum">
              <a:rPr lang="en-GB" altLang="en-US"/>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r>
              <a:rPr lang="en-GB" altLang="en-US"/>
              <a:t>5</a:t>
            </a:r>
            <a:r>
              <a:rPr lang="en-GB" altLang="en-US" baseline="30000"/>
              <a:t>th</a:t>
            </a:r>
            <a:r>
              <a:rPr lang="en-GB" altLang="en-US"/>
              <a:t> July 2006</a:t>
            </a:r>
          </a:p>
        </p:txBody>
      </p:sp>
      <p:sp>
        <p:nvSpPr>
          <p:cNvPr id="6" name="Rectangle 6"/>
          <p:cNvSpPr>
            <a:spLocks noGrp="1" noChangeArrowheads="1"/>
          </p:cNvSpPr>
          <p:nvPr>
            <p:ph type="ftr" sz="quarter" idx="11"/>
          </p:nvPr>
        </p:nvSpPr>
        <p:spPr>
          <a:ln/>
        </p:spPr>
        <p:txBody>
          <a:bodyPr/>
          <a:lstStyle>
            <a:lvl1pPr>
              <a:defRPr/>
            </a:lvl1pPr>
          </a:lstStyle>
          <a:p>
            <a:pPr>
              <a:defRPr/>
            </a:pPr>
            <a:r>
              <a:rPr lang="en-GB" altLang="en-US"/>
              <a:t>Neal Hazel (n.hazel@salford.ac.uk)</a:t>
            </a:r>
          </a:p>
        </p:txBody>
      </p:sp>
      <p:sp>
        <p:nvSpPr>
          <p:cNvPr id="7" name="Rectangle 7"/>
          <p:cNvSpPr>
            <a:spLocks noGrp="1" noChangeArrowheads="1"/>
          </p:cNvSpPr>
          <p:nvPr>
            <p:ph type="sldNum" sz="quarter" idx="12"/>
          </p:nvPr>
        </p:nvSpPr>
        <p:spPr>
          <a:ln/>
        </p:spPr>
        <p:txBody>
          <a:bodyPr/>
          <a:lstStyle>
            <a:lvl1pPr>
              <a:defRPr/>
            </a:lvl1pPr>
          </a:lstStyle>
          <a:p>
            <a:fld id="{F27E37C6-FE4F-47DF-8124-21FA56CE3C91}" type="slidenum">
              <a:rPr lang="en-GB" altLang="en-US"/>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userDrawn="1"/>
        </p:nvSpPr>
        <p:spPr bwMode="auto">
          <a:xfrm>
            <a:off x="0" y="0"/>
            <a:ext cx="9144000" cy="1565275"/>
          </a:xfrm>
          <a:prstGeom prst="rect">
            <a:avLst/>
          </a:prstGeom>
          <a:solidFill>
            <a:srgbClr val="004A40"/>
          </a:solidFill>
          <a:ln w="9525">
            <a:noFill/>
            <a:miter lim="800000"/>
            <a:headEnd/>
            <a:tailEnd/>
          </a:ln>
          <a:effectLst/>
        </p:spPr>
        <p:txBody>
          <a:bodyPr wrap="none" anchor="ctr"/>
          <a:lstStyle/>
          <a:p>
            <a:pPr eaLnBrk="1" hangingPunct="1"/>
            <a:endParaRPr lang="en-US"/>
          </a:p>
        </p:txBody>
      </p:sp>
      <p:sp>
        <p:nvSpPr>
          <p:cNvPr id="1027" name="Rectangle 3"/>
          <p:cNvSpPr>
            <a:spLocks noGrp="1" noChangeArrowheads="1"/>
          </p:cNvSpPr>
          <p:nvPr>
            <p:ph type="title"/>
          </p:nvPr>
        </p:nvSpPr>
        <p:spPr bwMode="auto">
          <a:xfrm>
            <a:off x="2347913" y="361950"/>
            <a:ext cx="5959475" cy="1143000"/>
          </a:xfrm>
          <a:prstGeom prst="rect">
            <a:avLst/>
          </a:prstGeom>
          <a:solidFill>
            <a:srgbClr val="004A40"/>
          </a:solid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ltLang="en-US" smtClean="0"/>
              <a:t>Click to edit Master title</a:t>
            </a:r>
          </a:p>
        </p:txBody>
      </p:sp>
      <p:sp>
        <p:nvSpPr>
          <p:cNvPr id="1028" name="Rectangle 4"/>
          <p:cNvSpPr>
            <a:spLocks noGrp="1" noChangeArrowheads="1"/>
          </p:cNvSpPr>
          <p:nvPr>
            <p:ph type="body" idx="1"/>
          </p:nvPr>
        </p:nvSpPr>
        <p:spPr bwMode="auto">
          <a:xfrm>
            <a:off x="2366963" y="2124075"/>
            <a:ext cx="5959475" cy="40020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9461" name="Rectangle 5"/>
          <p:cNvSpPr>
            <a:spLocks noGrp="1" noChangeArrowheads="1"/>
          </p:cNvSpPr>
          <p:nvPr>
            <p:ph type="dt" sz="half" idx="2"/>
          </p:nvPr>
        </p:nvSpPr>
        <p:spPr bwMode="auto">
          <a:xfrm>
            <a:off x="457200" y="6245225"/>
            <a:ext cx="2449513"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atin typeface="Arial" panose="020B0604020202020204" pitchFamily="34" charset="0"/>
                <a:cs typeface="Arial" panose="020B0604020202020204" pitchFamily="34" charset="0"/>
              </a:defRPr>
            </a:lvl1pPr>
          </a:lstStyle>
          <a:p>
            <a:pPr>
              <a:defRPr/>
            </a:pPr>
            <a:r>
              <a:rPr lang="en-GB" altLang="en-US"/>
              <a:t>5</a:t>
            </a:r>
            <a:r>
              <a:rPr lang="en-GB" altLang="en-US" baseline="30000"/>
              <a:t>th</a:t>
            </a:r>
            <a:r>
              <a:rPr lang="en-GB" altLang="en-US"/>
              <a:t> July 2006</a:t>
            </a:r>
          </a:p>
        </p:txBody>
      </p:sp>
      <p:sp>
        <p:nvSpPr>
          <p:cNvPr id="19462" name="Rectangle 6"/>
          <p:cNvSpPr>
            <a:spLocks noGrp="1" noChangeArrowheads="1"/>
          </p:cNvSpPr>
          <p:nvPr>
            <p:ph type="ftr" sz="quarter" idx="3"/>
          </p:nvPr>
        </p:nvSpPr>
        <p:spPr bwMode="auto">
          <a:xfrm>
            <a:off x="2916238" y="6245225"/>
            <a:ext cx="3527425"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600" smtClean="0">
                <a:latin typeface="Arial" panose="020B0604020202020204" pitchFamily="34" charset="0"/>
                <a:cs typeface="Arial" panose="020B0604020202020204" pitchFamily="34" charset="0"/>
              </a:defRPr>
            </a:lvl1pPr>
          </a:lstStyle>
          <a:p>
            <a:pPr>
              <a:defRPr/>
            </a:pPr>
            <a:r>
              <a:rPr lang="en-GB" altLang="en-US"/>
              <a:t>Neal Hazel (n.hazel@salford.ac.uk)</a:t>
            </a:r>
          </a:p>
        </p:txBody>
      </p:sp>
      <p:sp>
        <p:nvSpPr>
          <p:cNvPr id="19463"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D41DF8FF-F336-452B-912F-C6338E538594}" type="slidenum">
              <a:rPr lang="en-GB" altLang="en-US"/>
              <a:pPr/>
              <a:t>‹#›</a:t>
            </a:fld>
            <a:endParaRPr lang="en-GB" altLang="en-US"/>
          </a:p>
        </p:txBody>
      </p:sp>
      <p:pic>
        <p:nvPicPr>
          <p:cNvPr id="1032" name="Picture 8"/>
          <p:cNvPicPr>
            <a:picLocks noChangeAspect="1" noChangeArrowheads="1"/>
          </p:cNvPicPr>
          <p:nvPr/>
        </p:nvPicPr>
        <p:blipFill>
          <a:blip r:embed="rId14" cstate="print"/>
          <a:srcRect/>
          <a:stretch>
            <a:fillRect/>
          </a:stretch>
        </p:blipFill>
        <p:spPr bwMode="auto">
          <a:xfrm>
            <a:off x="719138" y="431800"/>
            <a:ext cx="646112" cy="6461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hf hdr="0"/>
  <p:txStyles>
    <p:titleStyle>
      <a:lvl1pPr algn="l" rtl="0" eaLnBrk="0" fontAlgn="base" hangingPunct="0">
        <a:spcBef>
          <a:spcPct val="0"/>
        </a:spcBef>
        <a:spcAft>
          <a:spcPct val="0"/>
        </a:spcAft>
        <a:defRPr sz="3200" kern="1200">
          <a:solidFill>
            <a:schemeClr val="bg1"/>
          </a:solidFill>
          <a:latin typeface="+mj-lt"/>
          <a:ea typeface="+mj-ea"/>
          <a:cs typeface="+mj-cs"/>
        </a:defRPr>
      </a:lvl1pPr>
      <a:lvl2pPr algn="l" rtl="0" eaLnBrk="0" fontAlgn="base" hangingPunct="0">
        <a:spcBef>
          <a:spcPct val="0"/>
        </a:spcBef>
        <a:spcAft>
          <a:spcPct val="0"/>
        </a:spcAft>
        <a:defRPr sz="3200">
          <a:solidFill>
            <a:schemeClr val="bg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bg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bg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bg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bg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bg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bg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bg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rgbClr val="5F997D"/>
        </a:buClr>
        <a:buChar char="•"/>
        <a:defRPr sz="22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5F997D"/>
        </a:buClr>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5F997D"/>
        </a:buClr>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5F997D"/>
        </a:buClr>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5F997D"/>
        </a:buClr>
        <a:buFont typeface="Arial"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3075" name="Footer Placeholder 4"/>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3076" name="Slide Number Placeholder 5"/>
          <p:cNvSpPr>
            <a:spLocks noGrp="1"/>
          </p:cNvSpPr>
          <p:nvPr>
            <p:ph type="sldNum" sz="quarter" idx="12"/>
          </p:nvPr>
        </p:nvSpPr>
        <p:spPr>
          <a:noFill/>
          <a:ln>
            <a:miter lim="800000"/>
            <a:headEnd/>
            <a:tailEnd/>
          </a:ln>
        </p:spPr>
        <p:txBody>
          <a:bodyPr/>
          <a:lstStyle/>
          <a:p>
            <a:fld id="{844BA07A-426C-413E-A873-EBF4953AFDBB}" type="slidenum">
              <a:rPr lang="en-GB" altLang="en-US"/>
              <a:pPr/>
              <a:t>1</a:t>
            </a:fld>
            <a:endParaRPr lang="en-GB" altLang="en-US"/>
          </a:p>
        </p:txBody>
      </p:sp>
      <p:sp>
        <p:nvSpPr>
          <p:cNvPr id="3077" name="Rectangle 5"/>
          <p:cNvSpPr>
            <a:spLocks noGrp="1" noChangeArrowheads="1"/>
          </p:cNvSpPr>
          <p:nvPr>
            <p:ph type="title"/>
          </p:nvPr>
        </p:nvSpPr>
        <p:spPr/>
        <p:txBody>
          <a:bodyPr/>
          <a:lstStyle/>
          <a:p>
            <a:pPr eaLnBrk="1" hangingPunct="1"/>
            <a:endParaRPr lang="en-US" altLang="en-US" smtClean="0"/>
          </a:p>
        </p:txBody>
      </p:sp>
      <p:sp>
        <p:nvSpPr>
          <p:cNvPr id="3078" name="Rectangle 7"/>
          <p:cNvSpPr>
            <a:spLocks noChangeArrowheads="1"/>
          </p:cNvSpPr>
          <p:nvPr/>
        </p:nvSpPr>
        <p:spPr bwMode="auto">
          <a:xfrm>
            <a:off x="0" y="1609725"/>
            <a:ext cx="9144000" cy="1890713"/>
          </a:xfrm>
          <a:prstGeom prst="rect">
            <a:avLst/>
          </a:prstGeom>
          <a:solidFill>
            <a:srgbClr val="A493B8"/>
          </a:solidFill>
          <a:ln w="9525">
            <a:noFill/>
            <a:miter lim="800000"/>
            <a:headEnd/>
            <a:tailEnd/>
          </a:ln>
          <a:effectLst/>
        </p:spPr>
        <p:txBody>
          <a:bodyPr wrap="none" anchor="ctr"/>
          <a:lstStyle/>
          <a:p>
            <a:pPr eaLnBrk="1" hangingPunct="1"/>
            <a:endParaRPr lang="en-US"/>
          </a:p>
        </p:txBody>
      </p:sp>
      <p:sp>
        <p:nvSpPr>
          <p:cNvPr id="3079" name="Rectangle 8"/>
          <p:cNvSpPr>
            <a:spLocks noChangeArrowheads="1"/>
          </p:cNvSpPr>
          <p:nvPr/>
        </p:nvSpPr>
        <p:spPr bwMode="auto">
          <a:xfrm>
            <a:off x="0" y="0"/>
            <a:ext cx="9144000" cy="1628775"/>
          </a:xfrm>
          <a:prstGeom prst="rect">
            <a:avLst/>
          </a:prstGeom>
          <a:solidFill>
            <a:srgbClr val="3A2F6E"/>
          </a:solidFill>
          <a:ln w="9525">
            <a:noFill/>
            <a:miter lim="800000"/>
            <a:headEnd/>
            <a:tailEnd/>
          </a:ln>
          <a:effectLst/>
        </p:spPr>
        <p:txBody>
          <a:bodyPr wrap="none" anchor="ctr"/>
          <a:lstStyle/>
          <a:p>
            <a:pPr eaLnBrk="1" hangingPunct="1"/>
            <a:endParaRPr lang="en-US"/>
          </a:p>
        </p:txBody>
      </p:sp>
      <p:pic>
        <p:nvPicPr>
          <p:cNvPr id="3080" name="Picture 12"/>
          <p:cNvPicPr>
            <a:picLocks noChangeAspect="1" noChangeArrowheads="1"/>
          </p:cNvPicPr>
          <p:nvPr/>
        </p:nvPicPr>
        <p:blipFill>
          <a:blip r:embed="rId2" cstate="print"/>
          <a:srcRect/>
          <a:stretch>
            <a:fillRect/>
          </a:stretch>
        </p:blipFill>
        <p:spPr bwMode="auto">
          <a:xfrm>
            <a:off x="468313" y="295275"/>
            <a:ext cx="4645025" cy="973138"/>
          </a:xfrm>
          <a:prstGeom prst="rect">
            <a:avLst/>
          </a:prstGeom>
          <a:noFill/>
          <a:ln w="9525">
            <a:noFill/>
            <a:miter lim="800000"/>
            <a:headEnd/>
            <a:tailEnd/>
          </a:ln>
        </p:spPr>
      </p:pic>
      <p:sp>
        <p:nvSpPr>
          <p:cNvPr id="74765" name="Text Box 13"/>
          <p:cNvSpPr txBox="1">
            <a:spLocks noChangeArrowheads="1"/>
          </p:cNvSpPr>
          <p:nvPr/>
        </p:nvSpPr>
        <p:spPr bwMode="auto">
          <a:xfrm>
            <a:off x="395288" y="1900238"/>
            <a:ext cx="8569325" cy="41862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defRPr/>
            </a:pPr>
            <a:r>
              <a:rPr lang="en-GB" altLang="en-US" sz="32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rPr>
              <a:t>Young offenders’ perceptions of their experiences under police arrest</a:t>
            </a:r>
          </a:p>
          <a:p>
            <a:pPr eaLnBrk="1" hangingPunct="1">
              <a:spcBef>
                <a:spcPct val="50000"/>
              </a:spcBef>
              <a:defRPr/>
            </a:pPr>
            <a:endParaRPr lang="en-GB" altLang="en-US" sz="3200" b="1" dirty="0">
              <a:solidFill>
                <a:schemeClr val="bg1"/>
              </a:solidFill>
              <a:effectLst>
                <a:outerShdw blurRad="38100" dist="38100" dir="2700000" algn="tl">
                  <a:srgbClr val="C0C0C0"/>
                </a:outerShdw>
              </a:effectLst>
              <a:latin typeface="Arial" panose="020B0604020202020204" pitchFamily="34" charset="0"/>
              <a:cs typeface="Arial" panose="020B0604020202020204" pitchFamily="34" charset="0"/>
            </a:endParaRPr>
          </a:p>
          <a:p>
            <a:pPr eaLnBrk="1" hangingPunct="1">
              <a:spcBef>
                <a:spcPct val="50000"/>
              </a:spcBef>
              <a:defRPr/>
            </a:pPr>
            <a:r>
              <a:rPr lang="en-GB" altLang="en-US" sz="2800" b="1" dirty="0">
                <a:effectLst>
                  <a:outerShdw blurRad="38100" dist="38100" dir="2700000" algn="tl">
                    <a:srgbClr val="C0C0C0"/>
                  </a:outerShdw>
                </a:effectLst>
                <a:latin typeface="Arial" panose="020B0604020202020204" pitchFamily="34" charset="0"/>
                <a:cs typeface="Arial" panose="020B0604020202020204" pitchFamily="34" charset="0"/>
              </a:rPr>
              <a:t>Neal Hazel</a:t>
            </a:r>
          </a:p>
          <a:p>
            <a:pPr eaLnBrk="1" hangingPunct="1">
              <a:spcBef>
                <a:spcPct val="50000"/>
              </a:spcBef>
              <a:defRPr/>
            </a:pPr>
            <a:r>
              <a:rPr lang="en-GB" altLang="en-US" sz="2800" b="1" dirty="0" smtClean="0">
                <a:effectLst>
                  <a:outerShdw blurRad="38100" dist="38100" dir="2700000" algn="tl">
                    <a:srgbClr val="C0C0C0"/>
                  </a:outerShdw>
                </a:effectLst>
                <a:latin typeface="Arial" panose="020B0604020202020204" pitchFamily="34" charset="0"/>
                <a:cs typeface="Arial" panose="020B0604020202020204" pitchFamily="34" charset="0"/>
              </a:rPr>
              <a:t>British Society </a:t>
            </a:r>
            <a:r>
              <a:rPr lang="en-GB" altLang="en-US" sz="2800" b="1" smtClean="0">
                <a:effectLst>
                  <a:outerShdw blurRad="38100" dist="38100" dir="2700000" algn="tl">
                    <a:srgbClr val="C0C0C0"/>
                  </a:outerShdw>
                </a:effectLst>
                <a:latin typeface="Arial" panose="020B0604020202020204" pitchFamily="34" charset="0"/>
                <a:cs typeface="Arial" panose="020B0604020202020204" pitchFamily="34" charset="0"/>
              </a:rPr>
              <a:t>of Criminology Conference</a:t>
            </a:r>
            <a:r>
              <a:rPr lang="en-GB" altLang="en-US" sz="2800" b="1" dirty="0">
                <a:effectLst>
                  <a:outerShdw blurRad="38100" dist="38100" dir="2700000" algn="tl">
                    <a:srgbClr val="C0C0C0"/>
                  </a:outerShdw>
                </a:effectLst>
                <a:latin typeface="Arial" panose="020B0604020202020204" pitchFamily="34" charset="0"/>
                <a:cs typeface="Arial" panose="020B0604020202020204" pitchFamily="34" charset="0"/>
              </a:rPr>
              <a:t>, Strathclyde University, Glasgow</a:t>
            </a:r>
          </a:p>
          <a:p>
            <a:pPr eaLnBrk="1" hangingPunct="1">
              <a:spcBef>
                <a:spcPct val="50000"/>
              </a:spcBef>
              <a:defRPr/>
            </a:pPr>
            <a:r>
              <a:rPr lang="en-GB" altLang="en-US" sz="2800" b="1" dirty="0">
                <a:effectLst>
                  <a:outerShdw blurRad="38100" dist="38100" dir="2700000" algn="tl">
                    <a:srgbClr val="C0C0C0"/>
                  </a:outerShdw>
                </a:effectLst>
                <a:latin typeface="Arial" panose="020B0604020202020204" pitchFamily="34" charset="0"/>
                <a:cs typeface="Arial" panose="020B0604020202020204" pitchFamily="34" charset="0"/>
              </a:rPr>
              <a:t>Wednesday 5</a:t>
            </a:r>
            <a:r>
              <a:rPr lang="en-GB" altLang="en-US" sz="2800" b="1" baseline="30000" dirty="0">
                <a:effectLst>
                  <a:outerShdw blurRad="38100" dist="38100" dir="2700000" algn="tl">
                    <a:srgbClr val="C0C0C0"/>
                  </a:outerShdw>
                </a:effectLst>
                <a:latin typeface="Arial" panose="020B0604020202020204" pitchFamily="34" charset="0"/>
                <a:cs typeface="Arial" panose="020B0604020202020204" pitchFamily="34" charset="0"/>
              </a:rPr>
              <a:t>th</a:t>
            </a:r>
            <a:r>
              <a:rPr lang="en-GB" altLang="en-US" sz="2800" b="1" dirty="0">
                <a:effectLst>
                  <a:outerShdw blurRad="38100" dist="38100" dir="2700000" algn="tl">
                    <a:srgbClr val="C0C0C0"/>
                  </a:outerShdw>
                </a:effectLst>
                <a:latin typeface="Arial" panose="020B0604020202020204" pitchFamily="34" charset="0"/>
                <a:cs typeface="Arial" panose="020B0604020202020204" pitchFamily="34" charset="0"/>
              </a:rPr>
              <a:t> July 2006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2291"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2292" name="Slide Number Placeholder 6"/>
          <p:cNvSpPr>
            <a:spLocks noGrp="1"/>
          </p:cNvSpPr>
          <p:nvPr>
            <p:ph type="sldNum" sz="quarter" idx="12"/>
          </p:nvPr>
        </p:nvSpPr>
        <p:spPr>
          <a:noFill/>
          <a:ln>
            <a:miter lim="800000"/>
            <a:headEnd/>
            <a:tailEnd/>
          </a:ln>
        </p:spPr>
        <p:txBody>
          <a:bodyPr/>
          <a:lstStyle/>
          <a:p>
            <a:fld id="{18720415-D088-4970-B7F9-B3B2844D4DBA}" type="slidenum">
              <a:rPr lang="en-GB" altLang="en-US"/>
              <a:pPr/>
              <a:t>10</a:t>
            </a:fld>
            <a:endParaRPr lang="en-GB" altLang="en-US"/>
          </a:p>
        </p:txBody>
      </p:sp>
      <p:sp>
        <p:nvSpPr>
          <p:cNvPr id="12293" name="Rectangle 2"/>
          <p:cNvSpPr>
            <a:spLocks noGrp="1" noChangeArrowheads="1"/>
          </p:cNvSpPr>
          <p:nvPr>
            <p:ph type="title"/>
          </p:nvPr>
        </p:nvSpPr>
        <p:spPr>
          <a:xfrm>
            <a:off x="1547813" y="188913"/>
            <a:ext cx="7596187" cy="1143000"/>
          </a:xfrm>
        </p:spPr>
        <p:txBody>
          <a:bodyPr/>
          <a:lstStyle/>
          <a:p>
            <a:pPr marL="2146300" indent="-2146300" eaLnBrk="1" hangingPunct="1"/>
            <a:r>
              <a:rPr lang="en-GB" altLang="en-US" sz="2700" smtClean="0"/>
              <a:t>Issues raised: Arrest and transfer – police making the trauma worse </a:t>
            </a:r>
            <a:r>
              <a:rPr lang="en-GB" altLang="en-US" sz="1900" smtClean="0"/>
              <a:t>(big theme)</a:t>
            </a:r>
          </a:p>
        </p:txBody>
      </p:sp>
      <p:sp>
        <p:nvSpPr>
          <p:cNvPr id="12294" name="Rectangle 3"/>
          <p:cNvSpPr>
            <a:spLocks noGrp="1" noChangeArrowheads="1"/>
          </p:cNvSpPr>
          <p:nvPr>
            <p:ph type="body" sz="half" idx="1"/>
          </p:nvPr>
        </p:nvSpPr>
        <p:spPr>
          <a:xfrm>
            <a:off x="323850" y="1844675"/>
            <a:ext cx="8351838" cy="4281488"/>
          </a:xfrm>
        </p:spPr>
        <p:txBody>
          <a:bodyPr/>
          <a:lstStyle/>
          <a:p>
            <a:pPr eaLnBrk="1" hangingPunct="1">
              <a:spcBef>
                <a:spcPct val="50000"/>
              </a:spcBef>
            </a:pPr>
            <a:r>
              <a:rPr lang="en-GB" altLang="en-US" sz="2400" smtClean="0"/>
              <a:t>Police could ease the trauma by positive support (positive response)</a:t>
            </a:r>
          </a:p>
          <a:p>
            <a:pPr algn="ctr" eaLnBrk="1" hangingPunct="1">
              <a:spcBef>
                <a:spcPct val="50000"/>
              </a:spcBef>
              <a:buFontTx/>
              <a:buNone/>
            </a:pPr>
            <a:r>
              <a:rPr lang="en-GB" altLang="en-US" sz="1600" i="1" smtClean="0"/>
              <a:t>“The officer’s were cool.  One of the officers was giving me a cigarette, taking me outside and talking to me” (16 yr old male)</a:t>
            </a:r>
          </a:p>
          <a:p>
            <a:pPr algn="ctr" eaLnBrk="1" hangingPunct="1">
              <a:spcBef>
                <a:spcPct val="50000"/>
              </a:spcBef>
              <a:buFontTx/>
              <a:buNone/>
            </a:pPr>
            <a:r>
              <a:rPr lang="en-GB" altLang="en-US" sz="1600" i="1" smtClean="0"/>
              <a:t>“Some of the police officers in there are joking, make jokes to make you feel at home</a:t>
            </a:r>
            <a:r>
              <a:rPr lang="en-GB" altLang="en-US" sz="1600" smtClean="0"/>
              <a:t> </a:t>
            </a:r>
            <a:r>
              <a:rPr lang="en-GB" altLang="en-US" sz="1600" i="1" smtClean="0"/>
              <a:t>“ (16 yr old male)</a:t>
            </a:r>
          </a:p>
          <a:p>
            <a:pPr eaLnBrk="1" hangingPunct="1">
              <a:spcBef>
                <a:spcPct val="50000"/>
              </a:spcBef>
              <a:buFontTx/>
              <a:buNone/>
            </a:pPr>
            <a:r>
              <a:rPr lang="en-GB" altLang="en-US" sz="2400" smtClean="0"/>
              <a:t>Offenders recognise some negative behaviour towards them is due, but:</a:t>
            </a:r>
          </a:p>
          <a:p>
            <a:pPr eaLnBrk="1" hangingPunct="1">
              <a:spcBef>
                <a:spcPct val="50000"/>
              </a:spcBef>
            </a:pPr>
            <a:r>
              <a:rPr lang="en-GB" altLang="en-US" sz="2400" smtClean="0"/>
              <a:t>Arrogant attitude dismissive of concerns (e.g. unwilling to apologise) &gt; frustration</a:t>
            </a:r>
          </a:p>
          <a:p>
            <a:pPr eaLnBrk="1" hangingPunct="1">
              <a:spcBef>
                <a:spcPct val="50000"/>
              </a:spcBef>
              <a:buFontTx/>
              <a:buNone/>
            </a:pPr>
            <a:r>
              <a:rPr lang="en-GB" altLang="en-US" sz="1600" i="1" smtClean="0"/>
              <a:t>“I kept asking them er ... “Is my mum gonna come down or my dad?” And they just kept telling me to shut up.” (15 yr old male) </a:t>
            </a:r>
            <a:endParaRPr lang="en-GB" altLang="en-US" sz="2400" smtClean="0"/>
          </a:p>
          <a:p>
            <a:pPr algn="ctr" eaLnBrk="1" hangingPunct="1">
              <a:spcBef>
                <a:spcPct val="50000"/>
              </a:spcBef>
              <a:buFontTx/>
              <a:buNone/>
            </a:pPr>
            <a:endParaRPr lang="en-GB" altLang="en-US" sz="1000" i="1"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3315"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3316" name="Slide Number Placeholder 6"/>
          <p:cNvSpPr>
            <a:spLocks noGrp="1"/>
          </p:cNvSpPr>
          <p:nvPr>
            <p:ph type="sldNum" sz="quarter" idx="12"/>
          </p:nvPr>
        </p:nvSpPr>
        <p:spPr>
          <a:noFill/>
          <a:ln>
            <a:miter lim="800000"/>
            <a:headEnd/>
            <a:tailEnd/>
          </a:ln>
        </p:spPr>
        <p:txBody>
          <a:bodyPr/>
          <a:lstStyle/>
          <a:p>
            <a:fld id="{2A807563-F48B-40E4-AE17-9C23453F4350}" type="slidenum">
              <a:rPr lang="en-GB" altLang="en-US"/>
              <a:pPr/>
              <a:t>11</a:t>
            </a:fld>
            <a:endParaRPr lang="en-GB" altLang="en-US"/>
          </a:p>
        </p:txBody>
      </p:sp>
      <p:sp>
        <p:nvSpPr>
          <p:cNvPr id="13317" name="Rectangle 2"/>
          <p:cNvSpPr>
            <a:spLocks noGrp="1" noChangeArrowheads="1"/>
          </p:cNvSpPr>
          <p:nvPr>
            <p:ph type="title"/>
          </p:nvPr>
        </p:nvSpPr>
        <p:spPr>
          <a:xfrm>
            <a:off x="1547813" y="188913"/>
            <a:ext cx="7596187" cy="1143000"/>
          </a:xfrm>
        </p:spPr>
        <p:txBody>
          <a:bodyPr/>
          <a:lstStyle/>
          <a:p>
            <a:pPr marL="2146300" indent="-2146300" eaLnBrk="1" hangingPunct="1"/>
            <a:r>
              <a:rPr lang="en-GB" altLang="en-US" sz="2700" smtClean="0"/>
              <a:t>Issues raised: Arrest and transfer – police making the trauma worse </a:t>
            </a:r>
            <a:r>
              <a:rPr lang="en-GB" altLang="en-US" sz="1900" smtClean="0"/>
              <a:t>(big theme)</a:t>
            </a:r>
          </a:p>
        </p:txBody>
      </p:sp>
      <p:sp>
        <p:nvSpPr>
          <p:cNvPr id="13318" name="Rectangle 3"/>
          <p:cNvSpPr>
            <a:spLocks noGrp="1" noChangeArrowheads="1"/>
          </p:cNvSpPr>
          <p:nvPr>
            <p:ph type="body" sz="half" idx="1"/>
          </p:nvPr>
        </p:nvSpPr>
        <p:spPr>
          <a:xfrm>
            <a:off x="323850" y="1844675"/>
            <a:ext cx="8351838" cy="4281488"/>
          </a:xfrm>
        </p:spPr>
        <p:txBody>
          <a:bodyPr/>
          <a:lstStyle/>
          <a:p>
            <a:pPr eaLnBrk="1" hangingPunct="1">
              <a:spcBef>
                <a:spcPct val="50000"/>
              </a:spcBef>
            </a:pPr>
            <a:r>
              <a:rPr lang="en-GB" altLang="en-US" sz="2400" smtClean="0"/>
              <a:t>Arrest as summary justice</a:t>
            </a:r>
          </a:p>
          <a:p>
            <a:pPr algn="ctr" eaLnBrk="1" hangingPunct="1">
              <a:spcBef>
                <a:spcPct val="50000"/>
              </a:spcBef>
              <a:buFontTx/>
              <a:buNone/>
            </a:pPr>
            <a:r>
              <a:rPr lang="en-GB" altLang="en-US" sz="1800" i="1" smtClean="0"/>
              <a:t>“</a:t>
            </a:r>
            <a:r>
              <a:rPr lang="en-US" altLang="en-US" sz="1800" i="1" smtClean="0"/>
              <a:t>“they nick me for nothing and they can’t charge me… so they just nick me for no reason” (16 yr old male)</a:t>
            </a:r>
            <a:endParaRPr lang="en-GB" altLang="en-US" sz="1800" i="1" smtClean="0"/>
          </a:p>
          <a:p>
            <a:pPr eaLnBrk="1" hangingPunct="1">
              <a:spcBef>
                <a:spcPct val="50000"/>
              </a:spcBef>
            </a:pPr>
            <a:r>
              <a:rPr lang="en-GB" altLang="en-US" sz="2400" smtClean="0"/>
              <a:t>Verbal aggression and humiliation</a:t>
            </a:r>
          </a:p>
          <a:p>
            <a:pPr algn="ctr" eaLnBrk="1" hangingPunct="1">
              <a:spcBef>
                <a:spcPct val="50000"/>
              </a:spcBef>
              <a:buFontTx/>
              <a:buNone/>
            </a:pPr>
            <a:r>
              <a:rPr lang="en-GB" altLang="en-US" sz="1800" i="1" smtClean="0"/>
              <a:t>“Just the way they spoke to you like with no respect at all. It’s like well I’m a human being as well, do you know what I mean?” (15 yr old male) </a:t>
            </a:r>
          </a:p>
          <a:p>
            <a:pPr algn="ctr" eaLnBrk="1" hangingPunct="1">
              <a:spcBef>
                <a:spcPct val="50000"/>
              </a:spcBef>
              <a:buFontTx/>
              <a:buNone/>
            </a:pPr>
            <a:r>
              <a:rPr lang="en-GB" altLang="en-US" sz="1000" i="1" smtClean="0"/>
              <a:t>--------</a:t>
            </a:r>
          </a:p>
          <a:p>
            <a:pPr algn="ctr" eaLnBrk="1" hangingPunct="1">
              <a:spcBef>
                <a:spcPct val="50000"/>
              </a:spcBef>
              <a:buFontTx/>
              <a:buNone/>
            </a:pPr>
            <a:r>
              <a:rPr lang="en-GB" altLang="en-US" sz="1800" i="1" smtClean="0"/>
              <a:t>“there was about fifteen police officers there at the time, and they was all standing around me and calling me “cunt” and “little bastard” and “we’ve got you now Mark” and laughing at me “ (17 yr old male)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4339"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4340" name="Slide Number Placeholder 6"/>
          <p:cNvSpPr>
            <a:spLocks noGrp="1"/>
          </p:cNvSpPr>
          <p:nvPr>
            <p:ph type="sldNum" sz="quarter" idx="12"/>
          </p:nvPr>
        </p:nvSpPr>
        <p:spPr>
          <a:noFill/>
          <a:ln>
            <a:miter lim="800000"/>
            <a:headEnd/>
            <a:tailEnd/>
          </a:ln>
        </p:spPr>
        <p:txBody>
          <a:bodyPr/>
          <a:lstStyle/>
          <a:p>
            <a:fld id="{5897B457-A9EB-438C-B695-E8E19D794DE5}" type="slidenum">
              <a:rPr lang="en-GB" altLang="en-US"/>
              <a:pPr/>
              <a:t>12</a:t>
            </a:fld>
            <a:endParaRPr lang="en-GB" altLang="en-US"/>
          </a:p>
        </p:txBody>
      </p:sp>
      <p:sp>
        <p:nvSpPr>
          <p:cNvPr id="14341" name="Rectangle 2"/>
          <p:cNvSpPr>
            <a:spLocks noGrp="1" noChangeArrowheads="1"/>
          </p:cNvSpPr>
          <p:nvPr>
            <p:ph type="title"/>
          </p:nvPr>
        </p:nvSpPr>
        <p:spPr>
          <a:xfrm>
            <a:off x="1547813" y="188913"/>
            <a:ext cx="7596187" cy="1143000"/>
          </a:xfrm>
        </p:spPr>
        <p:txBody>
          <a:bodyPr/>
          <a:lstStyle/>
          <a:p>
            <a:pPr marL="2146300" indent="-2146300" eaLnBrk="1" hangingPunct="1"/>
            <a:r>
              <a:rPr lang="en-GB" altLang="en-US" sz="2700" smtClean="0"/>
              <a:t>Issues raised: Arrest and transfer – police making the trauma worse</a:t>
            </a:r>
          </a:p>
        </p:txBody>
      </p:sp>
      <p:sp>
        <p:nvSpPr>
          <p:cNvPr id="14342" name="Rectangle 3"/>
          <p:cNvSpPr>
            <a:spLocks noGrp="1" noChangeArrowheads="1"/>
          </p:cNvSpPr>
          <p:nvPr>
            <p:ph type="body" sz="half" idx="1"/>
          </p:nvPr>
        </p:nvSpPr>
        <p:spPr>
          <a:xfrm>
            <a:off x="323850" y="1773238"/>
            <a:ext cx="8351838" cy="4392612"/>
          </a:xfrm>
        </p:spPr>
        <p:txBody>
          <a:bodyPr/>
          <a:lstStyle/>
          <a:p>
            <a:pPr eaLnBrk="1" hangingPunct="1">
              <a:spcBef>
                <a:spcPct val="50000"/>
              </a:spcBef>
            </a:pPr>
            <a:r>
              <a:rPr lang="en-GB" altLang="en-US" sz="2000" smtClean="0"/>
              <a:t>Physical abuse</a:t>
            </a:r>
          </a:p>
          <a:p>
            <a:pPr algn="ctr" eaLnBrk="1" hangingPunct="1">
              <a:spcBef>
                <a:spcPct val="50000"/>
              </a:spcBef>
              <a:buFontTx/>
              <a:buNone/>
            </a:pPr>
            <a:r>
              <a:rPr lang="en-GB" altLang="en-US" sz="1400" i="1" smtClean="0"/>
              <a:t>“Just as we got there.. he goes ”stand up come on, out you get” … I said “OK”, but he was trying to touch me, grab my arm and stuff and like.. drag me.  I said “I’ll walk in there by myself” and he wouldn’t have it.  And he come in and slapped me round my face and… pulled me out and pushed me, it was like a soaking wet floor, pushed me to the wet floor.  Then another police officer comes out and says ‘oh what's happened, what's happened, oh she’s struggling (…) and she fell to the floor’, he didn’t tell him why. I must have been about thirteen.” (15 yr old female)</a:t>
            </a:r>
          </a:p>
          <a:p>
            <a:pPr algn="ctr" eaLnBrk="1" hangingPunct="1">
              <a:spcBef>
                <a:spcPct val="50000"/>
              </a:spcBef>
              <a:buFontTx/>
              <a:buNone/>
            </a:pPr>
            <a:r>
              <a:rPr lang="en-GB" altLang="en-US" sz="800" i="1" smtClean="0"/>
              <a:t>---------</a:t>
            </a:r>
          </a:p>
          <a:p>
            <a:pPr lvl="1" algn="ctr" eaLnBrk="1" hangingPunct="1">
              <a:buFont typeface="Arial" charset="0"/>
              <a:buNone/>
            </a:pPr>
            <a:r>
              <a:rPr lang="en-GB" altLang="en-US" sz="1400" i="1" smtClean="0"/>
              <a:t>“I’ve got like scars on my hand from what they do to you.  They just slap [cuffs] on, they throw you in the van; they don’t put you in the van, they throw you so you bang your head against the things. They put the handcuffs tight and my hands were bleeding and they just drag you off.” (16 yr old male)</a:t>
            </a:r>
          </a:p>
          <a:p>
            <a:pPr lvl="1" algn="ctr" eaLnBrk="1" hangingPunct="1">
              <a:buFont typeface="Arial" charset="0"/>
              <a:buNone/>
            </a:pPr>
            <a:r>
              <a:rPr lang="en-GB" altLang="en-US" sz="800" i="1" smtClean="0"/>
              <a:t>--------</a:t>
            </a:r>
          </a:p>
          <a:p>
            <a:pPr lvl="1" algn="ctr" eaLnBrk="1" hangingPunct="1">
              <a:buFont typeface="Arial" charset="0"/>
              <a:buNone/>
            </a:pPr>
            <a:r>
              <a:rPr lang="en-GB" altLang="en-US" sz="1400" i="1" smtClean="0"/>
              <a:t>“He dragged me out by my leg, punched me in the face, slammed me up against the wall and handcuffed me, and when I was getting into the car he put, he kicked me up my bum so I fell right in the car.” (15 yr old male)</a:t>
            </a:r>
            <a:r>
              <a:rPr lang="en-GB" altLang="en-US" sz="1400" smtClean="0"/>
              <a:t> </a:t>
            </a:r>
            <a:endParaRPr lang="en-GB" altLang="en-US" sz="1400" i="1" smtClean="0"/>
          </a:p>
          <a:p>
            <a:pPr lvl="1" algn="ctr" eaLnBrk="1" hangingPunct="1">
              <a:buFont typeface="Arial" charset="0"/>
              <a:buNone/>
            </a:pPr>
            <a:endParaRPr lang="en-GB" altLang="en-US" sz="1400" i="1"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5363"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5364" name="Slide Number Placeholder 6"/>
          <p:cNvSpPr>
            <a:spLocks noGrp="1"/>
          </p:cNvSpPr>
          <p:nvPr>
            <p:ph type="sldNum" sz="quarter" idx="12"/>
          </p:nvPr>
        </p:nvSpPr>
        <p:spPr>
          <a:noFill/>
          <a:ln>
            <a:miter lim="800000"/>
            <a:headEnd/>
            <a:tailEnd/>
          </a:ln>
        </p:spPr>
        <p:txBody>
          <a:bodyPr/>
          <a:lstStyle/>
          <a:p>
            <a:fld id="{BE00F461-EC05-45E1-88B5-3685A692E81C}" type="slidenum">
              <a:rPr lang="en-GB" altLang="en-US"/>
              <a:pPr/>
              <a:t>13</a:t>
            </a:fld>
            <a:endParaRPr lang="en-GB" altLang="en-US"/>
          </a:p>
        </p:txBody>
      </p:sp>
      <p:sp>
        <p:nvSpPr>
          <p:cNvPr id="15365" name="Rectangle 2"/>
          <p:cNvSpPr>
            <a:spLocks noGrp="1" noChangeArrowheads="1"/>
          </p:cNvSpPr>
          <p:nvPr>
            <p:ph type="title"/>
          </p:nvPr>
        </p:nvSpPr>
        <p:spPr>
          <a:xfrm>
            <a:off x="1547813" y="188913"/>
            <a:ext cx="7596187" cy="1143000"/>
          </a:xfrm>
        </p:spPr>
        <p:txBody>
          <a:bodyPr/>
          <a:lstStyle/>
          <a:p>
            <a:pPr marL="2146300" indent="-2146300" eaLnBrk="1" hangingPunct="1"/>
            <a:r>
              <a:rPr lang="en-GB" altLang="en-US" sz="2700" smtClean="0"/>
              <a:t>Issues raised: Arrest and transfer – police making the trauma worse</a:t>
            </a:r>
          </a:p>
        </p:txBody>
      </p:sp>
      <p:sp>
        <p:nvSpPr>
          <p:cNvPr id="15366" name="Rectangle 3"/>
          <p:cNvSpPr>
            <a:spLocks noGrp="1" noChangeArrowheads="1"/>
          </p:cNvSpPr>
          <p:nvPr>
            <p:ph type="body" sz="half" idx="1"/>
          </p:nvPr>
        </p:nvSpPr>
        <p:spPr>
          <a:xfrm>
            <a:off x="323850" y="1773238"/>
            <a:ext cx="8351838" cy="4392612"/>
          </a:xfrm>
        </p:spPr>
        <p:txBody>
          <a:bodyPr/>
          <a:lstStyle/>
          <a:p>
            <a:pPr algn="ctr" eaLnBrk="1" hangingPunct="1">
              <a:spcBef>
                <a:spcPct val="50000"/>
              </a:spcBef>
              <a:buFontTx/>
              <a:buNone/>
            </a:pPr>
            <a:endParaRPr lang="en-GB" altLang="en-US" sz="1400" i="1" smtClean="0"/>
          </a:p>
          <a:p>
            <a:pPr eaLnBrk="1" hangingPunct="1">
              <a:spcBef>
                <a:spcPct val="50000"/>
              </a:spcBef>
            </a:pPr>
            <a:r>
              <a:rPr lang="en-GB" altLang="en-US" sz="2000" smtClean="0"/>
              <a:t>Complaints not being dealt with, or no point anyway</a:t>
            </a:r>
          </a:p>
          <a:p>
            <a:pPr algn="ctr" eaLnBrk="1" hangingPunct="1">
              <a:buFontTx/>
              <a:buNone/>
            </a:pPr>
            <a:r>
              <a:rPr lang="en-GB" altLang="en-US" sz="1400" i="1" smtClean="0"/>
              <a:t>“They throw you in the car and it’s (...), you can’t do nothing about it….Just powerless innit? Feels like you just, dunno, just feels powerless.” (16 yr old male)</a:t>
            </a:r>
          </a:p>
          <a:p>
            <a:pPr algn="ctr" eaLnBrk="1" hangingPunct="1">
              <a:buFontTx/>
              <a:buNone/>
            </a:pPr>
            <a:r>
              <a:rPr lang="en-GB" altLang="en-US" sz="800" i="1" smtClean="0"/>
              <a:t>---------</a:t>
            </a:r>
          </a:p>
          <a:p>
            <a:pPr algn="ctr" eaLnBrk="1" hangingPunct="1">
              <a:buFontTx/>
              <a:buNone/>
            </a:pPr>
            <a:r>
              <a:rPr lang="en-GB" altLang="en-US" sz="1400" i="1" smtClean="0"/>
              <a:t>“He got out of the car and head-butted me, and when we went up there to make a complaint he was the one that was behind the desk, and he said “No, we’re not taking no complaints.”  (16 yr old male)</a:t>
            </a:r>
          </a:p>
          <a:p>
            <a:pPr algn="ctr" eaLnBrk="1" hangingPunct="1">
              <a:buFontTx/>
              <a:buNone/>
            </a:pPr>
            <a:r>
              <a:rPr lang="en-GB" altLang="en-US" sz="800" i="1" smtClean="0"/>
              <a:t>---------</a:t>
            </a:r>
          </a:p>
          <a:p>
            <a:pPr algn="ctr" eaLnBrk="1" hangingPunct="1">
              <a:buFontTx/>
              <a:buNone/>
            </a:pPr>
            <a:r>
              <a:rPr lang="en-GB" altLang="en-US" sz="2000" smtClean="0"/>
              <a:t> </a:t>
            </a:r>
            <a:r>
              <a:rPr lang="en-GB" altLang="en-US" sz="1400" i="1" smtClean="0"/>
              <a:t>“He slammed me up against the wall and I split my eye, I like grazed all on my eye, and I tried telling the custody sergeant but they don’t listen. He didn’t listen to me… He just said “Stick him in the cell.” And I got bit by one of their police dogs.” (15 yr old male)</a:t>
            </a:r>
          </a:p>
          <a:p>
            <a:pPr eaLnBrk="1" hangingPunct="1">
              <a:spcBef>
                <a:spcPct val="50000"/>
              </a:spcBef>
            </a:pPr>
            <a:r>
              <a:rPr lang="en-GB" altLang="en-US" sz="2000" smtClean="0"/>
              <a:t>Collusion: Making up charges, ignoring abuses</a:t>
            </a:r>
          </a:p>
          <a:p>
            <a:pPr algn="ctr" eaLnBrk="1" hangingPunct="1">
              <a:spcBef>
                <a:spcPct val="50000"/>
              </a:spcBef>
              <a:buFontTx/>
              <a:buNone/>
            </a:pPr>
            <a:r>
              <a:rPr lang="en-GB" altLang="en-US" sz="1400" i="1" smtClean="0"/>
              <a:t>“I said, “well but you hit me with a baton”, and they said, well, here’s my witnesses, there’s nothing I can do about it…like being assaulted and that by the police, you can’t do nothing.” (17 yr old male)</a:t>
            </a:r>
          </a:p>
          <a:p>
            <a:pPr algn="ctr" eaLnBrk="1" hangingPunct="1">
              <a:spcBef>
                <a:spcPct val="50000"/>
              </a:spcBef>
              <a:buFontTx/>
              <a:buNone/>
            </a:pPr>
            <a:r>
              <a:rPr lang="en-GB" altLang="en-US" sz="800" i="1" smtClean="0"/>
              <a:t>------------</a:t>
            </a:r>
          </a:p>
          <a:p>
            <a:pPr algn="ctr" eaLnBrk="1" hangingPunct="1">
              <a:spcBef>
                <a:spcPct val="50000"/>
              </a:spcBef>
              <a:buFontTx/>
              <a:buNone/>
            </a:pPr>
            <a:r>
              <a:rPr lang="en-GB" altLang="en-US" sz="1400" i="1" smtClean="0"/>
              <a:t>“They make up (bare?) other bull-shit, while you’re driving down the police station, like threatening behaviour, all bull-shit like that.” (16 yr old male)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6387"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6388" name="Slide Number Placeholder 6"/>
          <p:cNvSpPr>
            <a:spLocks noGrp="1"/>
          </p:cNvSpPr>
          <p:nvPr>
            <p:ph type="sldNum" sz="quarter" idx="12"/>
          </p:nvPr>
        </p:nvSpPr>
        <p:spPr>
          <a:noFill/>
          <a:ln>
            <a:miter lim="800000"/>
            <a:headEnd/>
            <a:tailEnd/>
          </a:ln>
        </p:spPr>
        <p:txBody>
          <a:bodyPr/>
          <a:lstStyle/>
          <a:p>
            <a:fld id="{3FA7F459-A8EB-4C35-BFF5-190C2E582CCD}" type="slidenum">
              <a:rPr lang="en-GB" altLang="en-US"/>
              <a:pPr/>
              <a:t>14</a:t>
            </a:fld>
            <a:endParaRPr lang="en-GB" altLang="en-US"/>
          </a:p>
        </p:txBody>
      </p:sp>
      <p:sp>
        <p:nvSpPr>
          <p:cNvPr id="16389"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At station</a:t>
            </a:r>
          </a:p>
        </p:txBody>
      </p:sp>
      <p:sp>
        <p:nvSpPr>
          <p:cNvPr id="16390" name="Rectangle 3"/>
          <p:cNvSpPr>
            <a:spLocks noGrp="1" noChangeArrowheads="1"/>
          </p:cNvSpPr>
          <p:nvPr>
            <p:ph type="body" sz="half" idx="1"/>
          </p:nvPr>
        </p:nvSpPr>
        <p:spPr>
          <a:xfrm>
            <a:off x="323850" y="1844675"/>
            <a:ext cx="8351838" cy="4464050"/>
          </a:xfrm>
        </p:spPr>
        <p:txBody>
          <a:bodyPr/>
          <a:lstStyle/>
          <a:p>
            <a:pPr eaLnBrk="1" hangingPunct="1">
              <a:spcBef>
                <a:spcPct val="50000"/>
              </a:spcBef>
            </a:pPr>
            <a:r>
              <a:rPr lang="en-GB" altLang="en-US" sz="2000" smtClean="0"/>
              <a:t>Confusion over rights – delay in solicitor etc</a:t>
            </a:r>
          </a:p>
          <a:p>
            <a:pPr eaLnBrk="1" hangingPunct="1">
              <a:spcBef>
                <a:spcPct val="50000"/>
              </a:spcBef>
            </a:pPr>
            <a:r>
              <a:rPr lang="en-GB" altLang="en-US" sz="2000" smtClean="0"/>
              <a:t>Anxiety about future, and regret</a:t>
            </a:r>
          </a:p>
          <a:p>
            <a:pPr eaLnBrk="1" hangingPunct="1">
              <a:spcBef>
                <a:spcPct val="50000"/>
              </a:spcBef>
            </a:pPr>
            <a:r>
              <a:rPr lang="en-GB" altLang="en-US" sz="2000" smtClean="0"/>
              <a:t>Put in paper suits (including sent home, and not getting back)</a:t>
            </a:r>
          </a:p>
          <a:p>
            <a:pPr eaLnBrk="1" hangingPunct="1">
              <a:spcBef>
                <a:spcPct val="50000"/>
              </a:spcBef>
            </a:pPr>
            <a:r>
              <a:rPr lang="en-GB" altLang="en-US" sz="2000" smtClean="0"/>
              <a:t>Anxiety about parents</a:t>
            </a:r>
          </a:p>
          <a:p>
            <a:pPr eaLnBrk="1" hangingPunct="1">
              <a:spcBef>
                <a:spcPct val="50000"/>
              </a:spcBef>
              <a:buFontTx/>
              <a:buNone/>
            </a:pPr>
            <a:endParaRPr lang="en-GB" altLang="en-US" sz="800" smtClean="0"/>
          </a:p>
          <a:p>
            <a:pPr lvl="2" algn="ctr" eaLnBrk="1" hangingPunct="1">
              <a:buFontTx/>
              <a:buNone/>
            </a:pPr>
            <a:r>
              <a:rPr lang="en-GB" altLang="en-US" sz="1400" i="1" smtClean="0"/>
              <a:t>Q: What were you worried about?</a:t>
            </a:r>
          </a:p>
          <a:p>
            <a:pPr lvl="2" algn="ctr" eaLnBrk="1" hangingPunct="1">
              <a:buFontTx/>
              <a:buNone/>
            </a:pPr>
            <a:r>
              <a:rPr lang="en-GB" altLang="en-US" sz="1400" i="1" smtClean="0"/>
              <a:t>YO39: What my parents were going to think, what they were gonna do. (14 yr old male offender) </a:t>
            </a:r>
          </a:p>
          <a:p>
            <a:pPr lvl="2" eaLnBrk="1" hangingPunct="1">
              <a:buFontTx/>
              <a:buNone/>
            </a:pPr>
            <a:endParaRPr lang="en-GB" altLang="en-US" sz="800" i="1" smtClean="0"/>
          </a:p>
          <a:p>
            <a:pPr eaLnBrk="1" hangingPunct="1"/>
            <a:r>
              <a:rPr lang="en-GB" altLang="en-US" sz="2000" smtClean="0"/>
              <a:t>Parental chastisement</a:t>
            </a:r>
          </a:p>
          <a:p>
            <a:pPr eaLnBrk="1" hangingPunct="1"/>
            <a:r>
              <a:rPr lang="en-US" altLang="en-US" sz="1400" i="1" smtClean="0"/>
              <a:t>“She had a go at me. She said, she said to me that she was going to let me stay there longer, overnight but they said they couldn’t do it cos they didn’t have enough room…</a:t>
            </a:r>
            <a:r>
              <a:rPr lang="en-GB" altLang="en-US" sz="2000" i="1" smtClean="0"/>
              <a:t> </a:t>
            </a:r>
            <a:r>
              <a:rPr lang="en-GB" altLang="en-US" sz="1400" i="1" smtClean="0"/>
              <a:t>I was just hoping dad wasn’t going to turn up, cos he would have battered me as soon as I got outside.</a:t>
            </a:r>
            <a:r>
              <a:rPr lang="en-US" altLang="en-US" sz="1400" i="1" smtClean="0"/>
              <a:t>” (16 yr old male)</a:t>
            </a:r>
            <a:endParaRPr lang="en-GB" altLang="en-US" sz="1400" i="1" smtClean="0"/>
          </a:p>
          <a:p>
            <a:pPr lvl="2" eaLnBrk="1" hangingPunct="1">
              <a:buFontTx/>
              <a:buNone/>
            </a:pPr>
            <a:endParaRPr lang="en-GB" altLang="en-US" sz="1400" i="1"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7411"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7412" name="Slide Number Placeholder 6"/>
          <p:cNvSpPr>
            <a:spLocks noGrp="1"/>
          </p:cNvSpPr>
          <p:nvPr>
            <p:ph type="sldNum" sz="quarter" idx="12"/>
          </p:nvPr>
        </p:nvSpPr>
        <p:spPr>
          <a:noFill/>
          <a:ln>
            <a:miter lim="800000"/>
            <a:headEnd/>
            <a:tailEnd/>
          </a:ln>
        </p:spPr>
        <p:txBody>
          <a:bodyPr/>
          <a:lstStyle/>
          <a:p>
            <a:fld id="{7FAD9923-3F16-47D8-A8C4-5E34E35EF75D}" type="slidenum">
              <a:rPr lang="en-GB" altLang="en-US"/>
              <a:pPr/>
              <a:t>15</a:t>
            </a:fld>
            <a:endParaRPr lang="en-GB" altLang="en-US"/>
          </a:p>
        </p:txBody>
      </p:sp>
      <p:sp>
        <p:nvSpPr>
          <p:cNvPr id="17413"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In cells</a:t>
            </a:r>
          </a:p>
        </p:txBody>
      </p:sp>
      <p:sp>
        <p:nvSpPr>
          <p:cNvPr id="17414" name="Rectangle 3"/>
          <p:cNvSpPr>
            <a:spLocks noGrp="1" noChangeArrowheads="1"/>
          </p:cNvSpPr>
          <p:nvPr>
            <p:ph type="body" sz="half" idx="1"/>
          </p:nvPr>
        </p:nvSpPr>
        <p:spPr>
          <a:xfrm>
            <a:off x="323850" y="1844675"/>
            <a:ext cx="8351838" cy="4281488"/>
          </a:xfrm>
        </p:spPr>
        <p:txBody>
          <a:bodyPr/>
          <a:lstStyle/>
          <a:p>
            <a:pPr eaLnBrk="1" hangingPunct="1">
              <a:spcBef>
                <a:spcPct val="50000"/>
              </a:spcBef>
            </a:pPr>
            <a:r>
              <a:rPr lang="en-GB" altLang="en-US" sz="2000" smtClean="0"/>
              <a:t>Shock, and unfamiliarity</a:t>
            </a:r>
          </a:p>
          <a:p>
            <a:pPr algn="ctr" eaLnBrk="1" hangingPunct="1">
              <a:spcBef>
                <a:spcPct val="50000"/>
              </a:spcBef>
              <a:buFontTx/>
              <a:buNone/>
            </a:pPr>
            <a:r>
              <a:rPr lang="en-GB" altLang="en-US" sz="1400" i="1" smtClean="0"/>
              <a:t>“it was like a shock hit me first time you see a cell. It’s like you’re thinking “Oh, no” It’s not a familiar place, is it.”  (18 yr old female)</a:t>
            </a:r>
          </a:p>
          <a:p>
            <a:pPr algn="ctr" eaLnBrk="1" hangingPunct="1">
              <a:spcBef>
                <a:spcPct val="50000"/>
              </a:spcBef>
              <a:buFontTx/>
              <a:buNone/>
            </a:pPr>
            <a:r>
              <a:rPr lang="en-GB" altLang="en-US" sz="1400" i="1" smtClean="0"/>
              <a:t>------------------</a:t>
            </a:r>
          </a:p>
          <a:p>
            <a:pPr algn="ctr" eaLnBrk="1" hangingPunct="1">
              <a:spcBef>
                <a:spcPct val="50000"/>
              </a:spcBef>
              <a:buFontTx/>
              <a:buNone/>
            </a:pPr>
            <a:r>
              <a:rPr lang="en-GB" altLang="en-US" sz="1400" i="1" smtClean="0"/>
              <a:t>“.. I don’t know, the whole being in the cell thing makes you feel like an animal, you know, locked away in the cell.</a:t>
            </a:r>
            <a:r>
              <a:rPr lang="en-GB" altLang="en-US" sz="1400" smtClean="0"/>
              <a:t>” (16 yr old female)</a:t>
            </a:r>
            <a:endParaRPr lang="en-GB" altLang="en-US" sz="1400" i="1"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8435"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8436" name="Slide Number Placeholder 6"/>
          <p:cNvSpPr>
            <a:spLocks noGrp="1"/>
          </p:cNvSpPr>
          <p:nvPr>
            <p:ph type="sldNum" sz="quarter" idx="12"/>
          </p:nvPr>
        </p:nvSpPr>
        <p:spPr>
          <a:noFill/>
          <a:ln>
            <a:miter lim="800000"/>
            <a:headEnd/>
            <a:tailEnd/>
          </a:ln>
        </p:spPr>
        <p:txBody>
          <a:bodyPr/>
          <a:lstStyle/>
          <a:p>
            <a:fld id="{C90CEE93-E745-42B7-8ED0-21E944CA3E4A}" type="slidenum">
              <a:rPr lang="en-GB" altLang="en-US"/>
              <a:pPr/>
              <a:t>16</a:t>
            </a:fld>
            <a:endParaRPr lang="en-GB" altLang="en-US"/>
          </a:p>
        </p:txBody>
      </p:sp>
      <p:sp>
        <p:nvSpPr>
          <p:cNvPr id="18437"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In cells</a:t>
            </a:r>
          </a:p>
        </p:txBody>
      </p:sp>
      <p:sp>
        <p:nvSpPr>
          <p:cNvPr id="18438" name="Rectangle 3"/>
          <p:cNvSpPr>
            <a:spLocks noGrp="1" noChangeArrowheads="1"/>
          </p:cNvSpPr>
          <p:nvPr>
            <p:ph type="body" sz="half" idx="1"/>
          </p:nvPr>
        </p:nvSpPr>
        <p:spPr>
          <a:xfrm>
            <a:off x="323850" y="1844675"/>
            <a:ext cx="8351838" cy="4281488"/>
          </a:xfrm>
        </p:spPr>
        <p:txBody>
          <a:bodyPr/>
          <a:lstStyle/>
          <a:p>
            <a:pPr eaLnBrk="1" hangingPunct="1">
              <a:spcBef>
                <a:spcPct val="50000"/>
              </a:spcBef>
            </a:pPr>
            <a:r>
              <a:rPr lang="en-GB" altLang="en-US" sz="2000" u="sng" smtClean="0"/>
              <a:t>Lengthy</a:t>
            </a:r>
            <a:r>
              <a:rPr lang="en-GB" altLang="en-US" sz="2000" smtClean="0"/>
              <a:t> and isolated time in cells (big theme)</a:t>
            </a:r>
          </a:p>
          <a:p>
            <a:pPr lvl="1" algn="ctr" eaLnBrk="1" hangingPunct="1">
              <a:spcBef>
                <a:spcPct val="50000"/>
              </a:spcBef>
              <a:buFont typeface="Arial" charset="0"/>
              <a:buNone/>
            </a:pPr>
            <a:r>
              <a:rPr lang="en-GB" altLang="en-US" sz="1400" i="1" smtClean="0"/>
              <a:t>“they always seem to manage to find an excuse to keep me in the cell longer. It’s always oh we've got to do this first, we've gotta do that and they use words that.. you don’t understand “ (16 yr old female)</a:t>
            </a:r>
          </a:p>
          <a:p>
            <a:pPr lvl="1" eaLnBrk="1" hangingPunct="1">
              <a:spcBef>
                <a:spcPct val="50000"/>
              </a:spcBef>
            </a:pPr>
            <a:r>
              <a:rPr lang="en-GB" altLang="en-US" sz="1800" smtClean="0"/>
              <a:t>Perceived as deliberately trying to break person or summary punishment</a:t>
            </a:r>
          </a:p>
          <a:p>
            <a:pPr lvl="1" algn="ctr" eaLnBrk="1" hangingPunct="1">
              <a:spcBef>
                <a:spcPct val="50000"/>
              </a:spcBef>
              <a:buFont typeface="Arial" charset="0"/>
              <a:buNone/>
            </a:pPr>
            <a:r>
              <a:rPr lang="en-GB" altLang="en-US" sz="1400" i="1" smtClean="0"/>
              <a:t>“I was the last person to be out of there. Just because of my attitude, the way I’d been. Cos they have the power to make those little things that make your life a hell of a lot harder to be honest. It’s part of their everyday routine but they can make your, they can make your life hell.” (17 yr old male)</a:t>
            </a:r>
          </a:p>
          <a:p>
            <a:pPr lvl="1" eaLnBrk="1" hangingPunct="1">
              <a:spcBef>
                <a:spcPct val="50000"/>
              </a:spcBef>
            </a:pPr>
            <a:r>
              <a:rPr lang="en-GB" altLang="en-US" sz="1800" smtClean="0"/>
              <a:t>Frustration at the injustice and not being able to react</a:t>
            </a:r>
          </a:p>
          <a:p>
            <a:pPr lvl="1" algn="ctr" eaLnBrk="1" hangingPunct="1">
              <a:spcBef>
                <a:spcPct val="50000"/>
              </a:spcBef>
              <a:buFont typeface="Arial" charset="0"/>
              <a:buNone/>
            </a:pPr>
            <a:r>
              <a:rPr lang="en-GB" altLang="en-US" sz="1400" i="1" smtClean="0"/>
              <a:t>“I start going a bit loopy. And that’s how people do because if you're in a small space, nobody likes being in that small space, feeling like a criminal, a loser, a waster, you feel like you're nothing, you know, everybody’s been looking down at ya.. you feel like crap” (16 yr old female) </a:t>
            </a:r>
          </a:p>
          <a:p>
            <a:pPr eaLnBrk="1" hangingPunct="1">
              <a:spcBef>
                <a:spcPct val="50000"/>
              </a:spcBef>
            </a:pPr>
            <a:r>
              <a:rPr lang="en-GB" altLang="en-US" sz="2000" smtClean="0"/>
              <a:t>Boredom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9459"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9460" name="Slide Number Placeholder 6"/>
          <p:cNvSpPr>
            <a:spLocks noGrp="1"/>
          </p:cNvSpPr>
          <p:nvPr>
            <p:ph type="sldNum" sz="quarter" idx="12"/>
          </p:nvPr>
        </p:nvSpPr>
        <p:spPr>
          <a:noFill/>
          <a:ln>
            <a:miter lim="800000"/>
            <a:headEnd/>
            <a:tailEnd/>
          </a:ln>
        </p:spPr>
        <p:txBody>
          <a:bodyPr/>
          <a:lstStyle/>
          <a:p>
            <a:fld id="{68F39158-3314-4EF5-8CD3-E0A2DFADC5CB}" type="slidenum">
              <a:rPr lang="en-GB" altLang="en-US"/>
              <a:pPr/>
              <a:t>17</a:t>
            </a:fld>
            <a:endParaRPr lang="en-GB" altLang="en-US"/>
          </a:p>
        </p:txBody>
      </p:sp>
      <p:sp>
        <p:nvSpPr>
          <p:cNvPr id="19461"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In cells</a:t>
            </a:r>
          </a:p>
        </p:txBody>
      </p:sp>
      <p:sp>
        <p:nvSpPr>
          <p:cNvPr id="19462" name="Rectangle 3"/>
          <p:cNvSpPr>
            <a:spLocks noGrp="1" noChangeArrowheads="1"/>
          </p:cNvSpPr>
          <p:nvPr>
            <p:ph type="body" sz="half" idx="1"/>
          </p:nvPr>
        </p:nvSpPr>
        <p:spPr>
          <a:xfrm>
            <a:off x="250825" y="1773238"/>
            <a:ext cx="8351838" cy="4281487"/>
          </a:xfrm>
        </p:spPr>
        <p:txBody>
          <a:bodyPr/>
          <a:lstStyle/>
          <a:p>
            <a:pPr eaLnBrk="1" hangingPunct="1">
              <a:spcBef>
                <a:spcPct val="50000"/>
              </a:spcBef>
            </a:pPr>
            <a:r>
              <a:rPr lang="en-GB" altLang="en-US" sz="2400" smtClean="0"/>
              <a:t>Frustration at being ignored (or neglected)</a:t>
            </a:r>
          </a:p>
          <a:p>
            <a:pPr algn="ctr" eaLnBrk="1" hangingPunct="1">
              <a:spcBef>
                <a:spcPct val="50000"/>
              </a:spcBef>
              <a:buFontTx/>
              <a:buNone/>
            </a:pPr>
            <a:r>
              <a:rPr lang="en-GB" altLang="en-US" sz="1600" i="1" smtClean="0"/>
              <a:t>“And when you ring the buzzer they never come. Never ever. Not even if you just ring it once and then don’t ring it again. Cos most people just carry on ringing it. They never come anyway.” (16 yr old male)</a:t>
            </a:r>
          </a:p>
          <a:p>
            <a:pPr algn="ctr" eaLnBrk="1" hangingPunct="1">
              <a:spcBef>
                <a:spcPct val="50000"/>
              </a:spcBef>
              <a:buFontTx/>
              <a:buNone/>
            </a:pPr>
            <a:endParaRPr lang="en-GB" altLang="en-US" sz="1600" i="1" smtClean="0"/>
          </a:p>
          <a:p>
            <a:pPr algn="ctr" eaLnBrk="1" hangingPunct="1">
              <a:buFontTx/>
              <a:buNone/>
            </a:pPr>
            <a:r>
              <a:rPr lang="en-US" altLang="en-US" sz="1600" i="1" smtClean="0"/>
              <a:t>“You press the buzzer and ask for a cigarette, or use the toilet, they go, “No”, and half the time they don’t answer the buzzer to you. They just leave you in there until they’ve dealt with someone else.</a:t>
            </a:r>
            <a:r>
              <a:rPr lang="en-US" altLang="en-US" sz="1600" b="1" i="1" smtClean="0"/>
              <a:t>  </a:t>
            </a:r>
            <a:r>
              <a:rPr lang="en-US" altLang="en-US" sz="1600" i="1" smtClean="0"/>
              <a:t>It gets you frustrated, when they don’t answer you. And it gets cold in the cell.” (16 yr old female)</a:t>
            </a:r>
            <a:endParaRPr lang="en-GB" altLang="en-US" sz="1600" i="1" smtClean="0"/>
          </a:p>
          <a:p>
            <a:pPr algn="ctr" eaLnBrk="1" hangingPunct="1">
              <a:buFontTx/>
              <a:buNone/>
            </a:pPr>
            <a:r>
              <a:rPr lang="en-GB" altLang="en-US" sz="900" i="1"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0483"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0484" name="Slide Number Placeholder 6"/>
          <p:cNvSpPr>
            <a:spLocks noGrp="1"/>
          </p:cNvSpPr>
          <p:nvPr>
            <p:ph type="sldNum" sz="quarter" idx="12"/>
          </p:nvPr>
        </p:nvSpPr>
        <p:spPr>
          <a:noFill/>
          <a:ln>
            <a:miter lim="800000"/>
            <a:headEnd/>
            <a:tailEnd/>
          </a:ln>
        </p:spPr>
        <p:txBody>
          <a:bodyPr/>
          <a:lstStyle/>
          <a:p>
            <a:fld id="{4D52617F-93B2-4A6D-90CD-28D0EA4DDC2F}" type="slidenum">
              <a:rPr lang="en-GB" altLang="en-US"/>
              <a:pPr/>
              <a:t>18</a:t>
            </a:fld>
            <a:endParaRPr lang="en-GB" altLang="en-US"/>
          </a:p>
        </p:txBody>
      </p:sp>
      <p:sp>
        <p:nvSpPr>
          <p:cNvPr id="20485"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In cells</a:t>
            </a:r>
          </a:p>
        </p:txBody>
      </p:sp>
      <p:sp>
        <p:nvSpPr>
          <p:cNvPr id="20486" name="Rectangle 3"/>
          <p:cNvSpPr>
            <a:spLocks noGrp="1" noChangeArrowheads="1"/>
          </p:cNvSpPr>
          <p:nvPr>
            <p:ph type="body" sz="half" idx="1"/>
          </p:nvPr>
        </p:nvSpPr>
        <p:spPr>
          <a:xfrm>
            <a:off x="250825" y="1773238"/>
            <a:ext cx="8351838" cy="4281487"/>
          </a:xfrm>
        </p:spPr>
        <p:txBody>
          <a:bodyPr/>
          <a:lstStyle/>
          <a:p>
            <a:pPr eaLnBrk="1" hangingPunct="1">
              <a:spcBef>
                <a:spcPct val="50000"/>
              </a:spcBef>
            </a:pPr>
            <a:r>
              <a:rPr lang="en-GB" altLang="en-US" sz="2000" smtClean="0"/>
              <a:t>Unnecessary victimisation: including verbal aggression, invasion of privacy, humiliation</a:t>
            </a:r>
          </a:p>
          <a:p>
            <a:pPr algn="ctr" eaLnBrk="1" hangingPunct="1">
              <a:spcBef>
                <a:spcPct val="50000"/>
              </a:spcBef>
              <a:buFontTx/>
              <a:buNone/>
            </a:pPr>
            <a:r>
              <a:rPr lang="en-GB" altLang="en-US" sz="1400" i="1" smtClean="0"/>
              <a:t>“you’ve got some.. ignorant arsehole that turns your buzzer off and sometimes you get em like, they pull down the hatch and just grin ‘alright in here’ and it, it’s the way they say it as well, you know, it’s so.. I don’t really care if you are or you’re not, you know what I mean, slam it back up and what's the thing with the slamming, why couldn’t you just place it up. Just little things like that” (16 yr old female offender)</a:t>
            </a:r>
          </a:p>
          <a:p>
            <a:pPr algn="ctr" eaLnBrk="1" hangingPunct="1">
              <a:spcBef>
                <a:spcPct val="50000"/>
              </a:spcBef>
              <a:buFontTx/>
              <a:buNone/>
            </a:pPr>
            <a:endParaRPr lang="en-GB" altLang="en-US" sz="1400" i="1" smtClean="0"/>
          </a:p>
          <a:p>
            <a:pPr eaLnBrk="1" hangingPunct="1">
              <a:spcBef>
                <a:spcPct val="50000"/>
              </a:spcBef>
            </a:pPr>
            <a:r>
              <a:rPr lang="en-GB" altLang="en-US" sz="2000" smtClean="0"/>
              <a:t>Lack of food and drink (and quality when get some)</a:t>
            </a:r>
          </a:p>
          <a:p>
            <a:pPr algn="ctr" eaLnBrk="1" hangingPunct="1">
              <a:buFontTx/>
              <a:buNone/>
            </a:pPr>
            <a:r>
              <a:rPr lang="en-GB" altLang="en-US" sz="1400" i="1" smtClean="0"/>
              <a:t>“I was thirsty and they never give me no water until later on…very thirsty.  I was swearing as well,”  (14 yr old male)</a:t>
            </a:r>
          </a:p>
          <a:p>
            <a:pPr algn="ctr" eaLnBrk="1" hangingPunct="1">
              <a:buFontTx/>
              <a:buNone/>
            </a:pPr>
            <a:r>
              <a:rPr lang="en-GB" altLang="en-US" sz="800" i="1" smtClean="0"/>
              <a:t>-----------</a:t>
            </a:r>
          </a:p>
          <a:p>
            <a:pPr algn="ctr" eaLnBrk="1" hangingPunct="1">
              <a:buFontTx/>
              <a:buNone/>
            </a:pPr>
            <a:r>
              <a:rPr lang="en-GB" altLang="en-US" sz="1400" i="1" smtClean="0"/>
              <a:t>“the first time I went in I had them on all night.. and they just annoyed me cos they’d come in and they wouldn’t, they wouldn’t give me anything to eat, they wouldn’t give me a drink, they kept me in all night.” (15 yr old female)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1507"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1508" name="Slide Number Placeholder 6"/>
          <p:cNvSpPr>
            <a:spLocks noGrp="1"/>
          </p:cNvSpPr>
          <p:nvPr>
            <p:ph type="sldNum" sz="quarter" idx="12"/>
          </p:nvPr>
        </p:nvSpPr>
        <p:spPr>
          <a:noFill/>
          <a:ln>
            <a:miter lim="800000"/>
            <a:headEnd/>
            <a:tailEnd/>
          </a:ln>
        </p:spPr>
        <p:txBody>
          <a:bodyPr/>
          <a:lstStyle/>
          <a:p>
            <a:fld id="{56C1F74B-1EB3-42BB-8BC9-55947B39F108}" type="slidenum">
              <a:rPr lang="en-GB" altLang="en-US"/>
              <a:pPr/>
              <a:t>19</a:t>
            </a:fld>
            <a:endParaRPr lang="en-GB" altLang="en-US"/>
          </a:p>
        </p:txBody>
      </p:sp>
      <p:sp>
        <p:nvSpPr>
          <p:cNvPr id="21509"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In cells</a:t>
            </a:r>
          </a:p>
        </p:txBody>
      </p:sp>
      <p:sp>
        <p:nvSpPr>
          <p:cNvPr id="21510" name="Rectangle 3"/>
          <p:cNvSpPr>
            <a:spLocks noGrp="1" noChangeArrowheads="1"/>
          </p:cNvSpPr>
          <p:nvPr>
            <p:ph type="body" sz="half" idx="1"/>
          </p:nvPr>
        </p:nvSpPr>
        <p:spPr>
          <a:xfrm>
            <a:off x="323850" y="1844675"/>
            <a:ext cx="8351838" cy="4281488"/>
          </a:xfrm>
        </p:spPr>
        <p:txBody>
          <a:bodyPr/>
          <a:lstStyle/>
          <a:p>
            <a:pPr eaLnBrk="1" hangingPunct="1">
              <a:spcBef>
                <a:spcPct val="50000"/>
              </a:spcBef>
            </a:pPr>
            <a:r>
              <a:rPr lang="en-GB" altLang="en-US" sz="2000" smtClean="0"/>
              <a:t>Coping strategies</a:t>
            </a:r>
          </a:p>
          <a:p>
            <a:pPr lvl="1" eaLnBrk="1" hangingPunct="1">
              <a:spcBef>
                <a:spcPct val="50000"/>
              </a:spcBef>
            </a:pPr>
            <a:r>
              <a:rPr lang="en-GB" altLang="en-US" sz="1800" smtClean="0"/>
              <a:t>E.g., Sleep, sucking thumb, doing press ups, singing in head</a:t>
            </a:r>
          </a:p>
          <a:p>
            <a:pPr lvl="1" algn="ctr" eaLnBrk="1" hangingPunct="1">
              <a:spcBef>
                <a:spcPct val="50000"/>
              </a:spcBef>
              <a:buFont typeface="Arial" charset="0"/>
              <a:buNone/>
            </a:pPr>
            <a:r>
              <a:rPr lang="en-GB" altLang="en-US" sz="1600" i="1" smtClean="0"/>
              <a:t>“All you can do is just sit there and think or just do, repeat songs in your head, Heartless Crew, whatever, or start doing press up and sit ups.  Otherwise you just give in, you break. And you’re just sitting there and you think “Oh I can’t take this anymore, I wanna go home” -  and then you go into an interview and squeal. So, you can’t do that, you’ve gotta keep a strong head.” (17 yr old male)</a:t>
            </a:r>
          </a:p>
          <a:p>
            <a:pPr lvl="1" eaLnBrk="1" hangingPunct="1">
              <a:spcBef>
                <a:spcPct val="50000"/>
              </a:spcBef>
            </a:pPr>
            <a:r>
              <a:rPr lang="en-GB" altLang="en-US" sz="1800" smtClean="0"/>
              <a:t>Hitting buzzer (and challenging)</a:t>
            </a:r>
          </a:p>
          <a:p>
            <a:pPr lvl="1" eaLnBrk="1" hangingPunct="1">
              <a:spcBef>
                <a:spcPct val="50000"/>
              </a:spcBef>
              <a:buFont typeface="Arial" charset="0"/>
              <a:buNone/>
            </a:pPr>
            <a:r>
              <a:rPr lang="en-GB" altLang="en-US" sz="1600" i="1" smtClean="0"/>
              <a:t>“They kept coming along every time I pressed the buzzer and asking me what I wanted, and I’d go “Erm ... oh, I’ve forgotten now.” And then I’d wait for the buzzer to go (...) front desk and press it again.” 18 yr old female</a:t>
            </a:r>
          </a:p>
          <a:p>
            <a:pPr lvl="1" algn="ctr" eaLnBrk="1" hangingPunct="1">
              <a:spcBef>
                <a:spcPct val="50000"/>
              </a:spcBef>
              <a:buFont typeface="Arial" charset="0"/>
              <a:buNone/>
            </a:pPr>
            <a:r>
              <a:rPr lang="en-GB" altLang="en-US" sz="800" i="1" smtClean="0"/>
              <a:t>-----------</a:t>
            </a:r>
          </a:p>
          <a:p>
            <a:pPr lvl="1" algn="ctr" eaLnBrk="1" hangingPunct="1">
              <a:spcBef>
                <a:spcPct val="50000"/>
              </a:spcBef>
              <a:buFont typeface="Arial" charset="0"/>
              <a:buNone/>
            </a:pPr>
            <a:r>
              <a:rPr lang="en-GB" altLang="en-US" sz="1600" i="1" smtClean="0"/>
              <a:t>“I thought well they're being a bit not right to me today so I'm gonna get em back, so rung the buzzer”</a:t>
            </a:r>
            <a:r>
              <a:rPr lang="en-GB" altLang="en-US" sz="1600" smtClean="0"/>
              <a:t> 16 yr old female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4099" name="Footer Placeholder 4"/>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4100" name="Slide Number Placeholder 5"/>
          <p:cNvSpPr>
            <a:spLocks noGrp="1"/>
          </p:cNvSpPr>
          <p:nvPr>
            <p:ph type="sldNum" sz="quarter" idx="12"/>
          </p:nvPr>
        </p:nvSpPr>
        <p:spPr>
          <a:noFill/>
          <a:ln>
            <a:miter lim="800000"/>
            <a:headEnd/>
            <a:tailEnd/>
          </a:ln>
        </p:spPr>
        <p:txBody>
          <a:bodyPr/>
          <a:lstStyle/>
          <a:p>
            <a:fld id="{C1B73611-EF10-46F0-9C74-17BC7BB6D919}" type="slidenum">
              <a:rPr lang="en-GB" altLang="en-US"/>
              <a:pPr/>
              <a:t>2</a:t>
            </a:fld>
            <a:endParaRPr lang="en-GB" altLang="en-US"/>
          </a:p>
        </p:txBody>
      </p:sp>
      <p:sp>
        <p:nvSpPr>
          <p:cNvPr id="4101" name="Rectangle 2"/>
          <p:cNvSpPr>
            <a:spLocks noGrp="1" noChangeArrowheads="1"/>
          </p:cNvSpPr>
          <p:nvPr>
            <p:ph type="title"/>
          </p:nvPr>
        </p:nvSpPr>
        <p:spPr>
          <a:xfrm>
            <a:off x="1476375" y="188913"/>
            <a:ext cx="7667625" cy="1143000"/>
          </a:xfrm>
        </p:spPr>
        <p:txBody>
          <a:bodyPr/>
          <a:lstStyle/>
          <a:p>
            <a:pPr eaLnBrk="1" hangingPunct="1"/>
            <a:r>
              <a:rPr lang="en-GB" altLang="en-US" sz="2700" smtClean="0"/>
              <a:t>Focus on young people’s perceptions</a:t>
            </a:r>
          </a:p>
        </p:txBody>
      </p:sp>
      <p:sp>
        <p:nvSpPr>
          <p:cNvPr id="4102" name="Rectangle 3"/>
          <p:cNvSpPr>
            <a:spLocks noGrp="1" noChangeArrowheads="1"/>
          </p:cNvSpPr>
          <p:nvPr>
            <p:ph type="body" idx="1"/>
          </p:nvPr>
        </p:nvSpPr>
        <p:spPr>
          <a:xfrm>
            <a:off x="323850" y="1700213"/>
            <a:ext cx="8275638" cy="4321175"/>
          </a:xfrm>
        </p:spPr>
        <p:txBody>
          <a:bodyPr/>
          <a:lstStyle/>
          <a:p>
            <a:pPr eaLnBrk="1" hangingPunct="1">
              <a:spcBef>
                <a:spcPct val="50000"/>
              </a:spcBef>
            </a:pPr>
            <a:r>
              <a:rPr lang="en-GB" altLang="en-US" sz="2000" smtClean="0"/>
              <a:t>Increasing urgency of studies:</a:t>
            </a:r>
          </a:p>
          <a:p>
            <a:pPr lvl="1" eaLnBrk="1" hangingPunct="1">
              <a:spcBef>
                <a:spcPct val="50000"/>
              </a:spcBef>
            </a:pPr>
            <a:r>
              <a:rPr lang="en-GB" altLang="en-US" sz="1800" smtClean="0"/>
              <a:t>UN Convention on the Rights of the Child (Article 12)</a:t>
            </a:r>
          </a:p>
          <a:p>
            <a:pPr lvl="1" eaLnBrk="1" hangingPunct="1">
              <a:spcBef>
                <a:spcPct val="50000"/>
              </a:spcBef>
            </a:pPr>
            <a:r>
              <a:rPr lang="en-GB" altLang="en-US" sz="1800" smtClean="0"/>
              <a:t>New Aim: “Preventing offending” (C&amp;D Act 1998)</a:t>
            </a:r>
          </a:p>
          <a:p>
            <a:pPr lvl="1" eaLnBrk="1" hangingPunct="1">
              <a:spcBef>
                <a:spcPct val="50000"/>
              </a:spcBef>
            </a:pPr>
            <a:r>
              <a:rPr lang="en-GB" altLang="en-US" sz="1800" smtClean="0"/>
              <a:t>Emphasis on restorative justice</a:t>
            </a:r>
          </a:p>
          <a:p>
            <a:pPr lvl="1" eaLnBrk="1" hangingPunct="1">
              <a:spcBef>
                <a:spcPct val="50000"/>
              </a:spcBef>
            </a:pPr>
            <a:r>
              <a:rPr lang="en-GB" altLang="en-US" sz="1800" smtClean="0"/>
              <a:t>“Every child matters” (2004) – “choose to engage in positive behaviour”</a:t>
            </a:r>
          </a:p>
          <a:p>
            <a:pPr lvl="1" eaLnBrk="1" hangingPunct="1">
              <a:spcBef>
                <a:spcPct val="50000"/>
              </a:spcBef>
            </a:pPr>
            <a:r>
              <a:rPr lang="en-GB" altLang="en-US" sz="1800" smtClean="0"/>
              <a:t>ACPO (2003) aim “to build and maintain positive relationships between all young people and the police”</a:t>
            </a:r>
          </a:p>
          <a:p>
            <a:pPr lvl="1" eaLnBrk="1" hangingPunct="1">
              <a:spcBef>
                <a:spcPct val="50000"/>
              </a:spcBef>
            </a:pPr>
            <a:r>
              <a:rPr lang="en-GB" altLang="en-US" sz="1800" smtClean="0"/>
              <a:t>YJB initiatives – e.g. Safer School Partnerships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2531"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2532" name="Slide Number Placeholder 6"/>
          <p:cNvSpPr>
            <a:spLocks noGrp="1"/>
          </p:cNvSpPr>
          <p:nvPr>
            <p:ph type="sldNum" sz="quarter" idx="12"/>
          </p:nvPr>
        </p:nvSpPr>
        <p:spPr>
          <a:noFill/>
          <a:ln>
            <a:miter lim="800000"/>
            <a:headEnd/>
            <a:tailEnd/>
          </a:ln>
        </p:spPr>
        <p:txBody>
          <a:bodyPr/>
          <a:lstStyle/>
          <a:p>
            <a:fld id="{444FDB38-FA27-4104-B22E-F4CFCDF35B46}" type="slidenum">
              <a:rPr lang="en-GB" altLang="en-US"/>
              <a:pPr/>
              <a:t>20</a:t>
            </a:fld>
            <a:endParaRPr lang="en-GB" altLang="en-US"/>
          </a:p>
        </p:txBody>
      </p:sp>
      <p:sp>
        <p:nvSpPr>
          <p:cNvPr id="22533"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Interviews</a:t>
            </a:r>
          </a:p>
        </p:txBody>
      </p:sp>
      <p:sp>
        <p:nvSpPr>
          <p:cNvPr id="22534" name="Rectangle 3"/>
          <p:cNvSpPr>
            <a:spLocks noGrp="1" noChangeArrowheads="1"/>
          </p:cNvSpPr>
          <p:nvPr>
            <p:ph type="body" sz="half" idx="1"/>
          </p:nvPr>
        </p:nvSpPr>
        <p:spPr>
          <a:xfrm>
            <a:off x="323850" y="1557338"/>
            <a:ext cx="8351838" cy="4281487"/>
          </a:xfrm>
        </p:spPr>
        <p:txBody>
          <a:bodyPr/>
          <a:lstStyle/>
          <a:p>
            <a:pPr eaLnBrk="1" hangingPunct="1">
              <a:spcBef>
                <a:spcPct val="50000"/>
              </a:spcBef>
            </a:pPr>
            <a:r>
              <a:rPr lang="en-GB" altLang="en-US" sz="2400" smtClean="0"/>
              <a:t>Verbally intimidating</a:t>
            </a:r>
          </a:p>
          <a:p>
            <a:pPr lvl="1" eaLnBrk="1" hangingPunct="1">
              <a:spcBef>
                <a:spcPct val="50000"/>
              </a:spcBef>
            </a:pPr>
            <a:r>
              <a:rPr lang="en-GB" altLang="en-US" smtClean="0"/>
              <a:t>Rapid and confusing questions</a:t>
            </a:r>
          </a:p>
          <a:p>
            <a:pPr lvl="1" algn="ctr" eaLnBrk="1" hangingPunct="1">
              <a:spcBef>
                <a:spcPct val="50000"/>
              </a:spcBef>
              <a:buFont typeface="Arial" charset="0"/>
              <a:buNone/>
            </a:pPr>
            <a:r>
              <a:rPr lang="en-GB" altLang="en-US" sz="1600" i="1" smtClean="0"/>
              <a:t>“They try and make you say things that you don’t want to say, or they try twisting things so that I don’t know” (15 yr old male) </a:t>
            </a:r>
          </a:p>
          <a:p>
            <a:pPr lvl="1" algn="ctr" eaLnBrk="1" hangingPunct="1">
              <a:spcBef>
                <a:spcPct val="50000"/>
              </a:spcBef>
              <a:buFont typeface="Arial" charset="0"/>
              <a:buNone/>
            </a:pPr>
            <a:r>
              <a:rPr lang="en-GB" altLang="en-US" sz="900" i="1" smtClean="0"/>
              <a:t>------------</a:t>
            </a:r>
          </a:p>
          <a:p>
            <a:pPr lvl="1" algn="ctr" eaLnBrk="1" hangingPunct="1">
              <a:buFont typeface="Arial" charset="0"/>
              <a:buNone/>
            </a:pPr>
            <a:r>
              <a:rPr lang="en-GB" altLang="en-US" sz="1600" i="1" smtClean="0"/>
              <a:t>“It was scary. I couldn’t really say what happened cos I was that scared and worried.  And they kept changing it, forcing me to say whatever, to say what they think…Cos I was saying something and then they were just putting words into my mouth.” (15 yr old male)</a:t>
            </a:r>
          </a:p>
          <a:p>
            <a:pPr lvl="1" algn="ctr" eaLnBrk="1" hangingPunct="1">
              <a:buFont typeface="Arial" charset="0"/>
              <a:buNone/>
            </a:pPr>
            <a:r>
              <a:rPr lang="en-GB" altLang="en-US" sz="1600" i="1" smtClean="0"/>
              <a:t>---------</a:t>
            </a:r>
          </a:p>
          <a:p>
            <a:pPr lvl="1" algn="ctr" eaLnBrk="1" hangingPunct="1">
              <a:buFont typeface="Arial" charset="0"/>
              <a:buNone/>
            </a:pPr>
            <a:r>
              <a:rPr lang="en-GB" altLang="en-US" sz="1600" i="1" smtClean="0"/>
              <a:t>“They try and put pressure on you and ask you weird questions.</a:t>
            </a:r>
            <a:r>
              <a:rPr lang="en-GB" altLang="en-US" sz="1600" smtClean="0"/>
              <a:t>” (15 yr old male)</a:t>
            </a:r>
            <a:endParaRPr lang="en-GB" altLang="en-US" sz="1600" i="1"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3555"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3556" name="Slide Number Placeholder 6"/>
          <p:cNvSpPr>
            <a:spLocks noGrp="1"/>
          </p:cNvSpPr>
          <p:nvPr>
            <p:ph type="sldNum" sz="quarter" idx="12"/>
          </p:nvPr>
        </p:nvSpPr>
        <p:spPr>
          <a:noFill/>
          <a:ln>
            <a:miter lim="800000"/>
            <a:headEnd/>
            <a:tailEnd/>
          </a:ln>
        </p:spPr>
        <p:txBody>
          <a:bodyPr/>
          <a:lstStyle/>
          <a:p>
            <a:fld id="{E1B5965D-A55E-474A-B274-8C3A31B9FECF}" type="slidenum">
              <a:rPr lang="en-GB" altLang="en-US"/>
              <a:pPr/>
              <a:t>21</a:t>
            </a:fld>
            <a:endParaRPr lang="en-GB" altLang="en-US"/>
          </a:p>
        </p:txBody>
      </p:sp>
      <p:sp>
        <p:nvSpPr>
          <p:cNvPr id="23557"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Interviews</a:t>
            </a:r>
          </a:p>
        </p:txBody>
      </p:sp>
      <p:sp>
        <p:nvSpPr>
          <p:cNvPr id="151555" name="Rectangle 3"/>
          <p:cNvSpPr>
            <a:spLocks noGrp="1" noChangeArrowheads="1"/>
          </p:cNvSpPr>
          <p:nvPr>
            <p:ph type="body" sz="half" idx="1"/>
          </p:nvPr>
        </p:nvSpPr>
        <p:spPr>
          <a:xfrm>
            <a:off x="323850" y="1557338"/>
            <a:ext cx="8351838" cy="4281487"/>
          </a:xfrm>
        </p:spPr>
        <p:txBody>
          <a:bodyPr/>
          <a:lstStyle/>
          <a:p>
            <a:pPr eaLnBrk="1" hangingPunct="1">
              <a:spcBef>
                <a:spcPct val="50000"/>
              </a:spcBef>
              <a:defRPr/>
            </a:pPr>
            <a:r>
              <a:rPr lang="en-GB" altLang="en-US" sz="2400" dirty="0" smtClean="0"/>
              <a:t>Verbally intimidating</a:t>
            </a:r>
          </a:p>
          <a:p>
            <a:pPr marL="457200" lvl="1" indent="0" eaLnBrk="1" hangingPunct="1">
              <a:spcBef>
                <a:spcPct val="50000"/>
              </a:spcBef>
              <a:buFont typeface="Arial" panose="020B0604020202020204" pitchFamily="34" charset="0"/>
              <a:buNone/>
              <a:defRPr/>
            </a:pPr>
            <a:endParaRPr lang="en-GB" altLang="en-US" sz="900" i="1" dirty="0" smtClean="0"/>
          </a:p>
          <a:p>
            <a:pPr lvl="1" eaLnBrk="1" hangingPunct="1">
              <a:spcBef>
                <a:spcPct val="50000"/>
              </a:spcBef>
              <a:buFont typeface="Arial" panose="020B0604020202020204" pitchFamily="34" charset="0"/>
              <a:buChar char="–"/>
              <a:defRPr/>
            </a:pPr>
            <a:r>
              <a:rPr lang="en-GB" altLang="en-US" dirty="0" smtClean="0"/>
              <a:t>Threats of custody</a:t>
            </a:r>
          </a:p>
          <a:p>
            <a:pPr algn="ctr" eaLnBrk="1" hangingPunct="1">
              <a:spcBef>
                <a:spcPct val="50000"/>
              </a:spcBef>
              <a:buFontTx/>
              <a:buNone/>
              <a:defRPr/>
            </a:pPr>
            <a:r>
              <a:rPr lang="en-GB" altLang="en-US" sz="1600" i="1" dirty="0" smtClean="0"/>
              <a:t>“I can see it now that he was obviously scaring me into sort of saying… they were sort of saying that “If you don’t say sort of where you’ve got it from” and stuff like that “then you’re looking at spending a very long time in prison.” Which I don’t know, maybe it’s one of their methods, or techniques or something.” (18 </a:t>
            </a:r>
            <a:r>
              <a:rPr lang="en-GB" altLang="en-US" sz="1600" i="1" dirty="0" err="1" smtClean="0"/>
              <a:t>yr</a:t>
            </a:r>
            <a:r>
              <a:rPr lang="en-GB" altLang="en-US" sz="1600" i="1" dirty="0" smtClean="0"/>
              <a:t> old male)</a:t>
            </a:r>
          </a:p>
          <a:p>
            <a:pPr lvl="1" eaLnBrk="1" hangingPunct="1">
              <a:spcBef>
                <a:spcPct val="50000"/>
              </a:spcBef>
              <a:buFont typeface="Arial" panose="020B0604020202020204" pitchFamily="34" charset="0"/>
              <a:buChar char="–"/>
              <a:defRPr/>
            </a:pPr>
            <a:r>
              <a:rPr lang="en-GB" altLang="en-US" dirty="0" smtClean="0"/>
              <a:t>Aggression</a:t>
            </a:r>
          </a:p>
          <a:p>
            <a:pPr lvl="1" algn="ctr" eaLnBrk="1" hangingPunct="1">
              <a:spcBef>
                <a:spcPct val="50000"/>
              </a:spcBef>
              <a:buFont typeface="Arial" panose="020B0604020202020204" pitchFamily="34" charset="0"/>
              <a:buNone/>
              <a:defRPr/>
            </a:pPr>
            <a:r>
              <a:rPr lang="en-GB" altLang="en-US" sz="1600" i="1" dirty="0" smtClean="0"/>
              <a:t>“He started going to me “You’re a coward, you’re a coward, just admit you did it” and all this stuff and he wound me up cos he was just in my face saying “You’re a coward blah </a:t>
            </a:r>
            <a:r>
              <a:rPr lang="en-GB" altLang="en-US" sz="1600" i="1" dirty="0" err="1" smtClean="0"/>
              <a:t>blah</a:t>
            </a:r>
            <a:r>
              <a:rPr lang="en-GB" altLang="en-US" sz="1600" i="1" dirty="0" smtClean="0"/>
              <a:t> </a:t>
            </a:r>
            <a:r>
              <a:rPr lang="en-GB" altLang="en-US" sz="1600" i="1" dirty="0" err="1" smtClean="0"/>
              <a:t>blah</a:t>
            </a:r>
            <a:r>
              <a:rPr lang="en-GB" altLang="en-US" sz="1600" i="1" dirty="0" smtClean="0"/>
              <a:t>”, insulting me so.” (17 </a:t>
            </a:r>
            <a:r>
              <a:rPr lang="en-GB" altLang="en-US" sz="1600" i="1" dirty="0" err="1" smtClean="0"/>
              <a:t>yr</a:t>
            </a:r>
            <a:r>
              <a:rPr lang="en-GB" altLang="en-US" sz="1600" i="1" dirty="0" smtClean="0"/>
              <a:t> old male)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4579"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4580" name="Slide Number Placeholder 6"/>
          <p:cNvSpPr>
            <a:spLocks noGrp="1"/>
          </p:cNvSpPr>
          <p:nvPr>
            <p:ph type="sldNum" sz="quarter" idx="12"/>
          </p:nvPr>
        </p:nvSpPr>
        <p:spPr>
          <a:noFill/>
          <a:ln>
            <a:miter lim="800000"/>
            <a:headEnd/>
            <a:tailEnd/>
          </a:ln>
        </p:spPr>
        <p:txBody>
          <a:bodyPr/>
          <a:lstStyle/>
          <a:p>
            <a:fld id="{F4969453-3E02-498F-ADB4-7ADFB998D948}" type="slidenum">
              <a:rPr lang="en-GB" altLang="en-US"/>
              <a:pPr/>
              <a:t>22</a:t>
            </a:fld>
            <a:endParaRPr lang="en-GB" altLang="en-US"/>
          </a:p>
        </p:txBody>
      </p:sp>
      <p:sp>
        <p:nvSpPr>
          <p:cNvPr id="24581"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Interviews</a:t>
            </a:r>
          </a:p>
        </p:txBody>
      </p:sp>
      <p:sp>
        <p:nvSpPr>
          <p:cNvPr id="24582" name="Rectangle 3"/>
          <p:cNvSpPr>
            <a:spLocks noGrp="1" noChangeArrowheads="1"/>
          </p:cNvSpPr>
          <p:nvPr>
            <p:ph type="body" sz="half" idx="1"/>
          </p:nvPr>
        </p:nvSpPr>
        <p:spPr>
          <a:xfrm>
            <a:off x="323850" y="1557338"/>
            <a:ext cx="8351838" cy="4281487"/>
          </a:xfrm>
        </p:spPr>
        <p:txBody>
          <a:bodyPr/>
          <a:lstStyle/>
          <a:p>
            <a:pPr eaLnBrk="1" hangingPunct="1">
              <a:spcBef>
                <a:spcPct val="50000"/>
              </a:spcBef>
            </a:pPr>
            <a:r>
              <a:rPr lang="en-GB" altLang="en-US" sz="2000" smtClean="0"/>
              <a:t>Physically intimidating</a:t>
            </a:r>
          </a:p>
          <a:p>
            <a:pPr algn="ctr" eaLnBrk="1" hangingPunct="1">
              <a:spcBef>
                <a:spcPct val="50000"/>
              </a:spcBef>
              <a:buFontTx/>
              <a:buNone/>
            </a:pPr>
            <a:r>
              <a:rPr lang="en-GB" altLang="en-US" sz="1400" i="1" smtClean="0"/>
              <a:t>“They make you feel uncomfortable… it is all about their approach, the way they approach you, the way they talk to you, the way they look at you and.. all their body language and things like that…I'm the king of the castle and you're not…it’s the way they're so dominant.. in their approach to you” (16 yr old female)</a:t>
            </a:r>
          </a:p>
          <a:p>
            <a:pPr eaLnBrk="1" hangingPunct="1">
              <a:spcBef>
                <a:spcPct val="50000"/>
              </a:spcBef>
            </a:pPr>
            <a:r>
              <a:rPr lang="en-GB" altLang="en-US" sz="2000" smtClean="0"/>
              <a:t>Pressure from parents</a:t>
            </a:r>
          </a:p>
          <a:p>
            <a:pPr algn="ctr" eaLnBrk="1" hangingPunct="1">
              <a:buFontTx/>
              <a:buNone/>
            </a:pPr>
            <a:r>
              <a:rPr lang="en-US" altLang="en-US" sz="1400" i="1" smtClean="0"/>
              <a:t>“I get really uncomfortable when my dad’s there, cos in a police station is not a good place to see your daughter in.” (16 yr old female)</a:t>
            </a:r>
            <a:endParaRPr lang="en-GB" altLang="en-US" sz="1400" i="1" smtClean="0"/>
          </a:p>
          <a:p>
            <a:pPr algn="ctr" eaLnBrk="1" hangingPunct="1">
              <a:spcBef>
                <a:spcPct val="50000"/>
              </a:spcBef>
              <a:buFontTx/>
              <a:buNone/>
            </a:pPr>
            <a:r>
              <a:rPr lang="en-GB" altLang="en-US" sz="800" i="1" smtClean="0"/>
              <a:t>------------------</a:t>
            </a:r>
          </a:p>
          <a:p>
            <a:pPr algn="ctr" eaLnBrk="1" hangingPunct="1">
              <a:spcBef>
                <a:spcPct val="50000"/>
              </a:spcBef>
              <a:buFontTx/>
              <a:buNone/>
            </a:pPr>
            <a:r>
              <a:rPr lang="en-GB" altLang="en-US" sz="1400" i="1" smtClean="0"/>
              <a:t>“My dad started going mad at me, saying “Why is this, why is that?” “Just tell him who it was” and all this stuff, “Was it you?” blah blah blah.” (17 yr old male)</a:t>
            </a:r>
          </a:p>
          <a:p>
            <a:pPr algn="ctr" eaLnBrk="1" hangingPunct="1">
              <a:spcBef>
                <a:spcPct val="50000"/>
              </a:spcBef>
              <a:buFontTx/>
              <a:buNone/>
            </a:pPr>
            <a:endParaRPr lang="en-GB" altLang="en-US" sz="2000" smtClean="0"/>
          </a:p>
          <a:p>
            <a:pPr lvl="1" algn="ctr" eaLnBrk="1" hangingPunct="1">
              <a:buFont typeface="Arial" charset="0"/>
              <a:buNone/>
            </a:pPr>
            <a:r>
              <a:rPr lang="en-GB" altLang="en-US" smtClean="0">
                <a:solidFill>
                  <a:schemeClr val="hlink"/>
                </a:solidFill>
                <a:sym typeface="Wingdings" pitchFamily="2" charset="2"/>
              </a:rPr>
              <a:t></a:t>
            </a:r>
          </a:p>
          <a:p>
            <a:pPr lvl="1" algn="ctr" eaLnBrk="1" hangingPunct="1">
              <a:buFont typeface="Arial" charset="0"/>
              <a:buNone/>
            </a:pPr>
            <a:r>
              <a:rPr lang="en-GB" altLang="en-US" smtClean="0">
                <a:solidFill>
                  <a:schemeClr val="hlink"/>
                </a:solidFill>
                <a:sym typeface="Wingdings" pitchFamily="2" charset="2"/>
              </a:rPr>
              <a:t>Sense of losing control over what they were saying</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5603"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5604" name="Slide Number Placeholder 6"/>
          <p:cNvSpPr>
            <a:spLocks noGrp="1"/>
          </p:cNvSpPr>
          <p:nvPr>
            <p:ph type="sldNum" sz="quarter" idx="12"/>
          </p:nvPr>
        </p:nvSpPr>
        <p:spPr>
          <a:noFill/>
          <a:ln>
            <a:miter lim="800000"/>
            <a:headEnd/>
            <a:tailEnd/>
          </a:ln>
        </p:spPr>
        <p:txBody>
          <a:bodyPr/>
          <a:lstStyle/>
          <a:p>
            <a:fld id="{2716774F-0099-4B0F-884B-0CBD87864A6E}" type="slidenum">
              <a:rPr lang="en-GB" altLang="en-US"/>
              <a:pPr/>
              <a:t>23</a:t>
            </a:fld>
            <a:endParaRPr lang="en-GB" altLang="en-US"/>
          </a:p>
        </p:txBody>
      </p:sp>
      <p:sp>
        <p:nvSpPr>
          <p:cNvPr id="25605"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Interviews</a:t>
            </a:r>
          </a:p>
        </p:txBody>
      </p:sp>
      <p:sp>
        <p:nvSpPr>
          <p:cNvPr id="25606" name="Rectangle 3"/>
          <p:cNvSpPr>
            <a:spLocks noGrp="1" noChangeArrowheads="1"/>
          </p:cNvSpPr>
          <p:nvPr>
            <p:ph type="body" sz="half" idx="1"/>
          </p:nvPr>
        </p:nvSpPr>
        <p:spPr>
          <a:xfrm>
            <a:off x="323850" y="1844675"/>
            <a:ext cx="8351838" cy="4281488"/>
          </a:xfrm>
        </p:spPr>
        <p:txBody>
          <a:bodyPr/>
          <a:lstStyle/>
          <a:p>
            <a:pPr eaLnBrk="1" hangingPunct="1">
              <a:spcBef>
                <a:spcPct val="0"/>
              </a:spcBef>
              <a:buClrTx/>
              <a:buFontTx/>
              <a:buNone/>
            </a:pPr>
            <a:endParaRPr lang="en-GB" altLang="en-US" sz="1800" smtClean="0">
              <a:latin typeface="Book Antiqua" pitchFamily="18" charset="0"/>
            </a:endParaRPr>
          </a:p>
          <a:p>
            <a:pPr eaLnBrk="1" hangingPunct="1">
              <a:spcBef>
                <a:spcPct val="0"/>
              </a:spcBef>
              <a:buClrTx/>
            </a:pPr>
            <a:r>
              <a:rPr lang="en-GB" altLang="en-US" sz="2000" smtClean="0"/>
              <a:t>Reaction to police behaviour</a:t>
            </a:r>
          </a:p>
          <a:p>
            <a:pPr algn="ctr" eaLnBrk="1" hangingPunct="1">
              <a:spcBef>
                <a:spcPct val="0"/>
              </a:spcBef>
              <a:buClrTx/>
              <a:buFontTx/>
              <a:buNone/>
            </a:pPr>
            <a:r>
              <a:rPr lang="en-US" altLang="en-US" sz="1800" i="1" smtClean="0"/>
              <a:t>“…if they speak to me rude, I just speak to them rude back.  And if they speak to me kindly, I speak to em kindly back.  So no shouting….. I was just, talking  back to her and telling her the truth and she was a nice police lady’</a:t>
            </a:r>
          </a:p>
          <a:p>
            <a:pPr algn="r" eaLnBrk="1" hangingPunct="1">
              <a:spcBef>
                <a:spcPct val="0"/>
              </a:spcBef>
              <a:buClrTx/>
              <a:buFontTx/>
              <a:buNone/>
            </a:pPr>
            <a:r>
              <a:rPr lang="en-US" altLang="en-US" sz="2000" smtClean="0"/>
              <a:t>  </a:t>
            </a:r>
            <a:r>
              <a:rPr lang="en-US" altLang="en-US" sz="1800" i="1" smtClean="0"/>
              <a:t>(17yr old male)</a:t>
            </a:r>
          </a:p>
          <a:p>
            <a:pPr eaLnBrk="1" hangingPunct="1">
              <a:spcBef>
                <a:spcPct val="0"/>
              </a:spcBef>
              <a:buClrTx/>
              <a:buFontTx/>
              <a:buNone/>
            </a:pPr>
            <a:endParaRPr lang="en-GB" altLang="en-US" sz="1800" i="1" smtClean="0"/>
          </a:p>
          <a:p>
            <a:pPr eaLnBrk="1" hangingPunct="1">
              <a:spcBef>
                <a:spcPct val="0"/>
              </a:spcBef>
              <a:buClrTx/>
            </a:pPr>
            <a:r>
              <a:rPr lang="en-GB" altLang="en-US" sz="2000" smtClean="0"/>
              <a:t>Heavy reliance on solicitor (when there)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6627"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6628" name="Slide Number Placeholder 6"/>
          <p:cNvSpPr>
            <a:spLocks noGrp="1"/>
          </p:cNvSpPr>
          <p:nvPr>
            <p:ph type="sldNum" sz="quarter" idx="12"/>
          </p:nvPr>
        </p:nvSpPr>
        <p:spPr>
          <a:noFill/>
          <a:ln>
            <a:miter lim="800000"/>
            <a:headEnd/>
            <a:tailEnd/>
          </a:ln>
        </p:spPr>
        <p:txBody>
          <a:bodyPr/>
          <a:lstStyle/>
          <a:p>
            <a:fld id="{EC26FD2E-4416-412D-89C8-942C4189DAD3}" type="slidenum">
              <a:rPr lang="en-GB" altLang="en-US"/>
              <a:pPr/>
              <a:t>24</a:t>
            </a:fld>
            <a:endParaRPr lang="en-GB" altLang="en-US"/>
          </a:p>
        </p:txBody>
      </p:sp>
      <p:sp>
        <p:nvSpPr>
          <p:cNvPr id="26629" name="Rectangle 2"/>
          <p:cNvSpPr>
            <a:spLocks noGrp="1" noChangeArrowheads="1"/>
          </p:cNvSpPr>
          <p:nvPr>
            <p:ph type="title"/>
          </p:nvPr>
        </p:nvSpPr>
        <p:spPr>
          <a:xfrm>
            <a:off x="1547813" y="188913"/>
            <a:ext cx="7596187" cy="1143000"/>
          </a:xfrm>
        </p:spPr>
        <p:txBody>
          <a:bodyPr/>
          <a:lstStyle/>
          <a:p>
            <a:pPr eaLnBrk="1" hangingPunct="1"/>
            <a:r>
              <a:rPr lang="en-GB" altLang="en-US" sz="2300" smtClean="0"/>
              <a:t>Conclusions: Recurring themes</a:t>
            </a:r>
            <a:endParaRPr lang="en-GB" altLang="en-US" sz="2100" smtClean="0"/>
          </a:p>
        </p:txBody>
      </p:sp>
      <p:sp>
        <p:nvSpPr>
          <p:cNvPr id="26630" name="Rectangle 3"/>
          <p:cNvSpPr>
            <a:spLocks noGrp="1" noChangeArrowheads="1"/>
          </p:cNvSpPr>
          <p:nvPr>
            <p:ph type="body" sz="half" idx="1"/>
          </p:nvPr>
        </p:nvSpPr>
        <p:spPr>
          <a:xfrm>
            <a:off x="395288" y="1700213"/>
            <a:ext cx="8316912" cy="4281487"/>
          </a:xfrm>
        </p:spPr>
        <p:txBody>
          <a:bodyPr/>
          <a:lstStyle/>
          <a:p>
            <a:pPr marL="381000" indent="-381000" eaLnBrk="1" hangingPunct="1">
              <a:spcBef>
                <a:spcPct val="50000"/>
              </a:spcBef>
            </a:pPr>
            <a:r>
              <a:rPr lang="en-GB" altLang="en-US" sz="2000" smtClean="0"/>
              <a:t>Police pressure and abuse of power (and some supportive ones)</a:t>
            </a:r>
          </a:p>
          <a:p>
            <a:pPr marL="381000" indent="-381000" eaLnBrk="1" hangingPunct="1">
              <a:spcBef>
                <a:spcPct val="50000"/>
              </a:spcBef>
            </a:pPr>
            <a:r>
              <a:rPr lang="en-GB" altLang="en-US" sz="2000" smtClean="0"/>
              <a:t>Resistance and challenge, but recognition of police ultimate power</a:t>
            </a:r>
          </a:p>
          <a:p>
            <a:pPr marL="381000" indent="-381000" algn="ctr" eaLnBrk="1" hangingPunct="1">
              <a:spcBef>
                <a:spcPct val="50000"/>
              </a:spcBef>
              <a:buFontTx/>
              <a:buNone/>
            </a:pPr>
            <a:r>
              <a:rPr lang="en-GB" altLang="en-US" sz="1600" i="1" smtClean="0"/>
              <a:t>.”If they talk to you with a bad attitude it makes me wanna like talk back to em like that. But then I just thought no what’s the point because they’ve got so much power over what I have and it’s not worth it. Because they’ll just keep you in there longer and then they’ll try thinking of other things to arrest you for. That’s just the police all over for you…they think they’ve got so much power”  (15 yr old male)</a:t>
            </a:r>
          </a:p>
          <a:p>
            <a:pPr marL="381000" indent="-381000" algn="ctr" eaLnBrk="1" hangingPunct="1">
              <a:spcBef>
                <a:spcPct val="50000"/>
              </a:spcBef>
              <a:buFontTx/>
              <a:buNone/>
            </a:pPr>
            <a:r>
              <a:rPr lang="en-GB" altLang="en-US" sz="900" i="1" smtClean="0"/>
              <a:t>--------------</a:t>
            </a:r>
          </a:p>
          <a:p>
            <a:pPr marL="381000" indent="-381000" algn="ctr" eaLnBrk="1" hangingPunct="1">
              <a:spcBef>
                <a:spcPct val="50000"/>
              </a:spcBef>
              <a:buFontTx/>
              <a:buNone/>
            </a:pPr>
            <a:r>
              <a:rPr lang="en-GB" altLang="en-US" sz="1600" i="1" smtClean="0"/>
              <a:t>“There's nothing you can do. You can’t beat the police or anything.”</a:t>
            </a:r>
            <a:r>
              <a:rPr lang="en-GB" altLang="en-US" sz="1600" smtClean="0"/>
              <a:t> (15 yr old male)</a:t>
            </a:r>
          </a:p>
          <a:p>
            <a:pPr marL="381000" indent="-381000" algn="ctr" eaLnBrk="1" hangingPunct="1">
              <a:spcBef>
                <a:spcPct val="50000"/>
              </a:spcBef>
              <a:buFontTx/>
              <a:buNone/>
            </a:pPr>
            <a:r>
              <a:rPr lang="en-GB" altLang="en-US" sz="900" smtClean="0"/>
              <a:t>------------</a:t>
            </a:r>
          </a:p>
          <a:p>
            <a:pPr marL="381000" indent="-381000" algn="ctr" eaLnBrk="1" hangingPunct="1">
              <a:spcBef>
                <a:spcPct val="50000"/>
              </a:spcBef>
              <a:buFontTx/>
              <a:buNone/>
            </a:pPr>
            <a:r>
              <a:rPr lang="en-GB" altLang="en-US" sz="1600" i="1" smtClean="0"/>
              <a:t>“.  I take the piss of them, because they take the piss of me so I take the piss back.  I never liked it.  They expected me to be quiet.  Now if they take the piss of me, I’m taking the piss back.  But some of them have been all right, but some of them take the piss.” (15 yr old male)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7651"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7652" name="Slide Number Placeholder 6"/>
          <p:cNvSpPr>
            <a:spLocks noGrp="1"/>
          </p:cNvSpPr>
          <p:nvPr>
            <p:ph type="sldNum" sz="quarter" idx="12"/>
          </p:nvPr>
        </p:nvSpPr>
        <p:spPr>
          <a:noFill/>
          <a:ln>
            <a:miter lim="800000"/>
            <a:headEnd/>
            <a:tailEnd/>
          </a:ln>
        </p:spPr>
        <p:txBody>
          <a:bodyPr/>
          <a:lstStyle/>
          <a:p>
            <a:fld id="{1C0665F2-DA36-47B5-A734-36CCF2001858}" type="slidenum">
              <a:rPr lang="en-GB" altLang="en-US"/>
              <a:pPr/>
              <a:t>25</a:t>
            </a:fld>
            <a:endParaRPr lang="en-GB" altLang="en-US"/>
          </a:p>
        </p:txBody>
      </p:sp>
      <p:sp>
        <p:nvSpPr>
          <p:cNvPr id="27653" name="Rectangle 2"/>
          <p:cNvSpPr>
            <a:spLocks noGrp="1" noChangeArrowheads="1"/>
          </p:cNvSpPr>
          <p:nvPr>
            <p:ph type="title"/>
          </p:nvPr>
        </p:nvSpPr>
        <p:spPr>
          <a:xfrm>
            <a:off x="1547813" y="188913"/>
            <a:ext cx="7596187" cy="1143000"/>
          </a:xfrm>
        </p:spPr>
        <p:txBody>
          <a:bodyPr/>
          <a:lstStyle/>
          <a:p>
            <a:pPr eaLnBrk="1" hangingPunct="1"/>
            <a:r>
              <a:rPr lang="en-GB" altLang="en-US" sz="2300" smtClean="0"/>
              <a:t>Conclusions: Recurring themes</a:t>
            </a:r>
            <a:endParaRPr lang="en-GB" altLang="en-US" sz="2100" smtClean="0"/>
          </a:p>
        </p:txBody>
      </p:sp>
      <p:sp>
        <p:nvSpPr>
          <p:cNvPr id="27654" name="Rectangle 3"/>
          <p:cNvSpPr>
            <a:spLocks noGrp="1" noChangeArrowheads="1"/>
          </p:cNvSpPr>
          <p:nvPr>
            <p:ph type="body" sz="half" idx="1"/>
          </p:nvPr>
        </p:nvSpPr>
        <p:spPr>
          <a:xfrm>
            <a:off x="395288" y="1700213"/>
            <a:ext cx="8316912" cy="4281487"/>
          </a:xfrm>
        </p:spPr>
        <p:txBody>
          <a:bodyPr/>
          <a:lstStyle/>
          <a:p>
            <a:pPr marL="381000" indent="-381000" eaLnBrk="1" hangingPunct="1">
              <a:spcBef>
                <a:spcPct val="50000"/>
              </a:spcBef>
            </a:pPr>
            <a:r>
              <a:rPr lang="en-GB" altLang="en-US" sz="2000" smtClean="0"/>
              <a:t>Confusion over procedures and rights (lack of protection)</a:t>
            </a:r>
          </a:p>
          <a:p>
            <a:pPr marL="381000" indent="-381000" eaLnBrk="1" hangingPunct="1">
              <a:spcBef>
                <a:spcPct val="50000"/>
              </a:spcBef>
            </a:pPr>
            <a:r>
              <a:rPr lang="en-GB" altLang="en-US" sz="2000" smtClean="0"/>
              <a:t>Anxiety and coping mechanisms</a:t>
            </a:r>
          </a:p>
          <a:p>
            <a:pPr marL="381000" indent="-381000" eaLnBrk="1" hangingPunct="1">
              <a:spcBef>
                <a:spcPct val="50000"/>
              </a:spcBef>
            </a:pPr>
            <a:r>
              <a:rPr lang="en-GB" altLang="en-US" sz="2000" smtClean="0"/>
              <a:t>Anxiety flashpoints: home arrest, transfer, cells, interview</a:t>
            </a:r>
          </a:p>
          <a:p>
            <a:pPr marL="381000" indent="-381000" eaLnBrk="1" hangingPunct="1">
              <a:spcBef>
                <a:spcPct val="50000"/>
              </a:spcBef>
            </a:pPr>
            <a:r>
              <a:rPr lang="en-GB" altLang="en-US" sz="2000" smtClean="0"/>
              <a:t>Positive and negative support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8675"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8676" name="Slide Number Placeholder 6"/>
          <p:cNvSpPr>
            <a:spLocks noGrp="1"/>
          </p:cNvSpPr>
          <p:nvPr>
            <p:ph type="sldNum" sz="quarter" idx="12"/>
          </p:nvPr>
        </p:nvSpPr>
        <p:spPr>
          <a:noFill/>
          <a:ln>
            <a:miter lim="800000"/>
            <a:headEnd/>
            <a:tailEnd/>
          </a:ln>
        </p:spPr>
        <p:txBody>
          <a:bodyPr/>
          <a:lstStyle/>
          <a:p>
            <a:fld id="{466755A5-105A-4F18-92F9-ED1A37BFC29A}" type="slidenum">
              <a:rPr lang="en-GB" altLang="en-US"/>
              <a:pPr/>
              <a:t>26</a:t>
            </a:fld>
            <a:endParaRPr lang="en-GB" altLang="en-US"/>
          </a:p>
        </p:txBody>
      </p:sp>
      <p:sp>
        <p:nvSpPr>
          <p:cNvPr id="28677" name="Rectangle 2"/>
          <p:cNvSpPr>
            <a:spLocks noGrp="1" noChangeArrowheads="1"/>
          </p:cNvSpPr>
          <p:nvPr>
            <p:ph type="title"/>
          </p:nvPr>
        </p:nvSpPr>
        <p:spPr>
          <a:xfrm>
            <a:off x="1547813" y="188913"/>
            <a:ext cx="7596187" cy="1143000"/>
          </a:xfrm>
        </p:spPr>
        <p:txBody>
          <a:bodyPr/>
          <a:lstStyle/>
          <a:p>
            <a:pPr eaLnBrk="1" hangingPunct="1"/>
            <a:r>
              <a:rPr lang="en-GB" altLang="en-US" sz="2700" smtClean="0"/>
              <a:t>Conclusions: What can we learn?</a:t>
            </a:r>
          </a:p>
        </p:txBody>
      </p:sp>
      <p:sp>
        <p:nvSpPr>
          <p:cNvPr id="28678" name="Rectangle 3"/>
          <p:cNvSpPr>
            <a:spLocks noGrp="1" noChangeArrowheads="1"/>
          </p:cNvSpPr>
          <p:nvPr>
            <p:ph type="body" sz="half" idx="1"/>
          </p:nvPr>
        </p:nvSpPr>
        <p:spPr>
          <a:xfrm>
            <a:off x="323850" y="1700213"/>
            <a:ext cx="8496300" cy="4281487"/>
          </a:xfrm>
        </p:spPr>
        <p:txBody>
          <a:bodyPr/>
          <a:lstStyle/>
          <a:p>
            <a:pPr marL="381000" indent="-381000" eaLnBrk="1" hangingPunct="1">
              <a:spcBef>
                <a:spcPct val="50000"/>
              </a:spcBef>
            </a:pPr>
            <a:r>
              <a:rPr lang="en-GB" altLang="en-US" sz="2000" smtClean="0"/>
              <a:t>YP have sophisticated critical analysis </a:t>
            </a:r>
            <a:r>
              <a:rPr lang="en-GB" altLang="en-US" sz="1800" smtClean="0"/>
              <a:t>– including power issues (particularly with female offenders)</a:t>
            </a:r>
          </a:p>
          <a:p>
            <a:pPr marL="381000" indent="-381000" eaLnBrk="1" hangingPunct="1">
              <a:spcBef>
                <a:spcPct val="50000"/>
              </a:spcBef>
            </a:pPr>
            <a:r>
              <a:rPr lang="en-GB" altLang="en-US" sz="2000" smtClean="0"/>
              <a:t>YP claim their behaviour is reaction to police &gt; police training to ease trauma and secure positive relations</a:t>
            </a:r>
          </a:p>
          <a:p>
            <a:pPr marL="381000" indent="-381000" eaLnBrk="1" hangingPunct="1">
              <a:spcBef>
                <a:spcPct val="50000"/>
              </a:spcBef>
            </a:pPr>
            <a:r>
              <a:rPr lang="en-GB" altLang="en-US" sz="2000" smtClean="0"/>
              <a:t>Should not assume that parents will be positive support &gt; importance of solicitor</a:t>
            </a:r>
          </a:p>
          <a:p>
            <a:pPr marL="381000" indent="-381000" eaLnBrk="1" hangingPunct="1">
              <a:spcBef>
                <a:spcPct val="50000"/>
              </a:spcBef>
            </a:pPr>
            <a:r>
              <a:rPr lang="en-GB" altLang="en-US" sz="2000" smtClean="0"/>
              <a:t>Need to focus anxiety flashpoints &gt; invitational arrest at station avoids home anxieties etc</a:t>
            </a:r>
          </a:p>
          <a:p>
            <a:pPr marL="381000" indent="-381000" eaLnBrk="1" hangingPunct="1">
              <a:spcBef>
                <a:spcPct val="50000"/>
              </a:spcBef>
            </a:pPr>
            <a:r>
              <a:rPr lang="en-GB" altLang="en-US" sz="2000" smtClean="0"/>
              <a:t>Perception of summary justice &gt; communication and procedure (e.g. early solicitor)</a:t>
            </a:r>
          </a:p>
          <a:p>
            <a:pPr marL="381000" indent="-381000" eaLnBrk="1" hangingPunct="1">
              <a:spcBef>
                <a:spcPct val="50000"/>
              </a:spcBef>
            </a:pPr>
            <a:r>
              <a:rPr lang="en-GB" altLang="en-US" sz="2000" smtClean="0"/>
              <a:t>Young offenders are children &gt;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29699"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29700" name="Slide Number Placeholder 6"/>
          <p:cNvSpPr>
            <a:spLocks noGrp="1"/>
          </p:cNvSpPr>
          <p:nvPr>
            <p:ph type="sldNum" sz="quarter" idx="12"/>
          </p:nvPr>
        </p:nvSpPr>
        <p:spPr>
          <a:noFill/>
          <a:ln>
            <a:miter lim="800000"/>
            <a:headEnd/>
            <a:tailEnd/>
          </a:ln>
        </p:spPr>
        <p:txBody>
          <a:bodyPr/>
          <a:lstStyle/>
          <a:p>
            <a:fld id="{6F9B582E-5866-44E4-B716-1E8E7923EDB9}" type="slidenum">
              <a:rPr lang="en-GB" altLang="en-US"/>
              <a:pPr/>
              <a:t>27</a:t>
            </a:fld>
            <a:endParaRPr lang="en-GB" altLang="en-US"/>
          </a:p>
        </p:txBody>
      </p:sp>
      <p:sp>
        <p:nvSpPr>
          <p:cNvPr id="29701" name="Rectangle 2"/>
          <p:cNvSpPr>
            <a:spLocks noGrp="1" noChangeArrowheads="1"/>
          </p:cNvSpPr>
          <p:nvPr>
            <p:ph type="title"/>
          </p:nvPr>
        </p:nvSpPr>
        <p:spPr>
          <a:xfrm>
            <a:off x="1547813" y="188913"/>
            <a:ext cx="7596187" cy="1143000"/>
          </a:xfrm>
        </p:spPr>
        <p:txBody>
          <a:bodyPr/>
          <a:lstStyle/>
          <a:p>
            <a:pPr eaLnBrk="1" hangingPunct="1"/>
            <a:r>
              <a:rPr lang="en-GB" altLang="en-US" sz="2700" smtClean="0"/>
              <a:t>Conclusions: Offenders as children</a:t>
            </a:r>
          </a:p>
        </p:txBody>
      </p:sp>
      <p:sp>
        <p:nvSpPr>
          <p:cNvPr id="29702" name="Rectangle 3"/>
          <p:cNvSpPr>
            <a:spLocks noGrp="1" noChangeArrowheads="1"/>
          </p:cNvSpPr>
          <p:nvPr>
            <p:ph type="body" sz="half" idx="1"/>
          </p:nvPr>
        </p:nvSpPr>
        <p:spPr>
          <a:xfrm>
            <a:off x="323850" y="2060575"/>
            <a:ext cx="8820150" cy="4281488"/>
          </a:xfrm>
        </p:spPr>
        <p:txBody>
          <a:bodyPr/>
          <a:lstStyle/>
          <a:p>
            <a:pPr marL="381000" indent="-381000" eaLnBrk="1" hangingPunct="1">
              <a:spcBef>
                <a:spcPct val="50000"/>
              </a:spcBef>
              <a:buFontTx/>
              <a:buNone/>
            </a:pPr>
            <a:r>
              <a:rPr lang="en-GB" altLang="en-US" sz="2000" smtClean="0"/>
              <a:t>Bottom line:</a:t>
            </a:r>
            <a:endParaRPr lang="en-GB" altLang="en-US" sz="2000" i="1" smtClean="0">
              <a:latin typeface="Book Antiqua" pitchFamily="18" charset="0"/>
            </a:endParaRPr>
          </a:p>
          <a:p>
            <a:pPr marL="381000" indent="-381000" eaLnBrk="1" hangingPunct="1">
              <a:spcBef>
                <a:spcPct val="50000"/>
              </a:spcBef>
            </a:pPr>
            <a:r>
              <a:rPr lang="en-GB" altLang="en-US" sz="2000" smtClean="0"/>
              <a:t>Young people still children before offenders – with childlike concerns</a:t>
            </a:r>
          </a:p>
          <a:p>
            <a:pPr marL="381000" indent="-381000" eaLnBrk="1" hangingPunct="1">
              <a:spcBef>
                <a:spcPct val="50000"/>
              </a:spcBef>
            </a:pPr>
            <a:r>
              <a:rPr lang="en-GB" altLang="en-US" sz="2000" smtClean="0"/>
              <a:t>Vulnerable to adult-child power relations (not just judicial power)</a:t>
            </a:r>
          </a:p>
          <a:p>
            <a:pPr marL="800100" lvl="1" indent="-342900" eaLnBrk="1" hangingPunct="1">
              <a:spcBef>
                <a:spcPct val="50000"/>
              </a:spcBef>
            </a:pPr>
            <a:r>
              <a:rPr lang="en-GB" altLang="en-US" sz="1800" smtClean="0"/>
              <a:t>Mental vulnerability</a:t>
            </a:r>
          </a:p>
          <a:p>
            <a:pPr marL="800100" lvl="1" indent="-342900" eaLnBrk="1" hangingPunct="1">
              <a:spcBef>
                <a:spcPct val="50000"/>
              </a:spcBef>
            </a:pPr>
            <a:r>
              <a:rPr lang="en-GB" altLang="en-US" sz="1800" smtClean="0"/>
              <a:t>Judicial vulnerability (e.g. pressures in interviews)</a:t>
            </a:r>
          </a:p>
          <a:p>
            <a:pPr marL="800100" lvl="1" indent="-342900" eaLnBrk="1" hangingPunct="1">
              <a:spcBef>
                <a:spcPct val="50000"/>
              </a:spcBef>
            </a:pPr>
            <a:endParaRPr lang="en-GB" altLang="en-US" sz="1800" smtClean="0"/>
          </a:p>
          <a:p>
            <a:pPr marL="381000" indent="-381000" eaLnBrk="1" hangingPunct="1">
              <a:spcBef>
                <a:spcPct val="50000"/>
              </a:spcBef>
            </a:pPr>
            <a:r>
              <a:rPr lang="en-GB" altLang="en-US" sz="2000" smtClean="0"/>
              <a:t>Child protection review of police care</a:t>
            </a:r>
          </a:p>
          <a:p>
            <a:pPr marL="800100" lvl="1" indent="-342900" eaLnBrk="1" hangingPunct="1">
              <a:spcBef>
                <a:spcPct val="50000"/>
              </a:spcBef>
            </a:pPr>
            <a:r>
              <a:rPr lang="en-GB" altLang="en-US" sz="1800" smtClean="0"/>
              <a:t>Children Act ruling (Munby judgement 2002)</a:t>
            </a:r>
          </a:p>
          <a:p>
            <a:pPr marL="800100" lvl="1" indent="-342900" eaLnBrk="1" hangingPunct="1">
              <a:spcBef>
                <a:spcPct val="50000"/>
              </a:spcBef>
            </a:pPr>
            <a:r>
              <a:rPr lang="en-GB" altLang="en-US" sz="1800" smtClean="0"/>
              <a:t>Police care shouldn’t be overlooked</a:t>
            </a:r>
          </a:p>
          <a:p>
            <a:pPr marL="381000" indent="-381000" eaLnBrk="1" hangingPunct="1">
              <a:spcBef>
                <a:spcPct val="50000"/>
              </a:spcBef>
              <a:buFontTx/>
              <a:buNone/>
            </a:pPr>
            <a:endParaRPr lang="en-GB" altLang="en-US" sz="200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30723"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30724" name="Slide Number Placeholder 6"/>
          <p:cNvSpPr>
            <a:spLocks noGrp="1"/>
          </p:cNvSpPr>
          <p:nvPr>
            <p:ph type="sldNum" sz="quarter" idx="12"/>
          </p:nvPr>
        </p:nvSpPr>
        <p:spPr>
          <a:noFill/>
          <a:ln>
            <a:miter lim="800000"/>
            <a:headEnd/>
            <a:tailEnd/>
          </a:ln>
        </p:spPr>
        <p:txBody>
          <a:bodyPr/>
          <a:lstStyle/>
          <a:p>
            <a:fld id="{ED596379-825A-4915-843C-FB243A23998B}" type="slidenum">
              <a:rPr lang="en-GB" altLang="en-US"/>
              <a:pPr/>
              <a:t>28</a:t>
            </a:fld>
            <a:endParaRPr lang="en-GB" altLang="en-US"/>
          </a:p>
        </p:txBody>
      </p:sp>
      <p:sp>
        <p:nvSpPr>
          <p:cNvPr id="30725" name="Rectangle 2"/>
          <p:cNvSpPr>
            <a:spLocks noGrp="1" noChangeArrowheads="1"/>
          </p:cNvSpPr>
          <p:nvPr>
            <p:ph type="title"/>
          </p:nvPr>
        </p:nvSpPr>
        <p:spPr>
          <a:xfrm>
            <a:off x="1547813" y="188913"/>
            <a:ext cx="7596187" cy="1143000"/>
          </a:xfrm>
        </p:spPr>
        <p:txBody>
          <a:bodyPr/>
          <a:lstStyle/>
          <a:p>
            <a:pPr eaLnBrk="1" hangingPunct="1"/>
            <a:r>
              <a:rPr lang="en-GB" altLang="en-US" sz="2700" smtClean="0"/>
              <a:t>Conclusions: Offenders as children</a:t>
            </a:r>
          </a:p>
        </p:txBody>
      </p:sp>
      <p:sp>
        <p:nvSpPr>
          <p:cNvPr id="30726" name="Text Box 5"/>
          <p:cNvSpPr txBox="1">
            <a:spLocks noChangeArrowheads="1"/>
          </p:cNvSpPr>
          <p:nvPr/>
        </p:nvSpPr>
        <p:spPr bwMode="auto">
          <a:xfrm>
            <a:off x="323850" y="2349500"/>
            <a:ext cx="8496300" cy="3357563"/>
          </a:xfrm>
          <a:prstGeom prst="rect">
            <a:avLst/>
          </a:prstGeom>
          <a:noFill/>
          <a:ln w="9525">
            <a:noFill/>
            <a:miter lim="800000"/>
            <a:headEnd/>
            <a:tailEnd/>
          </a:ln>
          <a:effectLst/>
        </p:spPr>
        <p:txBody>
          <a:bodyPr>
            <a:spAutoFit/>
          </a:bodyPr>
          <a:lstStyle/>
          <a:p>
            <a:pPr marL="895350" indent="-447675" eaLnBrk="1" hangingPunct="1"/>
            <a:r>
              <a:rPr lang="en-GB" altLang="en-US" i="1"/>
              <a:t>“There's no privacy [in the police cell].  When I go to sleep I like to suck my thumb and twiddle my belly button and when I'm in the cell I always do it cos it’s my comfort.  And.. the sniggers you get, little sniggery and snidey comments all the time.  When …As soon as your mum or whoever’s with you.. is not around, not in ear sight, that’s when they start going on. And because you're a child, if you say ‘mum.. that officer was really rude to me, he called me this, he called me that’.. your mums not gonna believe you.  [She’ll say].. “You're just saying that, he's a police officer.. he's not allowed to do that”  Not allowed? When has that ever stopped em?”</a:t>
            </a:r>
          </a:p>
          <a:p>
            <a:pPr marL="895350" indent="-447675" eaLnBrk="1" hangingPunct="1"/>
            <a:endParaRPr lang="en-GB" altLang="en-US" i="1"/>
          </a:p>
          <a:p>
            <a:pPr marL="895350" indent="-447675" eaLnBrk="1" hangingPunct="1"/>
            <a:r>
              <a:rPr lang="en-GB" altLang="en-US" i="1"/>
              <a:t>(15 yr old female)</a:t>
            </a:r>
          </a:p>
          <a:p>
            <a:pPr marL="895350" indent="-447675" algn="ctr" eaLnBrk="1" hangingPunct="1"/>
            <a:endParaRPr lang="en-GB" altLang="en-US" sz="16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31747"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31748" name="Slide Number Placeholder 6"/>
          <p:cNvSpPr>
            <a:spLocks noGrp="1"/>
          </p:cNvSpPr>
          <p:nvPr>
            <p:ph type="sldNum" sz="quarter" idx="12"/>
          </p:nvPr>
        </p:nvSpPr>
        <p:spPr>
          <a:noFill/>
          <a:ln>
            <a:miter lim="800000"/>
            <a:headEnd/>
            <a:tailEnd/>
          </a:ln>
        </p:spPr>
        <p:txBody>
          <a:bodyPr/>
          <a:lstStyle/>
          <a:p>
            <a:fld id="{C7CD6474-00BD-49F4-BB4B-8E7154D5284A}" type="slidenum">
              <a:rPr lang="en-GB" altLang="en-US"/>
              <a:pPr/>
              <a:t>29</a:t>
            </a:fld>
            <a:endParaRPr lang="en-GB" altLang="en-US"/>
          </a:p>
        </p:txBody>
      </p:sp>
      <p:sp>
        <p:nvSpPr>
          <p:cNvPr id="31749" name="Rectangle 2"/>
          <p:cNvSpPr>
            <a:spLocks noGrp="1" noChangeArrowheads="1"/>
          </p:cNvSpPr>
          <p:nvPr>
            <p:ph type="title"/>
          </p:nvPr>
        </p:nvSpPr>
        <p:spPr>
          <a:xfrm>
            <a:off x="1547813" y="188913"/>
            <a:ext cx="7596187" cy="1143000"/>
          </a:xfrm>
        </p:spPr>
        <p:txBody>
          <a:bodyPr/>
          <a:lstStyle/>
          <a:p>
            <a:pPr eaLnBrk="1" hangingPunct="1"/>
            <a:r>
              <a:rPr lang="en-GB" altLang="en-US" sz="2700" smtClean="0"/>
              <a:t>References</a:t>
            </a:r>
          </a:p>
        </p:txBody>
      </p:sp>
      <p:sp>
        <p:nvSpPr>
          <p:cNvPr id="31750" name="Text Box 3"/>
          <p:cNvSpPr txBox="1">
            <a:spLocks noChangeArrowheads="1"/>
          </p:cNvSpPr>
          <p:nvPr/>
        </p:nvSpPr>
        <p:spPr bwMode="auto">
          <a:xfrm>
            <a:off x="323850" y="1628775"/>
            <a:ext cx="8496300" cy="4772025"/>
          </a:xfrm>
          <a:prstGeom prst="rect">
            <a:avLst/>
          </a:prstGeom>
          <a:noFill/>
          <a:ln w="9525">
            <a:noFill/>
            <a:miter lim="800000"/>
            <a:headEnd/>
            <a:tailEnd/>
          </a:ln>
          <a:effectLst/>
        </p:spPr>
        <p:txBody>
          <a:bodyPr>
            <a:spAutoFit/>
          </a:bodyPr>
          <a:lstStyle/>
          <a:p>
            <a:pPr marL="895350" indent="-447675" algn="just" eaLnBrk="1" hangingPunct="1"/>
            <a:endParaRPr lang="en-GB" altLang="en-US" sz="1400"/>
          </a:p>
          <a:p>
            <a:pPr marL="895350" indent="-447675" algn="just" eaLnBrk="1" hangingPunct="1"/>
            <a:r>
              <a:rPr lang="en-GB" altLang="en-US" sz="1400"/>
              <a:t>Jamieson, J., McIvor, G., &amp; Murray, C. (1999).  </a:t>
            </a:r>
            <a:r>
              <a:rPr lang="en-GB" altLang="en-US" sz="1400" i="1"/>
              <a:t>Understanding Offending Among Young People</a:t>
            </a:r>
            <a:r>
              <a:rPr lang="en-GB" altLang="en-US" sz="1400"/>
              <a:t>.  Edinburgh: Edinburgh Stationary Office.</a:t>
            </a:r>
          </a:p>
          <a:p>
            <a:pPr marL="895350" indent="-447675" algn="just" eaLnBrk="1" hangingPunct="1"/>
            <a:endParaRPr lang="en-GB" altLang="en-US" sz="1400"/>
          </a:p>
          <a:p>
            <a:pPr marL="895350" indent="-447675" algn="just" eaLnBrk="1" hangingPunct="1"/>
            <a:r>
              <a:rPr lang="en-GB" altLang="en-US" sz="1400"/>
              <a:t>Leitch, H. (eds.) (1999).  </a:t>
            </a:r>
            <a:r>
              <a:rPr lang="en-GB" altLang="en-US" sz="1400" i="1"/>
              <a:t>When the key turns: written contributions from young people in secure accommodation.  2nd edition, </a:t>
            </a:r>
            <a:r>
              <a:rPr lang="en-GB" altLang="en-US" sz="1400"/>
              <a:t>Exeter: Atkinson Unit.</a:t>
            </a:r>
          </a:p>
          <a:p>
            <a:pPr marL="895350" indent="-447675" algn="just" eaLnBrk="1" hangingPunct="1"/>
            <a:endParaRPr lang="en-GB" altLang="en-US" sz="1400"/>
          </a:p>
          <a:p>
            <a:pPr marL="895350" indent="-447675" algn="just" eaLnBrk="1" hangingPunct="1"/>
            <a:r>
              <a:rPr lang="en-GB" altLang="en-US" sz="1400"/>
              <a:t>Lyon, J., Dennison, C., &amp; Wilson, A. (2000).  </a:t>
            </a:r>
            <a:r>
              <a:rPr lang="en-GB" altLang="en-US" sz="1400" i="1"/>
              <a:t>‘Tell Them So They Listen’: Messages from Young People in Custody.  </a:t>
            </a:r>
            <a:r>
              <a:rPr lang="en-GB" altLang="en-US" sz="1400"/>
              <a:t>London: Home Office.</a:t>
            </a:r>
          </a:p>
          <a:p>
            <a:pPr marL="895350" indent="-447675" algn="just" eaLnBrk="1" hangingPunct="1"/>
            <a:endParaRPr lang="en-GB" altLang="en-US" sz="1400"/>
          </a:p>
          <a:p>
            <a:pPr marL="895350" indent="-447675" algn="just" eaLnBrk="1" hangingPunct="1"/>
            <a:r>
              <a:rPr lang="en-GB" altLang="en-US" sz="1400"/>
              <a:t>Rogowski, S. (2000).  Young offenders: their experience of offending and the youth justice system.  </a:t>
            </a:r>
            <a:r>
              <a:rPr lang="en-GB" altLang="en-US" sz="1400" i="1"/>
              <a:t>Youth and Policy</a:t>
            </a:r>
            <a:r>
              <a:rPr lang="en-GB" altLang="en-US" sz="1400"/>
              <a:t>, 70, 52-70.</a:t>
            </a:r>
          </a:p>
          <a:p>
            <a:pPr marL="895350" indent="-447675" algn="just" eaLnBrk="1" hangingPunct="1"/>
            <a:endParaRPr lang="en-GB" altLang="en-US" sz="1400"/>
          </a:p>
          <a:p>
            <a:pPr marL="895350" indent="-447675" algn="just" eaLnBrk="1" hangingPunct="1"/>
            <a:r>
              <a:rPr lang="en-GB" altLang="en-US" sz="1400"/>
              <a:t>Princes Trust (2001).  </a:t>
            </a:r>
            <a:r>
              <a:rPr lang="en-GB" altLang="en-US" sz="1400" i="1"/>
              <a:t>It’s Like That.  The views and hopes of disadvantaged young people.</a:t>
            </a:r>
            <a:r>
              <a:rPr lang="en-GB" altLang="en-US" sz="1400"/>
              <a:t>  London: The Princes Trust.</a:t>
            </a:r>
          </a:p>
          <a:p>
            <a:pPr marL="895350" indent="-447675" algn="just" eaLnBrk="1" hangingPunct="1"/>
            <a:endParaRPr lang="en-GB" altLang="en-US" sz="1400"/>
          </a:p>
          <a:p>
            <a:pPr marL="895350" indent="-447675" algn="just" eaLnBrk="1" hangingPunct="1"/>
            <a:r>
              <a:rPr lang="en-GB" altLang="en-US" sz="1400"/>
              <a:t>Smith, D. (1976).  </a:t>
            </a:r>
            <a:r>
              <a:rPr lang="en-GB" altLang="en-US" sz="1400" i="1"/>
              <a:t>Young People and The Police.</a:t>
            </a:r>
            <a:r>
              <a:rPr lang="en-GB" altLang="en-US" sz="1400"/>
              <a:t>: Leicester: The National Youth Bureau.</a:t>
            </a:r>
          </a:p>
          <a:p>
            <a:pPr marL="895350" indent="-447675" algn="just" eaLnBrk="1" hangingPunct="1"/>
            <a:endParaRPr lang="en-GB" altLang="en-US" sz="1400"/>
          </a:p>
          <a:p>
            <a:pPr marL="895350" indent="-447675" algn="just" eaLnBrk="1" hangingPunct="1"/>
            <a:r>
              <a:rPr lang="en-GB" altLang="en-US" sz="1400"/>
              <a:t>Tisseyre, C. (1976).  The image and attitude of young people towards the police.  </a:t>
            </a:r>
            <a:r>
              <a:rPr lang="en-GB" altLang="en-US" sz="1400" i="1"/>
              <a:t>International Child Welfare Review</a:t>
            </a:r>
            <a:r>
              <a:rPr lang="en-GB" altLang="en-US" sz="1400"/>
              <a:t>, No. 30-31, 94-105.</a:t>
            </a:r>
          </a:p>
          <a:p>
            <a:pPr marL="895350" indent="-447675" algn="just" eaLnBrk="1" hangingPunct="1"/>
            <a:endParaRPr lang="en-GB" altLang="en-US" sz="1400"/>
          </a:p>
          <a:p>
            <a:pPr marL="895350" indent="-447675" algn="just" eaLnBrk="1" hangingPunct="1"/>
            <a:endParaRPr lang="en-GB" altLang="en-US"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5123" name="Footer Placeholder 4"/>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5124" name="Slide Number Placeholder 5"/>
          <p:cNvSpPr>
            <a:spLocks noGrp="1"/>
          </p:cNvSpPr>
          <p:nvPr>
            <p:ph type="sldNum" sz="quarter" idx="12"/>
          </p:nvPr>
        </p:nvSpPr>
        <p:spPr>
          <a:noFill/>
          <a:ln>
            <a:miter lim="800000"/>
            <a:headEnd/>
            <a:tailEnd/>
          </a:ln>
        </p:spPr>
        <p:txBody>
          <a:bodyPr/>
          <a:lstStyle/>
          <a:p>
            <a:fld id="{18A38A45-DBD0-4238-9BA3-0EF886A62F2A}" type="slidenum">
              <a:rPr lang="en-GB" altLang="en-US"/>
              <a:pPr/>
              <a:t>3</a:t>
            </a:fld>
            <a:endParaRPr lang="en-GB" altLang="en-US"/>
          </a:p>
        </p:txBody>
      </p:sp>
      <p:sp>
        <p:nvSpPr>
          <p:cNvPr id="5125" name="Rectangle 2"/>
          <p:cNvSpPr>
            <a:spLocks noGrp="1" noChangeArrowheads="1"/>
          </p:cNvSpPr>
          <p:nvPr>
            <p:ph type="title"/>
          </p:nvPr>
        </p:nvSpPr>
        <p:spPr>
          <a:xfrm>
            <a:off x="1476375" y="188913"/>
            <a:ext cx="7667625" cy="1143000"/>
          </a:xfrm>
        </p:spPr>
        <p:txBody>
          <a:bodyPr/>
          <a:lstStyle/>
          <a:p>
            <a:pPr eaLnBrk="1" hangingPunct="1"/>
            <a:r>
              <a:rPr lang="en-GB" altLang="en-US" sz="2700" smtClean="0"/>
              <a:t>Where the international literature takes us</a:t>
            </a:r>
          </a:p>
        </p:txBody>
      </p:sp>
      <p:sp>
        <p:nvSpPr>
          <p:cNvPr id="5126" name="Rectangle 3"/>
          <p:cNvSpPr>
            <a:spLocks noGrp="1" noChangeArrowheads="1"/>
          </p:cNvSpPr>
          <p:nvPr>
            <p:ph type="body" idx="1"/>
          </p:nvPr>
        </p:nvSpPr>
        <p:spPr>
          <a:xfrm>
            <a:off x="323850" y="1844675"/>
            <a:ext cx="8275638" cy="4114800"/>
          </a:xfrm>
        </p:spPr>
        <p:txBody>
          <a:bodyPr/>
          <a:lstStyle/>
          <a:p>
            <a:pPr eaLnBrk="1" hangingPunct="1">
              <a:spcBef>
                <a:spcPct val="50000"/>
              </a:spcBef>
              <a:tabLst>
                <a:tab pos="1616075" algn="l"/>
              </a:tabLst>
            </a:pPr>
            <a:r>
              <a:rPr lang="en-GB" altLang="en-US" sz="2000" smtClean="0"/>
              <a:t>Negative perceptions if previous contact with police </a:t>
            </a:r>
            <a:r>
              <a:rPr lang="en-GB" altLang="en-US" sz="1700" smtClean="0"/>
              <a:t>(Lyon et al 2000; Griffiths &amp; Winfree 1982)</a:t>
            </a:r>
          </a:p>
          <a:p>
            <a:pPr eaLnBrk="1" hangingPunct="1">
              <a:spcBef>
                <a:spcPct val="50000"/>
              </a:spcBef>
              <a:tabLst>
                <a:tab pos="1616075" algn="l"/>
              </a:tabLst>
            </a:pPr>
            <a:r>
              <a:rPr lang="en-GB" altLang="en-US" sz="2000" smtClean="0"/>
              <a:t>Frustration at police closed to communication &amp; understanding, wrongly charging </a:t>
            </a:r>
            <a:r>
              <a:rPr lang="en-GB" altLang="en-US" sz="1700" smtClean="0"/>
              <a:t>(</a:t>
            </a:r>
            <a:r>
              <a:rPr lang="en-US" altLang="en-US" sz="1700" smtClean="0"/>
              <a:t>Tisseyre 1976; Jamieson et al 1999)</a:t>
            </a:r>
          </a:p>
          <a:p>
            <a:pPr eaLnBrk="1" hangingPunct="1">
              <a:spcBef>
                <a:spcPct val="50000"/>
              </a:spcBef>
              <a:tabLst>
                <a:tab pos="1616075" algn="l"/>
              </a:tabLst>
            </a:pPr>
            <a:r>
              <a:rPr lang="en-GB" altLang="en-US" sz="2000" smtClean="0"/>
              <a:t>Allegations of mistreatment </a:t>
            </a:r>
            <a:r>
              <a:rPr lang="en-US" altLang="en-US" sz="1700" smtClean="0"/>
              <a:t>(Jamieson et al 1999; Smith 1976;</a:t>
            </a:r>
            <a:r>
              <a:rPr lang="en-GB" altLang="en-US" sz="1700" smtClean="0"/>
              <a:t> </a:t>
            </a:r>
            <a:r>
              <a:rPr lang="en-US" altLang="en-US" sz="1700" smtClean="0"/>
              <a:t>The Princes Trust 2001; Rogowski 2000; </a:t>
            </a:r>
            <a:r>
              <a:rPr lang="en-GB" altLang="en-US" sz="1700" smtClean="0"/>
              <a:t>Lyon et al 2000</a:t>
            </a:r>
            <a:r>
              <a:rPr lang="en-US" altLang="en-US" sz="1700" smtClean="0"/>
              <a:t>)</a:t>
            </a:r>
            <a:r>
              <a:rPr lang="en-GB" altLang="en-US" sz="1900" smtClean="0"/>
              <a:t> </a:t>
            </a:r>
          </a:p>
          <a:p>
            <a:pPr eaLnBrk="1" hangingPunct="1">
              <a:spcBef>
                <a:spcPct val="50000"/>
              </a:spcBef>
              <a:tabLst>
                <a:tab pos="1616075" algn="l"/>
              </a:tabLst>
            </a:pPr>
            <a:r>
              <a:rPr lang="en-GB" altLang="en-US" sz="2000" smtClean="0"/>
              <a:t>Felt had no recourse to abuse </a:t>
            </a:r>
            <a:r>
              <a:rPr lang="en-GB" altLang="en-US" sz="1700" smtClean="0"/>
              <a:t>(Lyon et al 2000)</a:t>
            </a:r>
          </a:p>
          <a:p>
            <a:pPr eaLnBrk="1" hangingPunct="1">
              <a:spcBef>
                <a:spcPct val="50000"/>
              </a:spcBef>
              <a:tabLst>
                <a:tab pos="1616075" algn="l"/>
              </a:tabLst>
            </a:pPr>
            <a:r>
              <a:rPr lang="en-GB" altLang="en-US" sz="2000" smtClean="0"/>
              <a:t>Afraid an bewildered at station </a:t>
            </a:r>
            <a:r>
              <a:rPr lang="en-GB" altLang="en-US" sz="1700" smtClean="0"/>
              <a:t>(Smith 1976)</a:t>
            </a:r>
          </a:p>
          <a:p>
            <a:pPr eaLnBrk="1" hangingPunct="1">
              <a:spcBef>
                <a:spcPct val="50000"/>
              </a:spcBef>
              <a:tabLst>
                <a:tab pos="1616075" algn="l"/>
              </a:tabLst>
            </a:pPr>
            <a:r>
              <a:rPr lang="en-GB" altLang="en-US" sz="2000" smtClean="0"/>
              <a:t>Upset in police cells, crying every night, boredom </a:t>
            </a:r>
            <a:r>
              <a:rPr lang="en-GB" altLang="en-US" sz="1700" smtClean="0"/>
              <a:t>(</a:t>
            </a:r>
            <a:r>
              <a:rPr lang="en-US" altLang="en-US" sz="1700" smtClean="0"/>
              <a:t>Leitch 1999</a:t>
            </a:r>
            <a:r>
              <a:rPr lang="en-GB" altLang="en-US" sz="170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6147" name="Footer Placeholder 4"/>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6148" name="Slide Number Placeholder 5"/>
          <p:cNvSpPr>
            <a:spLocks noGrp="1"/>
          </p:cNvSpPr>
          <p:nvPr>
            <p:ph type="sldNum" sz="quarter" idx="12"/>
          </p:nvPr>
        </p:nvSpPr>
        <p:spPr>
          <a:noFill/>
          <a:ln>
            <a:miter lim="800000"/>
            <a:headEnd/>
            <a:tailEnd/>
          </a:ln>
        </p:spPr>
        <p:txBody>
          <a:bodyPr/>
          <a:lstStyle/>
          <a:p>
            <a:fld id="{3A671F62-5558-4CAB-ACC2-0A74370115FF}" type="slidenum">
              <a:rPr lang="en-GB" altLang="en-US"/>
              <a:pPr/>
              <a:t>4</a:t>
            </a:fld>
            <a:endParaRPr lang="en-GB" altLang="en-US"/>
          </a:p>
        </p:txBody>
      </p:sp>
      <p:sp>
        <p:nvSpPr>
          <p:cNvPr id="6149" name="Rectangle 2"/>
          <p:cNvSpPr>
            <a:spLocks noGrp="1" noChangeArrowheads="1"/>
          </p:cNvSpPr>
          <p:nvPr>
            <p:ph type="title"/>
          </p:nvPr>
        </p:nvSpPr>
        <p:spPr>
          <a:xfrm>
            <a:off x="1476375" y="188913"/>
            <a:ext cx="7667625" cy="1143000"/>
          </a:xfrm>
        </p:spPr>
        <p:txBody>
          <a:bodyPr/>
          <a:lstStyle/>
          <a:p>
            <a:pPr eaLnBrk="1" hangingPunct="1"/>
            <a:r>
              <a:rPr lang="en-GB" altLang="en-US" sz="2700" smtClean="0"/>
              <a:t>The Study</a:t>
            </a:r>
          </a:p>
        </p:txBody>
      </p:sp>
      <p:sp>
        <p:nvSpPr>
          <p:cNvPr id="6150" name="Rectangle 3"/>
          <p:cNvSpPr>
            <a:spLocks noGrp="1" noChangeArrowheads="1"/>
          </p:cNvSpPr>
          <p:nvPr>
            <p:ph type="body" idx="1"/>
          </p:nvPr>
        </p:nvSpPr>
        <p:spPr>
          <a:xfrm>
            <a:off x="827088" y="1628775"/>
            <a:ext cx="7772400" cy="4464050"/>
          </a:xfrm>
        </p:spPr>
        <p:txBody>
          <a:bodyPr/>
          <a:lstStyle/>
          <a:p>
            <a:pPr eaLnBrk="1" hangingPunct="1">
              <a:lnSpc>
                <a:spcPct val="90000"/>
              </a:lnSpc>
              <a:spcBef>
                <a:spcPct val="50000"/>
              </a:spcBef>
              <a:buFontTx/>
              <a:buNone/>
            </a:pPr>
            <a:r>
              <a:rPr lang="en-GB" altLang="en-US" sz="2000" smtClean="0"/>
              <a:t>So….</a:t>
            </a:r>
          </a:p>
          <a:p>
            <a:pPr eaLnBrk="1" hangingPunct="1">
              <a:lnSpc>
                <a:spcPct val="90000"/>
              </a:lnSpc>
              <a:spcBef>
                <a:spcPct val="50000"/>
              </a:spcBef>
            </a:pPr>
            <a:r>
              <a:rPr lang="en-GB" altLang="en-US" sz="2000" smtClean="0"/>
              <a:t>Given the opportunity, what issues do young people in E&amp;W raise about their experience of arrest?</a:t>
            </a:r>
          </a:p>
          <a:p>
            <a:pPr eaLnBrk="1" hangingPunct="1">
              <a:lnSpc>
                <a:spcPct val="90000"/>
              </a:lnSpc>
              <a:spcBef>
                <a:spcPct val="50000"/>
              </a:spcBef>
            </a:pPr>
            <a:r>
              <a:rPr lang="en-GB" altLang="en-US" sz="2000" smtClean="0"/>
              <a:t>Focusing on issues they raised regarding the arrest procedures, police transfer, and time at the police station. </a:t>
            </a:r>
          </a:p>
          <a:p>
            <a:pPr algn="ctr" eaLnBrk="1" hangingPunct="1">
              <a:lnSpc>
                <a:spcPct val="90000"/>
              </a:lnSpc>
              <a:spcBef>
                <a:spcPct val="50000"/>
              </a:spcBef>
              <a:buFontTx/>
              <a:buNone/>
            </a:pPr>
            <a:r>
              <a:rPr lang="en-GB" altLang="en-US" sz="2000" smtClean="0"/>
              <a:t>------</a:t>
            </a:r>
          </a:p>
          <a:p>
            <a:pPr eaLnBrk="1" hangingPunct="1">
              <a:lnSpc>
                <a:spcPct val="90000"/>
              </a:lnSpc>
              <a:spcBef>
                <a:spcPct val="50000"/>
              </a:spcBef>
            </a:pPr>
            <a:r>
              <a:rPr lang="en-GB" altLang="en-US" sz="2400" b="1" smtClean="0"/>
              <a:t>“Young offenders’ perceptions of their experiences in the criminal justice system”</a:t>
            </a:r>
          </a:p>
          <a:p>
            <a:pPr eaLnBrk="1" hangingPunct="1">
              <a:lnSpc>
                <a:spcPct val="90000"/>
              </a:lnSpc>
              <a:spcBef>
                <a:spcPct val="50000"/>
              </a:spcBef>
            </a:pPr>
            <a:endParaRPr lang="en-GB" altLang="en-US" sz="900" b="1" smtClean="0"/>
          </a:p>
          <a:p>
            <a:pPr eaLnBrk="1" hangingPunct="1">
              <a:lnSpc>
                <a:spcPct val="90000"/>
              </a:lnSpc>
              <a:spcBef>
                <a:spcPct val="50000"/>
              </a:spcBef>
            </a:pPr>
            <a:r>
              <a:rPr lang="en-GB" altLang="en-US" sz="2000" smtClean="0"/>
              <a:t>Completed at the Policy Research Bureau (2001-2002)</a:t>
            </a:r>
          </a:p>
          <a:p>
            <a:pPr eaLnBrk="1" hangingPunct="1">
              <a:lnSpc>
                <a:spcPct val="90000"/>
              </a:lnSpc>
              <a:spcBef>
                <a:spcPct val="50000"/>
              </a:spcBef>
            </a:pPr>
            <a:r>
              <a:rPr lang="en-GB" altLang="en-US" sz="2000" smtClean="0"/>
              <a:t>Research team: Neal Hazel, Ann Hagell and Laura Brazier</a:t>
            </a:r>
          </a:p>
          <a:p>
            <a:pPr eaLnBrk="1" hangingPunct="1">
              <a:lnSpc>
                <a:spcPct val="90000"/>
              </a:lnSpc>
              <a:spcBef>
                <a:spcPct val="50000"/>
              </a:spcBef>
            </a:pPr>
            <a:r>
              <a:rPr lang="en-GB" altLang="en-US" sz="2000" smtClean="0"/>
              <a:t>ESRC Award – R000223427</a:t>
            </a:r>
          </a:p>
          <a:p>
            <a:pPr eaLnBrk="1" hangingPunct="1">
              <a:lnSpc>
                <a:spcPct val="90000"/>
              </a:lnSpc>
              <a:spcBef>
                <a:spcPct val="50000"/>
              </a:spcBef>
              <a:buFontTx/>
              <a:buNone/>
            </a:pPr>
            <a:endParaRPr lang="en-GB" altLang="en-US" sz="2000" smtClean="0"/>
          </a:p>
          <a:p>
            <a:pPr eaLnBrk="1" hangingPunct="1">
              <a:lnSpc>
                <a:spcPct val="90000"/>
              </a:lnSpc>
              <a:spcBef>
                <a:spcPct val="50000"/>
              </a:spcBef>
            </a:pPr>
            <a:endParaRPr lang="en-GB" altLang="en-US" sz="2000" smtClean="0"/>
          </a:p>
          <a:p>
            <a:pPr lvl="1" eaLnBrk="1" hangingPunct="1">
              <a:lnSpc>
                <a:spcPct val="90000"/>
              </a:lnSpc>
              <a:spcBef>
                <a:spcPct val="50000"/>
              </a:spcBef>
            </a:pPr>
            <a:endParaRPr lang="en-GB" altLang="en-US" sz="2200" smtClean="0"/>
          </a:p>
        </p:txBody>
      </p:sp>
      <p:sp>
        <p:nvSpPr>
          <p:cNvPr id="615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pPr eaLnBrk="1" hangingPunct="1"/>
            <a:endParaRPr lang="en-US"/>
          </a:p>
        </p:txBody>
      </p:sp>
      <p:graphicFrame>
        <p:nvGraphicFramePr>
          <p:cNvPr id="6152" name="Object 4"/>
          <p:cNvGraphicFramePr>
            <a:graphicFrameLocks noChangeAspect="1"/>
          </p:cNvGraphicFramePr>
          <p:nvPr/>
        </p:nvGraphicFramePr>
        <p:xfrm>
          <a:off x="4067175" y="333375"/>
          <a:ext cx="4897438" cy="1020763"/>
        </p:xfrm>
        <a:graphic>
          <a:graphicData uri="http://schemas.openxmlformats.org/presentationml/2006/ole">
            <p:oleObj spid="_x0000_s6152" name="Picture" r:id="rId3" imgW="6849632" imgH="1396704" progId="Word.Picture.8">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7171"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7172" name="Slide Number Placeholder 6"/>
          <p:cNvSpPr>
            <a:spLocks noGrp="1"/>
          </p:cNvSpPr>
          <p:nvPr>
            <p:ph type="sldNum" sz="quarter" idx="12"/>
          </p:nvPr>
        </p:nvSpPr>
        <p:spPr>
          <a:noFill/>
          <a:ln>
            <a:miter lim="800000"/>
            <a:headEnd/>
            <a:tailEnd/>
          </a:ln>
        </p:spPr>
        <p:txBody>
          <a:bodyPr/>
          <a:lstStyle/>
          <a:p>
            <a:fld id="{1CDF3210-5B86-4580-8A4D-AB9B60D814CD}" type="slidenum">
              <a:rPr lang="en-GB" altLang="en-US"/>
              <a:pPr/>
              <a:t>5</a:t>
            </a:fld>
            <a:endParaRPr lang="en-GB" altLang="en-US"/>
          </a:p>
        </p:txBody>
      </p:sp>
      <p:sp>
        <p:nvSpPr>
          <p:cNvPr id="7173"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Methodology and methods</a:t>
            </a:r>
          </a:p>
        </p:txBody>
      </p:sp>
      <p:sp>
        <p:nvSpPr>
          <p:cNvPr id="7174" name="Rectangle 3"/>
          <p:cNvSpPr>
            <a:spLocks noGrp="1" noChangeArrowheads="1"/>
          </p:cNvSpPr>
          <p:nvPr>
            <p:ph type="body" sz="half" idx="1"/>
          </p:nvPr>
        </p:nvSpPr>
        <p:spPr>
          <a:xfrm>
            <a:off x="684213" y="1844675"/>
            <a:ext cx="7991475" cy="4281488"/>
          </a:xfrm>
        </p:spPr>
        <p:txBody>
          <a:bodyPr/>
          <a:lstStyle/>
          <a:p>
            <a:pPr eaLnBrk="1" hangingPunct="1">
              <a:spcBef>
                <a:spcPct val="50000"/>
              </a:spcBef>
            </a:pPr>
            <a:r>
              <a:rPr lang="en-GB" altLang="en-US" sz="2000" smtClean="0"/>
              <a:t>“Sociology of childhood” interpretativist study</a:t>
            </a:r>
          </a:p>
          <a:p>
            <a:pPr lvl="1" eaLnBrk="1" hangingPunct="1">
              <a:spcBef>
                <a:spcPct val="50000"/>
              </a:spcBef>
            </a:pPr>
            <a:r>
              <a:rPr lang="en-GB" altLang="en-US" sz="1800" smtClean="0"/>
              <a:t>Children as valid social actors</a:t>
            </a:r>
          </a:p>
          <a:p>
            <a:pPr lvl="1" eaLnBrk="1" hangingPunct="1">
              <a:spcBef>
                <a:spcPct val="50000"/>
              </a:spcBef>
            </a:pPr>
            <a:r>
              <a:rPr lang="en-GB" altLang="en-US" sz="1800" smtClean="0"/>
              <a:t>No predetermined themes</a:t>
            </a:r>
          </a:p>
          <a:p>
            <a:pPr lvl="1" eaLnBrk="1" hangingPunct="1">
              <a:spcBef>
                <a:spcPct val="50000"/>
              </a:spcBef>
              <a:buFont typeface="Arial" charset="0"/>
              <a:buNone/>
            </a:pPr>
            <a:endParaRPr lang="en-GB" altLang="en-US" sz="800" smtClean="0"/>
          </a:p>
          <a:p>
            <a:pPr eaLnBrk="1" hangingPunct="1">
              <a:spcBef>
                <a:spcPct val="50000"/>
              </a:spcBef>
            </a:pPr>
            <a:r>
              <a:rPr lang="en-GB" altLang="en-US" sz="2000" smtClean="0"/>
              <a:t>Depth interviews with young offenders (35-90 minutes)</a:t>
            </a:r>
          </a:p>
          <a:p>
            <a:pPr lvl="1" eaLnBrk="1" hangingPunct="1">
              <a:spcBef>
                <a:spcPct val="50000"/>
              </a:spcBef>
            </a:pPr>
            <a:r>
              <a:rPr lang="en-GB" altLang="en-US" sz="1800" smtClean="0"/>
              <a:t>Role-play</a:t>
            </a:r>
          </a:p>
          <a:p>
            <a:pPr lvl="1" eaLnBrk="1" hangingPunct="1">
              <a:spcBef>
                <a:spcPct val="50000"/>
              </a:spcBef>
            </a:pPr>
            <a:r>
              <a:rPr lang="en-GB" altLang="en-US" sz="1800" smtClean="0"/>
              <a:t>Timelines and sequential progression</a:t>
            </a:r>
          </a:p>
          <a:p>
            <a:pPr lvl="1" eaLnBrk="1" hangingPunct="1">
              <a:spcBef>
                <a:spcPct val="50000"/>
              </a:spcBef>
            </a:pPr>
            <a:r>
              <a:rPr lang="en-GB" altLang="en-US" sz="1800" smtClean="0"/>
              <a:t>Role of expert</a:t>
            </a:r>
          </a:p>
          <a:p>
            <a:pPr lvl="1" eaLnBrk="1" hangingPunct="1">
              <a:spcBef>
                <a:spcPct val="50000"/>
              </a:spcBef>
            </a:pPr>
            <a:r>
              <a:rPr lang="en-GB" altLang="en-US" sz="1800" smtClean="0"/>
              <a:t>Flashcards</a:t>
            </a:r>
          </a:p>
          <a:p>
            <a:pPr lvl="1" eaLnBrk="1" hangingPunct="1">
              <a:spcBef>
                <a:spcPct val="50000"/>
              </a:spcBef>
            </a:pPr>
            <a:endParaRPr lang="en-GB" altLang="en-US" sz="800" smtClean="0"/>
          </a:p>
          <a:p>
            <a:pPr eaLnBrk="1" hangingPunct="1">
              <a:spcBef>
                <a:spcPct val="50000"/>
              </a:spcBef>
            </a:pPr>
            <a:r>
              <a:rPr lang="en-GB" altLang="en-US" sz="2000" smtClean="0"/>
              <a:t>Plus interviews with supervising officers and case file study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8195"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8196" name="Slide Number Placeholder 6"/>
          <p:cNvSpPr>
            <a:spLocks noGrp="1"/>
          </p:cNvSpPr>
          <p:nvPr>
            <p:ph type="sldNum" sz="quarter" idx="12"/>
          </p:nvPr>
        </p:nvSpPr>
        <p:spPr>
          <a:noFill/>
          <a:ln>
            <a:miter lim="800000"/>
            <a:headEnd/>
            <a:tailEnd/>
          </a:ln>
        </p:spPr>
        <p:txBody>
          <a:bodyPr/>
          <a:lstStyle/>
          <a:p>
            <a:fld id="{3C618257-7D87-4280-A6AD-FE577A04106B}" type="slidenum">
              <a:rPr lang="en-GB" altLang="en-US"/>
              <a:pPr/>
              <a:t>6</a:t>
            </a:fld>
            <a:endParaRPr lang="en-GB" altLang="en-US"/>
          </a:p>
        </p:txBody>
      </p:sp>
      <p:sp>
        <p:nvSpPr>
          <p:cNvPr id="8197" name="Rectangle 2"/>
          <p:cNvSpPr>
            <a:spLocks noGrp="1" noChangeArrowheads="1"/>
          </p:cNvSpPr>
          <p:nvPr>
            <p:ph type="title"/>
          </p:nvPr>
        </p:nvSpPr>
        <p:spPr>
          <a:xfrm>
            <a:off x="1565275" y="188913"/>
            <a:ext cx="5959475" cy="1143000"/>
          </a:xfrm>
        </p:spPr>
        <p:txBody>
          <a:bodyPr/>
          <a:lstStyle/>
          <a:p>
            <a:pPr eaLnBrk="1" hangingPunct="1"/>
            <a:r>
              <a:rPr lang="en-GB" altLang="en-US" sz="2700" smtClean="0"/>
              <a:t>Sample</a:t>
            </a:r>
          </a:p>
        </p:txBody>
      </p:sp>
      <p:sp>
        <p:nvSpPr>
          <p:cNvPr id="8198" name="Rectangle 3"/>
          <p:cNvSpPr>
            <a:spLocks noGrp="1" noChangeArrowheads="1"/>
          </p:cNvSpPr>
          <p:nvPr>
            <p:ph type="body" sz="half" idx="1"/>
          </p:nvPr>
        </p:nvSpPr>
        <p:spPr>
          <a:xfrm>
            <a:off x="179388" y="1844675"/>
            <a:ext cx="8785225" cy="4281488"/>
          </a:xfrm>
        </p:spPr>
        <p:txBody>
          <a:bodyPr/>
          <a:lstStyle/>
          <a:p>
            <a:pPr eaLnBrk="1" hangingPunct="1">
              <a:lnSpc>
                <a:spcPct val="90000"/>
              </a:lnSpc>
              <a:spcBef>
                <a:spcPct val="50000"/>
              </a:spcBef>
            </a:pPr>
            <a:r>
              <a:rPr lang="en-GB" altLang="en-US" sz="2000" smtClean="0"/>
              <a:t>5 Youth Offending Teams in SE England (Urban&gt;Rural)</a:t>
            </a:r>
          </a:p>
          <a:p>
            <a:pPr eaLnBrk="1" hangingPunct="1">
              <a:lnSpc>
                <a:spcPct val="90000"/>
              </a:lnSpc>
              <a:spcBef>
                <a:spcPct val="50000"/>
              </a:spcBef>
            </a:pPr>
            <a:r>
              <a:rPr lang="en-GB" altLang="en-US" sz="2000" smtClean="0"/>
              <a:t>37 young people, purposively chosen:</a:t>
            </a:r>
          </a:p>
          <a:p>
            <a:pPr lvl="1" eaLnBrk="1" hangingPunct="1">
              <a:lnSpc>
                <a:spcPct val="90000"/>
              </a:lnSpc>
              <a:spcBef>
                <a:spcPct val="50000"/>
              </a:spcBef>
            </a:pPr>
            <a:r>
              <a:rPr lang="en-GB" altLang="en-US" sz="1800" smtClean="0"/>
              <a:t>Roughly relate to offending population</a:t>
            </a:r>
          </a:p>
          <a:p>
            <a:pPr lvl="1" eaLnBrk="1" hangingPunct="1">
              <a:lnSpc>
                <a:spcPct val="90000"/>
              </a:lnSpc>
              <a:spcBef>
                <a:spcPct val="50000"/>
              </a:spcBef>
            </a:pPr>
            <a:r>
              <a:rPr lang="en-GB" altLang="en-US" sz="1800" smtClean="0"/>
              <a:t>A cross-section of perspectives</a:t>
            </a:r>
          </a:p>
          <a:p>
            <a:pPr lvl="1" eaLnBrk="1" hangingPunct="1">
              <a:lnSpc>
                <a:spcPct val="90000"/>
              </a:lnSpc>
              <a:spcBef>
                <a:spcPct val="50000"/>
              </a:spcBef>
            </a:pPr>
            <a:r>
              <a:rPr lang="en-GB" altLang="en-US" sz="1800" smtClean="0"/>
              <a:t>Enough females, minority ethnic offenders, and serious offenders</a:t>
            </a:r>
          </a:p>
          <a:p>
            <a:pPr lvl="1" eaLnBrk="1" hangingPunct="1">
              <a:lnSpc>
                <a:spcPct val="90000"/>
              </a:lnSpc>
              <a:spcBef>
                <a:spcPct val="50000"/>
              </a:spcBef>
            </a:pPr>
            <a:endParaRPr lang="en-GB" altLang="en-US" sz="1800" smtClean="0"/>
          </a:p>
          <a:p>
            <a:pPr lvl="1" eaLnBrk="1" hangingPunct="1">
              <a:lnSpc>
                <a:spcPct val="90000"/>
              </a:lnSpc>
              <a:spcBef>
                <a:spcPct val="50000"/>
              </a:spcBef>
              <a:buFont typeface="Arial" charset="0"/>
              <a:buNone/>
            </a:pPr>
            <a:endParaRPr lang="en-GB" altLang="en-US" sz="1800" smtClean="0"/>
          </a:p>
        </p:txBody>
      </p:sp>
      <p:graphicFrame>
        <p:nvGraphicFramePr>
          <p:cNvPr id="113695" name="Group 31"/>
          <p:cNvGraphicFramePr>
            <a:graphicFrameLocks noGrp="1"/>
          </p:cNvGraphicFramePr>
          <p:nvPr>
            <p:ph sz="half" idx="2"/>
          </p:nvPr>
        </p:nvGraphicFramePr>
        <p:xfrm>
          <a:off x="684213" y="3933825"/>
          <a:ext cx="7848600" cy="2159002"/>
        </p:xfrm>
        <a:graphic>
          <a:graphicData uri="http://schemas.openxmlformats.org/drawingml/2006/table">
            <a:tbl>
              <a:tblPr/>
              <a:tblGrid>
                <a:gridCol w="1584325"/>
                <a:gridCol w="6264275"/>
              </a:tblGrid>
              <a:tr h="455613">
                <a:tc>
                  <a:txBody>
                    <a:bodyPr/>
                    <a:lstStyle>
                      <a:lvl1pPr>
                        <a:spcBef>
                          <a:spcPct val="20000"/>
                        </a:spcBef>
                        <a:buClr>
                          <a:srgbClr val="5F997D"/>
                        </a:buClr>
                        <a:defRPr sz="2000">
                          <a:solidFill>
                            <a:schemeClr val="tx1"/>
                          </a:solidFill>
                          <a:latin typeface="Arial" panose="020B0604020202020204" pitchFamily="34" charset="0"/>
                          <a:cs typeface="Arial" panose="020B0604020202020204" pitchFamily="34" charset="0"/>
                        </a:defRPr>
                      </a:lvl1pPr>
                      <a:lvl2pPr>
                        <a:spcBef>
                          <a:spcPct val="20000"/>
                        </a:spcBef>
                        <a:buClr>
                          <a:srgbClr val="5F997D"/>
                        </a:buClr>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a:spcBef>
                          <a:spcPct val="20000"/>
                        </a:spcBef>
                        <a:buClr>
                          <a:srgbClr val="5F997D"/>
                        </a:buClr>
                        <a:defRPr sz="1600">
                          <a:solidFill>
                            <a:schemeClr val="tx1"/>
                          </a:solidFill>
                          <a:latin typeface="Arial" panose="020B0604020202020204" pitchFamily="34" charset="0"/>
                          <a:cs typeface="Arial" panose="020B0604020202020204" pitchFamily="34" charset="0"/>
                        </a:defRPr>
                      </a:lvl3pPr>
                      <a:lvl4pPr>
                        <a:spcBef>
                          <a:spcPct val="20000"/>
                        </a:spcBef>
                        <a:buClr>
                          <a:srgbClr val="5F997D"/>
                        </a:buClr>
                        <a:buFont typeface="Arial" panose="020B0604020202020204" pitchFamily="34" charset="0"/>
                        <a:defRPr sz="1400">
                          <a:solidFill>
                            <a:schemeClr val="tx1"/>
                          </a:solidFill>
                          <a:latin typeface="Arial" panose="020B0604020202020204" pitchFamily="34" charset="0"/>
                          <a:cs typeface="Arial" panose="020B0604020202020204" pitchFamily="34" charset="0"/>
                        </a:defRPr>
                      </a:lvl4pPr>
                      <a:lvl5pPr>
                        <a:spcBef>
                          <a:spcPct val="20000"/>
                        </a:spcBef>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5F997D"/>
                        </a:buClr>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Ages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5F997D"/>
                        </a:buClr>
                        <a:defRPr sz="2000">
                          <a:solidFill>
                            <a:schemeClr val="tx1"/>
                          </a:solidFill>
                          <a:latin typeface="Arial" panose="020B0604020202020204" pitchFamily="34" charset="0"/>
                          <a:cs typeface="Arial" panose="020B0604020202020204" pitchFamily="34" charset="0"/>
                        </a:defRPr>
                      </a:lvl1pPr>
                      <a:lvl2pPr>
                        <a:spcBef>
                          <a:spcPct val="20000"/>
                        </a:spcBef>
                        <a:buClr>
                          <a:srgbClr val="5F997D"/>
                        </a:buClr>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a:spcBef>
                          <a:spcPct val="20000"/>
                        </a:spcBef>
                        <a:buClr>
                          <a:srgbClr val="5F997D"/>
                        </a:buClr>
                        <a:defRPr sz="1600">
                          <a:solidFill>
                            <a:schemeClr val="tx1"/>
                          </a:solidFill>
                          <a:latin typeface="Arial" panose="020B0604020202020204" pitchFamily="34" charset="0"/>
                          <a:cs typeface="Arial" panose="020B0604020202020204" pitchFamily="34" charset="0"/>
                        </a:defRPr>
                      </a:lvl3pPr>
                      <a:lvl4pPr>
                        <a:spcBef>
                          <a:spcPct val="20000"/>
                        </a:spcBef>
                        <a:buClr>
                          <a:srgbClr val="5F997D"/>
                        </a:buClr>
                        <a:buFont typeface="Arial" panose="020B0604020202020204" pitchFamily="34" charset="0"/>
                        <a:defRPr sz="1400">
                          <a:solidFill>
                            <a:schemeClr val="tx1"/>
                          </a:solidFill>
                          <a:latin typeface="Arial" panose="020B0604020202020204" pitchFamily="34" charset="0"/>
                          <a:cs typeface="Arial" panose="020B0604020202020204" pitchFamily="34" charset="0"/>
                        </a:defRPr>
                      </a:lvl4pPr>
                      <a:lvl5pPr>
                        <a:spcBef>
                          <a:spcPct val="20000"/>
                        </a:spcBef>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5F997D"/>
                        </a:buClr>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13-17 yrs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5613">
                <a:tc>
                  <a:txBody>
                    <a:bodyPr/>
                    <a:lstStyle>
                      <a:lvl1pPr>
                        <a:spcBef>
                          <a:spcPct val="20000"/>
                        </a:spcBef>
                        <a:buClr>
                          <a:srgbClr val="5F997D"/>
                        </a:buClr>
                        <a:defRPr sz="2000">
                          <a:solidFill>
                            <a:schemeClr val="tx1"/>
                          </a:solidFill>
                          <a:latin typeface="Arial" panose="020B0604020202020204" pitchFamily="34" charset="0"/>
                          <a:cs typeface="Arial" panose="020B0604020202020204" pitchFamily="34" charset="0"/>
                        </a:defRPr>
                      </a:lvl1pPr>
                      <a:lvl2pPr>
                        <a:spcBef>
                          <a:spcPct val="20000"/>
                        </a:spcBef>
                        <a:buClr>
                          <a:srgbClr val="5F997D"/>
                        </a:buClr>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a:spcBef>
                          <a:spcPct val="20000"/>
                        </a:spcBef>
                        <a:buClr>
                          <a:srgbClr val="5F997D"/>
                        </a:buClr>
                        <a:defRPr sz="1600">
                          <a:solidFill>
                            <a:schemeClr val="tx1"/>
                          </a:solidFill>
                          <a:latin typeface="Arial" panose="020B0604020202020204" pitchFamily="34" charset="0"/>
                          <a:cs typeface="Arial" panose="020B0604020202020204" pitchFamily="34" charset="0"/>
                        </a:defRPr>
                      </a:lvl3pPr>
                      <a:lvl4pPr>
                        <a:spcBef>
                          <a:spcPct val="20000"/>
                        </a:spcBef>
                        <a:buClr>
                          <a:srgbClr val="5F997D"/>
                        </a:buClr>
                        <a:buFont typeface="Arial" panose="020B0604020202020204" pitchFamily="34" charset="0"/>
                        <a:defRPr sz="1400">
                          <a:solidFill>
                            <a:schemeClr val="tx1"/>
                          </a:solidFill>
                          <a:latin typeface="Arial" panose="020B0604020202020204" pitchFamily="34" charset="0"/>
                          <a:cs typeface="Arial" panose="020B0604020202020204" pitchFamily="34" charset="0"/>
                        </a:defRPr>
                      </a:lvl4pPr>
                      <a:lvl5pPr>
                        <a:spcBef>
                          <a:spcPct val="20000"/>
                        </a:spcBef>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5F997D"/>
                        </a:buClr>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Sex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5F997D"/>
                        </a:buClr>
                        <a:defRPr sz="2000">
                          <a:solidFill>
                            <a:schemeClr val="tx1"/>
                          </a:solidFill>
                          <a:latin typeface="Arial" panose="020B0604020202020204" pitchFamily="34" charset="0"/>
                          <a:cs typeface="Arial" panose="020B0604020202020204" pitchFamily="34" charset="0"/>
                        </a:defRPr>
                      </a:lvl1pPr>
                      <a:lvl2pPr>
                        <a:spcBef>
                          <a:spcPct val="20000"/>
                        </a:spcBef>
                        <a:buClr>
                          <a:srgbClr val="5F997D"/>
                        </a:buClr>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a:spcBef>
                          <a:spcPct val="20000"/>
                        </a:spcBef>
                        <a:buClr>
                          <a:srgbClr val="5F997D"/>
                        </a:buClr>
                        <a:defRPr sz="1600">
                          <a:solidFill>
                            <a:schemeClr val="tx1"/>
                          </a:solidFill>
                          <a:latin typeface="Arial" panose="020B0604020202020204" pitchFamily="34" charset="0"/>
                          <a:cs typeface="Arial" panose="020B0604020202020204" pitchFamily="34" charset="0"/>
                        </a:defRPr>
                      </a:lvl3pPr>
                      <a:lvl4pPr>
                        <a:spcBef>
                          <a:spcPct val="20000"/>
                        </a:spcBef>
                        <a:buClr>
                          <a:srgbClr val="5F997D"/>
                        </a:buClr>
                        <a:buFont typeface="Arial" panose="020B0604020202020204" pitchFamily="34" charset="0"/>
                        <a:defRPr sz="1400">
                          <a:solidFill>
                            <a:schemeClr val="tx1"/>
                          </a:solidFill>
                          <a:latin typeface="Arial" panose="020B0604020202020204" pitchFamily="34" charset="0"/>
                          <a:cs typeface="Arial" panose="020B0604020202020204" pitchFamily="34" charset="0"/>
                        </a:defRPr>
                      </a:lvl4pPr>
                      <a:lvl5pPr>
                        <a:spcBef>
                          <a:spcPct val="20000"/>
                        </a:spcBef>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5F997D"/>
                        </a:buClr>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30 males, 7 females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5613">
                <a:tc>
                  <a:txBody>
                    <a:bodyPr/>
                    <a:lstStyle>
                      <a:lvl1pPr>
                        <a:spcBef>
                          <a:spcPct val="20000"/>
                        </a:spcBef>
                        <a:buClr>
                          <a:srgbClr val="5F997D"/>
                        </a:buClr>
                        <a:defRPr sz="2000">
                          <a:solidFill>
                            <a:schemeClr val="tx1"/>
                          </a:solidFill>
                          <a:latin typeface="Arial" panose="020B0604020202020204" pitchFamily="34" charset="0"/>
                          <a:cs typeface="Arial" panose="020B0604020202020204" pitchFamily="34" charset="0"/>
                        </a:defRPr>
                      </a:lvl1pPr>
                      <a:lvl2pPr>
                        <a:spcBef>
                          <a:spcPct val="20000"/>
                        </a:spcBef>
                        <a:buClr>
                          <a:srgbClr val="5F997D"/>
                        </a:buClr>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a:spcBef>
                          <a:spcPct val="20000"/>
                        </a:spcBef>
                        <a:buClr>
                          <a:srgbClr val="5F997D"/>
                        </a:buClr>
                        <a:defRPr sz="1600">
                          <a:solidFill>
                            <a:schemeClr val="tx1"/>
                          </a:solidFill>
                          <a:latin typeface="Arial" panose="020B0604020202020204" pitchFamily="34" charset="0"/>
                          <a:cs typeface="Arial" panose="020B0604020202020204" pitchFamily="34" charset="0"/>
                        </a:defRPr>
                      </a:lvl3pPr>
                      <a:lvl4pPr>
                        <a:spcBef>
                          <a:spcPct val="20000"/>
                        </a:spcBef>
                        <a:buClr>
                          <a:srgbClr val="5F997D"/>
                        </a:buClr>
                        <a:buFont typeface="Arial" panose="020B0604020202020204" pitchFamily="34" charset="0"/>
                        <a:defRPr sz="1400">
                          <a:solidFill>
                            <a:schemeClr val="tx1"/>
                          </a:solidFill>
                          <a:latin typeface="Arial" panose="020B0604020202020204" pitchFamily="34" charset="0"/>
                          <a:cs typeface="Arial" panose="020B0604020202020204" pitchFamily="34" charset="0"/>
                        </a:defRPr>
                      </a:lvl4pPr>
                      <a:lvl5pPr>
                        <a:spcBef>
                          <a:spcPct val="20000"/>
                        </a:spcBef>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5F997D"/>
                        </a:buClr>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Ethnicity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5F997D"/>
                        </a:buClr>
                        <a:defRPr sz="2000">
                          <a:solidFill>
                            <a:schemeClr val="tx1"/>
                          </a:solidFill>
                          <a:latin typeface="Arial" panose="020B0604020202020204" pitchFamily="34" charset="0"/>
                          <a:cs typeface="Arial" panose="020B0604020202020204" pitchFamily="34" charset="0"/>
                        </a:defRPr>
                      </a:lvl1pPr>
                      <a:lvl2pPr>
                        <a:spcBef>
                          <a:spcPct val="20000"/>
                        </a:spcBef>
                        <a:buClr>
                          <a:srgbClr val="5F997D"/>
                        </a:buClr>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a:spcBef>
                          <a:spcPct val="20000"/>
                        </a:spcBef>
                        <a:buClr>
                          <a:srgbClr val="5F997D"/>
                        </a:buClr>
                        <a:defRPr sz="1600">
                          <a:solidFill>
                            <a:schemeClr val="tx1"/>
                          </a:solidFill>
                          <a:latin typeface="Arial" panose="020B0604020202020204" pitchFamily="34" charset="0"/>
                          <a:cs typeface="Arial" panose="020B0604020202020204" pitchFamily="34" charset="0"/>
                        </a:defRPr>
                      </a:lvl3pPr>
                      <a:lvl4pPr>
                        <a:spcBef>
                          <a:spcPct val="20000"/>
                        </a:spcBef>
                        <a:buClr>
                          <a:srgbClr val="5F997D"/>
                        </a:buClr>
                        <a:buFont typeface="Arial" panose="020B0604020202020204" pitchFamily="34" charset="0"/>
                        <a:defRPr sz="1400">
                          <a:solidFill>
                            <a:schemeClr val="tx1"/>
                          </a:solidFill>
                          <a:latin typeface="Arial" panose="020B0604020202020204" pitchFamily="34" charset="0"/>
                          <a:cs typeface="Arial" panose="020B0604020202020204" pitchFamily="34" charset="0"/>
                        </a:defRPr>
                      </a:lvl4pPr>
                      <a:lvl5pPr>
                        <a:spcBef>
                          <a:spcPct val="20000"/>
                        </a:spcBef>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5F997D"/>
                        </a:buClr>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23 White, 9 Black, 3 Asian British, 2 Other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92163">
                <a:tc>
                  <a:txBody>
                    <a:bodyPr/>
                    <a:lstStyle>
                      <a:lvl1pPr>
                        <a:spcBef>
                          <a:spcPct val="20000"/>
                        </a:spcBef>
                        <a:buClr>
                          <a:srgbClr val="5F997D"/>
                        </a:buClr>
                        <a:defRPr sz="2000">
                          <a:solidFill>
                            <a:schemeClr val="tx1"/>
                          </a:solidFill>
                          <a:latin typeface="Arial" panose="020B0604020202020204" pitchFamily="34" charset="0"/>
                          <a:cs typeface="Arial" panose="020B0604020202020204" pitchFamily="34" charset="0"/>
                        </a:defRPr>
                      </a:lvl1pPr>
                      <a:lvl2pPr>
                        <a:spcBef>
                          <a:spcPct val="20000"/>
                        </a:spcBef>
                        <a:buClr>
                          <a:srgbClr val="5F997D"/>
                        </a:buClr>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a:spcBef>
                          <a:spcPct val="20000"/>
                        </a:spcBef>
                        <a:buClr>
                          <a:srgbClr val="5F997D"/>
                        </a:buClr>
                        <a:defRPr sz="1600">
                          <a:solidFill>
                            <a:schemeClr val="tx1"/>
                          </a:solidFill>
                          <a:latin typeface="Arial" panose="020B0604020202020204" pitchFamily="34" charset="0"/>
                          <a:cs typeface="Arial" panose="020B0604020202020204" pitchFamily="34" charset="0"/>
                        </a:defRPr>
                      </a:lvl3pPr>
                      <a:lvl4pPr>
                        <a:spcBef>
                          <a:spcPct val="20000"/>
                        </a:spcBef>
                        <a:buClr>
                          <a:srgbClr val="5F997D"/>
                        </a:buClr>
                        <a:buFont typeface="Arial" panose="020B0604020202020204" pitchFamily="34" charset="0"/>
                        <a:defRPr sz="1400">
                          <a:solidFill>
                            <a:schemeClr val="tx1"/>
                          </a:solidFill>
                          <a:latin typeface="Arial" panose="020B0604020202020204" pitchFamily="34" charset="0"/>
                          <a:cs typeface="Arial" panose="020B0604020202020204" pitchFamily="34" charset="0"/>
                        </a:defRPr>
                      </a:lvl4pPr>
                      <a:lvl5pPr>
                        <a:spcBef>
                          <a:spcPct val="20000"/>
                        </a:spcBef>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5F997D"/>
                        </a:buClr>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Disposal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rgbClr val="5F997D"/>
                        </a:buClr>
                        <a:defRPr sz="2000">
                          <a:solidFill>
                            <a:schemeClr val="tx1"/>
                          </a:solidFill>
                          <a:latin typeface="Arial" panose="020B0604020202020204" pitchFamily="34" charset="0"/>
                          <a:cs typeface="Arial" panose="020B0604020202020204" pitchFamily="34" charset="0"/>
                        </a:defRPr>
                      </a:lvl1pPr>
                      <a:lvl2pPr>
                        <a:spcBef>
                          <a:spcPct val="20000"/>
                        </a:spcBef>
                        <a:buClr>
                          <a:srgbClr val="5F997D"/>
                        </a:buClr>
                        <a:buFont typeface="Arial" panose="020B0604020202020204" pitchFamily="34" charset="0"/>
                        <a:defRPr>
                          <a:solidFill>
                            <a:schemeClr val="tx1"/>
                          </a:solidFill>
                          <a:latin typeface="Arial" panose="020B0604020202020204" pitchFamily="34" charset="0"/>
                          <a:cs typeface="Arial" panose="020B0604020202020204" pitchFamily="34" charset="0"/>
                        </a:defRPr>
                      </a:lvl2pPr>
                      <a:lvl3pPr>
                        <a:spcBef>
                          <a:spcPct val="20000"/>
                        </a:spcBef>
                        <a:buClr>
                          <a:srgbClr val="5F997D"/>
                        </a:buClr>
                        <a:defRPr sz="1600">
                          <a:solidFill>
                            <a:schemeClr val="tx1"/>
                          </a:solidFill>
                          <a:latin typeface="Arial" panose="020B0604020202020204" pitchFamily="34" charset="0"/>
                          <a:cs typeface="Arial" panose="020B0604020202020204" pitchFamily="34" charset="0"/>
                        </a:defRPr>
                      </a:lvl3pPr>
                      <a:lvl4pPr>
                        <a:spcBef>
                          <a:spcPct val="20000"/>
                        </a:spcBef>
                        <a:buClr>
                          <a:srgbClr val="5F997D"/>
                        </a:buClr>
                        <a:buFont typeface="Arial" panose="020B0604020202020204" pitchFamily="34" charset="0"/>
                        <a:defRPr sz="1400">
                          <a:solidFill>
                            <a:schemeClr val="tx1"/>
                          </a:solidFill>
                          <a:latin typeface="Arial" panose="020B0604020202020204" pitchFamily="34" charset="0"/>
                          <a:cs typeface="Arial" panose="020B0604020202020204" pitchFamily="34" charset="0"/>
                        </a:defRPr>
                      </a:lvl4pPr>
                      <a:lvl5pPr>
                        <a:spcBef>
                          <a:spcPct val="20000"/>
                        </a:spcBef>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buClr>
                          <a:srgbClr val="5F997D"/>
                        </a:buClr>
                        <a:buFont typeface="Arial" panose="020B0604020202020204" pitchFamily="34" charset="0"/>
                        <a:defRPr sz="1200">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5F997D"/>
                        </a:buClr>
                        <a:buSzTx/>
                        <a:buFontTx/>
                        <a:buNone/>
                        <a:tabLst/>
                      </a:pPr>
                      <a:r>
                        <a:rPr kumimoji="0" lang="en-GB" altLang="en-US" sz="20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6 DTOs (+3 previous), 2 Final Warning (+6 previous), rest community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9219"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9220" name="Slide Number Placeholder 6"/>
          <p:cNvSpPr>
            <a:spLocks noGrp="1"/>
          </p:cNvSpPr>
          <p:nvPr>
            <p:ph type="sldNum" sz="quarter" idx="12"/>
          </p:nvPr>
        </p:nvSpPr>
        <p:spPr>
          <a:noFill/>
          <a:ln>
            <a:miter lim="800000"/>
            <a:headEnd/>
            <a:tailEnd/>
          </a:ln>
        </p:spPr>
        <p:txBody>
          <a:bodyPr/>
          <a:lstStyle/>
          <a:p>
            <a:fld id="{FFC79300-568A-4246-A8AD-1AB47984E5D7}" type="slidenum">
              <a:rPr lang="en-GB" altLang="en-US"/>
              <a:pPr/>
              <a:t>7</a:t>
            </a:fld>
            <a:endParaRPr lang="en-GB" altLang="en-US"/>
          </a:p>
        </p:txBody>
      </p:sp>
      <p:sp>
        <p:nvSpPr>
          <p:cNvPr id="9221"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Arrest and transfer</a:t>
            </a:r>
          </a:p>
        </p:txBody>
      </p:sp>
      <p:sp>
        <p:nvSpPr>
          <p:cNvPr id="9222" name="Rectangle 3"/>
          <p:cNvSpPr>
            <a:spLocks noGrp="1" noChangeArrowheads="1"/>
          </p:cNvSpPr>
          <p:nvPr>
            <p:ph type="body" sz="half" idx="1"/>
          </p:nvPr>
        </p:nvSpPr>
        <p:spPr>
          <a:xfrm>
            <a:off x="323850" y="1916113"/>
            <a:ext cx="8351838" cy="4281487"/>
          </a:xfrm>
        </p:spPr>
        <p:txBody>
          <a:bodyPr/>
          <a:lstStyle/>
          <a:p>
            <a:pPr eaLnBrk="1" hangingPunct="1">
              <a:spcBef>
                <a:spcPct val="50000"/>
              </a:spcBef>
            </a:pPr>
            <a:r>
              <a:rPr lang="en-GB" altLang="en-US" sz="2000" smtClean="0"/>
              <a:t>Frustration at not being able to put their side across – police not listening</a:t>
            </a:r>
          </a:p>
          <a:p>
            <a:pPr eaLnBrk="1" hangingPunct="1">
              <a:spcBef>
                <a:spcPct val="50000"/>
              </a:spcBef>
              <a:buFontTx/>
              <a:buNone/>
            </a:pPr>
            <a:endParaRPr lang="en-GB" altLang="en-US" sz="2000" smtClean="0"/>
          </a:p>
          <a:p>
            <a:pPr eaLnBrk="1" hangingPunct="1">
              <a:spcBef>
                <a:spcPct val="50000"/>
              </a:spcBef>
            </a:pPr>
            <a:r>
              <a:rPr lang="en-GB" altLang="en-US" sz="2000" smtClean="0"/>
              <a:t>Confusion and disorientation:</a:t>
            </a:r>
          </a:p>
          <a:p>
            <a:pPr lvl="1" eaLnBrk="1" hangingPunct="1">
              <a:spcBef>
                <a:spcPct val="50000"/>
              </a:spcBef>
            </a:pPr>
            <a:r>
              <a:rPr lang="en-GB" altLang="en-US" sz="1800" smtClean="0"/>
              <a:t>Delays since crime – out of blue and forgotten</a:t>
            </a:r>
          </a:p>
          <a:p>
            <a:pPr lvl="1" eaLnBrk="1" hangingPunct="1">
              <a:spcBef>
                <a:spcPct val="50000"/>
              </a:spcBef>
            </a:pPr>
            <a:r>
              <a:rPr lang="en-GB" altLang="en-US" sz="1800" smtClean="0"/>
              <a:t>Not understanding and knowing what was going to happen next</a:t>
            </a:r>
          </a:p>
          <a:p>
            <a:pPr lvl="1" algn="ctr" eaLnBrk="1" hangingPunct="1">
              <a:spcBef>
                <a:spcPct val="50000"/>
              </a:spcBef>
              <a:buFont typeface="Arial" charset="0"/>
              <a:buNone/>
            </a:pPr>
            <a:r>
              <a:rPr lang="en-GB" altLang="en-US" sz="1400" i="1" smtClean="0"/>
              <a:t>“they didn’t tell me what was going to happen to me, they didn’t tell me who’s going to charge me, nothing” (16 yr old male)</a:t>
            </a:r>
          </a:p>
          <a:p>
            <a:pPr lvl="1" eaLnBrk="1" hangingPunct="1">
              <a:spcBef>
                <a:spcPct val="50000"/>
              </a:spcBef>
            </a:pPr>
            <a:r>
              <a:rPr lang="en-GB" altLang="en-US" sz="1800" smtClean="0"/>
              <a:t>Not knowing rights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0243"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0244" name="Slide Number Placeholder 6"/>
          <p:cNvSpPr>
            <a:spLocks noGrp="1"/>
          </p:cNvSpPr>
          <p:nvPr>
            <p:ph type="sldNum" sz="quarter" idx="12"/>
          </p:nvPr>
        </p:nvSpPr>
        <p:spPr>
          <a:noFill/>
          <a:ln>
            <a:miter lim="800000"/>
            <a:headEnd/>
            <a:tailEnd/>
          </a:ln>
        </p:spPr>
        <p:txBody>
          <a:bodyPr/>
          <a:lstStyle/>
          <a:p>
            <a:fld id="{D1335C29-25A3-404B-9044-4BF9C4DDD3FB}" type="slidenum">
              <a:rPr lang="en-GB" altLang="en-US"/>
              <a:pPr/>
              <a:t>8</a:t>
            </a:fld>
            <a:endParaRPr lang="en-GB" altLang="en-US"/>
          </a:p>
        </p:txBody>
      </p:sp>
      <p:sp>
        <p:nvSpPr>
          <p:cNvPr id="10245"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Arrest and transfer</a:t>
            </a:r>
          </a:p>
        </p:txBody>
      </p:sp>
      <p:sp>
        <p:nvSpPr>
          <p:cNvPr id="10246" name="Rectangle 3"/>
          <p:cNvSpPr>
            <a:spLocks noGrp="1" noChangeArrowheads="1"/>
          </p:cNvSpPr>
          <p:nvPr>
            <p:ph type="body" sz="half" idx="1"/>
          </p:nvPr>
        </p:nvSpPr>
        <p:spPr>
          <a:xfrm>
            <a:off x="323850" y="1557338"/>
            <a:ext cx="8351838" cy="4281487"/>
          </a:xfrm>
        </p:spPr>
        <p:txBody>
          <a:bodyPr/>
          <a:lstStyle/>
          <a:p>
            <a:pPr eaLnBrk="1" hangingPunct="1">
              <a:spcBef>
                <a:spcPct val="50000"/>
              </a:spcBef>
            </a:pPr>
            <a:r>
              <a:rPr lang="en-GB" altLang="en-US" sz="2000" smtClean="0"/>
              <a:t>Anxiety or trauma</a:t>
            </a:r>
          </a:p>
          <a:p>
            <a:pPr lvl="1" eaLnBrk="1" hangingPunct="1">
              <a:spcBef>
                <a:spcPct val="50000"/>
              </a:spcBef>
            </a:pPr>
            <a:r>
              <a:rPr lang="en-GB" altLang="en-US" sz="1800" smtClean="0"/>
              <a:t>Physical vulnerability (especially female offenders)</a:t>
            </a:r>
          </a:p>
          <a:p>
            <a:pPr algn="ctr" eaLnBrk="1" hangingPunct="1">
              <a:spcBef>
                <a:spcPct val="50000"/>
              </a:spcBef>
              <a:buFontTx/>
              <a:buNone/>
            </a:pPr>
            <a:r>
              <a:rPr lang="en-GB" altLang="en-US" sz="1400" i="1" smtClean="0"/>
              <a:t>“…when you’re a women… to have a man overpower you… it is terrifying, it awful…” (16 yr old female)</a:t>
            </a:r>
          </a:p>
          <a:p>
            <a:pPr lvl="1" eaLnBrk="1" hangingPunct="1">
              <a:spcBef>
                <a:spcPct val="50000"/>
              </a:spcBef>
            </a:pPr>
            <a:r>
              <a:rPr lang="en-GB" altLang="en-US" sz="1800" smtClean="0"/>
              <a:t>Home arrest – privacy violated</a:t>
            </a:r>
          </a:p>
          <a:p>
            <a:pPr lvl="1" algn="ctr" eaLnBrk="1" hangingPunct="1">
              <a:spcBef>
                <a:spcPct val="50000"/>
              </a:spcBef>
              <a:buFont typeface="Arial" charset="0"/>
              <a:buNone/>
            </a:pPr>
            <a:r>
              <a:rPr lang="en-GB" altLang="en-US" sz="1400" i="1" smtClean="0"/>
              <a:t>“I'm not a kinda girl that likes males coming into my room cos it’s invading my privacy.. and total strangers as well and I mean that’s going through your underwear drawers, through everything.. and it’s a nasty experience to go through and on my mum’s birthday.”(16 yr old female)</a:t>
            </a:r>
          </a:p>
          <a:p>
            <a:pPr lvl="1" eaLnBrk="1" hangingPunct="1">
              <a:spcBef>
                <a:spcPct val="50000"/>
              </a:spcBef>
            </a:pPr>
            <a:r>
              <a:rPr lang="en-GB" altLang="en-US" sz="1800" smtClean="0"/>
              <a:t>Home arrest – family embarrassment in community</a:t>
            </a:r>
          </a:p>
          <a:p>
            <a:pPr eaLnBrk="1" hangingPunct="1">
              <a:spcBef>
                <a:spcPct val="0"/>
              </a:spcBef>
              <a:buClrTx/>
              <a:buFontTx/>
              <a:buNone/>
            </a:pPr>
            <a:endParaRPr lang="en-GB" altLang="en-US" sz="1400" i="1" smtClean="0">
              <a:latin typeface="Book Antiqua"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4"/>
          <p:cNvSpPr>
            <a:spLocks noGrp="1"/>
          </p:cNvSpPr>
          <p:nvPr>
            <p:ph type="dt" sz="quarter" idx="10"/>
          </p:nvPr>
        </p:nvSpPr>
        <p:spPr>
          <a:noFill/>
          <a:ln>
            <a:miter lim="800000"/>
            <a:headEnd/>
            <a:tailEnd/>
          </a:ln>
        </p:spPr>
        <p:txBody>
          <a:bodyPr/>
          <a:lstStyle/>
          <a:p>
            <a:r>
              <a:rPr lang="en-GB" altLang="en-US">
                <a:latin typeface="Arial" charset="0"/>
                <a:cs typeface="Arial" charset="0"/>
              </a:rPr>
              <a:t>5</a:t>
            </a:r>
            <a:r>
              <a:rPr lang="en-GB" altLang="en-US" baseline="30000">
                <a:latin typeface="Arial" charset="0"/>
                <a:cs typeface="Arial" charset="0"/>
              </a:rPr>
              <a:t>th</a:t>
            </a:r>
            <a:r>
              <a:rPr lang="en-GB" altLang="en-US">
                <a:latin typeface="Arial" charset="0"/>
                <a:cs typeface="Arial" charset="0"/>
              </a:rPr>
              <a:t> July 2006</a:t>
            </a:r>
          </a:p>
        </p:txBody>
      </p:sp>
      <p:sp>
        <p:nvSpPr>
          <p:cNvPr id="11267" name="Footer Placeholder 5"/>
          <p:cNvSpPr>
            <a:spLocks noGrp="1"/>
          </p:cNvSpPr>
          <p:nvPr>
            <p:ph type="ftr" sz="quarter" idx="11"/>
          </p:nvPr>
        </p:nvSpPr>
        <p:spPr>
          <a:noFill/>
          <a:ln>
            <a:miter lim="800000"/>
            <a:headEnd/>
            <a:tailEnd/>
          </a:ln>
        </p:spPr>
        <p:txBody>
          <a:bodyPr/>
          <a:lstStyle/>
          <a:p>
            <a:r>
              <a:rPr lang="en-GB" altLang="en-US">
                <a:latin typeface="Arial" charset="0"/>
                <a:cs typeface="Arial" charset="0"/>
              </a:rPr>
              <a:t>Neal Hazel (n.hazel@salford.ac.uk)</a:t>
            </a:r>
          </a:p>
        </p:txBody>
      </p:sp>
      <p:sp>
        <p:nvSpPr>
          <p:cNvPr id="11268" name="Slide Number Placeholder 6"/>
          <p:cNvSpPr>
            <a:spLocks noGrp="1"/>
          </p:cNvSpPr>
          <p:nvPr>
            <p:ph type="sldNum" sz="quarter" idx="12"/>
          </p:nvPr>
        </p:nvSpPr>
        <p:spPr>
          <a:noFill/>
          <a:ln>
            <a:miter lim="800000"/>
            <a:headEnd/>
            <a:tailEnd/>
          </a:ln>
        </p:spPr>
        <p:txBody>
          <a:bodyPr/>
          <a:lstStyle/>
          <a:p>
            <a:fld id="{1AA1C11A-1C18-4695-993E-E825D8036E33}" type="slidenum">
              <a:rPr lang="en-GB" altLang="en-US"/>
              <a:pPr/>
              <a:t>9</a:t>
            </a:fld>
            <a:endParaRPr lang="en-GB" altLang="en-US"/>
          </a:p>
        </p:txBody>
      </p:sp>
      <p:sp>
        <p:nvSpPr>
          <p:cNvPr id="11269" name="Rectangle 2"/>
          <p:cNvSpPr>
            <a:spLocks noGrp="1" noChangeArrowheads="1"/>
          </p:cNvSpPr>
          <p:nvPr>
            <p:ph type="title"/>
          </p:nvPr>
        </p:nvSpPr>
        <p:spPr>
          <a:xfrm>
            <a:off x="1547813" y="188913"/>
            <a:ext cx="5959475" cy="1143000"/>
          </a:xfrm>
        </p:spPr>
        <p:txBody>
          <a:bodyPr/>
          <a:lstStyle/>
          <a:p>
            <a:pPr eaLnBrk="1" hangingPunct="1"/>
            <a:r>
              <a:rPr lang="en-GB" altLang="en-US" sz="2700" smtClean="0"/>
              <a:t>Issues raised: Arrest and transfer</a:t>
            </a:r>
          </a:p>
        </p:txBody>
      </p:sp>
      <p:sp>
        <p:nvSpPr>
          <p:cNvPr id="11270" name="Rectangle 3"/>
          <p:cNvSpPr>
            <a:spLocks noGrp="1" noChangeArrowheads="1"/>
          </p:cNvSpPr>
          <p:nvPr>
            <p:ph type="body" sz="half" idx="1"/>
          </p:nvPr>
        </p:nvSpPr>
        <p:spPr>
          <a:xfrm>
            <a:off x="323850" y="1557338"/>
            <a:ext cx="8351838" cy="4281487"/>
          </a:xfrm>
        </p:spPr>
        <p:txBody>
          <a:bodyPr/>
          <a:lstStyle/>
          <a:p>
            <a:pPr eaLnBrk="1" hangingPunct="1">
              <a:spcBef>
                <a:spcPct val="50000"/>
              </a:spcBef>
            </a:pPr>
            <a:r>
              <a:rPr lang="en-GB" altLang="en-US" sz="2000" smtClean="0"/>
              <a:t>Anxiety or trauma</a:t>
            </a:r>
          </a:p>
          <a:p>
            <a:pPr eaLnBrk="1" hangingPunct="1">
              <a:spcBef>
                <a:spcPct val="50000"/>
              </a:spcBef>
            </a:pPr>
            <a:endParaRPr lang="en-GB" altLang="en-US" sz="1800" smtClean="0"/>
          </a:p>
          <a:p>
            <a:pPr lvl="1" eaLnBrk="1" hangingPunct="1">
              <a:spcBef>
                <a:spcPct val="50000"/>
              </a:spcBef>
            </a:pPr>
            <a:r>
              <a:rPr lang="en-GB" altLang="en-US" sz="1800" smtClean="0"/>
              <a:t>Worry about parental reaction/upset (big theme)</a:t>
            </a:r>
          </a:p>
          <a:p>
            <a:pPr lvl="1" algn="ctr" eaLnBrk="1" hangingPunct="1">
              <a:spcBef>
                <a:spcPct val="50000"/>
              </a:spcBef>
              <a:buFont typeface="Arial" charset="0"/>
              <a:buNone/>
            </a:pPr>
            <a:r>
              <a:rPr lang="en-GB" altLang="en-US" sz="1400" i="1" smtClean="0"/>
              <a:t>“I mean that, that worries me a lot, obviously, what my mum thinks, and the more worry my mum has the more worried I am, sort of thing. (...) my mum, I’m very close to my mum.” (18 yr old Male) </a:t>
            </a:r>
          </a:p>
          <a:p>
            <a:pPr lvl="1" algn="ctr" eaLnBrk="1" hangingPunct="1">
              <a:spcBef>
                <a:spcPct val="50000"/>
              </a:spcBef>
              <a:buFont typeface="Arial" charset="0"/>
              <a:buNone/>
            </a:pPr>
            <a:r>
              <a:rPr lang="en-GB" altLang="en-US" sz="800" i="1" smtClean="0"/>
              <a:t>------------------</a:t>
            </a:r>
          </a:p>
          <a:p>
            <a:pPr lvl="1" algn="ctr" eaLnBrk="1" hangingPunct="1">
              <a:spcBef>
                <a:spcPct val="50000"/>
              </a:spcBef>
              <a:buFont typeface="Arial" charset="0"/>
              <a:buNone/>
            </a:pPr>
            <a:r>
              <a:rPr lang="en-GB" altLang="en-US" sz="1400" i="1" smtClean="0"/>
              <a:t>“I was scared, I was angry, because I was thinking about what my parents would say when they hear the phone”</a:t>
            </a:r>
            <a:r>
              <a:rPr lang="en-GB" altLang="en-US" sz="1400" smtClean="0"/>
              <a:t> (16 yr old male)</a:t>
            </a:r>
          </a:p>
          <a:p>
            <a:pPr lvl="1" algn="ctr" eaLnBrk="1" hangingPunct="1">
              <a:spcBef>
                <a:spcPct val="50000"/>
              </a:spcBef>
              <a:buFont typeface="Arial" charset="0"/>
              <a:buNone/>
            </a:pPr>
            <a:r>
              <a:rPr lang="en-GB" altLang="en-US" sz="1400" smtClean="0"/>
              <a:t>---------</a:t>
            </a:r>
          </a:p>
          <a:p>
            <a:pPr lvl="1" algn="ctr" eaLnBrk="1" hangingPunct="1">
              <a:spcBef>
                <a:spcPct val="50000"/>
              </a:spcBef>
              <a:buFont typeface="Arial" charset="0"/>
              <a:buNone/>
            </a:pPr>
            <a:r>
              <a:rPr lang="en-GB" altLang="en-US" sz="1400" i="1" smtClean="0"/>
              <a:t>“whenever I get arrested I just don’t listen, I just (...) “Oh what have I done” and what’s my mum gonna say.” (16 yr old male) </a:t>
            </a:r>
          </a:p>
          <a:p>
            <a:pPr eaLnBrk="1" hangingPunct="1">
              <a:spcBef>
                <a:spcPct val="0"/>
              </a:spcBef>
              <a:buClrTx/>
              <a:buFontTx/>
              <a:buNone/>
            </a:pPr>
            <a:endParaRPr lang="en-GB" altLang="en-US" sz="1400" i="1" smtClean="0">
              <a:latin typeface="Book Antiqua" pitchFamily="18" charset="0"/>
            </a:endParaRPr>
          </a:p>
        </p:txBody>
      </p:sp>
    </p:spTree>
  </p:cSld>
  <p:clrMapOvr>
    <a:masterClrMapping/>
  </p:clrMapOvr>
</p:sld>
</file>

<file path=ppt/theme/theme1.xml><?xml version="1.0" encoding="utf-8"?>
<a:theme xmlns:a="http://schemas.openxmlformats.org/drawingml/2006/main" name="Green Centenary">
  <a:themeElements>
    <a:clrScheme name="Green Centenary 1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F997D"/>
      </a:hlink>
      <a:folHlink>
        <a:srgbClr val="9AC0AE"/>
      </a:folHlink>
    </a:clrScheme>
    <a:fontScheme name="Green Centenary">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Green Centenar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reen Centenar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reen Centenar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reen Centenar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reen Centenar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reen Centenar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reen Centenar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reen Centenar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reen Centenar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reen Centenar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reen Centenar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reen Centenar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reen Centenary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Green Centenary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4A40"/>
        </a:hlink>
        <a:folHlink>
          <a:srgbClr val="990000"/>
        </a:folHlink>
      </a:clrScheme>
      <a:clrMap bg1="lt1" tx1="dk1" bg2="lt2" tx2="dk2" accent1="accent1" accent2="accent2" accent3="accent3" accent4="accent4" accent5="accent5" accent6="accent6" hlink="hlink" folHlink="folHlink"/>
    </a:extraClrScheme>
    <a:extraClrScheme>
      <a:clrScheme name="Green Centenary 1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F997D"/>
        </a:hlink>
        <a:folHlink>
          <a:srgbClr val="990000"/>
        </a:folHlink>
      </a:clrScheme>
      <a:clrMap bg1="lt1" tx1="dk1" bg2="lt2" tx2="dk2" accent1="accent1" accent2="accent2" accent3="accent3" accent4="accent4" accent5="accent5" accent6="accent6" hlink="hlink" folHlink="folHlink"/>
    </a:extraClrScheme>
    <a:extraClrScheme>
      <a:clrScheme name="Green Centenary 16">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5F997D"/>
        </a:hlink>
        <a:folHlink>
          <a:srgbClr val="9AC0AE"/>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1210</TotalTime>
  <Words>4095</Words>
  <Application>Microsoft Office PowerPoint</Application>
  <PresentationFormat>On-screen Show (4:3)</PresentationFormat>
  <Paragraphs>328</Paragraphs>
  <Slides>29</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Green Centenary</vt:lpstr>
      <vt:lpstr>Picture</vt:lpstr>
      <vt:lpstr>Slide 1</vt:lpstr>
      <vt:lpstr>Focus on young people’s perceptions</vt:lpstr>
      <vt:lpstr>Where the international literature takes us</vt:lpstr>
      <vt:lpstr>The Study</vt:lpstr>
      <vt:lpstr>Methodology and methods</vt:lpstr>
      <vt:lpstr>Sample</vt:lpstr>
      <vt:lpstr>Issues raised: Arrest and transfer</vt:lpstr>
      <vt:lpstr>Issues raised: Arrest and transfer</vt:lpstr>
      <vt:lpstr>Issues raised: Arrest and transfer</vt:lpstr>
      <vt:lpstr>Issues raised: Arrest and transfer – police making the trauma worse (big theme)</vt:lpstr>
      <vt:lpstr>Issues raised: Arrest and transfer – police making the trauma worse (big theme)</vt:lpstr>
      <vt:lpstr>Issues raised: Arrest and transfer – police making the trauma worse</vt:lpstr>
      <vt:lpstr>Issues raised: Arrest and transfer – police making the trauma worse</vt:lpstr>
      <vt:lpstr>Issues raised: At station</vt:lpstr>
      <vt:lpstr>Issues raised: In cells</vt:lpstr>
      <vt:lpstr>Issues raised: In cells</vt:lpstr>
      <vt:lpstr>Issues raised: In cells</vt:lpstr>
      <vt:lpstr>Issues raised: In cells</vt:lpstr>
      <vt:lpstr>Issues raised: In cells</vt:lpstr>
      <vt:lpstr>Issues raised: Interviews</vt:lpstr>
      <vt:lpstr>Issues raised: Interviews</vt:lpstr>
      <vt:lpstr>Issues raised: Interviews</vt:lpstr>
      <vt:lpstr>Issues raised: Interviews</vt:lpstr>
      <vt:lpstr>Conclusions: Recurring themes</vt:lpstr>
      <vt:lpstr>Conclusions: Recurring themes</vt:lpstr>
      <vt:lpstr>Conclusions: What can we learn?</vt:lpstr>
      <vt:lpstr>Conclusions: Offenders as children</vt:lpstr>
      <vt:lpstr>Conclusions: Offenders as children</vt:lpstr>
      <vt:lpstr>References</vt:lpstr>
    </vt:vector>
  </TitlesOfParts>
  <Company>University of Salford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Neal Hazel</dc:creator>
  <cp:lastModifiedBy>Neal Hazel</cp:lastModifiedBy>
  <cp:revision>79</cp:revision>
  <dcterms:created xsi:type="dcterms:W3CDTF">2005-04-04T14:44:18Z</dcterms:created>
  <dcterms:modified xsi:type="dcterms:W3CDTF">2014-11-04T22:50:15Z</dcterms:modified>
</cp:coreProperties>
</file>