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7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58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5pPr>
    <a:lvl6pPr marL="1607287" algn="l" defTabSz="642915" rtl="0" eaLnBrk="1" latinLnBrk="0" hangingPunct="1"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6pPr>
    <a:lvl7pPr marL="1928744" algn="l" defTabSz="642915" rtl="0" eaLnBrk="1" latinLnBrk="0" hangingPunct="1"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7pPr>
    <a:lvl8pPr marL="2250201" algn="l" defTabSz="642915" rtl="0" eaLnBrk="1" latinLnBrk="0" hangingPunct="1"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8pPr>
    <a:lvl9pPr marL="2571659" algn="l" defTabSz="642915" rtl="0" eaLnBrk="1" latinLnBrk="0" hangingPunct="1">
      <a:defRPr sz="3000" kern="1200">
        <a:solidFill>
          <a:srgbClr val="414141"/>
        </a:solidFill>
        <a:latin typeface="Lucida Grande" pitchFamily="107" charset="0"/>
        <a:ea typeface="ヒラギノ角ゴ ProN W3" pitchFamily="107" charset="-128"/>
        <a:cs typeface="+mn-cs"/>
        <a:sym typeface="Lucida Grande" pitchFamily="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6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5" autoAdjust="0"/>
  </p:normalViewPr>
  <p:slideViewPr>
    <p:cSldViewPr>
      <p:cViewPr>
        <p:scale>
          <a:sx n="60" d="100"/>
          <a:sy n="60" d="100"/>
        </p:scale>
        <p:origin x="-216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979FB6-A8C8-48D8-8578-B0B5B99F34C4}" type="datetimeFigureOut">
              <a:rPr lang="en-US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50F6D3-7824-4C63-974E-BC76CDE3DF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21457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Geneva" pitchFamily="107" charset="-128"/>
        <a:cs typeface="+mn-cs"/>
      </a:defRPr>
    </a:lvl1pPr>
    <a:lvl2pPr marL="321457" algn="l" defTabSz="321457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Geneva" pitchFamily="107" charset="-128"/>
        <a:cs typeface="+mn-cs"/>
      </a:defRPr>
    </a:lvl2pPr>
    <a:lvl3pPr marL="642915" algn="l" defTabSz="321457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Geneva" pitchFamily="107" charset="-128"/>
        <a:cs typeface="+mn-cs"/>
      </a:defRPr>
    </a:lvl3pPr>
    <a:lvl4pPr marL="964372" algn="l" defTabSz="321457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Geneva" pitchFamily="107" charset="-128"/>
        <a:cs typeface="+mn-cs"/>
      </a:defRPr>
    </a:lvl4pPr>
    <a:lvl5pPr marL="1285829" algn="l" defTabSz="321457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Geneva" pitchFamily="107" charset="-128"/>
        <a:cs typeface="+mn-cs"/>
      </a:defRPr>
    </a:lvl5pPr>
    <a:lvl6pPr marL="1607287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0" y="0"/>
            <a:ext cx="9286875" cy="6947297"/>
          </a:xfrm>
          <a:prstGeom prst="rect">
            <a:avLst/>
          </a:prstGeom>
          <a:solidFill>
            <a:srgbClr val="FEFFFE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466576" y="859483"/>
            <a:ext cx="8198570" cy="11162"/>
          </a:xfrm>
          <a:prstGeom prst="line">
            <a:avLst/>
          </a:prstGeom>
          <a:noFill/>
          <a:ln w="6350">
            <a:solidFill>
              <a:srgbClr val="DA08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466576" y="6056561"/>
            <a:ext cx="8198570" cy="11162"/>
          </a:xfrm>
          <a:prstGeom prst="line">
            <a:avLst/>
          </a:prstGeom>
          <a:noFill/>
          <a:ln w="12700">
            <a:solidFill>
              <a:srgbClr val="DA08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63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31" y="1437680"/>
            <a:ext cx="8643938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1" y="3705820"/>
            <a:ext cx="8643938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466576" y="859483"/>
            <a:ext cx="8198570" cy="11162"/>
          </a:xfrm>
          <a:prstGeom prst="line">
            <a:avLst/>
          </a:prstGeom>
          <a:noFill/>
          <a:ln w="6350">
            <a:solidFill>
              <a:srgbClr val="DA08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466576" y="6056561"/>
            <a:ext cx="8198570" cy="11162"/>
          </a:xfrm>
          <a:prstGeom prst="line">
            <a:avLst/>
          </a:prstGeom>
          <a:noFill/>
          <a:ln w="12700">
            <a:solidFill>
              <a:srgbClr val="DA08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Lucida Grande" pitchFamily="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itchFamily="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itchFamily="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itchFamily="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pitchFamily="107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pitchFamily="107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pitchFamily="107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pitchFamily="107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pitchFamily="107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pitchFamily="107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yondyouthcustody.net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63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-71438"/>
            <a:ext cx="9280648" cy="7095212"/>
          </a:xfrm>
          <a:prstGeom prst="rect">
            <a:avLst/>
          </a:prstGeom>
          <a:solidFill>
            <a:srgbClr val="D2263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397" y="1201253"/>
            <a:ext cx="8643938" cy="15091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Medium" charset="0"/>
                <a:cs typeface="Franklin Gothic Medium" charset="0"/>
                <a:sym typeface="Franklin Gothic Medium" charset="0"/>
              </a:rPr>
              <a:t>Young offenders’ trauma on release from custody</a:t>
            </a:r>
            <a:endParaRPr lang="en-US" dirty="0" smtClean="0">
              <a:solidFill>
                <a:srgbClr val="FFFFFF"/>
              </a:solidFill>
              <a:latin typeface="Franklin Gothic Medium" charset="0"/>
              <a:ea typeface="ヒラギノ角ゴ ProN W6" charset="0"/>
              <a:cs typeface="ヒラギノ角ゴ ProN W6" charset="0"/>
              <a:sym typeface="Franklin Gothic Medium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397" y="3074586"/>
            <a:ext cx="8643938" cy="464344"/>
          </a:xfrm>
        </p:spPr>
        <p:txBody>
          <a:bodyPr/>
          <a:lstStyle/>
          <a:p>
            <a:pPr marL="0" indent="502277" algn="l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Neal Hazel</a:t>
            </a:r>
          </a:p>
          <a:p>
            <a:pPr marL="0" indent="502277" algn="l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Director, CSR.Salford, University of </a:t>
            </a:r>
            <a:r>
              <a:rPr lang="en-US" dirty="0" err="1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Salford</a:t>
            </a:r>
            <a:r>
              <a:rPr lang="en-US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, UK</a:t>
            </a:r>
          </a:p>
          <a:p>
            <a:pPr marL="0" indent="502277" algn="l" eaLnBrk="1" hangingPunct="1">
              <a:defRPr/>
            </a:pPr>
            <a:endParaRPr lang="en-US" dirty="0" smtClean="0">
              <a:solidFill>
                <a:srgbClr val="FFFFFF"/>
              </a:solidFill>
              <a:latin typeface="Franklin Gothic Book" charset="0"/>
              <a:sym typeface="Franklin Gothic Book" charset="0"/>
            </a:endParaRPr>
          </a:p>
          <a:p>
            <a:pPr marL="0" indent="502277" algn="l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Tim Bateman</a:t>
            </a:r>
          </a:p>
          <a:p>
            <a:pPr marL="0" indent="502277" algn="l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University of Bedfordshire, UK</a:t>
            </a:r>
          </a:p>
          <a:p>
            <a:pPr marL="0" indent="502277" algn="l" eaLnBrk="1" hangingPunct="1">
              <a:defRPr/>
            </a:pPr>
            <a:endParaRPr lang="en-US" dirty="0" smtClean="0">
              <a:solidFill>
                <a:srgbClr val="FFFFFF"/>
              </a:solidFill>
              <a:latin typeface="Franklin Gothic Book" charset="0"/>
              <a:sym typeface="Franklin Gothic Book" charset="0"/>
            </a:endParaRPr>
          </a:p>
          <a:p>
            <a:pPr marL="0" indent="502277" algn="l"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Book" charset="0"/>
                <a:sym typeface="Franklin Gothic Book" charset="0"/>
              </a:rPr>
              <a:t>ESC Conference, Budapest, 5 September 2013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683" y="6133580"/>
            <a:ext cx="1241227" cy="474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66576" y="6056561"/>
            <a:ext cx="8198570" cy="11162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66576" y="663030"/>
            <a:ext cx="8198570" cy="11162"/>
          </a:xfrm>
          <a:prstGeom prst="line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Agoraphobic symptoms – </a:t>
            </a:r>
            <a:r>
              <a:rPr lang="en-GB" sz="2000" b="1" dirty="0" err="1" smtClean="0">
                <a:latin typeface="Franklin Gothic Book" pitchFamily="34" charset="0"/>
              </a:rPr>
              <a:t>neighbourhoud</a:t>
            </a:r>
            <a:r>
              <a:rPr lang="en-GB" sz="2000" b="1" dirty="0" smtClean="0">
                <a:latin typeface="Franklin Gothic Book" pitchFamily="34" charset="0"/>
              </a:rPr>
              <a:t> felt alien and unfamiliar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dirty="0" smtClean="0">
                <a:latin typeface="Franklin Gothic Book" pitchFamily="34" charset="0"/>
              </a:rPr>
              <a:t> </a:t>
            </a:r>
            <a:r>
              <a:rPr lang="en-GB" sz="2000" i="1" dirty="0" smtClean="0">
                <a:latin typeface="Franklin Gothic Book" pitchFamily="34" charset="0"/>
              </a:rPr>
              <a:t>I didn’t really want to go out.  I wasn’t used to being there.  I had to start again getting used to the area.</a:t>
            </a:r>
            <a:endParaRPr lang="en-GB" sz="2000" dirty="0" smtClean="0">
              <a:latin typeface="Franklin Gothic Book" pitchFamily="34" charset="0"/>
            </a:endParaRPr>
          </a:p>
          <a:p>
            <a:pPr algn="r"/>
            <a:r>
              <a:rPr lang="en-GB" sz="2000" dirty="0" smtClean="0">
                <a:latin typeface="Franklin Gothic Book" pitchFamily="34" charset="0"/>
              </a:rPr>
              <a:t>Ben, 17</a:t>
            </a:r>
          </a:p>
          <a:p>
            <a:r>
              <a:rPr lang="en-GB" sz="2000" dirty="0" smtClean="0">
                <a:latin typeface="Franklin Gothic Book" pitchFamily="34" charset="0"/>
              </a:rPr>
              <a:t> </a:t>
            </a: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Exacerbated by fear of being returned to custody: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b="1" dirty="0" smtClean="0">
              <a:latin typeface="Franklin Gothic Book" pitchFamily="34" charset="0"/>
            </a:endParaRPr>
          </a:p>
          <a:p>
            <a:r>
              <a:rPr lang="en-GB" sz="2000" i="1" dirty="0" smtClean="0">
                <a:latin typeface="Franklin Gothic Book" pitchFamily="34" charset="0"/>
              </a:rPr>
              <a:t> I was scared of getting in trouble and getting taken back...As long as I was in the house, I wouldn’t mind.</a:t>
            </a:r>
            <a:endParaRPr lang="en-GB" sz="2000" dirty="0" smtClean="0">
              <a:latin typeface="Franklin Gothic Book" pitchFamily="34" charset="0"/>
            </a:endParaRPr>
          </a:p>
          <a:p>
            <a:pPr algn="r"/>
            <a:r>
              <a:rPr lang="en-GB" sz="2000" dirty="0" smtClean="0">
                <a:latin typeface="Franklin Gothic Book" pitchFamily="34" charset="0"/>
              </a:rPr>
              <a:t>Ella, 17</a:t>
            </a:r>
          </a:p>
          <a:p>
            <a:r>
              <a:rPr lang="en-GB" sz="2000" dirty="0" smtClean="0">
                <a:latin typeface="Franklin Gothic Book" pitchFamily="34" charset="0"/>
              </a:rPr>
              <a:t> </a:t>
            </a: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</a:rPr>
              <a:t>Contrasted with others who react with binge on life or binge on antisocial behaviour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Physical tiredness [stress or physical readjustment?]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just used to get right tired, </a:t>
            </a:r>
            <a:r>
              <a:rPr lang="en-GB" sz="2000" i="1" dirty="0" err="1">
                <a:latin typeface="Franklin Gothic Book" pitchFamily="34" charset="0"/>
              </a:rPr>
              <a:t>cos</a:t>
            </a:r>
            <a:r>
              <a:rPr lang="en-GB" sz="2000" i="1" dirty="0">
                <a:latin typeface="Franklin Gothic Book" pitchFamily="34" charset="0"/>
              </a:rPr>
              <a:t> inside you used to like walk around there not doing much really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Gary, 14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And walking as well, that was mad, walking.  My legs felt like spaghetti.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Martin, 16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Disorientated and scared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Lost, I think I was.  I didn’t know where I was going to go or what.  I just came out of there.  It was like my life had just stopped and swung back round and kicked me.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Martin, 16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walked into the shop, and I didn’t know what I wanted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Peter, 17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came out and I was scared.  I didn’t know what to do, I didn’t know where to go.  I kept sitting down.  I was like seeing cars going past and I was like, “Can’t believe I’m out”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Jenny, 16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Pace of life literally and perception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came home and everything was faster, </a:t>
            </a:r>
            <a:r>
              <a:rPr lang="en-GB" sz="2000" i="1" dirty="0" err="1">
                <a:latin typeface="Franklin Gothic Book" pitchFamily="34" charset="0"/>
              </a:rPr>
              <a:t>cos</a:t>
            </a:r>
            <a:r>
              <a:rPr lang="en-GB" sz="2000" i="1" dirty="0">
                <a:latin typeface="Franklin Gothic Book" pitchFamily="34" charset="0"/>
              </a:rPr>
              <a:t> everything’s slow down there </a:t>
            </a:r>
            <a:r>
              <a:rPr lang="en-GB" sz="2000" i="1" dirty="0" smtClean="0">
                <a:latin typeface="Franklin Gothic Book" pitchFamily="34" charset="0"/>
              </a:rPr>
              <a:t>[in custody</a:t>
            </a:r>
            <a:r>
              <a:rPr lang="en-GB" sz="2000" i="1" dirty="0">
                <a:latin typeface="Franklin Gothic Book" pitchFamily="34" charset="0"/>
              </a:rPr>
              <a:t>].  You don’t really do </a:t>
            </a:r>
            <a:r>
              <a:rPr lang="en-GB" sz="2000" i="1" dirty="0" err="1">
                <a:latin typeface="Franklin Gothic Book" pitchFamily="34" charset="0"/>
              </a:rPr>
              <a:t>owt</a:t>
            </a:r>
            <a:r>
              <a:rPr lang="en-GB" sz="2000" i="1" dirty="0">
                <a:latin typeface="Franklin Gothic Book" pitchFamily="34" charset="0"/>
              </a:rPr>
              <a:t> do you?  So you come out and everyone’s just rushing about as normal and ... so it takes you a while to keep up and carry back on.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Gary, 14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Everyone rushing about.  Everyone is mad.  You are used to sitting down all day.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Martin, 16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7" name="Picture 11" descr=" Portland largeDSC_0360"/>
          <p:cNvPicPr>
            <a:picLocks noChangeAspect="1" noChangeArrowheads="1"/>
          </p:cNvPicPr>
          <p:nvPr/>
        </p:nvPicPr>
        <p:blipFill>
          <a:blip r:embed="rId3"/>
          <a:srcRect l="8311" t="10381" r="1024" b="18983"/>
          <a:stretch>
            <a:fillRect/>
          </a:stretch>
        </p:blipFill>
        <p:spPr bwMode="auto">
          <a:xfrm>
            <a:off x="-8760" y="4984173"/>
            <a:ext cx="39782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The normal was suddenly unfamiliar – destabilised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</a:t>
            </a:r>
            <a:r>
              <a:rPr lang="en-GB" sz="2000" i="1" dirty="0" err="1">
                <a:latin typeface="Franklin Gothic Book" pitchFamily="34" charset="0"/>
              </a:rPr>
              <a:t>dunno</a:t>
            </a:r>
            <a:r>
              <a:rPr lang="en-GB" sz="2000" i="1" dirty="0">
                <a:latin typeface="Franklin Gothic Book" pitchFamily="34" charset="0"/>
              </a:rPr>
              <a:t>, I was shocked really....happy to get out, yeah...[but] yeah, it felt weird.  Like seeing a bus and everything, it felt weird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Sasha, 17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was walking into shops and I was thinking, “Oh my gosh”, </a:t>
            </a:r>
            <a:r>
              <a:rPr lang="en-GB" sz="2000" i="1" dirty="0" err="1">
                <a:latin typeface="Franklin Gothic Book" pitchFamily="34" charset="0"/>
              </a:rPr>
              <a:t>cos</a:t>
            </a:r>
            <a:r>
              <a:rPr lang="en-GB" sz="2000" i="1" dirty="0">
                <a:latin typeface="Franklin Gothic Book" pitchFamily="34" charset="0"/>
              </a:rPr>
              <a:t> I didn’t see a shop [inside].  I didn’t actually like, all I saw was pure girls.  I didn’t see like cars or food shops and that.  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Jenny, 16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Adapting to a world that’s moved on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b="1" dirty="0" smtClean="0">
              <a:latin typeface="Franklin Gothic Book" pitchFamily="34" charset="0"/>
            </a:endParaRP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There’s new owners in the shops and all that.  It was a bit strange, but I’ve got used to it now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Steve, </a:t>
            </a:r>
            <a:r>
              <a:rPr lang="en-GB" sz="2000" dirty="0" smtClean="0">
                <a:latin typeface="Franklin Gothic Book" pitchFamily="34" charset="0"/>
              </a:rPr>
              <a:t>17</a:t>
            </a:r>
          </a:p>
          <a:p>
            <a:endParaRPr lang="en-GB" sz="2000" dirty="0">
              <a:latin typeface="Franklin Gothic Book" pitchFamily="34" charset="0"/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en-GB" sz="2000" dirty="0" err="1" smtClean="0">
                <a:latin typeface="Franklin Gothic Book" pitchFamily="34" charset="0"/>
              </a:rPr>
              <a:t>Eg</a:t>
            </a:r>
            <a:r>
              <a:rPr lang="en-GB" sz="2000" dirty="0" smtClean="0">
                <a:latin typeface="Franklin Gothic Book" pitchFamily="34" charset="0"/>
              </a:rPr>
              <a:t> thinking been ‘robbed’ when new coin in change (Barry, 14)</a:t>
            </a:r>
          </a:p>
          <a:p>
            <a:endParaRPr lang="en-GB" sz="2000" dirty="0"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  <a:latin typeface="Franklin Gothic Book" pitchFamily="34" charset="0"/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Learning to interact again – especially with family and friends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b="1" dirty="0" smtClean="0">
              <a:latin typeface="Franklin Gothic Book" pitchFamily="34" charset="0"/>
            </a:endParaRPr>
          </a:p>
          <a:p>
            <a:r>
              <a:rPr lang="en-GB" sz="2000" i="1" dirty="0">
                <a:latin typeface="Franklin Gothic Book" pitchFamily="34" charset="0"/>
              </a:rPr>
              <a:t>I didn’t know what to say to mum and dad when I came out.  And I didn’t know what to say to my friends.  I like never talked to hardly anyone.  I just kept myself to myself.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Peter, 17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  <a:r>
              <a:rPr lang="en-GB" sz="2000" i="1" dirty="0" smtClean="0">
                <a:latin typeface="Franklin Gothic Book" pitchFamily="34" charset="0"/>
              </a:rPr>
              <a:t>I </a:t>
            </a:r>
            <a:r>
              <a:rPr lang="en-GB" sz="2000" i="1" dirty="0">
                <a:latin typeface="Franklin Gothic Book" pitchFamily="34" charset="0"/>
              </a:rPr>
              <a:t>was in the bedroom with my cousin celebrating that I’d just come out.  And usually, like me and my cousin chat away and everything </a:t>
            </a:r>
            <a:r>
              <a:rPr lang="en-GB" sz="2000" i="1" dirty="0" smtClean="0">
                <a:latin typeface="Franklin Gothic Book" pitchFamily="34" charset="0"/>
              </a:rPr>
              <a:t>but in </a:t>
            </a:r>
            <a:r>
              <a:rPr lang="en-GB" sz="2000" i="1" dirty="0">
                <a:latin typeface="Franklin Gothic Book" pitchFamily="34" charset="0"/>
              </a:rPr>
              <a:t>the bedroom I was just looking and smiling and embarrassed, going all red and everything.  Going all red.  I didn’t want to talk to them.  She started talking to me and I was, “Yeah </a:t>
            </a:r>
            <a:r>
              <a:rPr lang="en-GB" sz="2000" i="1" dirty="0" err="1">
                <a:latin typeface="Franklin Gothic Book" pitchFamily="34" charset="0"/>
              </a:rPr>
              <a:t>yeah</a:t>
            </a:r>
            <a:r>
              <a:rPr lang="en-GB" sz="2000" i="1" dirty="0">
                <a:latin typeface="Franklin Gothic Book" pitchFamily="34" charset="0"/>
              </a:rPr>
              <a:t>”.  I just didn’t know what to say.  It is a weird experience, a really weird experience.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Ben, 17</a:t>
            </a: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  <a:latin typeface="Franklin Gothic Book" pitchFamily="34" charset="0"/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en-GB" sz="2000" b="1" dirty="0">
                <a:latin typeface="Franklin Gothic Book" pitchFamily="34" charset="0"/>
              </a:rPr>
              <a:t>Suggestion of difficulty with the opposite sex after single sex institution?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It was strange seeing boys walking past me.  It was strange seeing boys walking past me.  People was coming up to me: “How are you? And I weren’t really relating to them.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Jenny, 16</a:t>
            </a: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  <a:latin typeface="Franklin Gothic Book" pitchFamily="34" charset="0"/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5" name="Picture 10" descr="YW in cstodyDSC_0754"/>
          <p:cNvPicPr>
            <a:picLocks noChangeAspect="1" noChangeArrowheads="1"/>
          </p:cNvPicPr>
          <p:nvPr/>
        </p:nvPicPr>
        <p:blipFill>
          <a:blip r:embed="rId3" cstate="print"/>
          <a:srcRect t="7880" r="2731" b="3874"/>
          <a:stretch>
            <a:fillRect/>
          </a:stretch>
        </p:blipFill>
        <p:spPr bwMode="auto">
          <a:xfrm>
            <a:off x="-16724" y="3861048"/>
            <a:ext cx="2549349" cy="31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What was stressful about the experience?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indent="-361950" algn="l">
              <a:buFont typeface="Arial" pitchFamily="34" charset="0"/>
              <a:buChar char="•"/>
            </a:pPr>
            <a:r>
              <a:rPr lang="en-GB" sz="2000" b="1" dirty="0">
                <a:latin typeface="Franklin Gothic Book" pitchFamily="34" charset="0"/>
              </a:rPr>
              <a:t>Lack of regulation like eating and sleeping patterns</a:t>
            </a:r>
            <a:endParaRPr lang="en-GB" sz="2000" dirty="0">
              <a:latin typeface="Franklin Gothic Book" pitchFamily="34" charset="0"/>
            </a:endParaRP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Just my sleeping pattern.  [In custody], I wake up in the morning and make the bed and then eat my breakfast for a certain time.  But it’s just getting back into a sleeping pattern, waking up at 2.30 in the afternoon again.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Sean, 16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Unable to cope with taking initiative or act independently</a:t>
            </a:r>
          </a:p>
        </p:txBody>
      </p:sp>
      <p:pic>
        <p:nvPicPr>
          <p:cNvPr id="5" name="Picture 15" descr=" Portland outsideDSC_0360"/>
          <p:cNvPicPr>
            <a:picLocks noChangeAspect="1" noChangeArrowheads="1"/>
          </p:cNvPicPr>
          <p:nvPr/>
        </p:nvPicPr>
        <p:blipFill>
          <a:blip r:embed="rId3"/>
          <a:srcRect t="7143" b="12857"/>
          <a:stretch>
            <a:fillRect/>
          </a:stretch>
        </p:blipFill>
        <p:spPr bwMode="auto">
          <a:xfrm>
            <a:off x="-59767" y="4532825"/>
            <a:ext cx="197961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Negative support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Pressure of being focus of attention when interactions are stressful</a:t>
            </a:r>
            <a:endParaRPr lang="en-GB" sz="2000" dirty="0">
              <a:latin typeface="Franklin Gothic Book" pitchFamily="34" charset="0"/>
            </a:endParaRP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Cos everything was going too fast.  Like people, all my family were coming over, get all this birthday stuff and....I </a:t>
            </a:r>
            <a:r>
              <a:rPr lang="en-GB" sz="2000" i="1" dirty="0" err="1">
                <a:latin typeface="Franklin Gothic Book" pitchFamily="34" charset="0"/>
              </a:rPr>
              <a:t>dunno</a:t>
            </a:r>
            <a:r>
              <a:rPr lang="en-GB" sz="2000" i="1" dirty="0">
                <a:latin typeface="Franklin Gothic Book" pitchFamily="34" charset="0"/>
              </a:rPr>
              <a:t>, like every time I see someone, it was like “Oh how was prison?”  “How was this, how was that?” and yeah, it was just the same thing over and over.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Sasha, 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NacroLogo2012_300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658" y="5049181"/>
            <a:ext cx="2013512" cy="7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RC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8036" y="4947919"/>
            <a:ext cx="798256" cy="8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ASTER_Salford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757" y="4694766"/>
            <a:ext cx="1691827" cy="126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image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2721" y="5049180"/>
            <a:ext cx="1918198" cy="8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image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7487" y="4897289"/>
            <a:ext cx="1596513" cy="97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3081" y="846838"/>
            <a:ext cx="3365376" cy="1286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81087" y="2411016"/>
            <a:ext cx="8394516" cy="246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fontAlgn="ctr"/>
            <a:r>
              <a:rPr lang="en-GB" sz="2200" dirty="0">
                <a:latin typeface="Franklin Gothic Book" pitchFamily="34" charset="0"/>
              </a:rPr>
              <a:t>A 5-year England-wide programme which examines and promotes best practice in the resettlement of young people and young adults leaving custody.</a:t>
            </a:r>
          </a:p>
          <a:p>
            <a:pPr fontAlgn="ctr"/>
            <a:endParaRPr lang="en-GB" b="1" dirty="0"/>
          </a:p>
          <a:p>
            <a:pPr fontAlgn="ctr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itchFamily="34" charset="0"/>
                <a:hlinkClick r:id="rId8"/>
              </a:rPr>
              <a:t>www.beyondyouthcustody.net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pPr fontAlgn="ctr"/>
            <a:endParaRPr lang="en-GB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Conclusions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  <a:cs typeface="Kokila" pitchFamily="34" charset="0"/>
              </a:rPr>
              <a:t>Release from prison is traumatic for young people, not so recognised by </a:t>
            </a: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literature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  <a:cs typeface="Kokila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  <a:cs typeface="Kokila" pitchFamily="34" charset="0"/>
              </a:rPr>
              <a:t>Disorienting and scary </a:t>
            </a: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experience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  <a:cs typeface="Kokila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  <a:cs typeface="Kokila" pitchFamily="34" charset="0"/>
              </a:rPr>
              <a:t>Physical and psychological symptoms of </a:t>
            </a: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stress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  <a:cs typeface="Kokila" pitchFamily="34" charset="0"/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Trauma not anticipated, nor prepared for</a:t>
            </a:r>
          </a:p>
          <a:p>
            <a:pPr marL="36195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  <a:cs typeface="Kokila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Even </a:t>
            </a:r>
            <a:r>
              <a:rPr lang="en-GB" sz="2000" dirty="0">
                <a:latin typeface="Franklin Gothic Book" pitchFamily="34" charset="0"/>
                <a:cs typeface="Kokila" pitchFamily="34" charset="0"/>
              </a:rPr>
              <a:t>young people with high levels of </a:t>
            </a: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support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  <a:cs typeface="Kokila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  <a:cs typeface="Kokila" pitchFamily="34" charset="0"/>
              </a:rPr>
              <a:t>Supporters can make matters worse</a:t>
            </a:r>
            <a:endParaRPr lang="en-GB" sz="2000" dirty="0">
              <a:latin typeface="Franklin Gothic Book" pitchFamily="34" charset="0"/>
              <a:cs typeface="Kokil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Recommendations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124744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</a:rPr>
              <a:t>Service </a:t>
            </a:r>
            <a:r>
              <a:rPr lang="en-GB" sz="2000" dirty="0">
                <a:latin typeface="Franklin Gothic Book" pitchFamily="34" charset="0"/>
              </a:rPr>
              <a:t>providers should acknowledge and prepare for traumatic nature of </a:t>
            </a:r>
            <a:r>
              <a:rPr lang="en-GB" sz="2000" dirty="0" smtClean="0">
                <a:latin typeface="Franklin Gothic Book" pitchFamily="34" charset="0"/>
              </a:rPr>
              <a:t>release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All young people should be met at the gate by someone they have good relationship </a:t>
            </a:r>
            <a:r>
              <a:rPr lang="en-GB" sz="2000" dirty="0" smtClean="0">
                <a:latin typeface="Franklin Gothic Book" pitchFamily="34" charset="0"/>
              </a:rPr>
              <a:t>with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Structured timetable for initial period, discussed in </a:t>
            </a:r>
            <a:r>
              <a:rPr lang="en-GB" sz="2000" dirty="0" smtClean="0">
                <a:latin typeface="Franklin Gothic Book" pitchFamily="34" charset="0"/>
              </a:rPr>
              <a:t>advance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Greater use of Release on Temporary </a:t>
            </a:r>
            <a:r>
              <a:rPr lang="en-GB" sz="2000" dirty="0" smtClean="0">
                <a:latin typeface="Franklin Gothic Book" pitchFamily="34" charset="0"/>
              </a:rPr>
              <a:t>Licence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Additional shorter </a:t>
            </a:r>
            <a:r>
              <a:rPr lang="en-GB" sz="2000" dirty="0" smtClean="0">
                <a:latin typeface="Franklin Gothic Book" pitchFamily="34" charset="0"/>
              </a:rPr>
              <a:t>ROTL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indent="-361950"/>
            <a:r>
              <a:rPr lang="en-GB" sz="2000" i="1" dirty="0">
                <a:latin typeface="Franklin Gothic Book" pitchFamily="34" charset="0"/>
              </a:rPr>
              <a:t>If just for an hour, just like walking around</a:t>
            </a:r>
            <a:r>
              <a:rPr lang="en-GB" sz="2000" dirty="0">
                <a:latin typeface="Franklin Gothic Book" pitchFamily="34" charset="0"/>
              </a:rPr>
              <a:t> (Barry, 14)</a:t>
            </a:r>
            <a:endParaRPr lang="en-GB" sz="900" dirty="0">
              <a:latin typeface="Franklin Gothic Book" pitchFamily="34" charset="0"/>
            </a:endParaRPr>
          </a:p>
          <a:p>
            <a:pPr marL="361950" indent="-361950"/>
            <a:r>
              <a:rPr lang="en-GB" sz="900" dirty="0">
                <a:latin typeface="Franklin Gothic Book" pitchFamily="34" charset="0"/>
              </a:rPr>
              <a:t> </a:t>
            </a: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Advice to young people and family for graduated exposure and </a:t>
            </a:r>
            <a:r>
              <a:rPr lang="en-GB" sz="2000" dirty="0" smtClean="0">
                <a:latin typeface="Franklin Gothic Book" pitchFamily="34" charset="0"/>
              </a:rPr>
              <a:t>acclimatisation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>
                <a:latin typeface="Franklin Gothic Book" pitchFamily="34" charset="0"/>
              </a:rPr>
              <a:t>More alone time with family in different environments before release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9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dirty="0" smtClean="0">
                <a:latin typeface="Franklin Gothic Book" pitchFamily="34" charset="0"/>
              </a:rPr>
              <a:t>Consider </a:t>
            </a:r>
            <a:r>
              <a:rPr lang="en-GB" sz="2000" dirty="0">
                <a:latin typeface="Franklin Gothic Book" pitchFamily="34" charset="0"/>
              </a:rPr>
              <a:t>physical preparation for release as well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-71438"/>
            <a:ext cx="9280648" cy="7095212"/>
          </a:xfrm>
          <a:prstGeom prst="rect">
            <a:avLst/>
          </a:prstGeom>
          <a:solidFill>
            <a:srgbClr val="D2263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32656"/>
            <a:ext cx="3827487" cy="146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66576" y="5717233"/>
            <a:ext cx="8198570" cy="11162"/>
          </a:xfrm>
          <a:prstGeom prst="line">
            <a:avLst/>
          </a:prstGeom>
          <a:noFill/>
          <a:ln w="25400">
            <a:solidFill>
              <a:srgbClr val="D2263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3000" y="2132856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Bateman T, Hazel N and Wright S (2013) </a:t>
            </a:r>
            <a:r>
              <a:rPr lang="en-GB" sz="1800" i="1" dirty="0">
                <a:solidFill>
                  <a:schemeClr val="bg1"/>
                </a:solidFill>
              </a:rPr>
              <a:t>Resettlement of young people leaving custody: Lessons from the literature</a:t>
            </a:r>
            <a:r>
              <a:rPr lang="en-GB" sz="1800" dirty="0">
                <a:solidFill>
                  <a:schemeClr val="bg1"/>
                </a:solidFill>
              </a:rPr>
              <a:t>  London: Beyond Youth Custody/</a:t>
            </a:r>
            <a:r>
              <a:rPr lang="en-GB" sz="1800" dirty="0" err="1">
                <a:solidFill>
                  <a:schemeClr val="bg1"/>
                </a:solidFill>
              </a:rPr>
              <a:t>Nacro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endParaRPr lang="en-GB" sz="1800" dirty="0" smtClean="0">
              <a:solidFill>
                <a:schemeClr val="bg1"/>
              </a:solidFill>
            </a:endParaRP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 smtClean="0">
                <a:solidFill>
                  <a:schemeClr val="bg1"/>
                </a:solidFill>
              </a:rPr>
              <a:t>(</a:t>
            </a:r>
            <a:r>
              <a:rPr lang="en-GB" sz="1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http://www.beyondyouthcustody.net/resources/publications/lessons-from-the-literature/</a:t>
            </a:r>
            <a:r>
              <a:rPr lang="en-GB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algn="l"/>
            <a:r>
              <a:rPr lang="en-US" sz="2700" dirty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Paper takes data from research over 15 years: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572180" y="1250156"/>
            <a:ext cx="8303423" cy="47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Medium" charset="0"/>
                <a:sym typeface="Franklin Gothic Medium" charset="0"/>
              </a:rPr>
              <a:t>Evaluation of Medway Secure Training Centre (1998-2000)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endParaRPr lang="en-US" sz="10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Medium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Assessment of the Detention and Training Order (2000-2002)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endParaRPr lang="en-US" sz="10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Young offenders’ experiences of Criminal Justice (2000-2002)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endParaRPr lang="en-US" sz="10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Evaluation of RESET resettlement </a:t>
            </a:r>
            <a:r>
              <a:rPr lang="en-US" sz="2000" dirty="0" err="1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programme</a:t>
            </a: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 (2005-2007)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endParaRPr lang="en-US" sz="10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Resettlement </a:t>
            </a:r>
            <a:r>
              <a:rPr lang="en-US" sz="2000" dirty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needs of girls in custody (2011-2013</a:t>
            </a:r>
            <a:r>
              <a:rPr lang="en-US" sz="2000" dirty="0" smtClean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)</a:t>
            </a:r>
          </a:p>
          <a:p>
            <a:pPr marL="193098" indent="-193098" algn="l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193098" indent="-193098" algn="l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193098" indent="-193098" algn="l">
              <a:buFont typeface="Arial" pitchFamily="34" charset="0"/>
              <a:buChar char="•"/>
              <a:defRPr/>
            </a:pPr>
            <a:endParaRPr lang="en-US" sz="20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Data from qualitative depth interviews with young people (and parents)</a:t>
            </a:r>
          </a:p>
          <a:p>
            <a:pPr marL="361950" indent="-361950" algn="l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Medium" charset="0"/>
            </a:endParaRPr>
          </a:p>
          <a:p>
            <a:pPr marL="361950" indent="-361950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36361"/>
                </a:solidFill>
                <a:latin typeface="Franklin Gothic Book" pitchFamily="34" charset="0"/>
                <a:ea typeface="Geneva" charset="0"/>
                <a:cs typeface="Franklin Gothic Book" charset="0"/>
                <a:sym typeface="Franklin Gothic Medium" charset="0"/>
              </a:rPr>
              <a:t>Young people aged 12 to 17</a:t>
            </a:r>
            <a:endParaRPr lang="en-US" sz="14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Book" charset="0"/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9" name="Picture 4" descr="http://www.ukresident.com/forums/uploads/a3e7cda765a0139825cd56d3c14ce3e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620688"/>
            <a:ext cx="9001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communitycare.co.uk/assets/getasset.aspx?itemid=9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8894" y="1772816"/>
            <a:ext cx="16451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2420888"/>
            <a:ext cx="10080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sunderlandcitycouncil.com/yos/images/BAR%20Catch22%20logo%2019-02-0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7862" y="2204864"/>
            <a:ext cx="846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Mixed experiences of release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539552" y="1196752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indent="-361950" algn="l">
              <a:buFont typeface="Arial" pitchFamily="34" charset="0"/>
              <a:buChar char="•"/>
            </a:pPr>
            <a:r>
              <a:rPr lang="en-GB" sz="2000" b="1" dirty="0">
                <a:latin typeface="Franklin Gothic Book" pitchFamily="34" charset="0"/>
              </a:rPr>
              <a:t>Release process is easy for some</a:t>
            </a:r>
            <a:r>
              <a:rPr lang="en-GB" sz="2000" dirty="0" smtClean="0">
                <a:latin typeface="Franklin Gothic Book" pitchFamily="34" charset="0"/>
              </a:rPr>
              <a:t>:</a:t>
            </a:r>
          </a:p>
          <a:p>
            <a:pPr marL="361950" indent="-361950" algn="l">
              <a:buFont typeface="Arial" pitchFamily="34" charset="0"/>
              <a:buChar char="•"/>
            </a:pPr>
            <a:endParaRPr lang="en-GB" sz="2000" dirty="0">
              <a:latin typeface="Franklin Gothic Book" pitchFamily="34" charset="0"/>
            </a:endParaRPr>
          </a:p>
          <a:p>
            <a:pPr marL="361950" indent="-361950"/>
            <a:r>
              <a:rPr lang="en-GB" sz="2000" i="1" dirty="0">
                <a:latin typeface="Franklin Gothic Book" pitchFamily="34" charset="0"/>
              </a:rPr>
              <a:t>I reckon it was easy.  I just come out and everything is the same, not the same but over the two days everything felt the same.  It was like I had never gone to </a:t>
            </a:r>
            <a:r>
              <a:rPr lang="en-GB" sz="2000" i="1" dirty="0" smtClean="0">
                <a:latin typeface="Franklin Gothic Book" pitchFamily="34" charset="0"/>
              </a:rPr>
              <a:t>prison</a:t>
            </a:r>
            <a:endParaRPr lang="en-GB" sz="2000" dirty="0">
              <a:latin typeface="Franklin Gothic Book" pitchFamily="34" charset="0"/>
            </a:endParaRPr>
          </a:p>
          <a:p>
            <a:pPr marL="361950" indent="-361950" algn="r"/>
            <a:r>
              <a:rPr lang="en-GB" sz="2000" dirty="0">
                <a:latin typeface="Franklin Gothic Book" pitchFamily="34" charset="0"/>
              </a:rPr>
              <a:t>John, 17</a:t>
            </a:r>
          </a:p>
          <a:p>
            <a:pPr marL="361950" indent="-361950" algn="l"/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>
                <a:latin typeface="Franklin Gothic Book" pitchFamily="34" charset="0"/>
              </a:rPr>
              <a:t>But</a:t>
            </a:r>
            <a:r>
              <a:rPr lang="en-GB" sz="2000" dirty="0">
                <a:latin typeface="Franklin Gothic Book" pitchFamily="34" charset="0"/>
              </a:rPr>
              <a:t> ‘two days’ </a:t>
            </a:r>
            <a:r>
              <a:rPr lang="en-GB" sz="2000" dirty="0" smtClean="0">
                <a:latin typeface="Franklin Gothic Book" pitchFamily="34" charset="0"/>
              </a:rPr>
              <a:t>to feel the same gives </a:t>
            </a:r>
            <a:r>
              <a:rPr lang="en-GB" sz="2000" dirty="0">
                <a:latin typeface="Franklin Gothic Book" pitchFamily="34" charset="0"/>
              </a:rPr>
              <a:t>hints at the transition process and initial </a:t>
            </a:r>
            <a:r>
              <a:rPr lang="en-GB" sz="2000" dirty="0" smtClean="0">
                <a:latin typeface="Franklin Gothic Book" pitchFamily="34" charset="0"/>
              </a:rPr>
              <a:t>issues &gt;</a:t>
            </a: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6" name="Picture 2" descr="D:\My Pictures\Youth and crime\boy in prison recre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" y="4044681"/>
            <a:ext cx="2408523" cy="2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Dream of getting out, no anticipation of disorientation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Key words repeated in interviews: 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/>
            <a:r>
              <a:rPr lang="en-GB" sz="3200" i="1" dirty="0" smtClean="0">
                <a:solidFill>
                  <a:srgbClr val="D22630"/>
                </a:solidFill>
                <a:latin typeface="Franklin Gothic Book" pitchFamily="34" charset="0"/>
              </a:rPr>
              <a:t>mad, buzzing, strange, weird</a:t>
            </a:r>
            <a:endParaRPr lang="en-GB" sz="2000" i="1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chemeClr val="bg2"/>
              </a:solidFill>
              <a:latin typeface="Franklin Gothic Book" pitchFamily="34" charset="0"/>
            </a:endParaRPr>
          </a:p>
          <a:p>
            <a:r>
              <a:rPr lang="en-GB" sz="2000" i="1" dirty="0">
                <a:latin typeface="Franklin Gothic Book" pitchFamily="34" charset="0"/>
              </a:rPr>
              <a:t>Big thing </a:t>
            </a:r>
            <a:r>
              <a:rPr lang="en-GB" sz="2000" i="1" dirty="0" err="1">
                <a:latin typeface="Franklin Gothic Book" pitchFamily="34" charset="0"/>
              </a:rPr>
              <a:t>innit</a:t>
            </a:r>
            <a:r>
              <a:rPr lang="en-GB" sz="2000" i="1" dirty="0">
                <a:latin typeface="Franklin Gothic Book" pitchFamily="34" charset="0"/>
              </a:rPr>
              <a:t>, just getting let out.  And then I felt weird for a bit.... I couldn’t speak.  It was weird...I knew I’d be happy and everything, but I didn’t know it was going to feel like that.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Ella, 17</a:t>
            </a:r>
          </a:p>
          <a:p>
            <a:r>
              <a:rPr lang="en-GB" sz="2000" i="1" dirty="0">
                <a:latin typeface="Franklin Gothic Book" pitchFamily="34" charset="0"/>
              </a:rPr>
              <a:t>Weird, It done my head in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Tony, 14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knew it was </a:t>
            </a:r>
            <a:r>
              <a:rPr lang="en-GB" sz="2000" i="1" dirty="0" err="1">
                <a:latin typeface="Franklin Gothic Book" pitchFamily="34" charset="0"/>
              </a:rPr>
              <a:t>gonna</a:t>
            </a:r>
            <a:r>
              <a:rPr lang="en-GB" sz="2000" i="1" dirty="0">
                <a:latin typeface="Franklin Gothic Book" pitchFamily="34" charset="0"/>
              </a:rPr>
              <a:t> be a bit weird but I didn’t think...I </a:t>
            </a:r>
            <a:r>
              <a:rPr lang="en-GB" sz="2000" i="1" dirty="0" err="1">
                <a:latin typeface="Franklin Gothic Book" pitchFamily="34" charset="0"/>
              </a:rPr>
              <a:t>dunno</a:t>
            </a:r>
            <a:r>
              <a:rPr lang="en-GB" sz="2000" i="1" dirty="0">
                <a:latin typeface="Franklin Gothic Book" pitchFamily="34" charset="0"/>
              </a:rPr>
              <a:t>.  I think it just hit me to be honest, I </a:t>
            </a:r>
            <a:r>
              <a:rPr lang="en-GB" sz="2000" i="1" dirty="0" err="1">
                <a:latin typeface="Franklin Gothic Book" pitchFamily="34" charset="0"/>
              </a:rPr>
              <a:t>dunno</a:t>
            </a:r>
            <a:r>
              <a:rPr lang="en-GB" sz="2000" i="1" dirty="0">
                <a:latin typeface="Franklin Gothic Book" pitchFamily="34" charset="0"/>
              </a:rPr>
              <a:t>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Sasha, 17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Physical stress symptoms </a:t>
            </a: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r>
              <a:rPr lang="en-GB" sz="2000" i="1" dirty="0">
                <a:latin typeface="Franklin Gothic Book" pitchFamily="34" charset="0"/>
              </a:rPr>
              <a:t>When my mum came and picked me up from the prison, when I came out and I was sitting in the car, I felt sick.  I was shaking </a:t>
            </a:r>
            <a:r>
              <a:rPr lang="en-GB" sz="2000" i="1" dirty="0" err="1">
                <a:latin typeface="Franklin Gothic Book" pitchFamily="34" charset="0"/>
              </a:rPr>
              <a:t>cos</a:t>
            </a:r>
            <a:r>
              <a:rPr lang="en-GB" sz="2000" i="1" dirty="0">
                <a:latin typeface="Franklin Gothic Book" pitchFamily="34" charset="0"/>
              </a:rPr>
              <a:t> I didn’t know what to do and that.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Ella, </a:t>
            </a:r>
            <a:r>
              <a:rPr lang="en-GB" sz="2000" dirty="0" smtClean="0">
                <a:latin typeface="Franklin Gothic Book" pitchFamily="34" charset="0"/>
              </a:rPr>
              <a:t>17</a:t>
            </a:r>
          </a:p>
          <a:p>
            <a:pPr algn="r"/>
            <a:endParaRPr lang="en-GB" sz="2000" dirty="0">
              <a:latin typeface="Franklin Gothic Book" pitchFamily="34" charset="0"/>
            </a:endParaRP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5" name="Picture 2" descr="D:\My Pictures\Youth and crime\girl in prison edu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4" y="4257717"/>
            <a:ext cx="21955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Overwhelmed psychological anxiety</a:t>
            </a:r>
          </a:p>
          <a:p>
            <a:endParaRPr lang="en-GB" sz="2000" i="1" dirty="0" smtClean="0">
              <a:latin typeface="Franklin Gothic Book" pitchFamily="34" charset="0"/>
            </a:endParaRPr>
          </a:p>
          <a:p>
            <a:r>
              <a:rPr lang="en-GB" sz="2000" i="1" dirty="0" smtClean="0">
                <a:latin typeface="Franklin Gothic Book" pitchFamily="34" charset="0"/>
              </a:rPr>
              <a:t>I </a:t>
            </a:r>
            <a:r>
              <a:rPr lang="en-GB" sz="2000" i="1" dirty="0">
                <a:latin typeface="Franklin Gothic Book" pitchFamily="34" charset="0"/>
              </a:rPr>
              <a:t>couldn’t handle it, like the first day I couldn’t handle being out of prison.  I just couldn’t stop crying and felt depressed all the time.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Sasha, 17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was really scared when I am out.  I was all scared </a:t>
            </a:r>
            <a:r>
              <a:rPr lang="en-GB" sz="2000" i="1" dirty="0" err="1">
                <a:latin typeface="Franklin Gothic Book" pitchFamily="34" charset="0"/>
              </a:rPr>
              <a:t>cos</a:t>
            </a:r>
            <a:r>
              <a:rPr lang="en-GB" sz="2000" i="1" dirty="0">
                <a:latin typeface="Franklin Gothic Book" pitchFamily="34" charset="0"/>
              </a:rPr>
              <a:t> I thought everyone was looking at me.  I felt scared.  I walked around town, and I thought everyone was just </a:t>
            </a:r>
            <a:r>
              <a:rPr lang="en-GB" sz="2000" i="1" dirty="0" err="1">
                <a:latin typeface="Franklin Gothic Book" pitchFamily="34" charset="0"/>
              </a:rPr>
              <a:t>ataring</a:t>
            </a:r>
            <a:r>
              <a:rPr lang="en-GB" sz="2000" i="1" dirty="0">
                <a:latin typeface="Franklin Gothic Book" pitchFamily="34" charset="0"/>
              </a:rPr>
              <a:t> at me, but they weren’t  it was just me.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Peter, 17</a:t>
            </a:r>
          </a:p>
          <a:p>
            <a:pPr algn="r"/>
            <a:endParaRPr lang="en-GB" sz="2000" dirty="0">
              <a:latin typeface="Franklin Gothic Book" pitchFamily="34" charset="0"/>
            </a:endParaRP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Quiet and withdrawn</a:t>
            </a:r>
          </a:p>
          <a:p>
            <a:r>
              <a:rPr lang="en-GB" sz="2000" dirty="0"/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came out and it was weird.  I could hardly talk for about a week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Ben, 17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He was very withdrawn when he first came out.  He didn’t want to go anywhere or anything.  He was very withdrawn.  He is back [to himself] now.  Yes, he is speaking now and he does go out with his friends.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>
                <a:latin typeface="Franklin Gothic Book" pitchFamily="34" charset="0"/>
              </a:rPr>
              <a:t>Grandparent</a:t>
            </a:r>
          </a:p>
          <a:p>
            <a:pPr algn="r"/>
            <a:endParaRPr lang="en-GB" sz="2000" dirty="0">
              <a:latin typeface="Franklin Gothic Book" pitchFamily="34" charset="0"/>
            </a:endParaRP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  <p:pic>
        <p:nvPicPr>
          <p:cNvPr id="5" name="Picture 4" descr="D:\My Pictures\teaching\Youth crime\Young-offender--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01208"/>
            <a:ext cx="28352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450949" y="330398"/>
            <a:ext cx="8222131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700" dirty="0" smtClean="0">
                <a:solidFill>
                  <a:srgbClr val="D22630"/>
                </a:solidFill>
                <a:latin typeface="Franklin Gothic Medium" pitchFamily="34" charset="0"/>
                <a:ea typeface="Geneva" pitchFamily="107" charset="-128"/>
                <a:sym typeface="Franklin Gothic Medium" pitchFamily="34" charset="0"/>
              </a:rPr>
              <a:t>Trauma effects felt by young people</a:t>
            </a:r>
            <a:endParaRPr lang="en-US" sz="2700" dirty="0">
              <a:solidFill>
                <a:srgbClr val="D22630"/>
              </a:solidFill>
              <a:latin typeface="Franklin Gothic Medium" pitchFamily="34" charset="0"/>
              <a:ea typeface="Geneva" pitchFamily="107" charset="-128"/>
              <a:sym typeface="Franklin Gothic Medium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962" y="6134695"/>
            <a:ext cx="1241227" cy="474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23528" y="1268760"/>
            <a:ext cx="8303423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361950" lvl="0" indent="-361950" algn="l">
              <a:buFont typeface="Arial" pitchFamily="34" charset="0"/>
              <a:buChar char="•"/>
            </a:pPr>
            <a:endParaRPr lang="en-GB" sz="2000" dirty="0" smtClean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r>
              <a:rPr lang="en-GB" sz="2000" b="1" dirty="0" smtClean="0">
                <a:latin typeface="Franklin Gothic Book" pitchFamily="34" charset="0"/>
              </a:rPr>
              <a:t>Agoraphobic symptoms</a:t>
            </a: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Just indoors with all my family and friends, I didn’t go out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 smtClean="0">
                <a:latin typeface="Franklin Gothic Book" pitchFamily="34" charset="0"/>
              </a:rPr>
              <a:t>Sasha, 17</a:t>
            </a:r>
            <a:endParaRPr lang="en-GB" sz="2000" dirty="0">
              <a:latin typeface="Franklin Gothic Book" pitchFamily="34" charset="0"/>
            </a:endParaRPr>
          </a:p>
          <a:p>
            <a:r>
              <a:rPr lang="en-GB" sz="2000" dirty="0">
                <a:latin typeface="Franklin Gothic Book" pitchFamily="34" charset="0"/>
              </a:rPr>
              <a:t> </a:t>
            </a:r>
          </a:p>
          <a:p>
            <a:r>
              <a:rPr lang="en-GB" sz="2000" i="1" dirty="0">
                <a:latin typeface="Franklin Gothic Book" pitchFamily="34" charset="0"/>
              </a:rPr>
              <a:t>I just weren’t ready to go out.  I felt weird</a:t>
            </a:r>
            <a:endParaRPr lang="en-GB" sz="2000" dirty="0">
              <a:latin typeface="Franklin Gothic Book" pitchFamily="34" charset="0"/>
            </a:endParaRPr>
          </a:p>
          <a:p>
            <a:pPr algn="r"/>
            <a:r>
              <a:rPr lang="en-GB" sz="2000" dirty="0" smtClean="0">
                <a:latin typeface="Franklin Gothic Book" pitchFamily="34" charset="0"/>
              </a:rPr>
              <a:t>Ella, 17 </a:t>
            </a:r>
            <a:r>
              <a:rPr lang="en-GB" sz="2000" dirty="0">
                <a:latin typeface="Franklin Gothic Book" pitchFamily="34" charset="0"/>
              </a:rPr>
              <a:t>(did not leave the house for 10 days)</a:t>
            </a:r>
          </a:p>
          <a:p>
            <a:pPr algn="l"/>
            <a:endParaRPr lang="en-GB" sz="2000" dirty="0">
              <a:latin typeface="Franklin Gothic Book" pitchFamily="34" charset="0"/>
            </a:endParaRPr>
          </a:p>
          <a:p>
            <a:pPr marL="361950" lvl="0" indent="-361950" algn="l">
              <a:buFont typeface="Arial" pitchFamily="34" charset="0"/>
              <a:buChar char="•"/>
            </a:pPr>
            <a:endParaRPr lang="en-GB" sz="2000" i="1" dirty="0" smtClean="0">
              <a:solidFill>
                <a:schemeClr val="bg2">
                  <a:lumMod val="50000"/>
                </a:schemeClr>
              </a:solidFill>
              <a:latin typeface="Franklin Gothic Book" pitchFamily="34" charset="0"/>
            </a:endParaRPr>
          </a:p>
          <a:p>
            <a:pPr marL="361950" lvl="0" indent="-361950" algn="l"/>
            <a:endParaRPr lang="en-GB" sz="2000" i="1" dirty="0">
              <a:solidFill>
                <a:srgbClr val="D22630"/>
              </a:solidFill>
              <a:latin typeface="Franklin Gothic Book" pitchFamily="34" charset="0"/>
            </a:endParaRPr>
          </a:p>
          <a:p>
            <a:pPr marL="361950" lvl="0" indent="-361950"/>
            <a:endParaRPr lang="en-GB" sz="3200" dirty="0" smtClean="0">
              <a:solidFill>
                <a:srgbClr val="D22630"/>
              </a:solidFill>
              <a:latin typeface="Franklin Gothic Book" pitchFamily="34" charset="0"/>
            </a:endParaRPr>
          </a:p>
          <a:p>
            <a:pPr algn="l">
              <a:lnSpc>
                <a:spcPct val="90000"/>
              </a:lnSpc>
              <a:spcBef>
                <a:spcPts val="141"/>
              </a:spcBef>
              <a:defRPr/>
            </a:pPr>
            <a:endParaRPr lang="en-US" sz="1700" dirty="0">
              <a:solidFill>
                <a:srgbClr val="636361"/>
              </a:solidFill>
              <a:latin typeface="Franklin Gothic Book" pitchFamily="34" charset="0"/>
              <a:ea typeface="Geneva" charset="0"/>
              <a:cs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Pages>0</Pages>
  <Words>699</Words>
  <Characters>0</Characters>
  <Application>Microsoft Office PowerPoint</Application>
  <PresentationFormat>On-screen Show (4:3)</PresentationFormat>
  <Lines>0</Lines>
  <Paragraphs>235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Title &amp; Subtitle</vt:lpstr>
      <vt:lpstr>Young offenders’ trauma on release from custody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(Franklin Gothic Medium 72pt)</dc:title>
  <dc:creator>eps086</dc:creator>
  <cp:lastModifiedBy>Neal Hazel</cp:lastModifiedBy>
  <cp:revision>10</cp:revision>
  <dcterms:modified xsi:type="dcterms:W3CDTF">2013-09-13T16:42:05Z</dcterms:modified>
</cp:coreProperties>
</file>