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2" r:id="rId3"/>
    <p:sldId id="281" r:id="rId4"/>
    <p:sldId id="257" r:id="rId5"/>
    <p:sldId id="283" r:id="rId6"/>
    <p:sldId id="284" r:id="rId7"/>
    <p:sldId id="278" r:id="rId8"/>
    <p:sldId id="274" r:id="rId9"/>
    <p:sldId id="264" r:id="rId10"/>
    <p:sldId id="265" r:id="rId11"/>
    <p:sldId id="266" r:id="rId12"/>
    <p:sldId id="267" r:id="rId13"/>
    <p:sldId id="261" r:id="rId14"/>
    <p:sldId id="269" r:id="rId15"/>
    <p:sldId id="271" r:id="rId16"/>
    <p:sldId id="280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4A3188-D27E-479E-AF15-E6DD5B079E44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F2C74C-2B8E-495F-9E71-9EED9E06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EE182-FFC8-4D9A-A011-98FC6E58BA7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411806-ADA8-4826-A889-C0E3F526A67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1022A-D1D6-4F36-A2D0-08FE273F6C3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59ADD-98EF-4451-9AFB-1C8FE627D8E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35ADE-EB77-4DE6-BDB2-3C6DC13CC95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C504A-79C7-445E-9CD2-9B0AB3C30A6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095DA7-4730-4F56-940B-1A059C8E96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CC3F5-BE3F-4B0E-88A7-1BFC7D9022D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FCF31-BAEA-4789-B073-603C0C3732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BA850-2912-4D19-B719-8206DF64209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A594E-2B3C-49D1-956C-E6E28BDB93A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724AB-6C6E-4AE5-9427-C5ECF1F1B42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3B310F-3367-46E3-A780-5FB180FD081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0"/>
            <a:ext cx="202406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437" y="3600450"/>
            <a:ext cx="4129088" cy="2047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920C008-41B1-44D3-A7AB-5D2D989E4AAF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B99466A-14AF-458C-8005-368EF01B71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STER_Salford logo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66688"/>
            <a:ext cx="13731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475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3200"/>
            </a:lvl1pPr>
            <a:lvl2pPr>
              <a:buClr>
                <a:srgbClr val="C60C30"/>
              </a:buClr>
              <a:defRPr sz="2800"/>
            </a:lvl2pPr>
            <a:lvl3pPr>
              <a:buClr>
                <a:srgbClr val="C60C30"/>
              </a:buClr>
              <a:defRPr sz="2400"/>
            </a:lvl3pPr>
            <a:lvl4pPr>
              <a:buClr>
                <a:srgbClr val="C60C30"/>
              </a:buClr>
              <a:defRPr sz="2000"/>
            </a:lvl4pPr>
            <a:lvl5pPr>
              <a:buClr>
                <a:srgbClr val="C60C3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1676"/>
            <a:ext cx="3008313" cy="415448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171D59-23F2-4920-9B52-02496CB2A64B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8CCFBFA-CFE1-40AD-B83B-B00E83DBA1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ASTER_Salford logo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66688"/>
            <a:ext cx="13731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90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90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9DC6DF-0E71-4D76-806C-A1BB9A273475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7C0AA6C-F84B-460E-9E3B-46D190A13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STER_Salford logo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66688"/>
            <a:ext cx="13731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074" y="1819276"/>
            <a:ext cx="7956725" cy="430688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7825" y="342900"/>
            <a:ext cx="7038974" cy="1476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3191CD3-BEF3-4B2B-9DCD-F891F8631546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74E0807-5EEB-4524-9B60-2DEF1A9B8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STER_Salford logo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675" y="60325"/>
            <a:ext cx="1027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52575"/>
            <a:ext cx="2057400" cy="45735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28B53E-2B31-44B2-8F6B-CEBBD509DD86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98D1FC7-CB2B-49BD-BF13-1DE7DEF99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9" y="2905124"/>
            <a:ext cx="7956726" cy="322104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CCED27-F192-46FA-A6C8-267B9F230BEB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DA1A5C-C8C4-4268-9D01-CCE7599AD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D9E17AB-524C-4DDD-96BD-DAD370CC9522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989995D-7ABE-445A-B1AE-8125253BC1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05124"/>
            <a:ext cx="4038600" cy="3221039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05124"/>
            <a:ext cx="4038600" cy="3221039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EA7BC6-46BB-48A8-AA5A-E10616C0F3D0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FDADF6-836A-4BB9-8A23-308031094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998" y="2913063"/>
            <a:ext cx="3986389" cy="793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98" y="3706813"/>
            <a:ext cx="3986389" cy="2419349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914651"/>
            <a:ext cx="4041775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06813"/>
            <a:ext cx="4041775" cy="241935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98825D6-D6DA-4D95-B3B3-0199128D4A1A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776F5AF-97BF-49BD-A28D-FC27DCBBA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998" y="2905126"/>
            <a:ext cx="8175801" cy="1276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10998" y="4772024"/>
            <a:ext cx="8175802" cy="1354137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998" y="4324351"/>
            <a:ext cx="817580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DCD66E0-30E5-46A2-9766-709FE1711F61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84C9A7-6833-4E1C-9C9A-8CD9B4756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Salford logo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166688"/>
            <a:ext cx="13731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55547D2-6BB7-4C5A-8061-05FF05B1DD8E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EA0B635-6705-4FF2-A981-FC2950A3E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5A16145-DA16-427A-970B-E3D239734C14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5B34DD0-7E8A-409D-BCC9-249EDA414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57174" y="0"/>
            <a:ext cx="88868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81474"/>
            <a:ext cx="2800350" cy="183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2017BCA-9F66-4217-95BB-0C2674C9C7DB}" type="datetimeFigureOut">
              <a:rPr lang="en-GB"/>
              <a:pPr>
                <a:defRPr/>
              </a:pPr>
              <a:t>13/09/2013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A50683D-0E9F-477B-B07C-B23271587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252413" cy="6858000"/>
          </a:xfrm>
          <a:prstGeom prst="rect">
            <a:avLst/>
          </a:prstGeom>
          <a:solidFill>
            <a:srgbClr val="C60C30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yondyouthcustody.net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yondyouthcustody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755650" y="1268413"/>
            <a:ext cx="838835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Resettlement after prisons:</a:t>
            </a:r>
            <a:r>
              <a:rPr lang="en-GB" sz="28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/>
            </a:r>
            <a:br>
              <a:rPr lang="en-GB" sz="28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</a:br>
            <a:r>
              <a:rPr lang="en-GB" sz="28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What the Government needs to know for the new youth custody Bill</a:t>
            </a:r>
            <a:endParaRPr lang="en-GB" smtClean="0">
              <a:latin typeface="Arial Bold" pitchFamily="34" charset="0"/>
              <a:ea typeface="ＭＳ Ｐゴシック" pitchFamily="34" charset="-128"/>
              <a:cs typeface="Arial Bold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827088" y="3213100"/>
            <a:ext cx="7339012" cy="2852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smtClean="0">
                <a:latin typeface="Arial" charset="0"/>
                <a:ea typeface="ＭＳ Ｐゴシック" pitchFamily="34" charset="-128"/>
                <a:cs typeface="Arial" charset="0"/>
              </a:rPr>
              <a:t>Neal Hazel</a:t>
            </a:r>
          </a:p>
          <a:p>
            <a:pPr eaLnBrk="1" hangingPunct="1"/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Director, Centre for Social Research (CSR.Salford)</a:t>
            </a:r>
          </a:p>
          <a:p>
            <a:pPr eaLnBrk="1" hangingPunct="1"/>
            <a:endParaRPr lang="en-GB" sz="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sz="2800" smtClean="0">
                <a:latin typeface="Arial" charset="0"/>
                <a:ea typeface="ＭＳ Ｐゴシック" pitchFamily="34" charset="-128"/>
                <a:cs typeface="Arial" charset="0"/>
              </a:rPr>
              <a:t>Tim Bateman</a:t>
            </a:r>
          </a:p>
          <a:p>
            <a:pPr eaLnBrk="1" hangingPunct="1"/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University of Bedfordshire</a:t>
            </a:r>
          </a:p>
          <a:p>
            <a:pPr eaLnBrk="1" hangingPunct="1"/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British Society of Criminology Conference</a:t>
            </a:r>
            <a:endParaRPr lang="en-GB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Wolverhampton, July 2013</a:t>
            </a:r>
          </a:p>
          <a:p>
            <a:pPr eaLnBrk="1" hangingPunct="1"/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13593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Preparation for release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Institutions prepare for readjustment from conviction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Marry education to what’s available outside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Unblock ROTL (risk and short sentences)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Allow community agencies access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Sort out the CSCS issues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Cooperation between custody and community</a:t>
            </a:r>
          </a:p>
        </p:txBody>
      </p:sp>
      <p:pic>
        <p:nvPicPr>
          <p:cNvPr id="24580" name="Picture 3" descr="D:\My Pictures\Youth and crime\kid in prison 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010025"/>
            <a:ext cx="2339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13593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Preparing the home provision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ETE should be in place in time for release (target)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Intensive support in immediate period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Immediate housing provision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Early homeless assessments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No deregistering of looked-after children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Roll-on, roll-off courses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Summer courses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Cooperation between custody and community</a:t>
            </a:r>
          </a:p>
        </p:txBody>
      </p:sp>
      <p:pic>
        <p:nvPicPr>
          <p:cNvPr id="25604" name="Picture 10" descr="YW in cstodyDSC_0754"/>
          <p:cNvPicPr>
            <a:picLocks noChangeAspect="1" noChangeArrowheads="1"/>
          </p:cNvPicPr>
          <p:nvPr/>
        </p:nvPicPr>
        <p:blipFill>
          <a:blip r:embed="rId3" cstate="print"/>
          <a:srcRect t="7880" r="2731" b="3874"/>
          <a:stretch>
            <a:fillRect/>
          </a:stretch>
        </p:blipFill>
        <p:spPr bwMode="auto">
          <a:xfrm>
            <a:off x="6948488" y="4184650"/>
            <a:ext cx="2195512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13593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Info flow between custody and community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Sharing of who to contact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Central recording of all in-custody work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Info passed on prior to release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Consistent completion of common recording system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2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Cooperation between custody and community</a:t>
            </a:r>
          </a:p>
        </p:txBody>
      </p:sp>
      <p:pic>
        <p:nvPicPr>
          <p:cNvPr id="26628" name="Picture 2" descr="D:\My Pictures\Youth and crime\boy in prison recre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364038"/>
            <a:ext cx="20510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13593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Overall strategic management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Early senior-level buy-in from LA departments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Shared aims and targets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Shared operational management to be user focused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Closer working with Probation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Coordinated community approach</a:t>
            </a:r>
          </a:p>
        </p:txBody>
      </p:sp>
      <p:pic>
        <p:nvPicPr>
          <p:cNvPr id="27652" name="Picture 5" descr="D:\My Pictures\Youth and crime\kid in prison computer 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238" y="4068763"/>
            <a:ext cx="229076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424862" cy="453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“Service broker” model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 Role focused on partnership coordination – not cases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National guidance needed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Developing wraparound services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Wide range of partnerships needed (for complex group)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Partners beyond youth justice, and beyond state sector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Prioritise accommodation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Prioritise employer links 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None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	(beyond construction)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Coordinated community approach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67568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Meeting the young person’s needs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 Keep the young person occupied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Ensure that the family is on-board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Avoid increased breaching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Ensure enforcement agencies are on-board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Have a tapered exit plan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None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Coordinated community approach</a:t>
            </a:r>
          </a:p>
        </p:txBody>
      </p:sp>
      <p:pic>
        <p:nvPicPr>
          <p:cNvPr id="29700" name="Picture 2" descr="D:\My Pictures\Youth and crime\girl in prison 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162425"/>
            <a:ext cx="21955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8424862" cy="4824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Emphasis on introducing market forces or what works?  </a:t>
            </a:r>
            <a:r>
              <a:rPr lang="en-GB" sz="20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works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Education or resettlement? </a:t>
            </a:r>
            <a:r>
              <a:rPr lang="en-GB" sz="20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Resettlement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Who should be responsible for resettlement? </a:t>
            </a:r>
            <a:r>
              <a:rPr lang="en-GB" sz="20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Probably Yots, but with as many having stake as possible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How to ensure that everyone has a stake and plays a part?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How to incentivise resettlement? (Easier to control instructions)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How can ROTL benefit when placed so far from home?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How to engage employers in these times?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How to keep open accommodation?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How do you resettle those on remand?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GB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GB" sz="1800" b="1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08962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Key questions for Government:</a:t>
            </a:r>
          </a:p>
        </p:txBody>
      </p:sp>
      <p:pic>
        <p:nvPicPr>
          <p:cNvPr id="30724" name="Picture 15" descr=" Portland outsideDSC_0360"/>
          <p:cNvPicPr>
            <a:picLocks noChangeAspect="1" noChangeArrowheads="1"/>
          </p:cNvPicPr>
          <p:nvPr/>
        </p:nvPicPr>
        <p:blipFill>
          <a:blip r:embed="rId2" cstate="print"/>
          <a:srcRect t="7143" b="12857"/>
          <a:stretch>
            <a:fillRect/>
          </a:stretch>
        </p:blipFill>
        <p:spPr bwMode="auto">
          <a:xfrm>
            <a:off x="7164388" y="4430713"/>
            <a:ext cx="197961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8424862" cy="4824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How can the transition at 18yrs be made more seamless?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How can we sustain engagement?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How can we give enhanced support without increasing the risk of breaching?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How might services take account of gender?  Do black and minority young people require specific provision?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How to we resource and manage a tapered exit strategy?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Are the resettlement lessons the same for remands?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Do we have the right resettlement aims?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GB" sz="18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endParaRPr lang="en-GB" sz="1800" b="1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08962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Moving Beyond – key questions for researchers:</a:t>
            </a:r>
          </a:p>
        </p:txBody>
      </p:sp>
      <p:pic>
        <p:nvPicPr>
          <p:cNvPr id="31748" name="Picture 2" descr="D:\My Pictures\Youth and crime\social worker talking to off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4062413"/>
            <a:ext cx="226853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8208962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Moving Beyond:</a:t>
            </a:r>
          </a:p>
        </p:txBody>
      </p:sp>
      <p:pic>
        <p:nvPicPr>
          <p:cNvPr id="32771" name="Picture 1" descr="NacroLogo2012_3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6276975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ARC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6162675"/>
            <a:ext cx="638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MASTER_Salford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913" y="6016625"/>
            <a:ext cx="13525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image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0338" y="6210300"/>
            <a:ext cx="1533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image0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6100" y="6076950"/>
            <a:ext cx="1276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1311275"/>
            <a:ext cx="4786312" cy="183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684213" y="3429000"/>
            <a:ext cx="82089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en-GB" b="1"/>
              <a:t>A 5-year national programme which examines and promotes best practice in the resettlement of young people and young adults leaving custody.</a:t>
            </a:r>
          </a:p>
          <a:p>
            <a:pPr fontAlgn="ctr"/>
            <a:endParaRPr lang="en-GB" b="1"/>
          </a:p>
          <a:p>
            <a:pPr fontAlgn="ctr"/>
            <a:r>
              <a:rPr lang="en-GB" b="1">
                <a:hlinkClick r:id="rId8"/>
              </a:rPr>
              <a:t>www.beyondyouthcustody.net</a:t>
            </a:r>
            <a:endParaRPr lang="en-GB" b="1"/>
          </a:p>
          <a:p>
            <a:pPr fontAlgn="ctr"/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13593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73% custody reoffending rate – and getting higher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Expensive at £100 to £200k pa per place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Low literacy rates (half of 15-17s at primary level)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80%+ exclusion rates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Custodial contracts for STCs, SCHs and educ in YOIs coming to an end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Context of concern</a:t>
            </a:r>
          </a:p>
        </p:txBody>
      </p:sp>
      <p:pic>
        <p:nvPicPr>
          <p:cNvPr id="16388" name="Picture 11" descr=" Portland largeDSC_0360"/>
          <p:cNvPicPr>
            <a:picLocks noChangeAspect="1" noChangeArrowheads="1"/>
          </p:cNvPicPr>
          <p:nvPr/>
        </p:nvPicPr>
        <p:blipFill>
          <a:blip r:embed="rId3" cstate="print"/>
          <a:srcRect l="8311" t="10381" r="1024" b="18983"/>
          <a:stretch>
            <a:fillRect/>
          </a:stretch>
        </p:blipFill>
        <p:spPr bwMode="auto">
          <a:xfrm>
            <a:off x="250825" y="4868863"/>
            <a:ext cx="39782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675687" cy="5516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i="1" smtClean="0">
                <a:latin typeface="Arial" charset="0"/>
                <a:ea typeface="ＭＳ Ｐゴシック" pitchFamily="34" charset="-128"/>
                <a:cs typeface="Arial" charset="0"/>
              </a:rPr>
              <a:t>Transforming Youth Custody: Putting education at the heart of detention </a:t>
            </a:r>
            <a:r>
              <a:rPr lang="en-GB" sz="2000" smtClean="0">
                <a:latin typeface="Arial" charset="0"/>
                <a:ea typeface="ＭＳ Ｐゴシック" pitchFamily="34" charset="-128"/>
                <a:cs typeface="Arial" charset="0"/>
              </a:rPr>
              <a:t>(Feb 2013, MoJ and DfE)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z="1600" smtClean="0">
                <a:latin typeface="Arial" charset="0"/>
                <a:ea typeface="ＭＳ Ｐゴシック" pitchFamily="34" charset="-128"/>
                <a:cs typeface="Arial" charset="0"/>
              </a:rPr>
              <a:t>MOJ and YJB drafting legislation now</a:t>
            </a:r>
            <a:endParaRPr lang="en-GB" sz="2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Custody is the “chance to end the chaos”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None/>
            </a:pPr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BUT - Custody interrupts ties, disengages, trauma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Education at the heart – enables them to engage</a:t>
            </a:r>
            <a:b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Secure Colleges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None/>
            </a:pPr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Like Borstals and STCs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“More effectively linked to what happens in the community”</a:t>
            </a:r>
          </a:p>
          <a:p>
            <a:pPr lvl="1" eaLnBrk="1" hangingPunct="1">
              <a:spcBef>
                <a:spcPts val="1200"/>
              </a:spcBef>
              <a:buFont typeface="Arial" charset="0"/>
              <a:buNone/>
            </a:pPr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Signs that the MoJ is moving towards emphasising this.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Green paper on youth custody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www.communitycare.co.uk/assets/getasset.aspx?itemid=9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484313"/>
            <a:ext cx="17287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836613"/>
            <a:ext cx="6767512" cy="4533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Evaluation of Medway Secure Training Centre </a:t>
            </a: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(1998-2000)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Assessment of Detention and Training Order </a:t>
            </a: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(2000-2002)</a:t>
            </a: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Evaluation of RESET programme </a:t>
            </a: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(2005-2008)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Development of recommendations on resettlement </a:t>
            </a: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(2010)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Evaluation of RAP and IRS  </a:t>
            </a: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(2005-2008)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Evaluation of the YJB Resettlement Consortium Pilots </a:t>
            </a:r>
            <a:b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(2010-2012)</a:t>
            </a: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Evaluation of Pilot Resettlement Support Panel Scheme</a:t>
            </a:r>
            <a:b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(2005-2008)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Evaluation of the </a:t>
            </a:r>
            <a:r>
              <a:rPr lang="en-GB" sz="175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Daedalus</a:t>
            </a: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Project (Heron Unit)  </a:t>
            </a:r>
            <a:r>
              <a:rPr lang="en-GB" sz="175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(2009-2012)</a:t>
            </a:r>
            <a:r>
              <a:rPr lang="en-GB" sz="17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 bwMode="auto">
          <a:xfrm>
            <a:off x="1908175" y="188913"/>
            <a:ext cx="8175625" cy="574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Custody Evaluations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916113"/>
            <a:ext cx="100806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www.ukresident.com/forums/uploads/a3e7cda765a0139825cd56d3c14ce3e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04813"/>
            <a:ext cx="9001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http://www.communitycare.co.uk/assets/getasset.aspx?itemid=99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438" y="4221163"/>
            <a:ext cx="24685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www.sunderlandcitycouncil.com/yos/images/BAR%20Catch22%20logo%2019-02-0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636838"/>
            <a:ext cx="846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5" descr="http://t3.gstatic.com/images?q=tbn:ANd9GcQhuwotGVp0K7xYQ5fcqwT-nbKUvBYF_DCPU_BrNAMwxa2Tz-u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150" y="5876925"/>
            <a:ext cx="27368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675687" cy="5516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Evaluation of Medway Secure Training Centre</a:t>
            </a:r>
            <a:endParaRPr lang="en-GB" sz="240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Involvement in ETE or leisure after release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180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Assessment of Detention and Training Order</a:t>
            </a:r>
            <a:endParaRPr lang="en-GB" sz="240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(1) Involvement in ETE after release and (2) stable accommodation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180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Evaluation of RESET programme</a:t>
            </a:r>
            <a:endParaRPr lang="en-GB" sz="240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Areas having a manager coordinating agency partnerships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endParaRPr lang="en-GB" sz="180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Evaluation of the YJB Resettlement Consortium Pilots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z="18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(1) Having more needs addressed by agencies and (2) ETE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GB" sz="1800" smtClean="0">
              <a:solidFill>
                <a:srgbClr val="C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xfrm>
            <a:off x="1187450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Factors linked to reduced offending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981075"/>
            <a:ext cx="8675687" cy="55165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2000" b="1" i="1" spc="-15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Transforming Youth Custody: Putting education at the heart of detention </a:t>
            </a: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Custody is the “chance to end the chaos”</a:t>
            </a:r>
            <a:endParaRPr lang="en-GB" sz="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Education at the heart – enables them to engage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Yes, important BUT whole range of needs that need to be met holistically. 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endParaRPr lang="en-GB" sz="1800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Secure Colleges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BUT research showed key to be what happened </a:t>
            </a:r>
            <a:r>
              <a:rPr lang="en-GB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when came out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(any ETE or organised leisure)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  <a:defRPr/>
            </a:pPr>
            <a:endParaRPr lang="en-GB" sz="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Char char="•"/>
              <a:defRPr/>
            </a:pPr>
            <a:r>
              <a:rPr lang="en-GB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“More effectively linked to what happens in the community”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Yes, that’s at the heart – and signs that the </a:t>
            </a:r>
            <a:r>
              <a:rPr lang="en-GB" sz="1800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MoJ</a:t>
            </a:r>
            <a:r>
              <a:rPr lang="en-GB" sz="1800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hearing that. 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endParaRPr lang="en-GB" sz="1800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41338"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So, what does research suggest the legislation focus on ensuring?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None/>
              <a:defRPr/>
            </a:pPr>
            <a:endParaRPr lang="en-GB" sz="1800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Green paper on youth custody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7991475" cy="3024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Hazel N and Liddle M (2012) </a:t>
            </a:r>
            <a:r>
              <a:rPr lang="en-GB" sz="1800" i="1" smtClean="0">
                <a:latin typeface="Arial" charset="0"/>
                <a:ea typeface="ＭＳ Ｐゴシック" pitchFamily="34" charset="-128"/>
                <a:cs typeface="Arial" charset="0"/>
              </a:rPr>
              <a:t>Resettlement in England and Wales: Key policy and practice messages from research</a:t>
            </a: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  London: Youth Justice Board</a:t>
            </a: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Bateman T, Hazel N and Wright (2013) </a:t>
            </a:r>
            <a:r>
              <a:rPr lang="en-GB" sz="1800" i="1" smtClean="0">
                <a:latin typeface="Arial" charset="0"/>
                <a:ea typeface="ＭＳ Ｐゴシック" pitchFamily="34" charset="-128"/>
                <a:cs typeface="Arial" charset="0"/>
              </a:rPr>
              <a:t>Resettlement of young people leaving custody: Lessons from the literature </a:t>
            </a: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London: Beyond Youth Custody (</a:t>
            </a: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www.beyondyouthcustody.net</a:t>
            </a:r>
            <a:r>
              <a:rPr lang="en-GB" sz="180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sz="1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Tx/>
              <a:buChar char="•"/>
            </a:pPr>
            <a:endParaRPr lang="en-GB" sz="2000" b="1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Recent summary reports</a:t>
            </a:r>
          </a:p>
        </p:txBody>
      </p:sp>
      <p:pic>
        <p:nvPicPr>
          <p:cNvPr id="21508" name="Picture 1" descr="YJB logo 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2205038"/>
            <a:ext cx="1016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652963"/>
            <a:ext cx="1728787" cy="66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135937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Smooth transition from custody to community</a:t>
            </a:r>
          </a:p>
          <a:p>
            <a:pPr marL="457200" indent="-457200" eaLnBrk="1" hangingPunct="1">
              <a:spcBef>
                <a:spcPts val="1200"/>
              </a:spcBef>
              <a:buFontTx/>
              <a:buNone/>
            </a:pPr>
            <a:r>
              <a:rPr lang="en-GB" sz="2000" b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Effective cooperation between custody and community focused on resettlement throughout</a:t>
            </a: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/>
            </a:pPr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 startAt="2"/>
            </a:pPr>
            <a:r>
              <a:rPr lang="en-GB" sz="2400" smtClean="0">
                <a:latin typeface="Arial" charset="0"/>
                <a:ea typeface="ＭＳ Ｐゴシック" pitchFamily="34" charset="-128"/>
                <a:cs typeface="Arial" charset="0"/>
              </a:rPr>
              <a:t>Holistic response to complex needs in community</a:t>
            </a:r>
          </a:p>
          <a:p>
            <a:pPr marL="457200" indent="-457200" eaLnBrk="1" hangingPunct="1">
              <a:spcBef>
                <a:spcPts val="1200"/>
              </a:spcBef>
              <a:buFontTx/>
              <a:buNone/>
            </a:pPr>
            <a:r>
              <a:rPr lang="en-GB" sz="2000" b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Widespread partnership coordination to address multiple needs</a:t>
            </a:r>
          </a:p>
          <a:p>
            <a:pPr marL="457200" indent="-457200" eaLnBrk="1" hangingPunct="1">
              <a:spcBef>
                <a:spcPts val="1200"/>
              </a:spcBef>
              <a:buFontTx/>
              <a:buAutoNum type="arabicPeriod" startAt="2"/>
            </a:pPr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 eaLnBrk="1" hangingPunct="1">
              <a:spcBef>
                <a:spcPts val="1200"/>
              </a:spcBef>
              <a:buFontTx/>
              <a:buChar char="•"/>
            </a:pPr>
            <a:endParaRPr lang="en-GB" sz="2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indent="-457200" algn="ctr" eaLnBrk="1" hangingPunct="1">
              <a:spcBef>
                <a:spcPts val="1200"/>
              </a:spcBef>
              <a:buFontTx/>
              <a:buNone/>
            </a:pPr>
            <a:r>
              <a:rPr lang="en-GB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So, all about coordination and partnerships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Two key principles from research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84663" y="5084763"/>
            <a:ext cx="287337" cy="5048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 bwMode="auto">
          <a:xfrm>
            <a:off x="395288" y="1268413"/>
            <a:ext cx="8424862" cy="4535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Resettlement should be the focus of detention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One joint planning team across custody and community to ensure continuity and shared ownership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Focus on resettlement from conviction (or before)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Young person placed close to home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Fewer institutions in order to build links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Reducing transfers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Case-management role for institutions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 bwMode="auto">
          <a:xfrm>
            <a:off x="1763713" y="333375"/>
            <a:ext cx="8175625" cy="10080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latin typeface="Arial Bold" pitchFamily="34" charset="0"/>
                <a:ea typeface="ＭＳ Ｐゴシック" pitchFamily="34" charset="-128"/>
                <a:cs typeface="Arial Bold" pitchFamily="34" charset="0"/>
              </a:rPr>
              <a:t>Cooperation between custody and community</a:t>
            </a:r>
          </a:p>
        </p:txBody>
      </p:sp>
      <p:pic>
        <p:nvPicPr>
          <p:cNvPr id="23556" name="Picture 2" descr="D:\My Pictures\Youth and crime\young adult in prison edu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373563"/>
            <a:ext cx="20510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oS template_with logo_white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002060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powerpoint-logo-white</Template>
  <TotalTime>1270</TotalTime>
  <Words>961</Words>
  <Application>Microsoft Office PowerPoint</Application>
  <PresentationFormat>On-screen Show (4:3)</PresentationFormat>
  <Paragraphs>180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Bold</vt:lpstr>
      <vt:lpstr>ＭＳ Ｐゴシック</vt:lpstr>
      <vt:lpstr>Calibri</vt:lpstr>
      <vt:lpstr>UoS template_with logo_white</vt:lpstr>
      <vt:lpstr>Resettlement after prisons: What the Government needs to know for the new youth custody Bill</vt:lpstr>
      <vt:lpstr>Context of concern</vt:lpstr>
      <vt:lpstr>Green paper on youth custody</vt:lpstr>
      <vt:lpstr>Custody Evaluations</vt:lpstr>
      <vt:lpstr>Factors linked to reduced offending</vt:lpstr>
      <vt:lpstr>Green paper on youth custody</vt:lpstr>
      <vt:lpstr>Recent summary reports</vt:lpstr>
      <vt:lpstr>Two key principles from research</vt:lpstr>
      <vt:lpstr>Cooperation between custody and community</vt:lpstr>
      <vt:lpstr>Cooperation between custody and community</vt:lpstr>
      <vt:lpstr>Cooperation between custody and community</vt:lpstr>
      <vt:lpstr>Cooperation between custody and community</vt:lpstr>
      <vt:lpstr>Coordinated community approach</vt:lpstr>
      <vt:lpstr>Coordinated community approach</vt:lpstr>
      <vt:lpstr>Coordinated community approach</vt:lpstr>
      <vt:lpstr>Key questions for Government:</vt:lpstr>
      <vt:lpstr>Moving Beyond – key questions for researchers:</vt:lpstr>
      <vt:lpstr>Moving Beyond: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Resettlement: Lessons from evaluations</dc:title>
  <dc:creator>Neal Hazel</dc:creator>
  <cp:lastModifiedBy>Neal Hazel</cp:lastModifiedBy>
  <cp:revision>38</cp:revision>
  <dcterms:created xsi:type="dcterms:W3CDTF">2011-12-12T02:26:50Z</dcterms:created>
  <dcterms:modified xsi:type="dcterms:W3CDTF">2013-09-13T16:29:08Z</dcterms:modified>
</cp:coreProperties>
</file>