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commentAuthors.xml" ContentType="application/vnd.openxmlformats-officedocument.presentationml.commentAuthors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12.xml" ContentType="application/vnd.openxmlformats-officedocument.presentationml.tag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Override PartName="/ppt/tags/tag3.xml" ContentType="application/vnd.openxmlformats-officedocument.presentationml.tags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56" r:id="rId2"/>
    <p:sldId id="305" r:id="rId3"/>
    <p:sldId id="306" r:id="rId4"/>
    <p:sldId id="309" r:id="rId5"/>
    <p:sldId id="308" r:id="rId6"/>
    <p:sldId id="315" r:id="rId7"/>
    <p:sldId id="273" r:id="rId8"/>
    <p:sldId id="292" r:id="rId9"/>
    <p:sldId id="340" r:id="rId10"/>
    <p:sldId id="258" r:id="rId11"/>
    <p:sldId id="331" r:id="rId12"/>
    <p:sldId id="339" r:id="rId13"/>
    <p:sldId id="310" r:id="rId14"/>
    <p:sldId id="328" r:id="rId15"/>
    <p:sldId id="332" r:id="rId16"/>
    <p:sldId id="344" r:id="rId17"/>
    <p:sldId id="341" r:id="rId18"/>
    <p:sldId id="345" r:id="rId19"/>
    <p:sldId id="343" r:id="rId20"/>
    <p:sldId id="346" r:id="rId21"/>
    <p:sldId id="330" r:id="rId22"/>
    <p:sldId id="270" r:id="rId23"/>
    <p:sldId id="334" r:id="rId24"/>
    <p:sldId id="335" r:id="rId25"/>
    <p:sldId id="336" r:id="rId26"/>
  </p:sldIdLst>
  <p:sldSz cx="9144000" cy="6858000" type="screen4x3"/>
  <p:notesSz cx="6797675" cy="9926638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34" charset="-128"/>
        <a:cs typeface="Arial" charset="0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lf101" initials="s" lastIdx="1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useTimings="0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50F828"/>
    <a:srgbClr val="FBC605"/>
    <a:srgbClr val="9AFB25"/>
    <a:srgbClr val="00602B"/>
    <a:srgbClr val="940255"/>
    <a:srgbClr val="009E47"/>
    <a:srgbClr val="007A37"/>
    <a:srgbClr val="FF6600"/>
    <a:srgbClr val="CC00CC"/>
    <a:srgbClr val="CFCFC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702" autoAdjust="0"/>
    <p:restoredTop sz="90354" autoAdjust="0"/>
  </p:normalViewPr>
  <p:slideViewPr>
    <p:cSldViewPr snapToGrid="0" snapToObjects="1">
      <p:cViewPr>
        <p:scale>
          <a:sx n="70" d="100"/>
          <a:sy n="70" d="100"/>
        </p:scale>
        <p:origin x="-414" y="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14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1F301-234F-48F1-9AEC-B9B5DDBA72A7}" type="datetimeFigureOut">
              <a:rPr lang="en-GB" smtClean="0"/>
              <a:pPr/>
              <a:t>28/06/2013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9A774B-4EEF-4B10-920A-EE52A3D935B7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845258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49D2DF-A23F-46B9-8695-40771770BADA}" type="datetimeFigureOut">
              <a:rPr lang="en-GB" smtClean="0"/>
              <a:pPr/>
              <a:t>28/06/2013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C04B56-8009-4685-8808-F1941E9D18B8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2442134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4B56-8009-4685-8808-F1941E9D18B8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38050471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4B56-8009-4685-8808-F1941E9D18B8}" type="slidenum">
              <a:rPr lang="en-GB" smtClean="0">
                <a:solidFill>
                  <a:prstClr val="black"/>
                </a:solidFill>
              </a:rPr>
              <a:pPr/>
              <a:t>11</a:t>
            </a:fld>
            <a:endParaRPr lang="en-GB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4B56-8009-4685-8808-F1941E9D18B8}" type="slidenum">
              <a:rPr lang="en-GB" smtClean="0"/>
              <a:pPr/>
              <a:t>13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81365962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4B56-8009-4685-8808-F1941E9D18B8}" type="slidenum">
              <a:rPr lang="en-GB" smtClean="0"/>
              <a:pPr/>
              <a:t>14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2537023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4B56-8009-4685-8808-F1941E9D18B8}" type="slidenum">
              <a:rPr lang="en-GB" smtClean="0"/>
              <a:pPr/>
              <a:t>15</a:t>
            </a:fld>
            <a:endParaRPr lang="en-GB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4B56-8009-4685-8808-F1941E9D18B8}" type="slidenum">
              <a:rPr lang="en-GB" smtClean="0"/>
              <a:pPr/>
              <a:t>16</a:t>
            </a:fld>
            <a:endParaRPr lang="en-GB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4B56-8009-4685-8808-F1941E9D18B8}" type="slidenum">
              <a:rPr lang="en-GB" smtClean="0"/>
              <a:pPr/>
              <a:t>18</a:t>
            </a:fld>
            <a:endParaRPr lang="en-GB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4B56-8009-4685-8808-F1941E9D18B8}" type="slidenum">
              <a:rPr lang="en-GB" smtClean="0"/>
              <a:pPr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4B56-8009-4685-8808-F1941E9D18B8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17061976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/>
          </a:bodyPr>
          <a:lstStyle/>
          <a:p>
            <a:pPr marL="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4B56-8009-4685-8808-F1941E9D18B8}" type="slidenum">
              <a:rPr lang="en-GB" smtClean="0"/>
              <a:pPr/>
              <a:t>3</a:t>
            </a:fld>
            <a:endParaRPr lang="en-GB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4B56-8009-4685-8808-F1941E9D18B8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11492446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4B56-8009-4685-8808-F1941E9D18B8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="" xmlns:p14="http://schemas.microsoft.com/office/powerpoint/2010/main" val="39186001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10000"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4B56-8009-4685-8808-F1941E9D18B8}" type="slidenum">
              <a:rPr lang="en-GB" smtClean="0"/>
              <a:pPr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4B56-8009-4685-8808-F1941E9D18B8}" type="slidenum">
              <a:rPr lang="en-GB" smtClean="0"/>
              <a:pPr/>
              <a:t>7</a:t>
            </a:fld>
            <a:endParaRPr lang="en-GB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4B56-8009-4685-8808-F1941E9D18B8}" type="slidenum">
              <a:rPr lang="en-GB" smtClean="0"/>
              <a:pPr/>
              <a:t>8</a:t>
            </a:fld>
            <a:endParaRPr lang="en-GB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5C04B56-8009-4685-8808-F1941E9D18B8}" type="slidenum">
              <a:rPr lang="en-GB" smtClean="0"/>
              <a:pPr/>
              <a:t>10</a:t>
            </a:fld>
            <a:endParaRPr lang="en-GB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STER_Salford logo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7538" y="261938"/>
            <a:ext cx="2024062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915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23912" y="3600450"/>
            <a:ext cx="4129088" cy="2047875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0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3B7C5A4-47D5-4985-8798-39176E567D11}" type="datetime1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4D800DFE-41CA-4612-BD07-707A5326A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95275"/>
            <a:ext cx="3008313" cy="83820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133475"/>
            <a:ext cx="3008313" cy="4992689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C60C30"/>
              </a:buClr>
              <a:buFont typeface="Arial" pitchFamily="34" charset="0"/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D146A569-9942-4A7C-8048-846B4EC4DC6A}" type="datetime1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77BE389-6717-426E-8308-AD7A57486D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590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90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8590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AD90A06-97CD-4E4A-B9DA-F97532E91986}" type="datetime1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A88A553B-EA9F-48C0-89F2-8EAE8DC87D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30074" y="1819276"/>
            <a:ext cx="7956725" cy="4306888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C60C30"/>
              </a:buClr>
              <a:buFont typeface="Arial" pitchFamily="34" charset="0"/>
              <a:buChar char="•"/>
              <a:defRPr/>
            </a:lvl1pPr>
            <a:lvl2pPr>
              <a:buClr>
                <a:srgbClr val="C60C30"/>
              </a:buClr>
              <a:defRPr/>
            </a:lvl2pPr>
            <a:lvl3pPr>
              <a:buClr>
                <a:srgbClr val="C60C30"/>
              </a:buClr>
              <a:defRPr/>
            </a:lvl3pPr>
            <a:lvl4pPr>
              <a:buClr>
                <a:srgbClr val="C60C30"/>
              </a:buClr>
              <a:defRPr/>
            </a:lvl4pPr>
            <a:lvl5pPr>
              <a:buClr>
                <a:srgbClr val="C60C3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730074" y="342900"/>
            <a:ext cx="7956725" cy="147637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FCA2782-2B73-4ED8-9B73-22EF956C0940}" type="datetime1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495849A-CE48-4B8D-9115-BB555524A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6275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305550" cy="5851525"/>
          </a:xfrm>
          <a:prstGeom prst="rect">
            <a:avLst/>
          </a:prstGeom>
        </p:spPr>
        <p:txBody>
          <a:bodyPr vert="eaVert"/>
          <a:lstStyle>
            <a:lvl1pPr>
              <a:buClr>
                <a:srgbClr val="C60C30"/>
              </a:buClr>
              <a:buFont typeface="Arial" pitchFamily="34" charset="0"/>
              <a:buChar char="•"/>
              <a:defRPr/>
            </a:lvl1pPr>
            <a:lvl2pPr>
              <a:buClr>
                <a:srgbClr val="C60C30"/>
              </a:buClr>
              <a:defRPr/>
            </a:lvl2pPr>
            <a:lvl3pPr>
              <a:buClr>
                <a:srgbClr val="C60C30"/>
              </a:buClr>
              <a:defRPr/>
            </a:lvl3pPr>
            <a:lvl4pPr>
              <a:buClr>
                <a:srgbClr val="C60C30"/>
              </a:buClr>
              <a:defRPr/>
            </a:lvl4pPr>
            <a:lvl5pPr>
              <a:buClr>
                <a:srgbClr val="C60C30"/>
              </a:buCl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15F4ECF-DBA4-4814-9AFE-7478DCB7AD4A}" type="datetime1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873AD64D-BBA6-4920-9DD0-FD41F49CEE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" y="2905124"/>
            <a:ext cx="8175801" cy="3221040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1DBEE1F7-86B8-4F3E-8DC0-13900622DC40}" type="datetime1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02E53EB-477A-46B1-A408-88C2BDB6B1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MASTER_Salford logo_RGB.pn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617538" y="261938"/>
            <a:ext cx="2024062" cy="151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B3620DC3-1274-4DC2-B0E7-2BBC9A64F00F}" type="datetime1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2167F8B0-7059-493D-BAB7-811D961585B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0998" y="2905125"/>
            <a:ext cx="3984801" cy="3221038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62500" y="2905125"/>
            <a:ext cx="3924300" cy="3221038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800"/>
            </a:lvl1pPr>
            <a:lvl2pPr>
              <a:buClr>
                <a:srgbClr val="C60C30"/>
              </a:buClr>
              <a:defRPr sz="2400"/>
            </a:lvl2pPr>
            <a:lvl3pPr>
              <a:buClr>
                <a:srgbClr val="C60C30"/>
              </a:buClr>
              <a:defRPr sz="2000"/>
            </a:lvl3pPr>
            <a:lvl4pPr>
              <a:buClr>
                <a:srgbClr val="C60C30"/>
              </a:buClr>
              <a:defRPr sz="1800"/>
            </a:lvl4pPr>
            <a:lvl5pPr>
              <a:buClr>
                <a:srgbClr val="C60C30"/>
              </a:buCl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2FE8E26-45D7-42BA-ABAE-5E22C0A9D0E6}" type="datetime1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BBB4B13-DFA9-4BE5-96B0-617FC062A1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0998" y="2911475"/>
            <a:ext cx="3986389" cy="79375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0998" y="3705225"/>
            <a:ext cx="3986390" cy="2420937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911475"/>
            <a:ext cx="4041775" cy="78263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705225"/>
            <a:ext cx="4041775" cy="2420938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56940132-80AD-4021-BD40-50CB1D71B116}" type="datetime1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92E84E1-7CF1-4CF8-99AD-6C64FB698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_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998" y="2905125"/>
            <a:ext cx="8175801" cy="10096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13"/>
          </p:nvPr>
        </p:nvSpPr>
        <p:spPr>
          <a:xfrm>
            <a:off x="510998" y="4533900"/>
            <a:ext cx="8175802" cy="1592262"/>
          </a:xfrm>
          <a:prstGeom prst="rect">
            <a:avLst/>
          </a:prstGeom>
        </p:spPr>
        <p:txBody>
          <a:bodyPr/>
          <a:lstStyle>
            <a:lvl1pPr>
              <a:buClr>
                <a:srgbClr val="C60C30"/>
              </a:buClr>
              <a:buFont typeface="Arial" pitchFamily="34" charset="0"/>
              <a:buChar char="•"/>
              <a:defRPr sz="2400"/>
            </a:lvl1pPr>
            <a:lvl2pPr>
              <a:buClr>
                <a:srgbClr val="C60C30"/>
              </a:buClr>
              <a:defRPr sz="2000"/>
            </a:lvl2pPr>
            <a:lvl3pPr>
              <a:buClr>
                <a:srgbClr val="C60C30"/>
              </a:buClr>
              <a:defRPr sz="1800"/>
            </a:lvl3pPr>
            <a:lvl4pPr>
              <a:buClr>
                <a:srgbClr val="C60C30"/>
              </a:buClr>
              <a:defRPr sz="1600"/>
            </a:lvl4pPr>
            <a:lvl5pPr>
              <a:buClr>
                <a:srgbClr val="C60C30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14"/>
          </p:nvPr>
        </p:nvSpPr>
        <p:spPr>
          <a:xfrm>
            <a:off x="510998" y="4095750"/>
            <a:ext cx="8175802" cy="43815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5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B5267E8-3D92-4AE0-ACFF-372BB9CF1376}" type="datetime1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6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7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C9BA99F-A3FB-4050-A6CF-EF6FD5AC87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510999" y="1428749"/>
            <a:ext cx="8175801" cy="1476375"/>
          </a:xfrm>
          <a:prstGeom prst="rect">
            <a:avLst/>
          </a:prstGeom>
        </p:spPr>
        <p:txBody>
          <a:bodyPr/>
          <a:lstStyle>
            <a:lvl1pPr>
              <a:defRPr sz="4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6E322641-E09A-4C82-BD66-112719C9124D}" type="datetime1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3143E637-49E2-434C-A2BC-CEB4662F27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F78CD067-4CDA-4021-9A07-E6D86C130D13}" type="datetime1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EF382451-BA7F-4EF6-905E-DAECB82DF9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2"/>
          <p:cNvSpPr>
            <a:spLocks noGrp="1"/>
          </p:cNvSpPr>
          <p:nvPr>
            <p:ph type="pic" idx="1"/>
          </p:nvPr>
        </p:nvSpPr>
        <p:spPr>
          <a:xfrm>
            <a:off x="257174" y="0"/>
            <a:ext cx="8886825" cy="68580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6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4181474"/>
            <a:ext cx="2800350" cy="18383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7E523031-A2E6-4ED8-B46C-7405AEAECD2A}" type="datetime1">
              <a:rPr lang="en-US"/>
              <a:pPr>
                <a:defRPr/>
              </a:pPr>
              <a:t>6/28/2013</a:t>
            </a:fld>
            <a:endParaRPr lang="en-US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0982FFB3-678D-4506-B9F1-51406210CF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252413" cy="6858000"/>
          </a:xfrm>
          <a:prstGeom prst="rect">
            <a:avLst/>
          </a:prstGeom>
          <a:solidFill>
            <a:srgbClr val="C60C30"/>
          </a:solidFill>
          <a:ln w="0">
            <a:noFill/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84" r:id="rId1"/>
    <p:sldLayoutId id="2147484285" r:id="rId2"/>
    <p:sldLayoutId id="2147484286" r:id="rId3"/>
    <p:sldLayoutId id="2147484287" r:id="rId4"/>
    <p:sldLayoutId id="2147484288" r:id="rId5"/>
    <p:sldLayoutId id="2147484289" r:id="rId6"/>
    <p:sldLayoutId id="2147484290" r:id="rId7"/>
    <p:sldLayoutId id="2147484291" r:id="rId8"/>
    <p:sldLayoutId id="2147484292" r:id="rId9"/>
    <p:sldLayoutId id="2147484293" r:id="rId10"/>
    <p:sldLayoutId id="2147484294" r:id="rId11"/>
    <p:sldLayoutId id="2147484295" r:id="rId12"/>
    <p:sldLayoutId id="2147484296" r:id="rId13"/>
  </p:sldLayoutIdLst>
  <p:txStyles>
    <p:titleStyle>
      <a:lvl1pPr algn="l" defTabSz="457200" rtl="0" fontAlgn="base">
        <a:spcBef>
          <a:spcPct val="0"/>
        </a:spcBef>
        <a:spcAft>
          <a:spcPct val="0"/>
        </a:spcAft>
        <a:defRPr sz="4000" kern="1200">
          <a:solidFill>
            <a:srgbClr val="C60C30"/>
          </a:solidFill>
          <a:latin typeface="Arial Bold"/>
          <a:ea typeface="ＭＳ Ｐゴシック" charset="-128"/>
          <a:cs typeface="Arial Bold"/>
        </a:defRPr>
      </a:lvl1pPr>
      <a:lvl2pPr algn="l" defTabSz="457200" rtl="0" fontAlgn="base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2pPr>
      <a:lvl3pPr algn="l" defTabSz="457200" rtl="0" fontAlgn="base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3pPr>
      <a:lvl4pPr algn="l" defTabSz="457200" rtl="0" fontAlgn="base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4pPr>
      <a:lvl5pPr algn="l" defTabSz="457200" rtl="0" fontAlgn="base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  <a:cs typeface="Arial Bold" pitchFamily="34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rgbClr val="C60C30"/>
          </a:solidFill>
          <a:latin typeface="Arial Bold" charset="0"/>
          <a:ea typeface="ＭＳ Ｐゴシック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defRPr sz="3200" kern="1200">
          <a:solidFill>
            <a:schemeClr val="tx1"/>
          </a:solidFill>
          <a:latin typeface="Arial"/>
          <a:ea typeface="ＭＳ Ｐゴシック" charset="-128"/>
          <a:cs typeface="Arial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Arial"/>
          <a:ea typeface="ＭＳ Ｐゴシック" charset="-128"/>
          <a:cs typeface="Arial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Arial"/>
          <a:ea typeface="ＭＳ Ｐゴシック" charset="-128"/>
          <a:cs typeface="Arial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/>
          <a:ea typeface="ＭＳ Ｐゴシック" charset="-128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9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0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treehugger.com/green-food/green-eyes-on-bee-pollen-cures-allergies.html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ctrTitle"/>
          </p:nvPr>
        </p:nvSpPr>
        <p:spPr bwMode="auto">
          <a:xfrm>
            <a:off x="819150" y="1731818"/>
            <a:ext cx="7772400" cy="245225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3800" b="1" dirty="0" smtClean="0"/>
              <a:t>Linking Sustainable Drainage Systems (</a:t>
            </a:r>
            <a:r>
              <a:rPr lang="en-GB" sz="3800" b="1" dirty="0" err="1" smtClean="0"/>
              <a:t>SuDS</a:t>
            </a:r>
            <a:r>
              <a:rPr lang="en-GB" sz="3800" b="1" dirty="0" smtClean="0"/>
              <a:t>) and ecosystem services: new connections in urban ecology </a:t>
            </a:r>
            <a:endParaRPr lang="en-GB" sz="3800" dirty="0"/>
          </a:p>
        </p:txBody>
      </p:sp>
      <p:sp>
        <p:nvSpPr>
          <p:cNvPr id="15363" name="Subtitle 2"/>
          <p:cNvSpPr>
            <a:spLocks noGrp="1"/>
          </p:cNvSpPr>
          <p:nvPr>
            <p:ph type="subTitle" idx="1"/>
          </p:nvPr>
        </p:nvSpPr>
        <p:spPr bwMode="auto">
          <a:xfrm>
            <a:off x="842962" y="4391901"/>
            <a:ext cx="8010093" cy="2047875"/>
          </a:xfr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en-GB" sz="2400" dirty="0" err="1" smtClean="0"/>
              <a:t>Chunglim</a:t>
            </a:r>
            <a:r>
              <a:rPr lang="en-GB" sz="2400" dirty="0" smtClean="0"/>
              <a:t> Mak</a:t>
            </a:r>
            <a:r>
              <a:rPr lang="en-GB" sz="2400" baseline="30000" dirty="0" smtClean="0"/>
              <a:t>1</a:t>
            </a:r>
            <a:r>
              <a:rPr lang="en-GB" sz="2400" dirty="0" smtClean="0"/>
              <a:t>, Philip James</a:t>
            </a:r>
            <a:r>
              <a:rPr lang="en-GB" sz="2400" baseline="30000" dirty="0" smtClean="0"/>
              <a:t>1</a:t>
            </a:r>
            <a:r>
              <a:rPr lang="en-GB" sz="2400" dirty="0" smtClean="0"/>
              <a:t>, and </a:t>
            </a:r>
            <a:r>
              <a:rPr lang="en-GB" sz="2400" dirty="0" err="1" smtClean="0"/>
              <a:t>Miklas</a:t>
            </a:r>
            <a:r>
              <a:rPr lang="en-GB" sz="2400" dirty="0" smtClean="0"/>
              <a:t> Scholz</a:t>
            </a:r>
            <a:r>
              <a:rPr lang="en-GB" sz="2400" baseline="30000" dirty="0" smtClean="0"/>
              <a:t>2</a:t>
            </a:r>
          </a:p>
          <a:p>
            <a:endParaRPr lang="en-GB" sz="2400" baseline="30000" dirty="0" smtClean="0"/>
          </a:p>
          <a:p>
            <a:r>
              <a:rPr lang="en-GB" sz="2400" baseline="30000" dirty="0" smtClean="0"/>
              <a:t>1</a:t>
            </a:r>
            <a:r>
              <a:rPr lang="en-GB" sz="2400" dirty="0" smtClean="0"/>
              <a:t>Ecosystems &amp; Environment Research Centre, School of Environment &amp; Life Sciences, Peel Building</a:t>
            </a:r>
          </a:p>
          <a:p>
            <a:r>
              <a:rPr lang="en-GB" sz="2400" baseline="30000" dirty="0" smtClean="0"/>
              <a:t>2</a:t>
            </a:r>
            <a:r>
              <a:rPr lang="en-GB" sz="2400" dirty="0" smtClean="0"/>
              <a:t>Civil Engineering Research Group, School of Computing, Science and Engineering, Newton Building</a:t>
            </a:r>
          </a:p>
          <a:p>
            <a:pPr>
              <a:spcBef>
                <a:spcPct val="0"/>
              </a:spcBef>
            </a:pPr>
            <a:endParaRPr lang="en-US" sz="2400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</p:spTree>
  </p:cSld>
  <p:clrMapOvr>
    <a:masterClrMapping/>
  </p:clrMapOvr>
  <p:transition advTm="114066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itle 2"/>
          <p:cNvSpPr>
            <a:spLocks noGrp="1"/>
          </p:cNvSpPr>
          <p:nvPr>
            <p:ph type="title"/>
          </p:nvPr>
        </p:nvSpPr>
        <p:spPr>
          <a:xfrm>
            <a:off x="510999" y="297198"/>
            <a:ext cx="3134726" cy="759092"/>
          </a:xfrm>
        </p:spPr>
        <p:txBody>
          <a:bodyPr/>
          <a:lstStyle/>
          <a:p>
            <a:r>
              <a:rPr lang="en-GB" dirty="0" smtClean="0"/>
              <a:t>The Idea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29263" y="2746882"/>
            <a:ext cx="785799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buFont typeface="Arial" pitchFamily="34" charset="0"/>
              <a:buChar char="•"/>
            </a:pPr>
            <a:r>
              <a:rPr lang="en-GB" sz="3200" dirty="0" err="1" smtClean="0">
                <a:solidFill>
                  <a:prstClr val="black"/>
                </a:solidFill>
              </a:rPr>
              <a:t>SuDS</a:t>
            </a:r>
            <a:r>
              <a:rPr lang="en-GB" sz="3200" dirty="0" smtClean="0">
                <a:solidFill>
                  <a:prstClr val="black"/>
                </a:solidFill>
              </a:rPr>
              <a:t> Planning Tool using the ecosystem services and disservices approach.</a:t>
            </a:r>
            <a:endParaRPr lang="en-GB" sz="3200" dirty="0">
              <a:solidFill>
                <a:prstClr val="black"/>
              </a:solidFill>
            </a:endParaRPr>
          </a:p>
        </p:txBody>
      </p:sp>
    </p:spTree>
    <p:custDataLst>
      <p:tags r:id="rId1"/>
    </p:custDataLst>
  </p:cSld>
  <p:clrMapOvr>
    <a:masterClrMapping/>
  </p:clrMapOvr>
  <p:transition advTm="13376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" name="Group 106"/>
          <p:cNvGrpSpPr/>
          <p:nvPr/>
        </p:nvGrpSpPr>
        <p:grpSpPr>
          <a:xfrm>
            <a:off x="511000" y="97136"/>
            <a:ext cx="8193685" cy="6592277"/>
            <a:chOff x="510999" y="97136"/>
            <a:chExt cx="8094737" cy="6592277"/>
          </a:xfrm>
        </p:grpSpPr>
        <p:sp>
          <p:nvSpPr>
            <p:cNvPr id="108" name="TextBox 107"/>
            <p:cNvSpPr txBox="1"/>
            <p:nvPr/>
          </p:nvSpPr>
          <p:spPr>
            <a:xfrm>
              <a:off x="614306" y="238695"/>
              <a:ext cx="178611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prstClr val="black"/>
                  </a:solidFill>
                  <a:cs typeface="Arial" pitchFamily="34" charset="0"/>
                </a:rPr>
                <a:t>SuDS type</a:t>
              </a:r>
            </a:p>
          </p:txBody>
        </p:sp>
        <p:cxnSp>
          <p:nvCxnSpPr>
            <p:cNvPr id="109" name="Straight Connector 108"/>
            <p:cNvCxnSpPr>
              <a:stCxn id="237" idx="3"/>
              <a:endCxn id="213" idx="1"/>
            </p:cNvCxnSpPr>
            <p:nvPr/>
          </p:nvCxnSpPr>
          <p:spPr>
            <a:xfrm>
              <a:off x="2503732" y="888648"/>
              <a:ext cx="3653734" cy="2381320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0" name="Straight Connector 109"/>
            <p:cNvCxnSpPr>
              <a:stCxn id="237" idx="3"/>
              <a:endCxn id="231" idx="1"/>
            </p:cNvCxnSpPr>
            <p:nvPr/>
          </p:nvCxnSpPr>
          <p:spPr>
            <a:xfrm>
              <a:off x="2503732" y="888648"/>
              <a:ext cx="3653736" cy="1283754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/>
            <p:cNvCxnSpPr>
              <a:stCxn id="237" idx="3"/>
              <a:endCxn id="229" idx="1"/>
            </p:cNvCxnSpPr>
            <p:nvPr/>
          </p:nvCxnSpPr>
          <p:spPr>
            <a:xfrm>
              <a:off x="2503732" y="888648"/>
              <a:ext cx="3653736" cy="1037533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2" name="Straight Connector 111"/>
            <p:cNvCxnSpPr>
              <a:stCxn id="237" idx="3"/>
              <a:endCxn id="214" idx="1"/>
            </p:cNvCxnSpPr>
            <p:nvPr/>
          </p:nvCxnSpPr>
          <p:spPr>
            <a:xfrm>
              <a:off x="2503732" y="888648"/>
              <a:ext cx="3653734" cy="2621672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3" name="Straight Connector 112"/>
            <p:cNvCxnSpPr>
              <a:stCxn id="237" idx="3"/>
              <a:endCxn id="225" idx="1"/>
            </p:cNvCxnSpPr>
            <p:nvPr/>
          </p:nvCxnSpPr>
          <p:spPr>
            <a:xfrm>
              <a:off x="2503732" y="888648"/>
              <a:ext cx="3653735" cy="5436942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/>
            <p:cNvCxnSpPr>
              <a:stCxn id="238" idx="3"/>
              <a:endCxn id="214" idx="1"/>
            </p:cNvCxnSpPr>
            <p:nvPr/>
          </p:nvCxnSpPr>
          <p:spPr>
            <a:xfrm>
              <a:off x="2503732" y="1500145"/>
              <a:ext cx="3653734" cy="2010175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5" name="Straight Connector 114"/>
            <p:cNvCxnSpPr>
              <a:stCxn id="238" idx="3"/>
              <a:endCxn id="217" idx="1"/>
            </p:cNvCxnSpPr>
            <p:nvPr/>
          </p:nvCxnSpPr>
          <p:spPr>
            <a:xfrm>
              <a:off x="2503732" y="1500145"/>
              <a:ext cx="3653734" cy="2567078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6" name="Straight Connector 115"/>
            <p:cNvCxnSpPr>
              <a:stCxn id="238" idx="3"/>
              <a:endCxn id="219" idx="1"/>
            </p:cNvCxnSpPr>
            <p:nvPr/>
          </p:nvCxnSpPr>
          <p:spPr>
            <a:xfrm>
              <a:off x="2503732" y="1500145"/>
              <a:ext cx="3653733" cy="3202007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/>
            <p:cNvCxnSpPr>
              <a:stCxn id="243" idx="3"/>
              <a:endCxn id="214" idx="1"/>
            </p:cNvCxnSpPr>
            <p:nvPr/>
          </p:nvCxnSpPr>
          <p:spPr>
            <a:xfrm>
              <a:off x="2503732" y="3393275"/>
              <a:ext cx="3653734" cy="117045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>
              <a:stCxn id="243" idx="3"/>
              <a:endCxn id="219" idx="1"/>
            </p:cNvCxnSpPr>
            <p:nvPr/>
          </p:nvCxnSpPr>
          <p:spPr>
            <a:xfrm>
              <a:off x="2503732" y="3393275"/>
              <a:ext cx="3653733" cy="1308877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9" name="Straight Connector 118"/>
            <p:cNvCxnSpPr>
              <a:stCxn id="243" idx="3"/>
              <a:endCxn id="217" idx="1"/>
            </p:cNvCxnSpPr>
            <p:nvPr/>
          </p:nvCxnSpPr>
          <p:spPr>
            <a:xfrm>
              <a:off x="2503732" y="3393275"/>
              <a:ext cx="3653734" cy="673948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>
              <a:stCxn id="243" idx="3"/>
              <a:endCxn id="235" idx="1"/>
            </p:cNvCxnSpPr>
            <p:nvPr/>
          </p:nvCxnSpPr>
          <p:spPr>
            <a:xfrm flipV="1">
              <a:off x="2503732" y="1155075"/>
              <a:ext cx="3653737" cy="2238200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>
              <a:stCxn id="243" idx="3"/>
              <a:endCxn id="220" idx="1"/>
            </p:cNvCxnSpPr>
            <p:nvPr/>
          </p:nvCxnSpPr>
          <p:spPr>
            <a:xfrm>
              <a:off x="2503732" y="3393275"/>
              <a:ext cx="3653734" cy="1877912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2" name="Straight Connector 121"/>
            <p:cNvCxnSpPr>
              <a:stCxn id="247" idx="3"/>
              <a:endCxn id="213" idx="1"/>
            </p:cNvCxnSpPr>
            <p:nvPr/>
          </p:nvCxnSpPr>
          <p:spPr>
            <a:xfrm flipV="1">
              <a:off x="2503732" y="3269968"/>
              <a:ext cx="3653734" cy="1965594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>
              <a:stCxn id="247" idx="3"/>
              <a:endCxn id="235" idx="1"/>
            </p:cNvCxnSpPr>
            <p:nvPr/>
          </p:nvCxnSpPr>
          <p:spPr>
            <a:xfrm flipV="1">
              <a:off x="2503732" y="1155075"/>
              <a:ext cx="3653737" cy="4080487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/>
            <p:cNvCxnSpPr>
              <a:stCxn id="247" idx="3"/>
              <a:endCxn id="229" idx="1"/>
            </p:cNvCxnSpPr>
            <p:nvPr/>
          </p:nvCxnSpPr>
          <p:spPr>
            <a:xfrm flipV="1">
              <a:off x="2503732" y="1926181"/>
              <a:ext cx="3653736" cy="3309381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5" name="Straight Connector 124"/>
            <p:cNvCxnSpPr>
              <a:stCxn id="247" idx="3"/>
              <a:endCxn id="232" idx="1"/>
            </p:cNvCxnSpPr>
            <p:nvPr/>
          </p:nvCxnSpPr>
          <p:spPr>
            <a:xfrm flipV="1">
              <a:off x="2503732" y="2418623"/>
              <a:ext cx="3653736" cy="281693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/>
            <p:cNvCxnSpPr>
              <a:stCxn id="247" idx="3"/>
              <a:endCxn id="216" idx="1"/>
            </p:cNvCxnSpPr>
            <p:nvPr/>
          </p:nvCxnSpPr>
          <p:spPr>
            <a:xfrm flipV="1">
              <a:off x="2503732" y="3750673"/>
              <a:ext cx="3653734" cy="148488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7" name="Straight Connector 126"/>
            <p:cNvCxnSpPr>
              <a:stCxn id="247" idx="3"/>
              <a:endCxn id="217" idx="1"/>
            </p:cNvCxnSpPr>
            <p:nvPr/>
          </p:nvCxnSpPr>
          <p:spPr>
            <a:xfrm flipV="1">
              <a:off x="2503732" y="4067223"/>
              <a:ext cx="3653734" cy="116833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/>
            <p:cNvCxnSpPr>
              <a:stCxn id="247" idx="3"/>
              <a:endCxn id="219" idx="1"/>
            </p:cNvCxnSpPr>
            <p:nvPr/>
          </p:nvCxnSpPr>
          <p:spPr>
            <a:xfrm flipV="1">
              <a:off x="2503732" y="4702152"/>
              <a:ext cx="3653733" cy="533410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9" name="Straight Connector 128"/>
            <p:cNvCxnSpPr>
              <a:stCxn id="247" idx="3"/>
              <a:endCxn id="223" idx="1"/>
            </p:cNvCxnSpPr>
            <p:nvPr/>
          </p:nvCxnSpPr>
          <p:spPr>
            <a:xfrm>
              <a:off x="2503732" y="5235562"/>
              <a:ext cx="3653735" cy="849676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0" name="Straight Connector 129"/>
            <p:cNvCxnSpPr>
              <a:stCxn id="247" idx="3"/>
              <a:endCxn id="226" idx="1"/>
            </p:cNvCxnSpPr>
            <p:nvPr/>
          </p:nvCxnSpPr>
          <p:spPr>
            <a:xfrm>
              <a:off x="2503732" y="5235562"/>
              <a:ext cx="3653735" cy="133037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/>
            <p:cNvCxnSpPr>
              <a:stCxn id="247" idx="3"/>
              <a:endCxn id="220" idx="1"/>
            </p:cNvCxnSpPr>
            <p:nvPr/>
          </p:nvCxnSpPr>
          <p:spPr>
            <a:xfrm>
              <a:off x="2503732" y="5235562"/>
              <a:ext cx="3653734" cy="35625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2" name="Straight Connector 131"/>
            <p:cNvCxnSpPr>
              <a:stCxn id="244" idx="3"/>
              <a:endCxn id="235" idx="1"/>
            </p:cNvCxnSpPr>
            <p:nvPr/>
          </p:nvCxnSpPr>
          <p:spPr>
            <a:xfrm flipV="1">
              <a:off x="2503732" y="1155075"/>
              <a:ext cx="3653737" cy="2853753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3" name="Straight Connector 132"/>
            <p:cNvCxnSpPr>
              <a:stCxn id="244" idx="3"/>
              <a:endCxn id="229" idx="1"/>
            </p:cNvCxnSpPr>
            <p:nvPr/>
          </p:nvCxnSpPr>
          <p:spPr>
            <a:xfrm flipV="1">
              <a:off x="2503732" y="1926181"/>
              <a:ext cx="3653736" cy="2082647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/>
            <p:cNvCxnSpPr>
              <a:stCxn id="244" idx="3"/>
              <a:endCxn id="231" idx="1"/>
            </p:cNvCxnSpPr>
            <p:nvPr/>
          </p:nvCxnSpPr>
          <p:spPr>
            <a:xfrm flipV="1">
              <a:off x="2503732" y="2172402"/>
              <a:ext cx="3653736" cy="1836426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5" name="Straight Connector 134"/>
            <p:cNvCxnSpPr>
              <a:stCxn id="244" idx="3"/>
              <a:endCxn id="213" idx="1"/>
            </p:cNvCxnSpPr>
            <p:nvPr/>
          </p:nvCxnSpPr>
          <p:spPr>
            <a:xfrm flipV="1">
              <a:off x="2503732" y="3269968"/>
              <a:ext cx="3653734" cy="73886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244" idx="3"/>
              <a:endCxn id="214" idx="1"/>
            </p:cNvCxnSpPr>
            <p:nvPr/>
          </p:nvCxnSpPr>
          <p:spPr>
            <a:xfrm flipV="1">
              <a:off x="2503732" y="3510320"/>
              <a:ext cx="3653734" cy="498508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244" idx="3"/>
              <a:endCxn id="216" idx="1"/>
            </p:cNvCxnSpPr>
            <p:nvPr/>
          </p:nvCxnSpPr>
          <p:spPr>
            <a:xfrm flipV="1">
              <a:off x="2503732" y="3750673"/>
              <a:ext cx="3653734" cy="258155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244" idx="3"/>
              <a:endCxn id="217" idx="1"/>
            </p:cNvCxnSpPr>
            <p:nvPr/>
          </p:nvCxnSpPr>
          <p:spPr>
            <a:xfrm>
              <a:off x="2503732" y="4008828"/>
              <a:ext cx="3653734" cy="58395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244" idx="3"/>
              <a:endCxn id="219" idx="1"/>
            </p:cNvCxnSpPr>
            <p:nvPr/>
          </p:nvCxnSpPr>
          <p:spPr>
            <a:xfrm>
              <a:off x="2503732" y="4008828"/>
              <a:ext cx="3653733" cy="693324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244" idx="3"/>
              <a:endCxn id="223" idx="1"/>
            </p:cNvCxnSpPr>
            <p:nvPr/>
          </p:nvCxnSpPr>
          <p:spPr>
            <a:xfrm>
              <a:off x="2503732" y="4008828"/>
              <a:ext cx="3653735" cy="207641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244" idx="3"/>
              <a:endCxn id="225" idx="1"/>
            </p:cNvCxnSpPr>
            <p:nvPr/>
          </p:nvCxnSpPr>
          <p:spPr>
            <a:xfrm>
              <a:off x="2503732" y="4008828"/>
              <a:ext cx="3653735" cy="2316762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244" idx="3"/>
              <a:endCxn id="226" idx="1"/>
            </p:cNvCxnSpPr>
            <p:nvPr/>
          </p:nvCxnSpPr>
          <p:spPr>
            <a:xfrm>
              <a:off x="2503732" y="4008828"/>
              <a:ext cx="3653735" cy="2557113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244" idx="3"/>
              <a:endCxn id="220" idx="1"/>
            </p:cNvCxnSpPr>
            <p:nvPr/>
          </p:nvCxnSpPr>
          <p:spPr>
            <a:xfrm>
              <a:off x="2503732" y="4008828"/>
              <a:ext cx="3653734" cy="1262359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241" idx="3"/>
              <a:endCxn id="235" idx="1"/>
            </p:cNvCxnSpPr>
            <p:nvPr/>
          </p:nvCxnSpPr>
          <p:spPr>
            <a:xfrm flipV="1">
              <a:off x="2503732" y="1155075"/>
              <a:ext cx="3653737" cy="158785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241" idx="3"/>
              <a:endCxn id="232" idx="1"/>
            </p:cNvCxnSpPr>
            <p:nvPr/>
          </p:nvCxnSpPr>
          <p:spPr>
            <a:xfrm flipV="1">
              <a:off x="2503732" y="2418623"/>
              <a:ext cx="3653736" cy="324303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241" idx="3"/>
              <a:endCxn id="214" idx="1"/>
            </p:cNvCxnSpPr>
            <p:nvPr/>
          </p:nvCxnSpPr>
          <p:spPr>
            <a:xfrm>
              <a:off x="2503732" y="2742926"/>
              <a:ext cx="3653734" cy="76739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241" idx="3"/>
              <a:endCxn id="216" idx="1"/>
            </p:cNvCxnSpPr>
            <p:nvPr/>
          </p:nvCxnSpPr>
          <p:spPr>
            <a:xfrm>
              <a:off x="2503732" y="2742926"/>
              <a:ext cx="3653734" cy="1007747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241" idx="3"/>
              <a:endCxn id="217" idx="1"/>
            </p:cNvCxnSpPr>
            <p:nvPr/>
          </p:nvCxnSpPr>
          <p:spPr>
            <a:xfrm>
              <a:off x="2503732" y="2742926"/>
              <a:ext cx="3653734" cy="1324297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241" idx="3"/>
              <a:endCxn id="226" idx="1"/>
            </p:cNvCxnSpPr>
            <p:nvPr/>
          </p:nvCxnSpPr>
          <p:spPr>
            <a:xfrm>
              <a:off x="2503732" y="2742926"/>
              <a:ext cx="3653735" cy="3823015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241" idx="3"/>
              <a:endCxn id="220" idx="1"/>
            </p:cNvCxnSpPr>
            <p:nvPr/>
          </p:nvCxnSpPr>
          <p:spPr>
            <a:xfrm>
              <a:off x="2503732" y="2742926"/>
              <a:ext cx="3653734" cy="252826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250" idx="3"/>
              <a:endCxn id="235" idx="1"/>
            </p:cNvCxnSpPr>
            <p:nvPr/>
          </p:nvCxnSpPr>
          <p:spPr>
            <a:xfrm flipV="1">
              <a:off x="2503732" y="1155075"/>
              <a:ext cx="3653737" cy="5312324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250" idx="3"/>
              <a:endCxn id="216" idx="1"/>
            </p:cNvCxnSpPr>
            <p:nvPr/>
          </p:nvCxnSpPr>
          <p:spPr>
            <a:xfrm flipV="1">
              <a:off x="2503732" y="3750673"/>
              <a:ext cx="3653734" cy="2716726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250" idx="3"/>
              <a:endCxn id="213" idx="1"/>
            </p:cNvCxnSpPr>
            <p:nvPr/>
          </p:nvCxnSpPr>
          <p:spPr>
            <a:xfrm flipV="1">
              <a:off x="2503732" y="3269968"/>
              <a:ext cx="3653734" cy="3197431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250" idx="3"/>
              <a:endCxn id="219" idx="1"/>
            </p:cNvCxnSpPr>
            <p:nvPr/>
          </p:nvCxnSpPr>
          <p:spPr>
            <a:xfrm flipV="1">
              <a:off x="2503732" y="4702152"/>
              <a:ext cx="3653733" cy="1765247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250" idx="3"/>
              <a:endCxn id="220" idx="1"/>
            </p:cNvCxnSpPr>
            <p:nvPr/>
          </p:nvCxnSpPr>
          <p:spPr>
            <a:xfrm flipV="1">
              <a:off x="2503732" y="5271187"/>
              <a:ext cx="3653734" cy="1196212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250" idx="3"/>
              <a:endCxn id="225" idx="1"/>
            </p:cNvCxnSpPr>
            <p:nvPr/>
          </p:nvCxnSpPr>
          <p:spPr>
            <a:xfrm flipV="1">
              <a:off x="2503732" y="6325590"/>
              <a:ext cx="3653735" cy="141809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250" idx="3"/>
              <a:endCxn id="226" idx="1"/>
            </p:cNvCxnSpPr>
            <p:nvPr/>
          </p:nvCxnSpPr>
          <p:spPr>
            <a:xfrm>
              <a:off x="2503732" y="6467399"/>
              <a:ext cx="3653735" cy="98542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246" idx="3"/>
              <a:endCxn id="235" idx="1"/>
            </p:cNvCxnSpPr>
            <p:nvPr/>
          </p:nvCxnSpPr>
          <p:spPr>
            <a:xfrm flipV="1">
              <a:off x="2503732" y="1155075"/>
              <a:ext cx="3653737" cy="3495603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246" idx="3"/>
              <a:endCxn id="231" idx="1"/>
            </p:cNvCxnSpPr>
            <p:nvPr/>
          </p:nvCxnSpPr>
          <p:spPr>
            <a:xfrm flipV="1">
              <a:off x="2503732" y="2172402"/>
              <a:ext cx="3653736" cy="2478276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246" idx="3"/>
              <a:endCxn id="213" idx="1"/>
            </p:cNvCxnSpPr>
            <p:nvPr/>
          </p:nvCxnSpPr>
          <p:spPr>
            <a:xfrm flipV="1">
              <a:off x="2503732" y="3269968"/>
              <a:ext cx="3653734" cy="1380710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246" idx="3"/>
              <a:endCxn id="214" idx="1"/>
            </p:cNvCxnSpPr>
            <p:nvPr/>
          </p:nvCxnSpPr>
          <p:spPr>
            <a:xfrm flipV="1">
              <a:off x="2503732" y="3510320"/>
              <a:ext cx="3653734" cy="1140358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246" idx="3"/>
              <a:endCxn id="216" idx="1"/>
            </p:cNvCxnSpPr>
            <p:nvPr/>
          </p:nvCxnSpPr>
          <p:spPr>
            <a:xfrm flipV="1">
              <a:off x="2503732" y="3750673"/>
              <a:ext cx="3653734" cy="900005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249" idx="3"/>
              <a:endCxn id="214" idx="1"/>
            </p:cNvCxnSpPr>
            <p:nvPr/>
          </p:nvCxnSpPr>
          <p:spPr>
            <a:xfrm flipV="1">
              <a:off x="2503732" y="3510320"/>
              <a:ext cx="3653734" cy="236251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249" idx="3"/>
              <a:endCxn id="213" idx="1"/>
            </p:cNvCxnSpPr>
            <p:nvPr/>
          </p:nvCxnSpPr>
          <p:spPr>
            <a:xfrm flipV="1">
              <a:off x="2503732" y="3269968"/>
              <a:ext cx="3653734" cy="260286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249" idx="3"/>
              <a:endCxn id="216" idx="1"/>
            </p:cNvCxnSpPr>
            <p:nvPr/>
          </p:nvCxnSpPr>
          <p:spPr>
            <a:xfrm flipV="1">
              <a:off x="2503732" y="3750673"/>
              <a:ext cx="3653734" cy="212215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240" idx="3"/>
              <a:endCxn id="235" idx="1"/>
            </p:cNvCxnSpPr>
            <p:nvPr/>
          </p:nvCxnSpPr>
          <p:spPr>
            <a:xfrm flipV="1">
              <a:off x="2503732" y="1155075"/>
              <a:ext cx="3653737" cy="966492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240" idx="3"/>
              <a:endCxn id="232" idx="1"/>
            </p:cNvCxnSpPr>
            <p:nvPr/>
          </p:nvCxnSpPr>
          <p:spPr>
            <a:xfrm>
              <a:off x="2503732" y="2121567"/>
              <a:ext cx="3653736" cy="297056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240" idx="3"/>
              <a:endCxn id="214" idx="1"/>
            </p:cNvCxnSpPr>
            <p:nvPr/>
          </p:nvCxnSpPr>
          <p:spPr>
            <a:xfrm>
              <a:off x="2503732" y="2121567"/>
              <a:ext cx="3653734" cy="1388753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240" idx="3"/>
              <a:endCxn id="216" idx="1"/>
            </p:cNvCxnSpPr>
            <p:nvPr/>
          </p:nvCxnSpPr>
          <p:spPr>
            <a:xfrm>
              <a:off x="2503732" y="2121567"/>
              <a:ext cx="3653734" cy="1629106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240" idx="3"/>
              <a:endCxn id="217" idx="1"/>
            </p:cNvCxnSpPr>
            <p:nvPr/>
          </p:nvCxnSpPr>
          <p:spPr>
            <a:xfrm>
              <a:off x="2503732" y="2121567"/>
              <a:ext cx="3653734" cy="1945656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240" idx="3"/>
              <a:endCxn id="226" idx="1"/>
            </p:cNvCxnSpPr>
            <p:nvPr/>
          </p:nvCxnSpPr>
          <p:spPr>
            <a:xfrm>
              <a:off x="2503732" y="2121567"/>
              <a:ext cx="3653735" cy="4444374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240" idx="3"/>
              <a:endCxn id="220" idx="1"/>
            </p:cNvCxnSpPr>
            <p:nvPr/>
          </p:nvCxnSpPr>
          <p:spPr>
            <a:xfrm>
              <a:off x="2503732" y="2121567"/>
              <a:ext cx="3653734" cy="3149620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75" name="Group 473"/>
            <p:cNvGrpSpPr/>
            <p:nvPr/>
          </p:nvGrpSpPr>
          <p:grpSpPr>
            <a:xfrm>
              <a:off x="510999" y="677225"/>
              <a:ext cx="1992733" cy="6001597"/>
              <a:chOff x="-1139589" y="518894"/>
              <a:chExt cx="1479106" cy="5109601"/>
            </a:xfrm>
          </p:grpSpPr>
          <p:sp>
            <p:nvSpPr>
              <p:cNvPr id="237" name="TextBox 236"/>
              <p:cNvSpPr txBox="1"/>
              <p:nvPr/>
            </p:nvSpPr>
            <p:spPr>
              <a:xfrm>
                <a:off x="-1139589" y="518894"/>
                <a:ext cx="1479106" cy="360000"/>
              </a:xfrm>
              <a:prstGeom prst="rect">
                <a:avLst/>
              </a:prstGeom>
              <a:solidFill>
                <a:srgbClr val="940255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white"/>
                    </a:solidFill>
                    <a:cs typeface="Arial" pitchFamily="34" charset="0"/>
                  </a:rPr>
                  <a:t>Rainwater Harvesting</a:t>
                </a:r>
              </a:p>
            </p:txBody>
          </p:sp>
          <p:sp>
            <p:nvSpPr>
              <p:cNvPr id="238" name="TextBox 237"/>
              <p:cNvSpPr txBox="1"/>
              <p:nvPr/>
            </p:nvSpPr>
            <p:spPr>
              <a:xfrm>
                <a:off x="-1139589" y="1039506"/>
                <a:ext cx="1479106" cy="36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Pervious pavements</a:t>
                </a:r>
              </a:p>
            </p:txBody>
          </p:sp>
          <p:sp>
            <p:nvSpPr>
              <p:cNvPr id="240" name="TextBox 239"/>
              <p:cNvSpPr txBox="1"/>
              <p:nvPr/>
            </p:nvSpPr>
            <p:spPr>
              <a:xfrm>
                <a:off x="-1139589" y="1568569"/>
                <a:ext cx="1479106" cy="360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Filter strips</a:t>
                </a:r>
              </a:p>
            </p:txBody>
          </p:sp>
          <p:sp>
            <p:nvSpPr>
              <p:cNvPr id="241" name="TextBox 240"/>
              <p:cNvSpPr txBox="1"/>
              <p:nvPr/>
            </p:nvSpPr>
            <p:spPr>
              <a:xfrm>
                <a:off x="-1139589" y="2097577"/>
                <a:ext cx="1479106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Swales</a:t>
                </a:r>
              </a:p>
            </p:txBody>
          </p:sp>
          <p:sp>
            <p:nvSpPr>
              <p:cNvPr id="243" name="TextBox 136"/>
              <p:cNvSpPr txBox="1"/>
              <p:nvPr/>
            </p:nvSpPr>
            <p:spPr>
              <a:xfrm>
                <a:off x="-1139589" y="2651267"/>
                <a:ext cx="1479106" cy="36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Green roofs</a:t>
                </a:r>
              </a:p>
            </p:txBody>
          </p:sp>
          <p:sp>
            <p:nvSpPr>
              <p:cNvPr id="244" name="TextBox 137"/>
              <p:cNvSpPr txBox="1"/>
              <p:nvPr/>
            </p:nvSpPr>
            <p:spPr>
              <a:xfrm>
                <a:off x="-1139589" y="3175333"/>
                <a:ext cx="1479106" cy="360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Ponds</a:t>
                </a:r>
              </a:p>
            </p:txBody>
          </p:sp>
          <p:sp>
            <p:nvSpPr>
              <p:cNvPr id="246" name="TextBox 138"/>
              <p:cNvSpPr txBox="1"/>
              <p:nvPr/>
            </p:nvSpPr>
            <p:spPr>
              <a:xfrm>
                <a:off x="-1139589" y="3720955"/>
                <a:ext cx="1479106" cy="361663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Infiltration </a:t>
                </a:r>
                <a:r>
                  <a:rPr lang="en-GB" sz="1000" dirty="0" smtClean="0">
                    <a:solidFill>
                      <a:prstClr val="black"/>
                    </a:solidFill>
                    <a:cs typeface="Arial" pitchFamily="34" charset="0"/>
                  </a:rPr>
                  <a:t>devices</a:t>
                </a:r>
                <a:endParaRPr lang="en-GB" sz="1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47" name="TextBox 246"/>
              <p:cNvSpPr txBox="1"/>
              <p:nvPr/>
            </p:nvSpPr>
            <p:spPr>
              <a:xfrm>
                <a:off x="-1139589" y="4219742"/>
                <a:ext cx="1479106" cy="360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Wetlands</a:t>
                </a:r>
              </a:p>
            </p:txBody>
          </p:sp>
          <p:sp>
            <p:nvSpPr>
              <p:cNvPr id="249" name="TextBox 248"/>
              <p:cNvSpPr txBox="1"/>
              <p:nvPr/>
            </p:nvSpPr>
            <p:spPr>
              <a:xfrm>
                <a:off x="-1139589" y="4762295"/>
                <a:ext cx="1479106" cy="36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white"/>
                    </a:solidFill>
                    <a:cs typeface="Arial" pitchFamily="34" charset="0"/>
                  </a:rPr>
                  <a:t>Underground storage</a:t>
                </a:r>
              </a:p>
            </p:txBody>
          </p:sp>
          <p:sp>
            <p:nvSpPr>
              <p:cNvPr id="250" name="TextBox 249"/>
              <p:cNvSpPr txBox="1"/>
              <p:nvPr/>
            </p:nvSpPr>
            <p:spPr>
              <a:xfrm>
                <a:off x="-1139589" y="5268495"/>
                <a:ext cx="1479106" cy="360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err="1">
                    <a:solidFill>
                      <a:prstClr val="black"/>
                    </a:solidFill>
                    <a:cs typeface="Arial" pitchFamily="34" charset="0"/>
                  </a:rPr>
                  <a:t>Bioretention</a:t>
                </a:r>
                <a:endParaRPr lang="en-GB" sz="1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177" name="Straight Connector 176"/>
            <p:cNvCxnSpPr>
              <a:stCxn id="247" idx="3"/>
              <a:endCxn id="214" idx="1"/>
            </p:cNvCxnSpPr>
            <p:nvPr/>
          </p:nvCxnSpPr>
          <p:spPr>
            <a:xfrm flipV="1">
              <a:off x="2503732" y="3510320"/>
              <a:ext cx="3653734" cy="1725242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247" idx="3"/>
              <a:endCxn id="225" idx="1"/>
            </p:cNvCxnSpPr>
            <p:nvPr/>
          </p:nvCxnSpPr>
          <p:spPr>
            <a:xfrm>
              <a:off x="2503732" y="5235562"/>
              <a:ext cx="3653735" cy="1090028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244" idx="3"/>
              <a:endCxn id="232" idx="1"/>
            </p:cNvCxnSpPr>
            <p:nvPr/>
          </p:nvCxnSpPr>
          <p:spPr>
            <a:xfrm flipV="1">
              <a:off x="2503732" y="2418623"/>
              <a:ext cx="3653736" cy="1590205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1" name="Group 180"/>
            <p:cNvGrpSpPr/>
            <p:nvPr/>
          </p:nvGrpSpPr>
          <p:grpSpPr>
            <a:xfrm>
              <a:off x="6157465" y="97136"/>
              <a:ext cx="2448271" cy="6592277"/>
              <a:chOff x="6157465" y="97136"/>
              <a:chExt cx="2448271" cy="6592277"/>
            </a:xfrm>
          </p:grpSpPr>
          <p:sp>
            <p:nvSpPr>
              <p:cNvPr id="199" name="TextBox 198"/>
              <p:cNvSpPr txBox="1"/>
              <p:nvPr/>
            </p:nvSpPr>
            <p:spPr>
              <a:xfrm>
                <a:off x="6589515" y="97136"/>
                <a:ext cx="1560930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prstClr val="black"/>
                    </a:solidFill>
                    <a:cs typeface="Arial" pitchFamily="34" charset="0"/>
                  </a:rPr>
                  <a:t>Ecosystem Service</a:t>
                </a:r>
              </a:p>
            </p:txBody>
          </p:sp>
          <p:grpSp>
            <p:nvGrpSpPr>
              <p:cNvPr id="201" name="Group 472"/>
              <p:cNvGrpSpPr/>
              <p:nvPr/>
            </p:nvGrpSpPr>
            <p:grpSpPr>
              <a:xfrm>
                <a:off x="6157467" y="780393"/>
                <a:ext cx="2448269" cy="498154"/>
                <a:chOff x="4048014" y="783971"/>
                <a:chExt cx="1545265" cy="498154"/>
              </a:xfrm>
            </p:grpSpPr>
            <p:sp>
              <p:nvSpPr>
                <p:cNvPr id="234" name="TextBox 233"/>
                <p:cNvSpPr txBox="1"/>
                <p:nvPr/>
              </p:nvSpPr>
              <p:spPr>
                <a:xfrm>
                  <a:off x="4048014" y="783971"/>
                  <a:ext cx="1545264" cy="246945"/>
                </a:xfrm>
                <a:prstGeom prst="rect">
                  <a:avLst/>
                </a:prstGeom>
                <a:solidFill>
                  <a:srgbClr val="00602B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>
                      <a:solidFill>
                        <a:prstClr val="white"/>
                      </a:solidFill>
                      <a:cs typeface="Arial" pitchFamily="34" charset="0"/>
                    </a:rPr>
                    <a:t>Supporting</a:t>
                  </a:r>
                </a:p>
              </p:txBody>
            </p:sp>
            <p:sp>
              <p:nvSpPr>
                <p:cNvPr id="235" name="TextBox 234"/>
                <p:cNvSpPr txBox="1"/>
                <p:nvPr/>
              </p:nvSpPr>
              <p:spPr>
                <a:xfrm>
                  <a:off x="4048015" y="1035180"/>
                  <a:ext cx="1545264" cy="246945"/>
                </a:xfrm>
                <a:prstGeom prst="rect">
                  <a:avLst/>
                </a:prstGeom>
                <a:solidFill>
                  <a:srgbClr val="00602B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white"/>
                      </a:solidFill>
                      <a:cs typeface="Arial" pitchFamily="34" charset="0"/>
                    </a:rPr>
                    <a:t>	Habitat for species</a:t>
                  </a:r>
                </a:p>
              </p:txBody>
            </p:sp>
          </p:grpSp>
          <p:grpSp>
            <p:nvGrpSpPr>
              <p:cNvPr id="202" name="Group 276"/>
              <p:cNvGrpSpPr/>
              <p:nvPr/>
            </p:nvGrpSpPr>
            <p:grpSpPr>
              <a:xfrm>
                <a:off x="6157468" y="1556487"/>
                <a:ext cx="2448268" cy="985608"/>
                <a:chOff x="4048014" y="1522996"/>
                <a:chExt cx="1545264" cy="985608"/>
              </a:xfrm>
            </p:grpSpPr>
            <p:sp>
              <p:nvSpPr>
                <p:cNvPr id="228" name="TextBox 227"/>
                <p:cNvSpPr txBox="1"/>
                <p:nvPr/>
              </p:nvSpPr>
              <p:spPr>
                <a:xfrm>
                  <a:off x="4048014" y="1522996"/>
                  <a:ext cx="1545264" cy="24694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>
                      <a:solidFill>
                        <a:prstClr val="black"/>
                      </a:solidFill>
                      <a:cs typeface="Arial" pitchFamily="34" charset="0"/>
                    </a:rPr>
                    <a:t>Provisioning</a:t>
                  </a:r>
                </a:p>
              </p:txBody>
            </p:sp>
            <p:sp>
              <p:nvSpPr>
                <p:cNvPr id="229" name="TextBox 228"/>
                <p:cNvSpPr txBox="1"/>
                <p:nvPr/>
              </p:nvSpPr>
              <p:spPr>
                <a:xfrm>
                  <a:off x="4048014" y="1769217"/>
                  <a:ext cx="1545264" cy="24694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Food</a:t>
                  </a:r>
                </a:p>
              </p:txBody>
            </p:sp>
            <p:sp>
              <p:nvSpPr>
                <p:cNvPr id="231" name="TextBox 230"/>
                <p:cNvSpPr txBox="1"/>
                <p:nvPr/>
              </p:nvSpPr>
              <p:spPr>
                <a:xfrm>
                  <a:off x="4048014" y="2015438"/>
                  <a:ext cx="1545264" cy="24694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Fresh water</a:t>
                  </a:r>
                </a:p>
              </p:txBody>
            </p:sp>
            <p:sp>
              <p:nvSpPr>
                <p:cNvPr id="232" name="TextBox 231"/>
                <p:cNvSpPr txBox="1"/>
                <p:nvPr/>
              </p:nvSpPr>
              <p:spPr>
                <a:xfrm>
                  <a:off x="4048014" y="2261659"/>
                  <a:ext cx="1545264" cy="24694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Raw material</a:t>
                  </a:r>
                </a:p>
              </p:txBody>
            </p:sp>
          </p:grpSp>
          <p:grpSp>
            <p:nvGrpSpPr>
              <p:cNvPr id="204" name="Group 425"/>
              <p:cNvGrpSpPr/>
              <p:nvPr/>
            </p:nvGrpSpPr>
            <p:grpSpPr>
              <a:xfrm>
                <a:off x="6157467" y="5721413"/>
                <a:ext cx="2448268" cy="968000"/>
                <a:chOff x="993544" y="4421575"/>
                <a:chExt cx="1741030" cy="991637"/>
              </a:xfrm>
              <a:solidFill>
                <a:schemeClr val="accent4"/>
              </a:solidFill>
            </p:grpSpPr>
            <p:sp>
              <p:nvSpPr>
                <p:cNvPr id="222" name="TextBox 221"/>
                <p:cNvSpPr txBox="1"/>
                <p:nvPr/>
              </p:nvSpPr>
              <p:spPr>
                <a:xfrm>
                  <a:off x="993544" y="4421575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>
                      <a:solidFill>
                        <a:prstClr val="black"/>
                      </a:solidFill>
                      <a:cs typeface="Arial" pitchFamily="34" charset="0"/>
                    </a:rPr>
                    <a:t>Cultural</a:t>
                  </a:r>
                </a:p>
              </p:txBody>
            </p:sp>
            <p:sp>
              <p:nvSpPr>
                <p:cNvPr id="223" name="TextBox 222"/>
                <p:cNvSpPr txBox="1"/>
                <p:nvPr/>
              </p:nvSpPr>
              <p:spPr>
                <a:xfrm>
                  <a:off x="993544" y="4667796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Recreation</a:t>
                  </a:r>
                </a:p>
              </p:txBody>
            </p:sp>
            <p:sp>
              <p:nvSpPr>
                <p:cNvPr id="225" name="TextBox 224"/>
                <p:cNvSpPr txBox="1"/>
                <p:nvPr/>
              </p:nvSpPr>
              <p:spPr>
                <a:xfrm>
                  <a:off x="993544" y="4914017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Education</a:t>
                  </a:r>
                </a:p>
              </p:txBody>
            </p:sp>
            <p:sp>
              <p:nvSpPr>
                <p:cNvPr id="226" name="TextBox 225"/>
                <p:cNvSpPr txBox="1"/>
                <p:nvPr/>
              </p:nvSpPr>
              <p:spPr>
                <a:xfrm>
                  <a:off x="993544" y="5160237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Aesthetic</a:t>
                  </a:r>
                </a:p>
              </p:txBody>
            </p:sp>
          </p:grpSp>
          <p:grpSp>
            <p:nvGrpSpPr>
              <p:cNvPr id="205" name="Group 204"/>
              <p:cNvGrpSpPr/>
              <p:nvPr/>
            </p:nvGrpSpPr>
            <p:grpSpPr>
              <a:xfrm>
                <a:off x="6157465" y="2906505"/>
                <a:ext cx="2448269" cy="2487792"/>
                <a:chOff x="6157465" y="2906505"/>
                <a:chExt cx="2448269" cy="2487792"/>
              </a:xfrm>
            </p:grpSpPr>
            <p:grpSp>
              <p:nvGrpSpPr>
                <p:cNvPr id="207" name="Group 371"/>
                <p:cNvGrpSpPr/>
                <p:nvPr/>
              </p:nvGrpSpPr>
              <p:grpSpPr>
                <a:xfrm>
                  <a:off x="6157465" y="2906505"/>
                  <a:ext cx="2448269" cy="2487792"/>
                  <a:chOff x="993543" y="4337572"/>
                  <a:chExt cx="1741031" cy="2548540"/>
                </a:xfrm>
              </p:grpSpPr>
              <p:sp>
                <p:nvSpPr>
                  <p:cNvPr id="211" name="TextBox 210"/>
                  <p:cNvSpPr txBox="1"/>
                  <p:nvPr/>
                </p:nvSpPr>
                <p:spPr>
                  <a:xfrm>
                    <a:off x="993544" y="4337572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b="1" dirty="0">
                        <a:solidFill>
                          <a:prstClr val="black"/>
                        </a:solidFill>
                        <a:cs typeface="Arial" pitchFamily="34" charset="0"/>
                      </a:rPr>
                      <a:t>Regulating</a:t>
                    </a:r>
                  </a:p>
                </p:txBody>
              </p:sp>
              <p:sp>
                <p:nvSpPr>
                  <p:cNvPr id="213" name="TextBox 212"/>
                  <p:cNvSpPr txBox="1"/>
                  <p:nvPr/>
                </p:nvSpPr>
                <p:spPr>
                  <a:xfrm>
                    <a:off x="993544" y="4583793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	Groundwater recharge</a:t>
                    </a:r>
                  </a:p>
                </p:txBody>
              </p:sp>
              <p:sp>
                <p:nvSpPr>
                  <p:cNvPr id="214" name="TextBox 213"/>
                  <p:cNvSpPr txBox="1"/>
                  <p:nvPr/>
                </p:nvSpPr>
                <p:spPr>
                  <a:xfrm>
                    <a:off x="993544" y="4830014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	Flood mitigation</a:t>
                    </a:r>
                  </a:p>
                </p:txBody>
              </p:sp>
              <p:sp>
                <p:nvSpPr>
                  <p:cNvPr id="216" name="TextBox 215"/>
                  <p:cNvSpPr txBox="1"/>
                  <p:nvPr/>
                </p:nvSpPr>
                <p:spPr>
                  <a:xfrm>
                    <a:off x="993544" y="5076236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	Water purification</a:t>
                    </a:r>
                  </a:p>
                </p:txBody>
              </p:sp>
              <p:sp>
                <p:nvSpPr>
                  <p:cNvPr id="217" name="TextBox 216"/>
                  <p:cNvSpPr txBox="1"/>
                  <p:nvPr/>
                </p:nvSpPr>
                <p:spPr>
                  <a:xfrm>
                    <a:off x="993544" y="5321693"/>
                    <a:ext cx="1741030" cy="40988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lvl="1"/>
                    <a:r>
                      <a:rPr lang="en-GB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Local </a:t>
                    </a:r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climate and air </a:t>
                    </a:r>
                    <a:r>
                      <a:rPr lang="en-GB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 quality regulation </a:t>
                    </a:r>
                    <a:endParaRPr lang="en-GB" sz="10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19" name="TextBox 218"/>
                  <p:cNvSpPr txBox="1"/>
                  <p:nvPr/>
                </p:nvSpPr>
                <p:spPr>
                  <a:xfrm>
                    <a:off x="993543" y="5972126"/>
                    <a:ext cx="1741030" cy="40988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lvl="1"/>
                    <a:r>
                      <a:rPr lang="en-GB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Global </a:t>
                    </a:r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climate and </a:t>
                    </a:r>
                    <a:r>
                      <a:rPr lang="en-GB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green house </a:t>
                    </a:r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gas </a:t>
                    </a:r>
                    <a:r>
                      <a:rPr lang="en-GB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regulation</a:t>
                    </a:r>
                    <a:endParaRPr lang="en-GB" sz="10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20" name="TextBox 219"/>
                  <p:cNvSpPr txBox="1"/>
                  <p:nvPr/>
                </p:nvSpPr>
                <p:spPr>
                  <a:xfrm>
                    <a:off x="993544" y="6633879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	Pollination</a:t>
                    </a:r>
                  </a:p>
                </p:txBody>
              </p:sp>
            </p:grpSp>
            <p:sp>
              <p:nvSpPr>
                <p:cNvPr id="208" name="TextBox 207"/>
                <p:cNvSpPr txBox="1"/>
                <p:nvPr/>
              </p:nvSpPr>
              <p:spPr>
                <a:xfrm>
                  <a:off x="6157466" y="4267751"/>
                  <a:ext cx="2448268" cy="24622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GB" sz="1000" dirty="0" smtClean="0">
                      <a:solidFill>
                        <a:prstClr val="black"/>
                      </a:solidFill>
                      <a:cs typeface="Arial" pitchFamily="34" charset="0"/>
                    </a:rPr>
                    <a:t>Urban  Heat </a:t>
                  </a:r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 </a:t>
                  </a:r>
                  <a:r>
                    <a:rPr lang="en-GB" sz="1000" dirty="0" smtClean="0">
                      <a:solidFill>
                        <a:prstClr val="black"/>
                      </a:solidFill>
                      <a:cs typeface="Arial" pitchFamily="34" charset="0"/>
                    </a:rPr>
                    <a:t>Island Mitigation</a:t>
                  </a:r>
                  <a:endParaRPr lang="en-GB" sz="1000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10" name="TextBox 209"/>
                <p:cNvSpPr txBox="1"/>
                <p:nvPr/>
              </p:nvSpPr>
              <p:spPr>
                <a:xfrm>
                  <a:off x="6157466" y="4908627"/>
                  <a:ext cx="2448268" cy="24622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GB" sz="1000" dirty="0" smtClean="0">
                      <a:solidFill>
                        <a:prstClr val="black"/>
                      </a:solidFill>
                      <a:cs typeface="Arial" pitchFamily="34" charset="0"/>
                    </a:rPr>
                    <a:t>Carbon sequestration</a:t>
                  </a:r>
                  <a:endParaRPr lang="en-GB" sz="1000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183" name="Straight Connector 182"/>
            <p:cNvCxnSpPr>
              <a:stCxn id="240" idx="3"/>
              <a:endCxn id="208" idx="1"/>
            </p:cNvCxnSpPr>
            <p:nvPr/>
          </p:nvCxnSpPr>
          <p:spPr>
            <a:xfrm>
              <a:off x="2503732" y="2121567"/>
              <a:ext cx="3653734" cy="2269295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241" idx="3"/>
              <a:endCxn id="208" idx="1"/>
            </p:cNvCxnSpPr>
            <p:nvPr/>
          </p:nvCxnSpPr>
          <p:spPr>
            <a:xfrm>
              <a:off x="2503732" y="2742926"/>
              <a:ext cx="3653734" cy="1647936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238" idx="3"/>
              <a:endCxn id="208" idx="1"/>
            </p:cNvCxnSpPr>
            <p:nvPr/>
          </p:nvCxnSpPr>
          <p:spPr>
            <a:xfrm>
              <a:off x="2503732" y="1500145"/>
              <a:ext cx="3653734" cy="2890717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243" idx="3"/>
              <a:endCxn id="208" idx="1"/>
            </p:cNvCxnSpPr>
            <p:nvPr/>
          </p:nvCxnSpPr>
          <p:spPr>
            <a:xfrm>
              <a:off x="2503732" y="3393275"/>
              <a:ext cx="3653734" cy="997587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244" idx="3"/>
              <a:endCxn id="208" idx="1"/>
            </p:cNvCxnSpPr>
            <p:nvPr/>
          </p:nvCxnSpPr>
          <p:spPr>
            <a:xfrm>
              <a:off x="2503732" y="4008828"/>
              <a:ext cx="3653734" cy="382034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247" idx="3"/>
              <a:endCxn id="208" idx="1"/>
            </p:cNvCxnSpPr>
            <p:nvPr/>
          </p:nvCxnSpPr>
          <p:spPr>
            <a:xfrm flipV="1">
              <a:off x="2503732" y="4390862"/>
              <a:ext cx="3653734" cy="844700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238" idx="3"/>
              <a:endCxn id="210" idx="1"/>
            </p:cNvCxnSpPr>
            <p:nvPr/>
          </p:nvCxnSpPr>
          <p:spPr>
            <a:xfrm>
              <a:off x="2503732" y="1500145"/>
              <a:ext cx="3653734" cy="3531593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243" idx="3"/>
              <a:endCxn id="210" idx="1"/>
            </p:cNvCxnSpPr>
            <p:nvPr/>
          </p:nvCxnSpPr>
          <p:spPr>
            <a:xfrm>
              <a:off x="2503732" y="3393275"/>
              <a:ext cx="3653734" cy="1638463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244" idx="3"/>
              <a:endCxn id="210" idx="1"/>
            </p:cNvCxnSpPr>
            <p:nvPr/>
          </p:nvCxnSpPr>
          <p:spPr>
            <a:xfrm>
              <a:off x="2503732" y="4008828"/>
              <a:ext cx="3653734" cy="102291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247" idx="3"/>
              <a:endCxn id="210" idx="1"/>
            </p:cNvCxnSpPr>
            <p:nvPr/>
          </p:nvCxnSpPr>
          <p:spPr>
            <a:xfrm flipV="1">
              <a:off x="2503732" y="5031738"/>
              <a:ext cx="3653734" cy="203824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250" idx="3"/>
              <a:endCxn id="210" idx="1"/>
            </p:cNvCxnSpPr>
            <p:nvPr/>
          </p:nvCxnSpPr>
          <p:spPr>
            <a:xfrm flipV="1">
              <a:off x="2503732" y="5031738"/>
              <a:ext cx="3653734" cy="1435661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6" name="TextBox 105"/>
          <p:cNvSpPr txBox="1"/>
          <p:nvPr/>
        </p:nvSpPr>
        <p:spPr>
          <a:xfrm>
            <a:off x="8044435" y="268676"/>
            <a:ext cx="684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16a, b</a:t>
            </a:r>
            <a:endParaRPr lang="en-GB" sz="1400" dirty="0"/>
          </a:p>
        </p:txBody>
      </p:sp>
      <p:cxnSp>
        <p:nvCxnSpPr>
          <p:cNvPr id="170" name="Straight Connector 169"/>
          <p:cNvCxnSpPr>
            <a:stCxn id="238" idx="3"/>
            <a:endCxn id="216" idx="1"/>
          </p:cNvCxnSpPr>
          <p:nvPr/>
        </p:nvCxnSpPr>
        <p:spPr>
          <a:xfrm>
            <a:off x="2528092" y="1500145"/>
            <a:ext cx="3698396" cy="2250528"/>
          </a:xfrm>
          <a:prstGeom prst="line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3" name="Straight Connector 172"/>
          <p:cNvCxnSpPr>
            <a:stCxn id="238" idx="3"/>
            <a:endCxn id="235" idx="1"/>
          </p:cNvCxnSpPr>
          <p:nvPr/>
        </p:nvCxnSpPr>
        <p:spPr>
          <a:xfrm flipV="1">
            <a:off x="2528092" y="1155075"/>
            <a:ext cx="3698399" cy="345070"/>
          </a:xfrm>
          <a:prstGeom prst="line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custDataLst>
      <p:tags r:id="rId1"/>
    </p:custDataLst>
    <p:extLst>
      <p:ext uri="{BB962C8B-B14F-4D97-AF65-F5344CB8AC3E}">
        <p14:creationId xmlns="" xmlns:p14="http://schemas.microsoft.com/office/powerpoint/2010/main" val="2189428156"/>
      </p:ext>
    </p:extLst>
  </p:cSld>
  <p:clrMapOvr>
    <a:masterClrMapping/>
  </p:clrMapOvr>
  <p:transition advTm="2442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1000" y="238695"/>
            <a:ext cx="8205580" cy="6440127"/>
            <a:chOff x="510999" y="238695"/>
            <a:chExt cx="8106489" cy="6440127"/>
          </a:xfrm>
        </p:grpSpPr>
        <p:sp>
          <p:nvSpPr>
            <p:cNvPr id="7" name="TextBox 6"/>
            <p:cNvSpPr txBox="1"/>
            <p:nvPr/>
          </p:nvSpPr>
          <p:spPr>
            <a:xfrm>
              <a:off x="614306" y="238695"/>
              <a:ext cx="178611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prstClr val="black"/>
                  </a:solidFill>
                  <a:cs typeface="Arial" pitchFamily="34" charset="0"/>
                </a:rPr>
                <a:t>SuDS type</a:t>
              </a:r>
            </a:p>
          </p:txBody>
        </p:sp>
        <p:cxnSp>
          <p:nvCxnSpPr>
            <p:cNvPr id="11" name="Straight Connector 10"/>
            <p:cNvCxnSpPr>
              <a:stCxn id="113" idx="3"/>
              <a:endCxn id="98" idx="1"/>
            </p:cNvCxnSpPr>
            <p:nvPr/>
          </p:nvCxnSpPr>
          <p:spPr>
            <a:xfrm>
              <a:off x="2503732" y="888648"/>
              <a:ext cx="3665468" cy="3048945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14" idx="3"/>
              <a:endCxn id="98" idx="1"/>
            </p:cNvCxnSpPr>
            <p:nvPr/>
          </p:nvCxnSpPr>
          <p:spPr>
            <a:xfrm>
              <a:off x="2503732" y="1500145"/>
              <a:ext cx="3665468" cy="2437448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17" idx="3"/>
              <a:endCxn id="98" idx="1"/>
            </p:cNvCxnSpPr>
            <p:nvPr/>
          </p:nvCxnSpPr>
          <p:spPr>
            <a:xfrm>
              <a:off x="2503732" y="3393275"/>
              <a:ext cx="3665468" cy="544318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7" idx="3"/>
              <a:endCxn id="100" idx="1"/>
            </p:cNvCxnSpPr>
            <p:nvPr/>
          </p:nvCxnSpPr>
          <p:spPr>
            <a:xfrm>
              <a:off x="2503732" y="3393275"/>
              <a:ext cx="3665467" cy="779587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7" idx="3"/>
              <a:endCxn id="112" idx="1"/>
            </p:cNvCxnSpPr>
            <p:nvPr/>
          </p:nvCxnSpPr>
          <p:spPr>
            <a:xfrm flipV="1">
              <a:off x="2503732" y="1338401"/>
              <a:ext cx="3653753" cy="2054874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7" idx="3"/>
              <a:endCxn id="102" idx="1"/>
            </p:cNvCxnSpPr>
            <p:nvPr/>
          </p:nvCxnSpPr>
          <p:spPr>
            <a:xfrm>
              <a:off x="2503732" y="3393275"/>
              <a:ext cx="3665468" cy="1282749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0" idx="3"/>
              <a:endCxn id="97" idx="1"/>
            </p:cNvCxnSpPr>
            <p:nvPr/>
          </p:nvCxnSpPr>
          <p:spPr>
            <a:xfrm flipV="1">
              <a:off x="2503732" y="3437432"/>
              <a:ext cx="3665487" cy="1798130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0" idx="3"/>
              <a:endCxn id="112" idx="1"/>
            </p:cNvCxnSpPr>
            <p:nvPr/>
          </p:nvCxnSpPr>
          <p:spPr>
            <a:xfrm flipV="1">
              <a:off x="2503732" y="1338401"/>
              <a:ext cx="3653753" cy="3897161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0" idx="3"/>
              <a:endCxn id="100" idx="1"/>
            </p:cNvCxnSpPr>
            <p:nvPr/>
          </p:nvCxnSpPr>
          <p:spPr>
            <a:xfrm flipV="1">
              <a:off x="2503732" y="4172862"/>
              <a:ext cx="3665467" cy="1062700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0" idx="3"/>
              <a:endCxn id="104" idx="1"/>
            </p:cNvCxnSpPr>
            <p:nvPr/>
          </p:nvCxnSpPr>
          <p:spPr>
            <a:xfrm>
              <a:off x="2503732" y="5235562"/>
              <a:ext cx="3665459" cy="60066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20" idx="3"/>
              <a:endCxn id="106" idx="1"/>
            </p:cNvCxnSpPr>
            <p:nvPr/>
          </p:nvCxnSpPr>
          <p:spPr>
            <a:xfrm>
              <a:off x="2503732" y="5235562"/>
              <a:ext cx="3665465" cy="848966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20" idx="3"/>
              <a:endCxn id="102" idx="1"/>
            </p:cNvCxnSpPr>
            <p:nvPr/>
          </p:nvCxnSpPr>
          <p:spPr>
            <a:xfrm flipV="1">
              <a:off x="2503732" y="4676024"/>
              <a:ext cx="3665468" cy="559538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8" idx="3"/>
              <a:endCxn id="112" idx="1"/>
            </p:cNvCxnSpPr>
            <p:nvPr/>
          </p:nvCxnSpPr>
          <p:spPr>
            <a:xfrm flipV="1">
              <a:off x="2503732" y="1338401"/>
              <a:ext cx="3653753" cy="2670427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18" idx="3"/>
              <a:endCxn id="97" idx="1"/>
            </p:cNvCxnSpPr>
            <p:nvPr/>
          </p:nvCxnSpPr>
          <p:spPr>
            <a:xfrm flipV="1">
              <a:off x="2503732" y="3437432"/>
              <a:ext cx="3665487" cy="571396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18" idx="3"/>
              <a:endCxn id="98" idx="1"/>
            </p:cNvCxnSpPr>
            <p:nvPr/>
          </p:nvCxnSpPr>
          <p:spPr>
            <a:xfrm flipV="1">
              <a:off x="2503732" y="3937593"/>
              <a:ext cx="3665468" cy="71235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18" idx="3"/>
              <a:endCxn id="100" idx="1"/>
            </p:cNvCxnSpPr>
            <p:nvPr/>
          </p:nvCxnSpPr>
          <p:spPr>
            <a:xfrm>
              <a:off x="2503732" y="4008828"/>
              <a:ext cx="3665467" cy="164034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8" idx="3"/>
              <a:endCxn id="104" idx="1"/>
            </p:cNvCxnSpPr>
            <p:nvPr/>
          </p:nvCxnSpPr>
          <p:spPr>
            <a:xfrm>
              <a:off x="2503732" y="4008828"/>
              <a:ext cx="3665459" cy="1827403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8" idx="3"/>
              <a:endCxn id="106" idx="1"/>
            </p:cNvCxnSpPr>
            <p:nvPr/>
          </p:nvCxnSpPr>
          <p:spPr>
            <a:xfrm>
              <a:off x="2503732" y="4008828"/>
              <a:ext cx="3665465" cy="207570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18" idx="3"/>
              <a:endCxn id="102" idx="1"/>
            </p:cNvCxnSpPr>
            <p:nvPr/>
          </p:nvCxnSpPr>
          <p:spPr>
            <a:xfrm>
              <a:off x="2503732" y="4008828"/>
              <a:ext cx="3665468" cy="667196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16" idx="3"/>
              <a:endCxn id="112" idx="1"/>
            </p:cNvCxnSpPr>
            <p:nvPr/>
          </p:nvCxnSpPr>
          <p:spPr>
            <a:xfrm flipV="1">
              <a:off x="2503732" y="1338401"/>
              <a:ext cx="3653753" cy="1404525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16" idx="3"/>
              <a:endCxn id="98" idx="1"/>
            </p:cNvCxnSpPr>
            <p:nvPr/>
          </p:nvCxnSpPr>
          <p:spPr>
            <a:xfrm>
              <a:off x="2503732" y="2742926"/>
              <a:ext cx="3665468" cy="1194667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16" idx="3"/>
              <a:endCxn id="100" idx="1"/>
            </p:cNvCxnSpPr>
            <p:nvPr/>
          </p:nvCxnSpPr>
          <p:spPr>
            <a:xfrm>
              <a:off x="2503732" y="2742926"/>
              <a:ext cx="3665467" cy="1429936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16" idx="3"/>
              <a:endCxn id="102" idx="1"/>
            </p:cNvCxnSpPr>
            <p:nvPr/>
          </p:nvCxnSpPr>
          <p:spPr>
            <a:xfrm>
              <a:off x="2503732" y="2742926"/>
              <a:ext cx="3665468" cy="1933098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22" idx="3"/>
              <a:endCxn id="112" idx="1"/>
            </p:cNvCxnSpPr>
            <p:nvPr/>
          </p:nvCxnSpPr>
          <p:spPr>
            <a:xfrm flipV="1">
              <a:off x="2503732" y="1338401"/>
              <a:ext cx="3653753" cy="5128998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22" idx="3"/>
              <a:endCxn id="102" idx="1"/>
            </p:cNvCxnSpPr>
            <p:nvPr/>
          </p:nvCxnSpPr>
          <p:spPr>
            <a:xfrm flipV="1">
              <a:off x="2503732" y="4676024"/>
              <a:ext cx="3665468" cy="1791375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19" idx="3"/>
              <a:endCxn id="97" idx="1"/>
            </p:cNvCxnSpPr>
            <p:nvPr/>
          </p:nvCxnSpPr>
          <p:spPr>
            <a:xfrm flipV="1">
              <a:off x="2503732" y="3437432"/>
              <a:ext cx="3665487" cy="1213246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19" idx="3"/>
              <a:endCxn id="98" idx="1"/>
            </p:cNvCxnSpPr>
            <p:nvPr/>
          </p:nvCxnSpPr>
          <p:spPr>
            <a:xfrm flipV="1">
              <a:off x="2503732" y="3937593"/>
              <a:ext cx="3665468" cy="713085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21" idx="3"/>
              <a:endCxn id="98" idx="1"/>
            </p:cNvCxnSpPr>
            <p:nvPr/>
          </p:nvCxnSpPr>
          <p:spPr>
            <a:xfrm flipV="1">
              <a:off x="2503732" y="3937593"/>
              <a:ext cx="3665468" cy="193523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15" idx="3"/>
              <a:endCxn id="112" idx="1"/>
            </p:cNvCxnSpPr>
            <p:nvPr/>
          </p:nvCxnSpPr>
          <p:spPr>
            <a:xfrm flipV="1">
              <a:off x="2503732" y="1338401"/>
              <a:ext cx="3653753" cy="783166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15" idx="3"/>
              <a:endCxn id="98" idx="1"/>
            </p:cNvCxnSpPr>
            <p:nvPr/>
          </p:nvCxnSpPr>
          <p:spPr>
            <a:xfrm>
              <a:off x="2503732" y="2121567"/>
              <a:ext cx="3665468" cy="1816026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15" idx="3"/>
              <a:endCxn id="100" idx="1"/>
            </p:cNvCxnSpPr>
            <p:nvPr/>
          </p:nvCxnSpPr>
          <p:spPr>
            <a:xfrm>
              <a:off x="2503732" y="2121567"/>
              <a:ext cx="3665467" cy="2051295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15" idx="3"/>
              <a:endCxn id="102" idx="1"/>
            </p:cNvCxnSpPr>
            <p:nvPr/>
          </p:nvCxnSpPr>
          <p:spPr>
            <a:xfrm>
              <a:off x="2503732" y="2121567"/>
              <a:ext cx="3665468" cy="2554457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473"/>
            <p:cNvGrpSpPr/>
            <p:nvPr/>
          </p:nvGrpSpPr>
          <p:grpSpPr>
            <a:xfrm>
              <a:off x="510999" y="677225"/>
              <a:ext cx="1992733" cy="6001597"/>
              <a:chOff x="-1139589" y="518894"/>
              <a:chExt cx="1479106" cy="5109601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-1139589" y="518894"/>
                <a:ext cx="1479106" cy="360000"/>
              </a:xfrm>
              <a:prstGeom prst="rect">
                <a:avLst/>
              </a:prstGeom>
              <a:solidFill>
                <a:srgbClr val="940255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white"/>
                    </a:solidFill>
                    <a:cs typeface="Arial" pitchFamily="34" charset="0"/>
                  </a:rPr>
                  <a:t>Rainwater Harvesting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-1139589" y="1039506"/>
                <a:ext cx="1479106" cy="36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Pervious pavements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-1139589" y="1568569"/>
                <a:ext cx="1479106" cy="360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Filter strips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-1139589" y="2097577"/>
                <a:ext cx="1479106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Swales</a:t>
                </a:r>
              </a:p>
            </p:txBody>
          </p:sp>
          <p:sp>
            <p:nvSpPr>
              <p:cNvPr id="117" name="TextBox 136"/>
              <p:cNvSpPr txBox="1"/>
              <p:nvPr/>
            </p:nvSpPr>
            <p:spPr>
              <a:xfrm>
                <a:off x="-1139589" y="2651267"/>
                <a:ext cx="1479106" cy="36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Green roofs</a:t>
                </a:r>
              </a:p>
            </p:txBody>
          </p:sp>
          <p:sp>
            <p:nvSpPr>
              <p:cNvPr id="118" name="TextBox 137"/>
              <p:cNvSpPr txBox="1"/>
              <p:nvPr/>
            </p:nvSpPr>
            <p:spPr>
              <a:xfrm>
                <a:off x="-1139589" y="3175333"/>
                <a:ext cx="1479106" cy="360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Ponds</a:t>
                </a:r>
              </a:p>
            </p:txBody>
          </p:sp>
          <p:sp>
            <p:nvSpPr>
              <p:cNvPr id="119" name="TextBox 138"/>
              <p:cNvSpPr txBox="1"/>
              <p:nvPr/>
            </p:nvSpPr>
            <p:spPr>
              <a:xfrm>
                <a:off x="-1139589" y="3720955"/>
                <a:ext cx="1479106" cy="361663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Infiltration </a:t>
                </a:r>
                <a:r>
                  <a:rPr lang="en-GB" sz="1000" dirty="0" smtClean="0">
                    <a:solidFill>
                      <a:prstClr val="black"/>
                    </a:solidFill>
                    <a:cs typeface="Arial" pitchFamily="34" charset="0"/>
                  </a:rPr>
                  <a:t>devices</a:t>
                </a:r>
                <a:endParaRPr lang="en-GB" sz="1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-1139589" y="4219742"/>
                <a:ext cx="1479106" cy="360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Wetlands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-1139589" y="4762295"/>
                <a:ext cx="1479106" cy="36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white"/>
                    </a:solidFill>
                    <a:cs typeface="Arial" pitchFamily="34" charset="0"/>
                  </a:rPr>
                  <a:t>Underground storage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-1139589" y="5268495"/>
                <a:ext cx="1479106" cy="360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err="1">
                    <a:solidFill>
                      <a:prstClr val="black"/>
                    </a:solidFill>
                    <a:cs typeface="Arial" pitchFamily="34" charset="0"/>
                  </a:rPr>
                  <a:t>Bioretention</a:t>
                </a:r>
                <a:endParaRPr lang="en-GB" sz="1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73" name="Straight Connector 72"/>
            <p:cNvCxnSpPr>
              <a:stCxn id="120" idx="3"/>
              <a:endCxn id="98" idx="1"/>
            </p:cNvCxnSpPr>
            <p:nvPr/>
          </p:nvCxnSpPr>
          <p:spPr>
            <a:xfrm flipV="1">
              <a:off x="2503732" y="3937593"/>
              <a:ext cx="3665468" cy="129796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180"/>
            <p:cNvGrpSpPr/>
            <p:nvPr/>
          </p:nvGrpSpPr>
          <p:grpSpPr>
            <a:xfrm>
              <a:off x="6154497" y="395987"/>
              <a:ext cx="2462991" cy="5812013"/>
              <a:chOff x="6154497" y="395987"/>
              <a:chExt cx="2462991" cy="5812013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6154497" y="395987"/>
                <a:ext cx="245124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prstClr val="black"/>
                    </a:solidFill>
                    <a:cs typeface="Arial" pitchFamily="34" charset="0"/>
                  </a:rPr>
                  <a:t>Ecosystem </a:t>
                </a:r>
                <a:r>
                  <a:rPr lang="en-GB" sz="1600" b="1" dirty="0" smtClean="0">
                    <a:solidFill>
                      <a:prstClr val="black"/>
                    </a:solidFill>
                    <a:cs typeface="Arial" pitchFamily="34" charset="0"/>
                  </a:rPr>
                  <a:t>Disservice</a:t>
                </a:r>
                <a:endParaRPr lang="en-GB" sz="1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89" name="Group 472"/>
              <p:cNvGrpSpPr/>
              <p:nvPr/>
            </p:nvGrpSpPr>
            <p:grpSpPr>
              <a:xfrm>
                <a:off x="6157484" y="887127"/>
                <a:ext cx="2448268" cy="651329"/>
                <a:chOff x="4048024" y="890705"/>
                <a:chExt cx="1545264" cy="651329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4048024" y="890705"/>
                  <a:ext cx="1545264" cy="246945"/>
                </a:xfrm>
                <a:prstGeom prst="rect">
                  <a:avLst/>
                </a:prstGeom>
                <a:solidFill>
                  <a:srgbClr val="00602B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>
                      <a:solidFill>
                        <a:prstClr val="white"/>
                      </a:solidFill>
                      <a:cs typeface="Arial" pitchFamily="34" charset="0"/>
                    </a:rPr>
                    <a:t>Supporting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4048024" y="1141924"/>
                  <a:ext cx="1545264" cy="400110"/>
                </a:xfrm>
                <a:prstGeom prst="rect">
                  <a:avLst/>
                </a:prstGeom>
                <a:solidFill>
                  <a:srgbClr val="00602B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schemeClr val="bg2"/>
                      </a:solidFill>
                      <a:cs typeface="Arial" pitchFamily="34" charset="0"/>
                    </a:rPr>
                    <a:t>	</a:t>
                  </a:r>
                  <a:r>
                    <a:rPr lang="en-GB" sz="1000" dirty="0" smtClean="0">
                      <a:solidFill>
                        <a:schemeClr val="bg2"/>
                      </a:solidFill>
                      <a:cs typeface="Arial" pitchFamily="34" charset="0"/>
                    </a:rPr>
                    <a:t>Littering by animals foraging 	in bins</a:t>
                  </a:r>
                  <a:endParaRPr lang="en-GB" sz="1000" dirty="0">
                    <a:solidFill>
                      <a:schemeClr val="bg2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91" name="Group 425"/>
              <p:cNvGrpSpPr/>
              <p:nvPr/>
            </p:nvGrpSpPr>
            <p:grpSpPr>
              <a:xfrm>
                <a:off x="6169190" y="5463577"/>
                <a:ext cx="2448275" cy="744423"/>
                <a:chOff x="1001881" y="4157463"/>
                <a:chExt cx="1741035" cy="762601"/>
              </a:xfrm>
              <a:solidFill>
                <a:schemeClr val="accent4"/>
              </a:solidFill>
            </p:grpSpPr>
            <p:sp>
              <p:nvSpPr>
                <p:cNvPr id="103" name="TextBox 102"/>
                <p:cNvSpPr txBox="1"/>
                <p:nvPr/>
              </p:nvSpPr>
              <p:spPr>
                <a:xfrm>
                  <a:off x="1001886" y="4157463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>
                      <a:solidFill>
                        <a:prstClr val="black"/>
                      </a:solidFill>
                      <a:cs typeface="Arial" pitchFamily="34" charset="0"/>
                    </a:rPr>
                    <a:t>Cultural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1001881" y="4412731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</a:t>
                  </a:r>
                  <a:r>
                    <a:rPr lang="en-GB" sz="1000" dirty="0" smtClean="0">
                      <a:solidFill>
                        <a:prstClr val="black"/>
                      </a:solidFill>
                      <a:cs typeface="Arial" pitchFamily="34" charset="0"/>
                    </a:rPr>
                    <a:t>Land use conflicts</a:t>
                  </a:r>
                  <a:endParaRPr lang="en-GB" sz="1000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1001885" y="4667089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</a:t>
                  </a:r>
                  <a:r>
                    <a:rPr lang="en-GB" sz="1000" dirty="0" smtClean="0">
                      <a:solidFill>
                        <a:prstClr val="black"/>
                      </a:solidFill>
                      <a:cs typeface="Arial" pitchFamily="34" charset="0"/>
                    </a:rPr>
                    <a:t>Fear and stress</a:t>
                  </a:r>
                  <a:endParaRPr lang="en-GB" sz="1000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92" name="Group 204"/>
              <p:cNvGrpSpPr/>
              <p:nvPr/>
            </p:nvGrpSpPr>
            <p:grpSpPr>
              <a:xfrm>
                <a:off x="6169200" y="3058742"/>
                <a:ext cx="2448288" cy="1740393"/>
                <a:chOff x="6169200" y="3058742"/>
                <a:chExt cx="2448288" cy="1740393"/>
              </a:xfrm>
            </p:grpSpPr>
            <p:grpSp>
              <p:nvGrpSpPr>
                <p:cNvPr id="93" name="Group 371"/>
                <p:cNvGrpSpPr/>
                <p:nvPr/>
              </p:nvGrpSpPr>
              <p:grpSpPr>
                <a:xfrm>
                  <a:off x="6169200" y="3058742"/>
                  <a:ext cx="2448288" cy="1740393"/>
                  <a:chOff x="1001887" y="4493525"/>
                  <a:chExt cx="1741043" cy="1782891"/>
                </a:xfrm>
              </p:grpSpPr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1001887" y="4493525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b="1" dirty="0">
                        <a:solidFill>
                          <a:prstClr val="black"/>
                        </a:solidFill>
                        <a:cs typeface="Arial" pitchFamily="34" charset="0"/>
                      </a:rPr>
                      <a:t>Regulating</a:t>
                    </a: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1001900" y="4755346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cs typeface="Arial" pitchFamily="34" charset="0"/>
                      </a:rPr>
                      <a:t>	</a:t>
                    </a:r>
                    <a:r>
                      <a:rPr lang="en-GB" sz="1000" dirty="0" smtClean="0">
                        <a:cs typeface="Arial" pitchFamily="34" charset="0"/>
                      </a:rPr>
                      <a:t>Drainage failures</a:t>
                    </a:r>
                    <a:endParaRPr lang="en-GB" sz="10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1001887" y="5267720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cs typeface="Arial" pitchFamily="34" charset="0"/>
                      </a:rPr>
                      <a:t>	</a:t>
                    </a:r>
                    <a:r>
                      <a:rPr lang="en-GB" sz="1000" dirty="0" smtClean="0">
                        <a:cs typeface="Arial" pitchFamily="34" charset="0"/>
                      </a:rPr>
                      <a:t>Maintenance</a:t>
                    </a:r>
                    <a:endParaRPr lang="en-GB" sz="10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1001887" y="5508734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lvl="1"/>
                    <a:r>
                      <a:rPr lang="en-GB" sz="1000" dirty="0" smtClean="0">
                        <a:cs typeface="Arial" pitchFamily="34" charset="0"/>
                      </a:rPr>
                      <a:t>VOC emissions</a:t>
                    </a:r>
                    <a:endParaRPr lang="en-GB" sz="10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1001887" y="6024183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cs typeface="Arial" pitchFamily="34" charset="0"/>
                      </a:rPr>
                      <a:t>	</a:t>
                    </a:r>
                    <a:r>
                      <a:rPr lang="en-GB" sz="1000" dirty="0" smtClean="0">
                        <a:cs typeface="Arial" pitchFamily="34" charset="0"/>
                      </a:rPr>
                      <a:t>Plant pollen allergies</a:t>
                    </a:r>
                    <a:endParaRPr lang="en-GB" sz="1000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95" name="TextBox 94"/>
                <p:cNvSpPr txBox="1"/>
                <p:nvPr/>
              </p:nvSpPr>
              <p:spPr>
                <a:xfrm>
                  <a:off x="6169218" y="4295972"/>
                  <a:ext cx="2448268" cy="24622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GB" sz="1000" dirty="0" smtClean="0">
                      <a:cs typeface="Arial" pitchFamily="34" charset="0"/>
                    </a:rPr>
                    <a:t>Damage to infrastructures</a:t>
                  </a:r>
                  <a:endParaRPr lang="en-GB" sz="1000" dirty="0"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83" name="Straight Connector 82"/>
            <p:cNvCxnSpPr>
              <a:stCxn id="114" idx="3"/>
              <a:endCxn id="95" idx="1"/>
            </p:cNvCxnSpPr>
            <p:nvPr/>
          </p:nvCxnSpPr>
          <p:spPr>
            <a:xfrm>
              <a:off x="2503732" y="1500145"/>
              <a:ext cx="3665486" cy="2918938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117" idx="3"/>
              <a:endCxn id="95" idx="1"/>
            </p:cNvCxnSpPr>
            <p:nvPr/>
          </p:nvCxnSpPr>
          <p:spPr>
            <a:xfrm>
              <a:off x="2503732" y="3393275"/>
              <a:ext cx="3665486" cy="1025808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22" idx="3"/>
              <a:endCxn id="95" idx="1"/>
            </p:cNvCxnSpPr>
            <p:nvPr/>
          </p:nvCxnSpPr>
          <p:spPr>
            <a:xfrm flipV="1">
              <a:off x="2503732" y="4419083"/>
              <a:ext cx="3665486" cy="2048316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9" name="TextBox 248"/>
          <p:cNvSpPr txBox="1"/>
          <p:nvPr/>
        </p:nvSpPr>
        <p:spPr>
          <a:xfrm>
            <a:off x="6226496" y="1547981"/>
            <a:ext cx="2478194" cy="246221"/>
          </a:xfrm>
          <a:prstGeom prst="rect">
            <a:avLst/>
          </a:prstGeom>
          <a:solidFill>
            <a:srgbClr val="00602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cs typeface="Arial" pitchFamily="34" charset="0"/>
              </a:rPr>
              <a:t>	</a:t>
            </a:r>
            <a:r>
              <a:rPr lang="en-GB" sz="1000" dirty="0" smtClean="0">
                <a:solidFill>
                  <a:schemeClr val="bg2"/>
                </a:solidFill>
                <a:cs typeface="Arial" pitchFamily="34" charset="0"/>
              </a:rPr>
              <a:t>Disease carrying animals</a:t>
            </a:r>
            <a:endParaRPr lang="en-GB" sz="1000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6226491" y="1803727"/>
            <a:ext cx="2478194" cy="400110"/>
          </a:xfrm>
          <a:prstGeom prst="rect">
            <a:avLst/>
          </a:prstGeom>
          <a:solidFill>
            <a:srgbClr val="00602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cs typeface="Arial" pitchFamily="34" charset="0"/>
              </a:rPr>
              <a:t>	</a:t>
            </a:r>
            <a:r>
              <a:rPr lang="en-GB" sz="1000" dirty="0" smtClean="0">
                <a:solidFill>
                  <a:schemeClr val="bg2"/>
                </a:solidFill>
                <a:cs typeface="Arial" pitchFamily="34" charset="0"/>
              </a:rPr>
              <a:t>Habitat competition with 	humans</a:t>
            </a:r>
            <a:endParaRPr lang="en-GB" sz="1000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6226507" y="2210854"/>
            <a:ext cx="2478194" cy="246221"/>
          </a:xfrm>
          <a:prstGeom prst="rect">
            <a:avLst/>
          </a:prstGeom>
          <a:solidFill>
            <a:srgbClr val="00602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2"/>
                </a:solidFill>
                <a:cs typeface="Arial" pitchFamily="34" charset="0"/>
              </a:rPr>
              <a:t>	Accidents</a:t>
            </a:r>
            <a:endParaRPr lang="en-GB" sz="1000" dirty="0">
              <a:solidFill>
                <a:schemeClr val="bg2"/>
              </a:solidFill>
              <a:cs typeface="Arial" pitchFamily="34" charset="0"/>
            </a:endParaRPr>
          </a:p>
        </p:txBody>
      </p:sp>
      <p:cxnSp>
        <p:nvCxnSpPr>
          <p:cNvPr id="352" name="Straight Connector 351"/>
          <p:cNvCxnSpPr>
            <a:stCxn id="115" idx="3"/>
            <a:endCxn id="249" idx="1"/>
          </p:cNvCxnSpPr>
          <p:nvPr/>
        </p:nvCxnSpPr>
        <p:spPr>
          <a:xfrm flipV="1">
            <a:off x="2528091" y="1666330"/>
            <a:ext cx="3698405" cy="455237"/>
          </a:xfrm>
          <a:prstGeom prst="line">
            <a:avLst/>
          </a:prstGeom>
          <a:ln w="12700" cmpd="sng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>
            <a:stCxn id="116" idx="3"/>
            <a:endCxn id="249" idx="1"/>
          </p:cNvCxnSpPr>
          <p:nvPr/>
        </p:nvCxnSpPr>
        <p:spPr>
          <a:xfrm flipV="1">
            <a:off x="2528091" y="1666330"/>
            <a:ext cx="3698405" cy="1076596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>
            <a:stCxn id="117" idx="3"/>
            <a:endCxn id="249" idx="1"/>
          </p:cNvCxnSpPr>
          <p:nvPr/>
        </p:nvCxnSpPr>
        <p:spPr>
          <a:xfrm flipV="1">
            <a:off x="2528091" y="1666330"/>
            <a:ext cx="3698405" cy="1726945"/>
          </a:xfrm>
          <a:prstGeom prst="line">
            <a:avLst/>
          </a:prstGeom>
          <a:ln w="12700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>
            <a:stCxn id="118" idx="3"/>
            <a:endCxn id="249" idx="1"/>
          </p:cNvCxnSpPr>
          <p:nvPr/>
        </p:nvCxnSpPr>
        <p:spPr>
          <a:xfrm flipV="1">
            <a:off x="2528091" y="1666330"/>
            <a:ext cx="3698405" cy="2342498"/>
          </a:xfrm>
          <a:prstGeom prst="line">
            <a:avLst/>
          </a:prstGeom>
          <a:ln w="1270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stCxn id="120" idx="3"/>
            <a:endCxn id="249" idx="1"/>
          </p:cNvCxnSpPr>
          <p:nvPr/>
        </p:nvCxnSpPr>
        <p:spPr>
          <a:xfrm flipV="1">
            <a:off x="2528091" y="1666330"/>
            <a:ext cx="3698405" cy="3569232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>
            <a:stCxn id="122" idx="3"/>
            <a:endCxn id="249" idx="1"/>
          </p:cNvCxnSpPr>
          <p:nvPr/>
        </p:nvCxnSpPr>
        <p:spPr>
          <a:xfrm flipV="1">
            <a:off x="2528091" y="1666330"/>
            <a:ext cx="3698405" cy="4801069"/>
          </a:xfrm>
          <a:prstGeom prst="line">
            <a:avLst/>
          </a:prstGeom>
          <a:ln w="127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>
            <a:stCxn id="115" idx="3"/>
            <a:endCxn id="250" idx="1"/>
          </p:cNvCxnSpPr>
          <p:nvPr/>
        </p:nvCxnSpPr>
        <p:spPr>
          <a:xfrm flipV="1">
            <a:off x="2528091" y="2003782"/>
            <a:ext cx="3698400" cy="117785"/>
          </a:xfrm>
          <a:prstGeom prst="line">
            <a:avLst/>
          </a:prstGeom>
          <a:ln w="12700" cmpd="sng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>
            <a:stCxn id="116" idx="3"/>
            <a:endCxn id="250" idx="1"/>
          </p:cNvCxnSpPr>
          <p:nvPr/>
        </p:nvCxnSpPr>
        <p:spPr>
          <a:xfrm flipV="1">
            <a:off x="2528091" y="2003782"/>
            <a:ext cx="3698400" cy="739144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>
            <a:stCxn id="117" idx="3"/>
            <a:endCxn id="250" idx="1"/>
          </p:cNvCxnSpPr>
          <p:nvPr/>
        </p:nvCxnSpPr>
        <p:spPr>
          <a:xfrm flipV="1">
            <a:off x="2528091" y="2003782"/>
            <a:ext cx="3698400" cy="1389493"/>
          </a:xfrm>
          <a:prstGeom prst="line">
            <a:avLst/>
          </a:prstGeom>
          <a:ln w="12700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>
            <a:stCxn id="118" idx="3"/>
            <a:endCxn id="250" idx="1"/>
          </p:cNvCxnSpPr>
          <p:nvPr/>
        </p:nvCxnSpPr>
        <p:spPr>
          <a:xfrm flipV="1">
            <a:off x="2528091" y="2003782"/>
            <a:ext cx="3698400" cy="2005046"/>
          </a:xfrm>
          <a:prstGeom prst="line">
            <a:avLst/>
          </a:prstGeom>
          <a:ln w="1270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>
            <a:stCxn id="120" idx="3"/>
            <a:endCxn id="250" idx="1"/>
          </p:cNvCxnSpPr>
          <p:nvPr/>
        </p:nvCxnSpPr>
        <p:spPr>
          <a:xfrm flipV="1">
            <a:off x="2528091" y="2003782"/>
            <a:ext cx="3698400" cy="3231780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>
            <a:stCxn id="122" idx="3"/>
            <a:endCxn id="250" idx="1"/>
          </p:cNvCxnSpPr>
          <p:nvPr/>
        </p:nvCxnSpPr>
        <p:spPr>
          <a:xfrm flipV="1">
            <a:off x="2528091" y="2003782"/>
            <a:ext cx="3698400" cy="4463617"/>
          </a:xfrm>
          <a:prstGeom prst="line">
            <a:avLst/>
          </a:prstGeom>
          <a:ln w="127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>
            <a:stCxn id="114" idx="3"/>
            <a:endCxn id="329" idx="1"/>
          </p:cNvCxnSpPr>
          <p:nvPr/>
        </p:nvCxnSpPr>
        <p:spPr>
          <a:xfrm>
            <a:off x="2528091" y="1500145"/>
            <a:ext cx="3698416" cy="833820"/>
          </a:xfrm>
          <a:prstGeom prst="line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>
            <a:stCxn id="120" idx="3"/>
            <a:endCxn id="329" idx="1"/>
          </p:cNvCxnSpPr>
          <p:nvPr/>
        </p:nvCxnSpPr>
        <p:spPr>
          <a:xfrm flipV="1">
            <a:off x="2528091" y="2333965"/>
            <a:ext cx="3698416" cy="2901597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>
            <a:stCxn id="118" idx="3"/>
            <a:endCxn id="329" idx="1"/>
          </p:cNvCxnSpPr>
          <p:nvPr/>
        </p:nvCxnSpPr>
        <p:spPr>
          <a:xfrm flipV="1">
            <a:off x="2528091" y="2333965"/>
            <a:ext cx="3698416" cy="1674863"/>
          </a:xfrm>
          <a:prstGeom prst="line">
            <a:avLst/>
          </a:prstGeom>
          <a:ln w="1270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7" name="TextBox 396"/>
          <p:cNvSpPr txBox="1"/>
          <p:nvPr/>
        </p:nvSpPr>
        <p:spPr>
          <a:xfrm>
            <a:off x="6238384" y="3568048"/>
            <a:ext cx="2478196" cy="24622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cs typeface="Arial" pitchFamily="34" charset="0"/>
              </a:rPr>
              <a:t>	</a:t>
            </a:r>
            <a:r>
              <a:rPr lang="en-GB" sz="1000" dirty="0" smtClean="0">
                <a:cs typeface="Arial" pitchFamily="34" charset="0"/>
              </a:rPr>
              <a:t>Contaminant mobilization</a:t>
            </a:r>
            <a:endParaRPr lang="en-GB" sz="1000" dirty="0">
              <a:cs typeface="Arial" pitchFamily="34" charset="0"/>
            </a:endParaRPr>
          </a:p>
        </p:txBody>
      </p:sp>
      <p:cxnSp>
        <p:nvCxnSpPr>
          <p:cNvPr id="398" name="Straight Connector 397"/>
          <p:cNvCxnSpPr>
            <a:stCxn id="114" idx="3"/>
            <a:endCxn id="97" idx="1"/>
          </p:cNvCxnSpPr>
          <p:nvPr/>
        </p:nvCxnSpPr>
        <p:spPr>
          <a:xfrm>
            <a:off x="2528091" y="1500145"/>
            <a:ext cx="3710293" cy="1937287"/>
          </a:xfrm>
          <a:prstGeom prst="line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>
            <a:stCxn id="114" idx="3"/>
            <a:endCxn id="397" idx="1"/>
          </p:cNvCxnSpPr>
          <p:nvPr/>
        </p:nvCxnSpPr>
        <p:spPr>
          <a:xfrm>
            <a:off x="2528092" y="1500145"/>
            <a:ext cx="3710292" cy="2191014"/>
          </a:xfrm>
          <a:prstGeom prst="line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>
            <a:stCxn id="119" idx="3"/>
            <a:endCxn id="397" idx="1"/>
          </p:cNvCxnSpPr>
          <p:nvPr/>
        </p:nvCxnSpPr>
        <p:spPr>
          <a:xfrm flipV="1">
            <a:off x="2528092" y="3691159"/>
            <a:ext cx="3710292" cy="959519"/>
          </a:xfrm>
          <a:prstGeom prst="line">
            <a:avLst/>
          </a:prstGeom>
          <a:ln w="12700" cmpd="sng"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>
            <a:stCxn id="120" idx="3"/>
            <a:endCxn id="397" idx="1"/>
          </p:cNvCxnSpPr>
          <p:nvPr/>
        </p:nvCxnSpPr>
        <p:spPr>
          <a:xfrm flipV="1">
            <a:off x="2528092" y="3691159"/>
            <a:ext cx="3710292" cy="1544403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>
            <a:stCxn id="122" idx="3"/>
            <a:endCxn id="98" idx="1"/>
          </p:cNvCxnSpPr>
          <p:nvPr/>
        </p:nvCxnSpPr>
        <p:spPr>
          <a:xfrm flipV="1">
            <a:off x="2528092" y="3937593"/>
            <a:ext cx="3710273" cy="2529806"/>
          </a:xfrm>
          <a:prstGeom prst="line">
            <a:avLst/>
          </a:prstGeom>
          <a:ln w="127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>
            <a:stCxn id="122" idx="3"/>
            <a:endCxn id="100" idx="1"/>
          </p:cNvCxnSpPr>
          <p:nvPr/>
        </p:nvCxnSpPr>
        <p:spPr>
          <a:xfrm flipV="1">
            <a:off x="2528092" y="4172862"/>
            <a:ext cx="3710273" cy="2294537"/>
          </a:xfrm>
          <a:prstGeom prst="line">
            <a:avLst/>
          </a:prstGeom>
          <a:ln w="127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>
            <a:stCxn id="114" idx="3"/>
            <a:endCxn id="100" idx="1"/>
          </p:cNvCxnSpPr>
          <p:nvPr/>
        </p:nvCxnSpPr>
        <p:spPr>
          <a:xfrm>
            <a:off x="2528092" y="1500145"/>
            <a:ext cx="3710273" cy="2672717"/>
          </a:xfrm>
          <a:prstGeom prst="line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>
            <a:stCxn id="116" idx="3"/>
            <a:endCxn id="95" idx="1"/>
          </p:cNvCxnSpPr>
          <p:nvPr/>
        </p:nvCxnSpPr>
        <p:spPr>
          <a:xfrm>
            <a:off x="2528092" y="2742926"/>
            <a:ext cx="3710292" cy="1676157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>
            <a:stCxn id="116" idx="3"/>
            <a:endCxn id="104" idx="1"/>
          </p:cNvCxnSpPr>
          <p:nvPr/>
        </p:nvCxnSpPr>
        <p:spPr>
          <a:xfrm>
            <a:off x="2528091" y="2742926"/>
            <a:ext cx="3710264" cy="3093305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/>
          <p:cNvCxnSpPr>
            <a:stCxn id="122" idx="3"/>
            <a:endCxn id="104" idx="1"/>
          </p:cNvCxnSpPr>
          <p:nvPr/>
        </p:nvCxnSpPr>
        <p:spPr>
          <a:xfrm flipV="1">
            <a:off x="2528091" y="5836231"/>
            <a:ext cx="3710264" cy="631168"/>
          </a:xfrm>
          <a:prstGeom prst="line">
            <a:avLst/>
          </a:prstGeom>
          <a:ln w="127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/>
          <p:cNvCxnSpPr>
            <a:stCxn id="115" idx="3"/>
            <a:endCxn id="104" idx="1"/>
          </p:cNvCxnSpPr>
          <p:nvPr/>
        </p:nvCxnSpPr>
        <p:spPr>
          <a:xfrm>
            <a:off x="2528091" y="2121567"/>
            <a:ext cx="3710264" cy="3714664"/>
          </a:xfrm>
          <a:prstGeom prst="line">
            <a:avLst/>
          </a:prstGeom>
          <a:ln w="12700" cmpd="sng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1" name="TextBox 550"/>
          <p:cNvSpPr txBox="1"/>
          <p:nvPr/>
        </p:nvSpPr>
        <p:spPr>
          <a:xfrm>
            <a:off x="7930134" y="119740"/>
            <a:ext cx="918591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17a, b, c</a:t>
            </a:r>
            <a:endParaRPr lang="en-GB" sz="1400" dirty="0"/>
          </a:p>
        </p:txBody>
      </p:sp>
      <p:cxnSp>
        <p:nvCxnSpPr>
          <p:cNvPr id="99" name="Straight Connector 98"/>
          <p:cNvCxnSpPr>
            <a:stCxn id="114" idx="3"/>
            <a:endCxn id="104" idx="1"/>
          </p:cNvCxnSpPr>
          <p:nvPr/>
        </p:nvCxnSpPr>
        <p:spPr>
          <a:xfrm>
            <a:off x="2528091" y="1500145"/>
            <a:ext cx="3710264" cy="4336088"/>
          </a:xfrm>
          <a:prstGeom prst="line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="" xmlns:p14="http://schemas.microsoft.com/office/powerpoint/2010/main" val="2872883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10998" y="297197"/>
            <a:ext cx="6515444" cy="1435350"/>
          </a:xfrm>
        </p:spPr>
        <p:txBody>
          <a:bodyPr/>
          <a:lstStyle/>
          <a:p>
            <a:r>
              <a:rPr lang="en-GB" dirty="0" smtClean="0"/>
              <a:t>Explanation 1 - usage</a:t>
            </a:r>
            <a:endParaRPr lang="en-GB" dirty="0"/>
          </a:p>
        </p:txBody>
      </p:sp>
      <p:sp>
        <p:nvSpPr>
          <p:cNvPr id="7" name="TextBox 6"/>
          <p:cNvSpPr txBox="1"/>
          <p:nvPr/>
        </p:nvSpPr>
        <p:spPr>
          <a:xfrm>
            <a:off x="510999" y="2033282"/>
            <a:ext cx="819559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GB" sz="2400" dirty="0" smtClean="0"/>
              <a:t>  Web based user interface, with clickable links containing specific, detailed information to aid the following tasks:</a:t>
            </a:r>
          </a:p>
          <a:p>
            <a:endParaRPr lang="en-GB" sz="24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GB" sz="2400" dirty="0" smtClean="0"/>
              <a:t>Deciding on where to locate a new </a:t>
            </a:r>
            <a:r>
              <a:rPr lang="en-GB" sz="2400" dirty="0" err="1" smtClean="0"/>
              <a:t>SuDS</a:t>
            </a:r>
            <a:r>
              <a:rPr lang="en-GB" sz="2400" dirty="0" smtClean="0"/>
              <a:t> development.</a:t>
            </a:r>
          </a:p>
          <a:p>
            <a:endParaRPr lang="en-GB" sz="24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GB" sz="2400" dirty="0" smtClean="0"/>
              <a:t>Analysing an existing </a:t>
            </a:r>
            <a:r>
              <a:rPr lang="en-GB" sz="2400" dirty="0" err="1" smtClean="0"/>
              <a:t>SuDS</a:t>
            </a:r>
            <a:r>
              <a:rPr lang="en-GB" sz="2400" dirty="0" smtClean="0"/>
              <a:t> system.</a:t>
            </a:r>
          </a:p>
          <a:p>
            <a:endParaRPr lang="en-GB" sz="24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GB" sz="2400" dirty="0" smtClean="0"/>
              <a:t>Designing a new </a:t>
            </a:r>
            <a:r>
              <a:rPr lang="en-GB" sz="2400" dirty="0" err="1" smtClean="0"/>
              <a:t>SuDS</a:t>
            </a:r>
            <a:r>
              <a:rPr lang="en-GB" sz="2400" dirty="0" smtClean="0"/>
              <a:t> system.</a:t>
            </a:r>
          </a:p>
          <a:p>
            <a:endParaRPr lang="en-GB" sz="2400" dirty="0" smtClean="0"/>
          </a:p>
          <a:p>
            <a:pPr marL="342900" indent="-342900">
              <a:buFont typeface="Courier New" pitchFamily="49" charset="0"/>
              <a:buChar char="o"/>
            </a:pPr>
            <a:r>
              <a:rPr lang="en-GB" sz="2400" dirty="0" smtClean="0"/>
              <a:t>Compiling public policy documents.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444837584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24"/>
    </mc:Choice>
    <mc:Fallback>
      <p:transition spd="slow" advTm="524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76795" y="111646"/>
            <a:ext cx="8263444" cy="1384645"/>
          </a:xfrm>
        </p:spPr>
        <p:txBody>
          <a:bodyPr/>
          <a:lstStyle/>
          <a:p>
            <a:r>
              <a:rPr lang="en-GB" dirty="0" smtClean="0"/>
              <a:t>Demonstration – River Irwell Catchment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9080" y="3312617"/>
            <a:ext cx="7154884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3200" dirty="0" smtClean="0">
                <a:latin typeface="Arial" pitchFamily="34" charset="0"/>
                <a:cs typeface="Arial" pitchFamily="34" charset="0"/>
              </a:rPr>
              <a:t>River Irwell Catchment Pilot – Rivers Return</a:t>
            </a:r>
            <a:endParaRPr lang="en-GB" sz="3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7650" y="0"/>
            <a:ext cx="889635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4099033" y="2538249"/>
            <a:ext cx="788276" cy="2132718"/>
          </a:xfrm>
          <a:prstGeom prst="rect">
            <a:avLst/>
          </a:prstGeom>
          <a:noFill/>
          <a:ln w="508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55835"/>
    </mc:Choice>
    <mc:Fallback>
      <p:transition spd="slow" advTm="5583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476795" y="111647"/>
            <a:ext cx="7412862" cy="1450454"/>
          </a:xfrm>
        </p:spPr>
        <p:txBody>
          <a:bodyPr/>
          <a:lstStyle/>
          <a:p>
            <a:r>
              <a:rPr lang="en-GB" dirty="0" smtClean="0"/>
              <a:t>Lower Irwell Valley – </a:t>
            </a:r>
            <a:r>
              <a:rPr lang="en-GB" dirty="0" err="1" smtClean="0"/>
              <a:t>SuDS</a:t>
            </a:r>
            <a:r>
              <a:rPr lang="en-GB" dirty="0" smtClean="0"/>
              <a:t> advice map</a:t>
            </a:r>
            <a:endParaRPr lang="en-GB" dirty="0"/>
          </a:p>
        </p:txBody>
      </p:sp>
      <p:grpSp>
        <p:nvGrpSpPr>
          <p:cNvPr id="21" name="Group 20"/>
          <p:cNvGrpSpPr/>
          <p:nvPr/>
        </p:nvGrpSpPr>
        <p:grpSpPr>
          <a:xfrm>
            <a:off x="2933700" y="0"/>
            <a:ext cx="6105525" cy="6680200"/>
            <a:chOff x="2933700" y="0"/>
            <a:chExt cx="6105525" cy="668020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2933700" y="0"/>
              <a:ext cx="6105525" cy="6680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Oval 15"/>
            <p:cNvSpPr/>
            <p:nvPr/>
          </p:nvSpPr>
          <p:spPr>
            <a:xfrm>
              <a:off x="6618805" y="5553128"/>
              <a:ext cx="122079" cy="132975"/>
            </a:xfrm>
            <a:prstGeom prst="ellipse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740894720"/>
              </p:ext>
            </p:extLst>
          </p:nvPr>
        </p:nvGraphicFramePr>
        <p:xfrm>
          <a:off x="322700" y="2197869"/>
          <a:ext cx="4535050" cy="456565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02963"/>
                <a:gridCol w="832087"/>
              </a:tblGrid>
              <a:tr h="389890">
                <a:tc gridSpan="2">
                  <a:txBody>
                    <a:bodyPr/>
                    <a:lstStyle/>
                    <a:p>
                      <a:pPr algn="ctr"/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The</a:t>
                      </a:r>
                      <a:r>
                        <a:rPr lang="en-GB" sz="1600" baseline="0" dirty="0" smtClean="0">
                          <a:solidFill>
                            <a:sysClr val="windowText" lastClr="000000"/>
                          </a:solidFill>
                        </a:rPr>
                        <a:t> </a:t>
                      </a:r>
                      <a:r>
                        <a:rPr lang="en-GB" sz="1600" baseline="0" dirty="0" err="1" smtClean="0">
                          <a:solidFill>
                            <a:sysClr val="windowText" lastClr="000000"/>
                          </a:solidFill>
                        </a:rPr>
                        <a:t>SuDS</a:t>
                      </a:r>
                      <a:r>
                        <a:rPr lang="en-GB" sz="1600" baseline="0" dirty="0" smtClean="0">
                          <a:solidFill>
                            <a:sysClr val="windowText" lastClr="000000"/>
                          </a:solidFill>
                        </a:rPr>
                        <a:t> advice map</a:t>
                      </a:r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&lt; 5m above nominal river level.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Underlain by unfavourable drift geology (till) 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Within flood protection zones 2 or 3.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Storage based </a:t>
                      </a:r>
                      <a:r>
                        <a:rPr lang="en-GB" sz="1600" dirty="0" err="1" smtClean="0">
                          <a:solidFill>
                            <a:schemeClr val="tx1"/>
                          </a:solidFill>
                        </a:rPr>
                        <a:t>SuDS</a:t>
                      </a: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65000"/>
                        <a:lumOff val="35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&gt; 5m above nominal river level 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Underlain by undifferentiated glacial deposits or alluvium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Outside all flood protection zones.</a:t>
                      </a:r>
                    </a:p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itchFamily="34" charset="0"/>
                        <a:buChar char="•"/>
                        <a:tabLst/>
                        <a:defRPr/>
                      </a:pPr>
                      <a:r>
                        <a:rPr lang="en-GB" sz="1600" dirty="0" smtClean="0">
                          <a:solidFill>
                            <a:schemeClr val="tx1"/>
                          </a:solidFill>
                        </a:rPr>
                        <a:t> Infiltration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 and storage based </a:t>
                      </a:r>
                      <a:r>
                        <a:rPr lang="en-GB" sz="1600" baseline="0" dirty="0" err="1" smtClean="0">
                          <a:solidFill>
                            <a:schemeClr val="tx1"/>
                          </a:solidFill>
                        </a:rPr>
                        <a:t>SuDS</a:t>
                      </a:r>
                      <a:r>
                        <a:rPr lang="en-GB" sz="1600" baseline="0" dirty="0" smtClean="0">
                          <a:solidFill>
                            <a:schemeClr val="tx1"/>
                          </a:solidFill>
                        </a:rPr>
                        <a:t>.</a:t>
                      </a:r>
                      <a:endParaRPr lang="en-GB" sz="1600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C605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 &gt; 5m above nominal river level.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 Underlain by sand/gravel drift deposits.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 Outside flood protection zones 2 and 3.</a:t>
                      </a:r>
                    </a:p>
                    <a:p>
                      <a:pPr>
                        <a:buFont typeface="Arial" pitchFamily="34" charset="0"/>
                        <a:buChar char="•"/>
                      </a:pP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 Infiltration based </a:t>
                      </a:r>
                      <a:r>
                        <a:rPr lang="en-GB" sz="1600" dirty="0" err="1" smtClean="0">
                          <a:solidFill>
                            <a:sysClr val="windowText" lastClr="000000"/>
                          </a:solidFill>
                        </a:rPr>
                        <a:t>SuDS</a:t>
                      </a:r>
                      <a:r>
                        <a:rPr lang="en-GB" sz="1600" dirty="0" smtClean="0">
                          <a:solidFill>
                            <a:sysClr val="windowText" lastClr="000000"/>
                          </a:solidFill>
                        </a:rPr>
                        <a:t>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GB" sz="16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50F828"/>
                    </a:solidFill>
                  </a:tcPr>
                </a:tc>
              </a:tr>
            </a:tbl>
          </a:graphicData>
        </a:graphic>
      </p:graphicFrame>
      <p:sp>
        <p:nvSpPr>
          <p:cNvPr id="19" name="Left Arrow 18"/>
          <p:cNvSpPr/>
          <p:nvPr/>
        </p:nvSpPr>
        <p:spPr>
          <a:xfrm>
            <a:off x="6776768" y="5378319"/>
            <a:ext cx="762000" cy="502018"/>
          </a:xfrm>
          <a:prstGeom prst="leftArrow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TextBox 8"/>
          <p:cNvSpPr txBox="1"/>
          <p:nvPr/>
        </p:nvSpPr>
        <p:spPr>
          <a:xfrm>
            <a:off x="4659750" y="2057751"/>
            <a:ext cx="396000" cy="3077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 smtClean="0"/>
              <a:t>21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47165"/>
    </mc:Choice>
    <mc:Fallback>
      <p:transition spd="slow" advTm="14716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/>
          <p:cNvGrpSpPr/>
          <p:nvPr/>
        </p:nvGrpSpPr>
        <p:grpSpPr>
          <a:xfrm>
            <a:off x="511000" y="97136"/>
            <a:ext cx="8193685" cy="6592277"/>
            <a:chOff x="510999" y="97136"/>
            <a:chExt cx="8094737" cy="6592277"/>
          </a:xfrm>
        </p:grpSpPr>
        <p:sp>
          <p:nvSpPr>
            <p:cNvPr id="130" name="TextBox 129"/>
            <p:cNvSpPr txBox="1"/>
            <p:nvPr/>
          </p:nvSpPr>
          <p:spPr>
            <a:xfrm>
              <a:off x="614306" y="238695"/>
              <a:ext cx="178611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prstClr val="black"/>
                  </a:solidFill>
                  <a:cs typeface="Arial" pitchFamily="34" charset="0"/>
                </a:rPr>
                <a:t>SuDS type</a:t>
              </a:r>
            </a:p>
          </p:txBody>
        </p:sp>
        <p:cxnSp>
          <p:nvCxnSpPr>
            <p:cNvPr id="131" name="Straight Connector 130"/>
            <p:cNvCxnSpPr>
              <a:stCxn id="272" idx="3"/>
              <a:endCxn id="250" idx="1"/>
            </p:cNvCxnSpPr>
            <p:nvPr/>
          </p:nvCxnSpPr>
          <p:spPr>
            <a:xfrm>
              <a:off x="2503732" y="888648"/>
              <a:ext cx="3653734" cy="2381320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272" idx="3"/>
              <a:endCxn id="266" idx="1"/>
            </p:cNvCxnSpPr>
            <p:nvPr/>
          </p:nvCxnSpPr>
          <p:spPr>
            <a:xfrm>
              <a:off x="2503732" y="888648"/>
              <a:ext cx="3653736" cy="1283754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272" idx="3"/>
              <a:endCxn id="265" idx="1"/>
            </p:cNvCxnSpPr>
            <p:nvPr/>
          </p:nvCxnSpPr>
          <p:spPr>
            <a:xfrm>
              <a:off x="2503732" y="888648"/>
              <a:ext cx="3653736" cy="1037533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272" idx="3"/>
              <a:endCxn id="252" idx="1"/>
            </p:cNvCxnSpPr>
            <p:nvPr/>
          </p:nvCxnSpPr>
          <p:spPr>
            <a:xfrm>
              <a:off x="2503732" y="888648"/>
              <a:ext cx="3653734" cy="2621672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272" idx="3"/>
              <a:endCxn id="261" idx="1"/>
            </p:cNvCxnSpPr>
            <p:nvPr/>
          </p:nvCxnSpPr>
          <p:spPr>
            <a:xfrm>
              <a:off x="2503732" y="888648"/>
              <a:ext cx="3653735" cy="5436942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273" idx="3"/>
              <a:endCxn id="252" idx="1"/>
            </p:cNvCxnSpPr>
            <p:nvPr/>
          </p:nvCxnSpPr>
          <p:spPr>
            <a:xfrm>
              <a:off x="2503732" y="1500145"/>
              <a:ext cx="3653734" cy="2010175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273" idx="3"/>
              <a:endCxn id="255" idx="1"/>
            </p:cNvCxnSpPr>
            <p:nvPr/>
          </p:nvCxnSpPr>
          <p:spPr>
            <a:xfrm>
              <a:off x="2503732" y="1500145"/>
              <a:ext cx="3653734" cy="2567078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273" idx="3"/>
              <a:endCxn id="256" idx="1"/>
            </p:cNvCxnSpPr>
            <p:nvPr/>
          </p:nvCxnSpPr>
          <p:spPr>
            <a:xfrm>
              <a:off x="2503732" y="1500145"/>
              <a:ext cx="3653733" cy="3202007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276" idx="3"/>
              <a:endCxn id="252" idx="1"/>
            </p:cNvCxnSpPr>
            <p:nvPr/>
          </p:nvCxnSpPr>
          <p:spPr>
            <a:xfrm>
              <a:off x="2503732" y="3393275"/>
              <a:ext cx="3653734" cy="117045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276" idx="3"/>
              <a:endCxn id="256" idx="1"/>
            </p:cNvCxnSpPr>
            <p:nvPr/>
          </p:nvCxnSpPr>
          <p:spPr>
            <a:xfrm>
              <a:off x="2503732" y="3393275"/>
              <a:ext cx="3653733" cy="1308877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276" idx="3"/>
              <a:endCxn id="255" idx="1"/>
            </p:cNvCxnSpPr>
            <p:nvPr/>
          </p:nvCxnSpPr>
          <p:spPr>
            <a:xfrm>
              <a:off x="2503732" y="3393275"/>
              <a:ext cx="3653734" cy="673948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276" idx="3"/>
              <a:endCxn id="270" idx="1"/>
            </p:cNvCxnSpPr>
            <p:nvPr/>
          </p:nvCxnSpPr>
          <p:spPr>
            <a:xfrm flipV="1">
              <a:off x="2503732" y="1155075"/>
              <a:ext cx="3653737" cy="2238200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276" idx="3"/>
              <a:endCxn id="258" idx="1"/>
            </p:cNvCxnSpPr>
            <p:nvPr/>
          </p:nvCxnSpPr>
          <p:spPr>
            <a:xfrm>
              <a:off x="2503732" y="3393275"/>
              <a:ext cx="3653734" cy="1877912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280" idx="3"/>
              <a:endCxn id="250" idx="1"/>
            </p:cNvCxnSpPr>
            <p:nvPr/>
          </p:nvCxnSpPr>
          <p:spPr>
            <a:xfrm flipV="1">
              <a:off x="2503732" y="3269968"/>
              <a:ext cx="3653734" cy="1965594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280" idx="3"/>
              <a:endCxn id="270" idx="1"/>
            </p:cNvCxnSpPr>
            <p:nvPr/>
          </p:nvCxnSpPr>
          <p:spPr>
            <a:xfrm flipV="1">
              <a:off x="2503732" y="1155075"/>
              <a:ext cx="3653737" cy="4080487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280" idx="3"/>
              <a:endCxn id="265" idx="1"/>
            </p:cNvCxnSpPr>
            <p:nvPr/>
          </p:nvCxnSpPr>
          <p:spPr>
            <a:xfrm flipV="1">
              <a:off x="2503732" y="1926181"/>
              <a:ext cx="3653736" cy="3309381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280" idx="3"/>
              <a:endCxn id="267" idx="1"/>
            </p:cNvCxnSpPr>
            <p:nvPr/>
          </p:nvCxnSpPr>
          <p:spPr>
            <a:xfrm flipV="1">
              <a:off x="2503732" y="2418623"/>
              <a:ext cx="3653736" cy="281693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280" idx="3"/>
              <a:endCxn id="253" idx="1"/>
            </p:cNvCxnSpPr>
            <p:nvPr/>
          </p:nvCxnSpPr>
          <p:spPr>
            <a:xfrm flipV="1">
              <a:off x="2503732" y="3750673"/>
              <a:ext cx="3653734" cy="148488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280" idx="3"/>
              <a:endCxn id="255" idx="1"/>
            </p:cNvCxnSpPr>
            <p:nvPr/>
          </p:nvCxnSpPr>
          <p:spPr>
            <a:xfrm flipV="1">
              <a:off x="2503732" y="4067223"/>
              <a:ext cx="3653734" cy="116833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280" idx="3"/>
              <a:endCxn id="256" idx="1"/>
            </p:cNvCxnSpPr>
            <p:nvPr/>
          </p:nvCxnSpPr>
          <p:spPr>
            <a:xfrm flipV="1">
              <a:off x="2503732" y="4702152"/>
              <a:ext cx="3653733" cy="533410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280" idx="3"/>
              <a:endCxn id="260" idx="1"/>
            </p:cNvCxnSpPr>
            <p:nvPr/>
          </p:nvCxnSpPr>
          <p:spPr>
            <a:xfrm>
              <a:off x="2503732" y="5235562"/>
              <a:ext cx="3653735" cy="849676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280" idx="3"/>
              <a:endCxn id="262" idx="1"/>
            </p:cNvCxnSpPr>
            <p:nvPr/>
          </p:nvCxnSpPr>
          <p:spPr>
            <a:xfrm>
              <a:off x="2503732" y="5235562"/>
              <a:ext cx="3653735" cy="133037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280" idx="3"/>
              <a:endCxn id="258" idx="1"/>
            </p:cNvCxnSpPr>
            <p:nvPr/>
          </p:nvCxnSpPr>
          <p:spPr>
            <a:xfrm>
              <a:off x="2503732" y="5235562"/>
              <a:ext cx="3653734" cy="35625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277" idx="3"/>
              <a:endCxn id="270" idx="1"/>
            </p:cNvCxnSpPr>
            <p:nvPr/>
          </p:nvCxnSpPr>
          <p:spPr>
            <a:xfrm flipV="1">
              <a:off x="2503732" y="1155075"/>
              <a:ext cx="3653737" cy="2853753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277" idx="3"/>
              <a:endCxn id="265" idx="1"/>
            </p:cNvCxnSpPr>
            <p:nvPr/>
          </p:nvCxnSpPr>
          <p:spPr>
            <a:xfrm flipV="1">
              <a:off x="2503732" y="1926181"/>
              <a:ext cx="3653736" cy="2082647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277" idx="3"/>
              <a:endCxn id="266" idx="1"/>
            </p:cNvCxnSpPr>
            <p:nvPr/>
          </p:nvCxnSpPr>
          <p:spPr>
            <a:xfrm flipV="1">
              <a:off x="2503732" y="2172402"/>
              <a:ext cx="3653736" cy="1836426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277" idx="3"/>
              <a:endCxn id="250" idx="1"/>
            </p:cNvCxnSpPr>
            <p:nvPr/>
          </p:nvCxnSpPr>
          <p:spPr>
            <a:xfrm flipV="1">
              <a:off x="2503732" y="3269968"/>
              <a:ext cx="3653734" cy="73886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277" idx="3"/>
              <a:endCxn id="252" idx="1"/>
            </p:cNvCxnSpPr>
            <p:nvPr/>
          </p:nvCxnSpPr>
          <p:spPr>
            <a:xfrm flipV="1">
              <a:off x="2503732" y="3510320"/>
              <a:ext cx="3653734" cy="498508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277" idx="3"/>
              <a:endCxn id="253" idx="1"/>
            </p:cNvCxnSpPr>
            <p:nvPr/>
          </p:nvCxnSpPr>
          <p:spPr>
            <a:xfrm flipV="1">
              <a:off x="2503732" y="3750673"/>
              <a:ext cx="3653734" cy="258155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277" idx="3"/>
              <a:endCxn id="255" idx="1"/>
            </p:cNvCxnSpPr>
            <p:nvPr/>
          </p:nvCxnSpPr>
          <p:spPr>
            <a:xfrm>
              <a:off x="2503732" y="4008828"/>
              <a:ext cx="3653734" cy="58395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277" idx="3"/>
              <a:endCxn id="256" idx="1"/>
            </p:cNvCxnSpPr>
            <p:nvPr/>
          </p:nvCxnSpPr>
          <p:spPr>
            <a:xfrm>
              <a:off x="2503732" y="4008828"/>
              <a:ext cx="3653733" cy="693324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277" idx="3"/>
              <a:endCxn id="260" idx="1"/>
            </p:cNvCxnSpPr>
            <p:nvPr/>
          </p:nvCxnSpPr>
          <p:spPr>
            <a:xfrm>
              <a:off x="2503732" y="4008828"/>
              <a:ext cx="3653735" cy="207641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277" idx="3"/>
              <a:endCxn id="261" idx="1"/>
            </p:cNvCxnSpPr>
            <p:nvPr/>
          </p:nvCxnSpPr>
          <p:spPr>
            <a:xfrm>
              <a:off x="2503732" y="4008828"/>
              <a:ext cx="3653735" cy="2316762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277" idx="3"/>
              <a:endCxn id="262" idx="1"/>
            </p:cNvCxnSpPr>
            <p:nvPr/>
          </p:nvCxnSpPr>
          <p:spPr>
            <a:xfrm>
              <a:off x="2503732" y="4008828"/>
              <a:ext cx="3653735" cy="2557113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277" idx="3"/>
              <a:endCxn id="258" idx="1"/>
            </p:cNvCxnSpPr>
            <p:nvPr/>
          </p:nvCxnSpPr>
          <p:spPr>
            <a:xfrm>
              <a:off x="2503732" y="4008828"/>
              <a:ext cx="3653734" cy="1262359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275" idx="3"/>
              <a:endCxn id="270" idx="1"/>
            </p:cNvCxnSpPr>
            <p:nvPr/>
          </p:nvCxnSpPr>
          <p:spPr>
            <a:xfrm flipV="1">
              <a:off x="2503732" y="1155075"/>
              <a:ext cx="3653737" cy="158785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275" idx="3"/>
              <a:endCxn id="267" idx="1"/>
            </p:cNvCxnSpPr>
            <p:nvPr/>
          </p:nvCxnSpPr>
          <p:spPr>
            <a:xfrm flipV="1">
              <a:off x="2503732" y="2418623"/>
              <a:ext cx="3653736" cy="324303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275" idx="3"/>
              <a:endCxn id="252" idx="1"/>
            </p:cNvCxnSpPr>
            <p:nvPr/>
          </p:nvCxnSpPr>
          <p:spPr>
            <a:xfrm>
              <a:off x="2503732" y="2742926"/>
              <a:ext cx="3653734" cy="76739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275" idx="3"/>
              <a:endCxn id="253" idx="1"/>
            </p:cNvCxnSpPr>
            <p:nvPr/>
          </p:nvCxnSpPr>
          <p:spPr>
            <a:xfrm>
              <a:off x="2503732" y="2742926"/>
              <a:ext cx="3653734" cy="1007747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275" idx="3"/>
              <a:endCxn id="255" idx="1"/>
            </p:cNvCxnSpPr>
            <p:nvPr/>
          </p:nvCxnSpPr>
          <p:spPr>
            <a:xfrm>
              <a:off x="2503732" y="2742926"/>
              <a:ext cx="3653734" cy="1324297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275" idx="3"/>
              <a:endCxn id="262" idx="1"/>
            </p:cNvCxnSpPr>
            <p:nvPr/>
          </p:nvCxnSpPr>
          <p:spPr>
            <a:xfrm>
              <a:off x="2503732" y="2742926"/>
              <a:ext cx="3653735" cy="3823015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275" idx="3"/>
              <a:endCxn id="258" idx="1"/>
            </p:cNvCxnSpPr>
            <p:nvPr/>
          </p:nvCxnSpPr>
          <p:spPr>
            <a:xfrm>
              <a:off x="2503732" y="2742926"/>
              <a:ext cx="3653734" cy="252826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283" idx="3"/>
              <a:endCxn id="270" idx="1"/>
            </p:cNvCxnSpPr>
            <p:nvPr/>
          </p:nvCxnSpPr>
          <p:spPr>
            <a:xfrm flipV="1">
              <a:off x="2503732" y="1155075"/>
              <a:ext cx="3653737" cy="5312324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283" idx="3"/>
              <a:endCxn id="253" idx="1"/>
            </p:cNvCxnSpPr>
            <p:nvPr/>
          </p:nvCxnSpPr>
          <p:spPr>
            <a:xfrm flipV="1">
              <a:off x="2503732" y="3750673"/>
              <a:ext cx="3653734" cy="2716726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283" idx="3"/>
              <a:endCxn id="250" idx="1"/>
            </p:cNvCxnSpPr>
            <p:nvPr/>
          </p:nvCxnSpPr>
          <p:spPr>
            <a:xfrm flipV="1">
              <a:off x="2503732" y="3269968"/>
              <a:ext cx="3653734" cy="3197431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283" idx="3"/>
              <a:endCxn id="256" idx="1"/>
            </p:cNvCxnSpPr>
            <p:nvPr/>
          </p:nvCxnSpPr>
          <p:spPr>
            <a:xfrm flipV="1">
              <a:off x="2503732" y="4702152"/>
              <a:ext cx="3653733" cy="1765247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283" idx="3"/>
              <a:endCxn id="258" idx="1"/>
            </p:cNvCxnSpPr>
            <p:nvPr/>
          </p:nvCxnSpPr>
          <p:spPr>
            <a:xfrm flipV="1">
              <a:off x="2503732" y="5271187"/>
              <a:ext cx="3653734" cy="1196212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283" idx="3"/>
              <a:endCxn id="261" idx="1"/>
            </p:cNvCxnSpPr>
            <p:nvPr/>
          </p:nvCxnSpPr>
          <p:spPr>
            <a:xfrm flipV="1">
              <a:off x="2503732" y="6325590"/>
              <a:ext cx="3653735" cy="141809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283" idx="3"/>
              <a:endCxn id="262" idx="1"/>
            </p:cNvCxnSpPr>
            <p:nvPr/>
          </p:nvCxnSpPr>
          <p:spPr>
            <a:xfrm>
              <a:off x="2503732" y="6467399"/>
              <a:ext cx="3653735" cy="98542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279" idx="3"/>
              <a:endCxn id="270" idx="1"/>
            </p:cNvCxnSpPr>
            <p:nvPr/>
          </p:nvCxnSpPr>
          <p:spPr>
            <a:xfrm flipV="1">
              <a:off x="2503732" y="1155075"/>
              <a:ext cx="3653737" cy="3495603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279" idx="3"/>
              <a:endCxn id="266" idx="1"/>
            </p:cNvCxnSpPr>
            <p:nvPr/>
          </p:nvCxnSpPr>
          <p:spPr>
            <a:xfrm flipV="1">
              <a:off x="2503732" y="2172402"/>
              <a:ext cx="3653736" cy="2478276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279" idx="3"/>
              <a:endCxn id="250" idx="1"/>
            </p:cNvCxnSpPr>
            <p:nvPr/>
          </p:nvCxnSpPr>
          <p:spPr>
            <a:xfrm flipV="1">
              <a:off x="2503732" y="3269968"/>
              <a:ext cx="3653734" cy="1380710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279" idx="3"/>
              <a:endCxn id="252" idx="1"/>
            </p:cNvCxnSpPr>
            <p:nvPr/>
          </p:nvCxnSpPr>
          <p:spPr>
            <a:xfrm flipV="1">
              <a:off x="2503732" y="3510320"/>
              <a:ext cx="3653734" cy="1140358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279" idx="3"/>
              <a:endCxn id="253" idx="1"/>
            </p:cNvCxnSpPr>
            <p:nvPr/>
          </p:nvCxnSpPr>
          <p:spPr>
            <a:xfrm flipV="1">
              <a:off x="2503732" y="3750673"/>
              <a:ext cx="3653734" cy="900005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282" idx="3"/>
              <a:endCxn id="252" idx="1"/>
            </p:cNvCxnSpPr>
            <p:nvPr/>
          </p:nvCxnSpPr>
          <p:spPr>
            <a:xfrm flipV="1">
              <a:off x="2503732" y="3510320"/>
              <a:ext cx="3653734" cy="236251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282" idx="3"/>
              <a:endCxn id="250" idx="1"/>
            </p:cNvCxnSpPr>
            <p:nvPr/>
          </p:nvCxnSpPr>
          <p:spPr>
            <a:xfrm flipV="1">
              <a:off x="2503732" y="3269968"/>
              <a:ext cx="3653734" cy="260286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282" idx="3"/>
              <a:endCxn id="253" idx="1"/>
            </p:cNvCxnSpPr>
            <p:nvPr/>
          </p:nvCxnSpPr>
          <p:spPr>
            <a:xfrm flipV="1">
              <a:off x="2503732" y="3750673"/>
              <a:ext cx="3653734" cy="212215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74" idx="3"/>
              <a:endCxn id="270" idx="1"/>
            </p:cNvCxnSpPr>
            <p:nvPr/>
          </p:nvCxnSpPr>
          <p:spPr>
            <a:xfrm flipV="1">
              <a:off x="2503732" y="1155075"/>
              <a:ext cx="3653737" cy="966492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74" idx="3"/>
              <a:endCxn id="267" idx="1"/>
            </p:cNvCxnSpPr>
            <p:nvPr/>
          </p:nvCxnSpPr>
          <p:spPr>
            <a:xfrm>
              <a:off x="2503732" y="2121567"/>
              <a:ext cx="3653736" cy="297056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74" idx="3"/>
              <a:endCxn id="252" idx="1"/>
            </p:cNvCxnSpPr>
            <p:nvPr/>
          </p:nvCxnSpPr>
          <p:spPr>
            <a:xfrm>
              <a:off x="2503732" y="2121567"/>
              <a:ext cx="3653734" cy="1388753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74" idx="3"/>
              <a:endCxn id="253" idx="1"/>
            </p:cNvCxnSpPr>
            <p:nvPr/>
          </p:nvCxnSpPr>
          <p:spPr>
            <a:xfrm>
              <a:off x="2503732" y="2121567"/>
              <a:ext cx="3653734" cy="1629106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74" idx="3"/>
              <a:endCxn id="255" idx="1"/>
            </p:cNvCxnSpPr>
            <p:nvPr/>
          </p:nvCxnSpPr>
          <p:spPr>
            <a:xfrm>
              <a:off x="2503732" y="2121567"/>
              <a:ext cx="3653734" cy="1945656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74" idx="3"/>
              <a:endCxn id="262" idx="1"/>
            </p:cNvCxnSpPr>
            <p:nvPr/>
          </p:nvCxnSpPr>
          <p:spPr>
            <a:xfrm>
              <a:off x="2503732" y="2121567"/>
              <a:ext cx="3653735" cy="4444374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74" idx="3"/>
              <a:endCxn id="258" idx="1"/>
            </p:cNvCxnSpPr>
            <p:nvPr/>
          </p:nvCxnSpPr>
          <p:spPr>
            <a:xfrm>
              <a:off x="2503732" y="2121567"/>
              <a:ext cx="3653734" cy="3149620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3" name="Group 473"/>
            <p:cNvGrpSpPr/>
            <p:nvPr/>
          </p:nvGrpSpPr>
          <p:grpSpPr>
            <a:xfrm>
              <a:off x="510999" y="677225"/>
              <a:ext cx="1992733" cy="6001597"/>
              <a:chOff x="-1139589" y="518894"/>
              <a:chExt cx="1479106" cy="5109601"/>
            </a:xfrm>
          </p:grpSpPr>
          <p:sp>
            <p:nvSpPr>
              <p:cNvPr id="272" name="TextBox 271"/>
              <p:cNvSpPr txBox="1"/>
              <p:nvPr/>
            </p:nvSpPr>
            <p:spPr>
              <a:xfrm>
                <a:off x="-1139589" y="518894"/>
                <a:ext cx="1479106" cy="360000"/>
              </a:xfrm>
              <a:prstGeom prst="rect">
                <a:avLst/>
              </a:prstGeom>
              <a:solidFill>
                <a:srgbClr val="940255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white"/>
                    </a:solidFill>
                    <a:cs typeface="Arial" pitchFamily="34" charset="0"/>
                  </a:rPr>
                  <a:t>Rainwater Harvesting</a:t>
                </a: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-1139589" y="1039506"/>
                <a:ext cx="1479106" cy="36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Pervious pavements</a:t>
                </a: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-1139589" y="1568569"/>
                <a:ext cx="1479106" cy="360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Filter strips</a:t>
                </a:r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-1139589" y="2097577"/>
                <a:ext cx="1479106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Swales</a:t>
                </a:r>
              </a:p>
            </p:txBody>
          </p:sp>
          <p:sp>
            <p:nvSpPr>
              <p:cNvPr id="276" name="TextBox 136"/>
              <p:cNvSpPr txBox="1"/>
              <p:nvPr/>
            </p:nvSpPr>
            <p:spPr>
              <a:xfrm>
                <a:off x="-1139589" y="2651267"/>
                <a:ext cx="1479106" cy="36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Green roofs</a:t>
                </a:r>
              </a:p>
            </p:txBody>
          </p:sp>
          <p:sp>
            <p:nvSpPr>
              <p:cNvPr id="277" name="TextBox 137"/>
              <p:cNvSpPr txBox="1"/>
              <p:nvPr/>
            </p:nvSpPr>
            <p:spPr>
              <a:xfrm>
                <a:off x="-1139589" y="3175333"/>
                <a:ext cx="1479106" cy="360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Ponds</a:t>
                </a:r>
              </a:p>
            </p:txBody>
          </p:sp>
          <p:sp>
            <p:nvSpPr>
              <p:cNvPr id="279" name="TextBox 138"/>
              <p:cNvSpPr txBox="1"/>
              <p:nvPr/>
            </p:nvSpPr>
            <p:spPr>
              <a:xfrm>
                <a:off x="-1139589" y="3720955"/>
                <a:ext cx="1479106" cy="361663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Infiltration </a:t>
                </a:r>
                <a:r>
                  <a:rPr lang="en-GB" sz="1000" dirty="0" smtClean="0">
                    <a:solidFill>
                      <a:prstClr val="black"/>
                    </a:solidFill>
                    <a:cs typeface="Arial" pitchFamily="34" charset="0"/>
                  </a:rPr>
                  <a:t>devices</a:t>
                </a:r>
                <a:endParaRPr lang="en-GB" sz="1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-1139589" y="4219742"/>
                <a:ext cx="1479106" cy="360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Wetlands</a:t>
                </a: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-1139589" y="4762295"/>
                <a:ext cx="1479106" cy="36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white"/>
                    </a:solidFill>
                    <a:cs typeface="Arial" pitchFamily="34" charset="0"/>
                  </a:rPr>
                  <a:t>Underground storage</a:t>
                </a:r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-1139589" y="5268495"/>
                <a:ext cx="1479106" cy="360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err="1">
                    <a:solidFill>
                      <a:prstClr val="black"/>
                    </a:solidFill>
                    <a:cs typeface="Arial" pitchFamily="34" charset="0"/>
                  </a:rPr>
                  <a:t>Bioretention</a:t>
                </a:r>
                <a:endParaRPr lang="en-GB" sz="1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214" name="Straight Connector 213"/>
            <p:cNvCxnSpPr>
              <a:stCxn id="280" idx="3"/>
              <a:endCxn id="252" idx="1"/>
            </p:cNvCxnSpPr>
            <p:nvPr/>
          </p:nvCxnSpPr>
          <p:spPr>
            <a:xfrm flipV="1">
              <a:off x="2503732" y="3510320"/>
              <a:ext cx="3653734" cy="1725242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80" idx="3"/>
              <a:endCxn id="261" idx="1"/>
            </p:cNvCxnSpPr>
            <p:nvPr/>
          </p:nvCxnSpPr>
          <p:spPr>
            <a:xfrm>
              <a:off x="2503732" y="5235562"/>
              <a:ext cx="3653735" cy="1090028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77" idx="3"/>
              <a:endCxn id="267" idx="1"/>
            </p:cNvCxnSpPr>
            <p:nvPr/>
          </p:nvCxnSpPr>
          <p:spPr>
            <a:xfrm flipV="1">
              <a:off x="2503732" y="2418623"/>
              <a:ext cx="3653736" cy="1590205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9" name="Group 218"/>
            <p:cNvGrpSpPr/>
            <p:nvPr/>
          </p:nvGrpSpPr>
          <p:grpSpPr>
            <a:xfrm>
              <a:off x="6157465" y="97136"/>
              <a:ext cx="2448271" cy="6592277"/>
              <a:chOff x="6157465" y="97136"/>
              <a:chExt cx="2448271" cy="6592277"/>
            </a:xfrm>
          </p:grpSpPr>
          <p:sp>
            <p:nvSpPr>
              <p:cNvPr id="237" name="TextBox 236"/>
              <p:cNvSpPr txBox="1"/>
              <p:nvPr/>
            </p:nvSpPr>
            <p:spPr>
              <a:xfrm>
                <a:off x="6589515" y="97136"/>
                <a:ext cx="1560930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prstClr val="black"/>
                    </a:solidFill>
                    <a:cs typeface="Arial" pitchFamily="34" charset="0"/>
                  </a:rPr>
                  <a:t>Ecosystem Service</a:t>
                </a:r>
              </a:p>
            </p:txBody>
          </p:sp>
          <p:grpSp>
            <p:nvGrpSpPr>
              <p:cNvPr id="238" name="Group 472"/>
              <p:cNvGrpSpPr/>
              <p:nvPr/>
            </p:nvGrpSpPr>
            <p:grpSpPr>
              <a:xfrm>
                <a:off x="6157467" y="780393"/>
                <a:ext cx="2448269" cy="498154"/>
                <a:chOff x="4048014" y="783971"/>
                <a:chExt cx="1545265" cy="498154"/>
              </a:xfrm>
            </p:grpSpPr>
            <p:sp>
              <p:nvSpPr>
                <p:cNvPr id="269" name="TextBox 268"/>
                <p:cNvSpPr txBox="1"/>
                <p:nvPr/>
              </p:nvSpPr>
              <p:spPr>
                <a:xfrm>
                  <a:off x="4048014" y="783971"/>
                  <a:ext cx="1545264" cy="246945"/>
                </a:xfrm>
                <a:prstGeom prst="rect">
                  <a:avLst/>
                </a:prstGeom>
                <a:solidFill>
                  <a:srgbClr val="00602B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>
                      <a:solidFill>
                        <a:prstClr val="white"/>
                      </a:solidFill>
                      <a:cs typeface="Arial" pitchFamily="34" charset="0"/>
                    </a:rPr>
                    <a:t>Supporting</a:t>
                  </a:r>
                </a:p>
              </p:txBody>
            </p:sp>
            <p:sp>
              <p:nvSpPr>
                <p:cNvPr id="270" name="TextBox 269"/>
                <p:cNvSpPr txBox="1"/>
                <p:nvPr/>
              </p:nvSpPr>
              <p:spPr>
                <a:xfrm>
                  <a:off x="4048015" y="1035180"/>
                  <a:ext cx="1545264" cy="246945"/>
                </a:xfrm>
                <a:prstGeom prst="rect">
                  <a:avLst/>
                </a:prstGeom>
                <a:solidFill>
                  <a:srgbClr val="00602B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white"/>
                      </a:solidFill>
                      <a:cs typeface="Arial" pitchFamily="34" charset="0"/>
                    </a:rPr>
                    <a:t>	Habitat for species</a:t>
                  </a:r>
                </a:p>
              </p:txBody>
            </p:sp>
          </p:grpSp>
          <p:grpSp>
            <p:nvGrpSpPr>
              <p:cNvPr id="240" name="Group 276"/>
              <p:cNvGrpSpPr/>
              <p:nvPr/>
            </p:nvGrpSpPr>
            <p:grpSpPr>
              <a:xfrm>
                <a:off x="6157468" y="1556487"/>
                <a:ext cx="2448268" cy="985608"/>
                <a:chOff x="4048014" y="1522996"/>
                <a:chExt cx="1545264" cy="985608"/>
              </a:xfrm>
            </p:grpSpPr>
            <p:sp>
              <p:nvSpPr>
                <p:cNvPr id="264" name="TextBox 263"/>
                <p:cNvSpPr txBox="1"/>
                <p:nvPr/>
              </p:nvSpPr>
              <p:spPr>
                <a:xfrm>
                  <a:off x="4048014" y="1522996"/>
                  <a:ext cx="1545264" cy="24694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>
                      <a:solidFill>
                        <a:prstClr val="black"/>
                      </a:solidFill>
                      <a:cs typeface="Arial" pitchFamily="34" charset="0"/>
                    </a:rPr>
                    <a:t>Provisioning</a:t>
                  </a:r>
                </a:p>
              </p:txBody>
            </p:sp>
            <p:sp>
              <p:nvSpPr>
                <p:cNvPr id="265" name="TextBox 264"/>
                <p:cNvSpPr txBox="1"/>
                <p:nvPr/>
              </p:nvSpPr>
              <p:spPr>
                <a:xfrm>
                  <a:off x="4048014" y="1769217"/>
                  <a:ext cx="1545264" cy="24694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Food</a:t>
                  </a:r>
                </a:p>
              </p:txBody>
            </p:sp>
            <p:sp>
              <p:nvSpPr>
                <p:cNvPr id="266" name="TextBox 265"/>
                <p:cNvSpPr txBox="1"/>
                <p:nvPr/>
              </p:nvSpPr>
              <p:spPr>
                <a:xfrm>
                  <a:off x="4048014" y="2015438"/>
                  <a:ext cx="1545264" cy="24694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Fresh water</a:t>
                  </a:r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>
                  <a:off x="4048014" y="2261659"/>
                  <a:ext cx="1545264" cy="24694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Raw material</a:t>
                  </a:r>
                </a:p>
              </p:txBody>
            </p:sp>
          </p:grpSp>
          <p:grpSp>
            <p:nvGrpSpPr>
              <p:cNvPr id="241" name="Group 425"/>
              <p:cNvGrpSpPr/>
              <p:nvPr/>
            </p:nvGrpSpPr>
            <p:grpSpPr>
              <a:xfrm>
                <a:off x="6157467" y="5721413"/>
                <a:ext cx="2448268" cy="968000"/>
                <a:chOff x="993544" y="4421575"/>
                <a:chExt cx="1741030" cy="991637"/>
              </a:xfrm>
              <a:solidFill>
                <a:schemeClr val="accent4"/>
              </a:solidFill>
            </p:grpSpPr>
            <p:sp>
              <p:nvSpPr>
                <p:cNvPr id="259" name="TextBox 258"/>
                <p:cNvSpPr txBox="1"/>
                <p:nvPr/>
              </p:nvSpPr>
              <p:spPr>
                <a:xfrm>
                  <a:off x="993544" y="4421575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>
                      <a:solidFill>
                        <a:prstClr val="black"/>
                      </a:solidFill>
                      <a:cs typeface="Arial" pitchFamily="34" charset="0"/>
                    </a:rPr>
                    <a:t>Cultural</a:t>
                  </a:r>
                </a:p>
              </p:txBody>
            </p:sp>
            <p:sp>
              <p:nvSpPr>
                <p:cNvPr id="260" name="TextBox 259"/>
                <p:cNvSpPr txBox="1"/>
                <p:nvPr/>
              </p:nvSpPr>
              <p:spPr>
                <a:xfrm>
                  <a:off x="993544" y="4667796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Recreation</a:t>
                  </a:r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993544" y="4914017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Education</a:t>
                  </a:r>
                </a:p>
              </p:txBody>
            </p:sp>
            <p:sp>
              <p:nvSpPr>
                <p:cNvPr id="262" name="TextBox 261"/>
                <p:cNvSpPr txBox="1"/>
                <p:nvPr/>
              </p:nvSpPr>
              <p:spPr>
                <a:xfrm>
                  <a:off x="993544" y="5160237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Aesthetic</a:t>
                  </a:r>
                </a:p>
              </p:txBody>
            </p:sp>
          </p:grpSp>
          <p:grpSp>
            <p:nvGrpSpPr>
              <p:cNvPr id="243" name="Group 242"/>
              <p:cNvGrpSpPr/>
              <p:nvPr/>
            </p:nvGrpSpPr>
            <p:grpSpPr>
              <a:xfrm>
                <a:off x="6157465" y="2906505"/>
                <a:ext cx="2448269" cy="2487792"/>
                <a:chOff x="6157465" y="2906505"/>
                <a:chExt cx="2448269" cy="2487792"/>
              </a:xfrm>
            </p:grpSpPr>
            <p:grpSp>
              <p:nvGrpSpPr>
                <p:cNvPr id="244" name="Group 371"/>
                <p:cNvGrpSpPr/>
                <p:nvPr/>
              </p:nvGrpSpPr>
              <p:grpSpPr>
                <a:xfrm>
                  <a:off x="6157465" y="2906505"/>
                  <a:ext cx="2448269" cy="2487792"/>
                  <a:chOff x="993543" y="4337572"/>
                  <a:chExt cx="1741031" cy="2548540"/>
                </a:xfrm>
              </p:grpSpPr>
              <p:sp>
                <p:nvSpPr>
                  <p:cNvPr id="249" name="TextBox 248"/>
                  <p:cNvSpPr txBox="1"/>
                  <p:nvPr/>
                </p:nvSpPr>
                <p:spPr>
                  <a:xfrm>
                    <a:off x="993544" y="4337572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b="1" dirty="0">
                        <a:solidFill>
                          <a:prstClr val="black"/>
                        </a:solidFill>
                        <a:cs typeface="Arial" pitchFamily="34" charset="0"/>
                      </a:rPr>
                      <a:t>Regulating</a:t>
                    </a:r>
                  </a:p>
                </p:txBody>
              </p:sp>
              <p:sp>
                <p:nvSpPr>
                  <p:cNvPr id="250" name="TextBox 249"/>
                  <p:cNvSpPr txBox="1"/>
                  <p:nvPr/>
                </p:nvSpPr>
                <p:spPr>
                  <a:xfrm>
                    <a:off x="993544" y="4583793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	Groundwater recharge</a:t>
                    </a:r>
                  </a:p>
                </p:txBody>
              </p:sp>
              <p:sp>
                <p:nvSpPr>
                  <p:cNvPr id="252" name="TextBox 251"/>
                  <p:cNvSpPr txBox="1"/>
                  <p:nvPr/>
                </p:nvSpPr>
                <p:spPr>
                  <a:xfrm>
                    <a:off x="993544" y="4830014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	Flood mitigation</a:t>
                    </a:r>
                  </a:p>
                </p:txBody>
              </p:sp>
              <p:sp>
                <p:nvSpPr>
                  <p:cNvPr id="253" name="TextBox 252"/>
                  <p:cNvSpPr txBox="1"/>
                  <p:nvPr/>
                </p:nvSpPr>
                <p:spPr>
                  <a:xfrm>
                    <a:off x="993544" y="5076236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	Water purification</a:t>
                    </a:r>
                  </a:p>
                </p:txBody>
              </p:sp>
              <p:sp>
                <p:nvSpPr>
                  <p:cNvPr id="255" name="TextBox 254"/>
                  <p:cNvSpPr txBox="1"/>
                  <p:nvPr/>
                </p:nvSpPr>
                <p:spPr>
                  <a:xfrm>
                    <a:off x="993544" y="5321693"/>
                    <a:ext cx="1741030" cy="40988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lvl="1"/>
                    <a:r>
                      <a:rPr lang="en-GB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Local </a:t>
                    </a:r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climate and air </a:t>
                    </a:r>
                    <a:r>
                      <a:rPr lang="en-GB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 quality regulation </a:t>
                    </a:r>
                    <a:endParaRPr lang="en-GB" sz="10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993543" y="5972126"/>
                    <a:ext cx="1741030" cy="40988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lvl="1"/>
                    <a:r>
                      <a:rPr lang="en-GB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Global </a:t>
                    </a:r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climate and </a:t>
                    </a:r>
                    <a:r>
                      <a:rPr lang="en-GB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green house </a:t>
                    </a:r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gas </a:t>
                    </a:r>
                    <a:r>
                      <a:rPr lang="en-GB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regulation</a:t>
                    </a:r>
                    <a:endParaRPr lang="en-GB" sz="10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993544" y="6633879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	Pollination</a:t>
                    </a:r>
                  </a:p>
                </p:txBody>
              </p:sp>
            </p:grpSp>
            <p:sp>
              <p:nvSpPr>
                <p:cNvPr id="246" name="TextBox 245"/>
                <p:cNvSpPr txBox="1"/>
                <p:nvPr/>
              </p:nvSpPr>
              <p:spPr>
                <a:xfrm>
                  <a:off x="6157466" y="4267751"/>
                  <a:ext cx="2448268" cy="24622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GB" sz="1000" dirty="0" smtClean="0">
                      <a:solidFill>
                        <a:prstClr val="black"/>
                      </a:solidFill>
                      <a:cs typeface="Arial" pitchFamily="34" charset="0"/>
                    </a:rPr>
                    <a:t>Urban  Heat </a:t>
                  </a:r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 </a:t>
                  </a:r>
                  <a:r>
                    <a:rPr lang="en-GB" sz="1000" dirty="0" smtClean="0">
                      <a:solidFill>
                        <a:prstClr val="black"/>
                      </a:solidFill>
                      <a:cs typeface="Arial" pitchFamily="34" charset="0"/>
                    </a:rPr>
                    <a:t>Island Mitigation</a:t>
                  </a:r>
                  <a:endParaRPr lang="en-GB" sz="1000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47" name="TextBox 246"/>
                <p:cNvSpPr txBox="1"/>
                <p:nvPr/>
              </p:nvSpPr>
              <p:spPr>
                <a:xfrm>
                  <a:off x="6157466" y="4908627"/>
                  <a:ext cx="2448268" cy="24622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GB" sz="1000" dirty="0" smtClean="0">
                      <a:solidFill>
                        <a:prstClr val="black"/>
                      </a:solidFill>
                      <a:cs typeface="Arial" pitchFamily="34" charset="0"/>
                    </a:rPr>
                    <a:t>Carbon sequestration</a:t>
                  </a:r>
                  <a:endParaRPr lang="en-GB" sz="1000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220" name="Straight Connector 219"/>
            <p:cNvCxnSpPr>
              <a:stCxn id="274" idx="3"/>
              <a:endCxn id="246" idx="1"/>
            </p:cNvCxnSpPr>
            <p:nvPr/>
          </p:nvCxnSpPr>
          <p:spPr>
            <a:xfrm>
              <a:off x="2503732" y="2121567"/>
              <a:ext cx="3653734" cy="2269295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75" idx="3"/>
              <a:endCxn id="246" idx="1"/>
            </p:cNvCxnSpPr>
            <p:nvPr/>
          </p:nvCxnSpPr>
          <p:spPr>
            <a:xfrm>
              <a:off x="2503732" y="2742926"/>
              <a:ext cx="3653734" cy="1647936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73" idx="3"/>
              <a:endCxn id="246" idx="1"/>
            </p:cNvCxnSpPr>
            <p:nvPr/>
          </p:nvCxnSpPr>
          <p:spPr>
            <a:xfrm>
              <a:off x="2503732" y="1500145"/>
              <a:ext cx="3653734" cy="2890717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76" idx="3"/>
              <a:endCxn id="246" idx="1"/>
            </p:cNvCxnSpPr>
            <p:nvPr/>
          </p:nvCxnSpPr>
          <p:spPr>
            <a:xfrm>
              <a:off x="2503732" y="3393275"/>
              <a:ext cx="3653734" cy="997587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77" idx="3"/>
              <a:endCxn id="246" idx="1"/>
            </p:cNvCxnSpPr>
            <p:nvPr/>
          </p:nvCxnSpPr>
          <p:spPr>
            <a:xfrm>
              <a:off x="2503732" y="4008828"/>
              <a:ext cx="3653734" cy="382034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80" idx="3"/>
              <a:endCxn id="246" idx="1"/>
            </p:cNvCxnSpPr>
            <p:nvPr/>
          </p:nvCxnSpPr>
          <p:spPr>
            <a:xfrm flipV="1">
              <a:off x="2503732" y="4390862"/>
              <a:ext cx="3653734" cy="844700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73" idx="3"/>
              <a:endCxn id="247" idx="1"/>
            </p:cNvCxnSpPr>
            <p:nvPr/>
          </p:nvCxnSpPr>
          <p:spPr>
            <a:xfrm>
              <a:off x="2503732" y="1500145"/>
              <a:ext cx="3653734" cy="3531593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76" idx="3"/>
              <a:endCxn id="247" idx="1"/>
            </p:cNvCxnSpPr>
            <p:nvPr/>
          </p:nvCxnSpPr>
          <p:spPr>
            <a:xfrm>
              <a:off x="2503732" y="3393275"/>
              <a:ext cx="3653734" cy="1638463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77" idx="3"/>
              <a:endCxn id="247" idx="1"/>
            </p:cNvCxnSpPr>
            <p:nvPr/>
          </p:nvCxnSpPr>
          <p:spPr>
            <a:xfrm>
              <a:off x="2503732" y="4008828"/>
              <a:ext cx="3653734" cy="102291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280" idx="3"/>
              <a:endCxn id="247" idx="1"/>
            </p:cNvCxnSpPr>
            <p:nvPr/>
          </p:nvCxnSpPr>
          <p:spPr>
            <a:xfrm flipV="1">
              <a:off x="2503732" y="5031738"/>
              <a:ext cx="3653734" cy="203824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83" idx="3"/>
              <a:endCxn id="247" idx="1"/>
            </p:cNvCxnSpPr>
            <p:nvPr/>
          </p:nvCxnSpPr>
          <p:spPr>
            <a:xfrm flipV="1">
              <a:off x="2503732" y="5031738"/>
              <a:ext cx="3653734" cy="1435661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/>
          <p:cNvGrpSpPr/>
          <p:nvPr/>
        </p:nvGrpSpPr>
        <p:grpSpPr>
          <a:xfrm>
            <a:off x="257741" y="10268"/>
            <a:ext cx="8877300" cy="6840000"/>
            <a:chOff x="257741" y="10268"/>
            <a:chExt cx="8877300" cy="6840000"/>
          </a:xfrm>
        </p:grpSpPr>
        <p:grpSp>
          <p:nvGrpSpPr>
            <p:cNvPr id="11" name="Group 10"/>
            <p:cNvGrpSpPr/>
            <p:nvPr/>
          </p:nvGrpSpPr>
          <p:grpSpPr>
            <a:xfrm>
              <a:off x="257741" y="10268"/>
              <a:ext cx="8877300" cy="6840000"/>
              <a:chOff x="421075" y="71251"/>
              <a:chExt cx="8877300" cy="68400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421075" y="71251"/>
                <a:ext cx="8877300" cy="684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6" name="TextBox 105"/>
              <p:cNvSpPr txBox="1"/>
              <p:nvPr/>
            </p:nvSpPr>
            <p:spPr>
              <a:xfrm>
                <a:off x="569435" y="5109584"/>
                <a:ext cx="2161309" cy="36933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+mn-lt"/>
                    <a:cs typeface="Arial" pitchFamily="34" charset="0"/>
                  </a:rPr>
                  <a:t>Wetlands</a:t>
                </a:r>
                <a:endParaRPr lang="en-GB" dirty="0">
                  <a:latin typeface="+mn-lt"/>
                  <a:cs typeface="Arial" pitchFamily="34" charset="0"/>
                </a:endParaRPr>
              </a:p>
            </p:txBody>
          </p:sp>
        </p:grpSp>
        <p:sp>
          <p:nvSpPr>
            <p:cNvPr id="185" name="TextBox 184"/>
            <p:cNvSpPr txBox="1"/>
            <p:nvPr/>
          </p:nvSpPr>
          <p:spPr>
            <a:xfrm>
              <a:off x="3590306" y="1275538"/>
              <a:ext cx="5108363" cy="369331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Definition</a:t>
              </a:r>
            </a:p>
            <a:p>
              <a:r>
                <a:rPr lang="en-GB" dirty="0" smtClean="0"/>
                <a:t>A Storage based </a:t>
              </a:r>
              <a:r>
                <a:rPr lang="en-GB" dirty="0" err="1" smtClean="0"/>
                <a:t>SuDS</a:t>
              </a:r>
              <a:r>
                <a:rPr lang="en-GB" dirty="0" smtClean="0"/>
                <a:t> consisting of shallow ponds and marshes, covered almost entirely with aquatic vegetation.  Six types of </a:t>
              </a:r>
              <a:r>
                <a:rPr lang="en-GB" dirty="0" err="1" smtClean="0"/>
                <a:t>SuDS</a:t>
              </a:r>
              <a:r>
                <a:rPr lang="en-GB" dirty="0" smtClean="0"/>
                <a:t> wetlands (shallow wetlands, extended detention shallow wetlands, pocket wetlands, pond/wetland systems, submerged gravel wetlands, and wetland channels).  A positive water balance must be maintained in order to prevent the wetland from dying off.  Most </a:t>
              </a:r>
              <a:r>
                <a:rPr lang="en-GB" dirty="0" err="1" smtClean="0"/>
                <a:t>SuDS</a:t>
              </a:r>
              <a:r>
                <a:rPr lang="en-GB" dirty="0" smtClean="0"/>
                <a:t> wetlands in Europe are soil or gravel based horizontal-flow systems planted with </a:t>
              </a:r>
              <a:r>
                <a:rPr lang="en-GB" i="1" dirty="0" smtClean="0"/>
                <a:t>T. </a:t>
              </a:r>
              <a:r>
                <a:rPr lang="en-GB" i="1" dirty="0" err="1" smtClean="0"/>
                <a:t>Latifolia</a:t>
              </a:r>
              <a:r>
                <a:rPr lang="en-GB" i="1" dirty="0" smtClean="0"/>
                <a:t> </a:t>
              </a:r>
              <a:r>
                <a:rPr lang="en-GB" dirty="0" smtClean="0"/>
                <a:t>and/or </a:t>
              </a:r>
              <a:r>
                <a:rPr lang="en-GB" i="1" dirty="0" smtClean="0"/>
                <a:t>P. </a:t>
              </a:r>
              <a:r>
                <a:rPr lang="en-GB" i="1" dirty="0" err="1" smtClean="0"/>
                <a:t>Australis</a:t>
              </a:r>
              <a:r>
                <a:rPr lang="en-GB" dirty="0" smtClean="0"/>
                <a:t>).</a:t>
              </a:r>
            </a:p>
          </p:txBody>
        </p:sp>
        <p:sp>
          <p:nvSpPr>
            <p:cNvPr id="188" name="Right Arrow 187"/>
            <p:cNvSpPr/>
            <p:nvPr/>
          </p:nvSpPr>
          <p:spPr>
            <a:xfrm rot="19622332">
              <a:off x="2592371" y="4558632"/>
              <a:ext cx="937064" cy="3746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321697" y="128230"/>
            <a:ext cx="8526003" cy="2585323"/>
            <a:chOff x="321697" y="128230"/>
            <a:chExt cx="8526003" cy="2585323"/>
          </a:xfrm>
        </p:grpSpPr>
        <p:grpSp>
          <p:nvGrpSpPr>
            <p:cNvPr id="5" name="Group 4"/>
            <p:cNvGrpSpPr/>
            <p:nvPr/>
          </p:nvGrpSpPr>
          <p:grpSpPr>
            <a:xfrm>
              <a:off x="321697" y="128230"/>
              <a:ext cx="5617583" cy="2585323"/>
              <a:chOff x="-1661207" y="419638"/>
              <a:chExt cx="5617583" cy="2585323"/>
            </a:xfrm>
          </p:grpSpPr>
          <p:sp>
            <p:nvSpPr>
              <p:cNvPr id="179" name="TextBox 178"/>
              <p:cNvSpPr txBox="1"/>
              <p:nvPr/>
            </p:nvSpPr>
            <p:spPr>
              <a:xfrm>
                <a:off x="-1661207" y="419638"/>
                <a:ext cx="4791696" cy="258532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Description</a:t>
                </a:r>
              </a:p>
              <a:p>
                <a:r>
                  <a:rPr lang="en-US" dirty="0" smtClean="0"/>
                  <a:t>Habitats </a:t>
                </a:r>
                <a:r>
                  <a:rPr lang="en-US" dirty="0"/>
                  <a:t>provide everything that an individual plant or </a:t>
                </a:r>
                <a:r>
                  <a:rPr lang="en-US" dirty="0" smtClean="0"/>
                  <a:t>animal needs </a:t>
                </a:r>
                <a:r>
                  <a:rPr lang="en-US" dirty="0"/>
                  <a:t>to </a:t>
                </a:r>
                <a:r>
                  <a:rPr lang="en-US" dirty="0" smtClean="0"/>
                  <a:t>survive: food</a:t>
                </a:r>
                <a:r>
                  <a:rPr lang="en-US" dirty="0"/>
                  <a:t>, water, and shelter. Each </a:t>
                </a:r>
                <a:r>
                  <a:rPr lang="en-US" dirty="0" smtClean="0"/>
                  <a:t>ecosystem provides </a:t>
                </a:r>
                <a:r>
                  <a:rPr lang="en-US" dirty="0"/>
                  <a:t>different habitats that can be essential for a </a:t>
                </a:r>
                <a:r>
                  <a:rPr lang="en-US" dirty="0" smtClean="0"/>
                  <a:t>species’ lifecycle</a:t>
                </a:r>
                <a:r>
                  <a:rPr lang="en-US" dirty="0"/>
                  <a:t>. Migratory species including birds, fish, </a:t>
                </a:r>
                <a:r>
                  <a:rPr lang="en-US" dirty="0" smtClean="0"/>
                  <a:t>mammals and </a:t>
                </a:r>
                <a:r>
                  <a:rPr lang="en-US" dirty="0"/>
                  <a:t>insects all depend upon different ecosystems during </a:t>
                </a:r>
                <a:r>
                  <a:rPr lang="en-US" dirty="0" smtClean="0"/>
                  <a:t>their movements.</a:t>
                </a:r>
              </a:p>
            </p:txBody>
          </p:sp>
          <p:sp>
            <p:nvSpPr>
              <p:cNvPr id="182" name="Right Arrow 181"/>
              <p:cNvSpPr/>
              <p:nvPr/>
            </p:nvSpPr>
            <p:spPr>
              <a:xfrm rot="10800000">
                <a:off x="3222730" y="1272060"/>
                <a:ext cx="733646" cy="37861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81" name="TextBox 280"/>
            <p:cNvSpPr txBox="1"/>
            <p:nvPr/>
          </p:nvSpPr>
          <p:spPr>
            <a:xfrm>
              <a:off x="6083475" y="989933"/>
              <a:ext cx="2764225" cy="369332"/>
            </a:xfrm>
            <a:prstGeom prst="rect">
              <a:avLst/>
            </a:prstGeom>
            <a:solidFill>
              <a:srgbClr val="00602B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>
                  <a:solidFill>
                    <a:schemeClr val="bg1"/>
                  </a:solidFill>
                  <a:latin typeface="+mn-lt"/>
                  <a:cs typeface="Arial" pitchFamily="34" charset="0"/>
                </a:rPr>
                <a:t>Habitat for species</a:t>
              </a:r>
              <a:endParaRPr lang="en-US" dirty="0">
                <a:solidFill>
                  <a:schemeClr val="bg1"/>
                </a:solidFill>
                <a:latin typeface="+mn-lt"/>
                <a:cs typeface="Arial" pitchFamily="34" charset="0"/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278814" y="2125"/>
            <a:ext cx="8877300" cy="6840000"/>
            <a:chOff x="421075" y="71251"/>
            <a:chExt cx="8877300" cy="6840000"/>
          </a:xfrm>
        </p:grpSpPr>
        <p:sp>
          <p:nvSpPr>
            <p:cNvPr id="245" name="Rectangle 244"/>
            <p:cNvSpPr/>
            <p:nvPr/>
          </p:nvSpPr>
          <p:spPr>
            <a:xfrm>
              <a:off x="421075" y="71251"/>
              <a:ext cx="8877300" cy="6840000"/>
            </a:xfrm>
            <a:prstGeom prst="rect">
              <a:avLst/>
            </a:prstGeom>
            <a:solidFill>
              <a:schemeClr val="tx1">
                <a:lumMod val="50000"/>
                <a:lumOff val="50000"/>
                <a:alpha val="55000"/>
              </a:schemeClr>
            </a:solidFill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grpSp>
          <p:nvGrpSpPr>
            <p:cNvPr id="248" name="Group 247"/>
            <p:cNvGrpSpPr/>
            <p:nvPr/>
          </p:nvGrpSpPr>
          <p:grpSpPr>
            <a:xfrm>
              <a:off x="569435" y="1034216"/>
              <a:ext cx="8337004" cy="5328422"/>
              <a:chOff x="569435" y="1034216"/>
              <a:chExt cx="8337004" cy="5328422"/>
            </a:xfrm>
          </p:grpSpPr>
          <p:sp>
            <p:nvSpPr>
              <p:cNvPr id="251" name="TextBox 250"/>
              <p:cNvSpPr txBox="1"/>
              <p:nvPr/>
            </p:nvSpPr>
            <p:spPr>
              <a:xfrm>
                <a:off x="569435" y="5109584"/>
                <a:ext cx="2161309" cy="369332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+mn-lt"/>
                    <a:cs typeface="Arial" pitchFamily="34" charset="0"/>
                  </a:rPr>
                  <a:t>Wetlands</a:t>
                </a:r>
                <a:endParaRPr lang="en-GB" dirty="0">
                  <a:latin typeface="+mn-lt"/>
                  <a:cs typeface="Arial" pitchFamily="34" charset="0"/>
                </a:endParaRPr>
              </a:p>
            </p:txBody>
          </p:sp>
          <p:cxnSp>
            <p:nvCxnSpPr>
              <p:cNvPr id="254" name="Straight Connector 253"/>
              <p:cNvCxnSpPr>
                <a:stCxn id="251" idx="3"/>
                <a:endCxn id="278" idx="1"/>
              </p:cNvCxnSpPr>
              <p:nvPr/>
            </p:nvCxnSpPr>
            <p:spPr>
              <a:xfrm>
                <a:off x="2730744" y="5283431"/>
                <a:ext cx="3411470" cy="894541"/>
              </a:xfrm>
              <a:prstGeom prst="line">
                <a:avLst/>
              </a:prstGeom>
              <a:ln w="508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7" name="Straight Connector 256"/>
              <p:cNvCxnSpPr>
                <a:stCxn id="251" idx="3"/>
                <a:endCxn id="268" idx="1"/>
              </p:cNvCxnSpPr>
              <p:nvPr/>
            </p:nvCxnSpPr>
            <p:spPr>
              <a:xfrm flipV="1">
                <a:off x="2730744" y="3759146"/>
                <a:ext cx="3399848" cy="1524285"/>
              </a:xfrm>
              <a:prstGeom prst="line">
                <a:avLst/>
              </a:prstGeom>
              <a:ln w="508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3" name="Straight Connector 262"/>
              <p:cNvCxnSpPr>
                <a:stCxn id="251" idx="3"/>
                <a:endCxn id="271" idx="1"/>
              </p:cNvCxnSpPr>
              <p:nvPr/>
            </p:nvCxnSpPr>
            <p:spPr>
              <a:xfrm flipV="1">
                <a:off x="2730744" y="1218882"/>
                <a:ext cx="3411470" cy="4064549"/>
              </a:xfrm>
              <a:prstGeom prst="line">
                <a:avLst/>
              </a:prstGeom>
              <a:ln w="508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8" name="TextBox 267"/>
              <p:cNvSpPr txBox="1"/>
              <p:nvPr/>
            </p:nvSpPr>
            <p:spPr>
              <a:xfrm>
                <a:off x="6130592" y="3574480"/>
                <a:ext cx="2764224" cy="369332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+mn-lt"/>
                    <a:cs typeface="Arial" pitchFamily="34" charset="0"/>
                  </a:rPr>
                  <a:t>Water Purification</a:t>
                </a:r>
                <a:endParaRPr lang="en-GB" dirty="0"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71" name="TextBox 270"/>
              <p:cNvSpPr txBox="1"/>
              <p:nvPr/>
            </p:nvSpPr>
            <p:spPr>
              <a:xfrm>
                <a:off x="6142214" y="1034216"/>
                <a:ext cx="2764225" cy="369332"/>
              </a:xfrm>
              <a:prstGeom prst="rect">
                <a:avLst/>
              </a:prstGeom>
              <a:solidFill>
                <a:srgbClr val="00602B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Habitat for species</a:t>
                </a:r>
                <a:endParaRPr lang="en-US" dirty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78" name="TextBox 277"/>
              <p:cNvSpPr txBox="1"/>
              <p:nvPr/>
            </p:nvSpPr>
            <p:spPr>
              <a:xfrm>
                <a:off x="6142214" y="5993306"/>
                <a:ext cx="2752602" cy="369332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smtClean="0">
                    <a:solidFill>
                      <a:prstClr val="black"/>
                    </a:solidFill>
                    <a:latin typeface="+mn-lt"/>
                    <a:ea typeface="ＭＳ Ｐゴシック" pitchFamily="34" charset="-128"/>
                    <a:cs typeface="Arial" pitchFamily="34" charset="0"/>
                  </a:rPr>
                  <a:t>Recreation</a:t>
                </a:r>
                <a:endParaRPr lang="en-GB" dirty="0">
                  <a:solidFill>
                    <a:prstClr val="black"/>
                  </a:solidFill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</p:grpSp>
      </p:grpSp>
      <p:grpSp>
        <p:nvGrpSpPr>
          <p:cNvPr id="206" name="Group 205"/>
          <p:cNvGrpSpPr/>
          <p:nvPr/>
        </p:nvGrpSpPr>
        <p:grpSpPr>
          <a:xfrm>
            <a:off x="4806969" y="2148616"/>
            <a:ext cx="3745405" cy="3354389"/>
            <a:chOff x="4913887" y="2136633"/>
            <a:chExt cx="3745405" cy="3354389"/>
          </a:xfrm>
        </p:grpSpPr>
        <p:sp>
          <p:nvSpPr>
            <p:cNvPr id="209" name="TextBox 208"/>
            <p:cNvSpPr txBox="1"/>
            <p:nvPr/>
          </p:nvSpPr>
          <p:spPr>
            <a:xfrm>
              <a:off x="6063978" y="2136633"/>
              <a:ext cx="2595314" cy="92333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Wetlands are </a:t>
              </a:r>
              <a:r>
                <a:rPr lang="en-GB" b="1" dirty="0" smtClean="0"/>
                <a:t>Excellent</a:t>
              </a:r>
              <a:r>
                <a:rPr lang="en-GB" dirty="0" smtClean="0"/>
                <a:t> for Habitat for Species and Water Purification.</a:t>
              </a:r>
              <a:endParaRPr lang="en-GB" dirty="0"/>
            </a:p>
          </p:txBody>
        </p:sp>
        <p:sp>
          <p:nvSpPr>
            <p:cNvPr id="212" name="Right Arrow 211"/>
            <p:cNvSpPr/>
            <p:nvPr/>
          </p:nvSpPr>
          <p:spPr>
            <a:xfrm rot="1089866">
              <a:off x="5297828" y="2267980"/>
              <a:ext cx="688863" cy="3746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5" name="Right Arrow 214"/>
            <p:cNvSpPr/>
            <p:nvPr/>
          </p:nvSpPr>
          <p:spPr>
            <a:xfrm rot="18421766">
              <a:off x="5256529" y="3160376"/>
              <a:ext cx="918879" cy="3746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18" name="TextBox 217"/>
            <p:cNvSpPr txBox="1"/>
            <p:nvPr/>
          </p:nvSpPr>
          <p:spPr>
            <a:xfrm>
              <a:off x="6027929" y="4198122"/>
              <a:ext cx="2595314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/>
                <a:t>Wetlands are </a:t>
              </a:r>
              <a:r>
                <a:rPr lang="en-GB" b="1" dirty="0" smtClean="0"/>
                <a:t>Excellent</a:t>
              </a:r>
              <a:r>
                <a:rPr lang="en-GB" dirty="0" smtClean="0"/>
                <a:t> for Recreation.</a:t>
              </a:r>
              <a:endParaRPr lang="en-GB" dirty="0"/>
            </a:p>
          </p:txBody>
        </p:sp>
        <p:sp>
          <p:nvSpPr>
            <p:cNvPr id="221" name="Right Arrow 220"/>
            <p:cNvSpPr/>
            <p:nvPr/>
          </p:nvSpPr>
          <p:spPr>
            <a:xfrm rot="18986962">
              <a:off x="4913887" y="5116341"/>
              <a:ext cx="1216679" cy="3746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33405" y="252215"/>
            <a:ext cx="5537314" cy="6418684"/>
            <a:chOff x="328252" y="276278"/>
            <a:chExt cx="5537314" cy="6418684"/>
          </a:xfrm>
        </p:grpSpPr>
        <p:grpSp>
          <p:nvGrpSpPr>
            <p:cNvPr id="230" name="Group 229"/>
            <p:cNvGrpSpPr/>
            <p:nvPr/>
          </p:nvGrpSpPr>
          <p:grpSpPr>
            <a:xfrm>
              <a:off x="410146" y="5771632"/>
              <a:ext cx="5368227" cy="923330"/>
              <a:chOff x="1642044" y="321341"/>
              <a:chExt cx="5368227" cy="923330"/>
            </a:xfrm>
          </p:grpSpPr>
          <p:sp>
            <p:nvSpPr>
              <p:cNvPr id="233" name="TextBox 232"/>
              <p:cNvSpPr txBox="1"/>
              <p:nvPr/>
            </p:nvSpPr>
            <p:spPr>
              <a:xfrm>
                <a:off x="1642044" y="321341"/>
                <a:ext cx="3496419" cy="923330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Measurement Indicators</a:t>
                </a:r>
              </a:p>
              <a:p>
                <a:r>
                  <a:rPr lang="en-GB" dirty="0" smtClean="0"/>
                  <a:t>Landcover</a:t>
                </a:r>
                <a:r>
                  <a:rPr lang="en-GB" dirty="0"/>
                  <a:t>, Legal accessibility, Recreational structures</a:t>
                </a:r>
                <a:endParaRPr lang="en-GB" dirty="0" smtClean="0"/>
              </a:p>
            </p:txBody>
          </p:sp>
          <p:sp>
            <p:nvSpPr>
              <p:cNvPr id="236" name="Right Arrow 235"/>
              <p:cNvSpPr/>
              <p:nvPr/>
            </p:nvSpPr>
            <p:spPr>
              <a:xfrm rot="10800000">
                <a:off x="5257663" y="656493"/>
                <a:ext cx="1752608" cy="37468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2" name="Group 1"/>
            <p:cNvGrpSpPr/>
            <p:nvPr/>
          </p:nvGrpSpPr>
          <p:grpSpPr>
            <a:xfrm>
              <a:off x="328252" y="276278"/>
              <a:ext cx="5537314" cy="3182015"/>
              <a:chOff x="328252" y="276278"/>
              <a:chExt cx="5537314" cy="3182015"/>
            </a:xfrm>
          </p:grpSpPr>
          <p:grpSp>
            <p:nvGrpSpPr>
              <p:cNvPr id="227" name="Group 226"/>
              <p:cNvGrpSpPr/>
              <p:nvPr/>
            </p:nvGrpSpPr>
            <p:grpSpPr>
              <a:xfrm>
                <a:off x="328253" y="276278"/>
                <a:ext cx="5537313" cy="813911"/>
                <a:chOff x="487542" y="321341"/>
                <a:chExt cx="5537313" cy="813911"/>
              </a:xfrm>
            </p:grpSpPr>
            <p:sp>
              <p:nvSpPr>
                <p:cNvPr id="239" name="TextBox 238"/>
                <p:cNvSpPr txBox="1"/>
                <p:nvPr/>
              </p:nvSpPr>
              <p:spPr>
                <a:xfrm>
                  <a:off x="487542" y="321341"/>
                  <a:ext cx="4705514" cy="677108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b="1" dirty="0" smtClean="0"/>
                    <a:t>Measurement Indicators</a:t>
                  </a:r>
                </a:p>
                <a:p>
                  <a:r>
                    <a:rPr lang="en-GB" sz="2000" b="1" dirty="0">
                      <a:solidFill>
                        <a:srgbClr val="FF0000"/>
                      </a:solidFill>
                    </a:rPr>
                    <a:t>Habitat diversity</a:t>
                  </a:r>
                  <a:r>
                    <a:rPr lang="en-GB" dirty="0"/>
                    <a:t>, </a:t>
                  </a:r>
                  <a:r>
                    <a:rPr lang="en-GB" dirty="0" err="1"/>
                    <a:t>Landcover</a:t>
                  </a:r>
                  <a:r>
                    <a:rPr lang="en-GB" dirty="0"/>
                    <a:t>, Biodiversity</a:t>
                  </a:r>
                </a:p>
              </p:txBody>
            </p:sp>
            <p:sp>
              <p:nvSpPr>
                <p:cNvPr id="242" name="Right Arrow 241"/>
                <p:cNvSpPr/>
                <p:nvPr/>
              </p:nvSpPr>
              <p:spPr>
                <a:xfrm rot="11880416">
                  <a:off x="5257663" y="760571"/>
                  <a:ext cx="767192" cy="374681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</p:grpSp>
          <p:sp>
            <p:nvSpPr>
              <p:cNvPr id="197" name="Right Arrow 196"/>
              <p:cNvSpPr/>
              <p:nvPr/>
            </p:nvSpPr>
            <p:spPr>
              <a:xfrm rot="5400000">
                <a:off x="1994912" y="1133138"/>
                <a:ext cx="609005" cy="378613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00" name="TextBox 199"/>
              <p:cNvSpPr txBox="1"/>
              <p:nvPr/>
            </p:nvSpPr>
            <p:spPr>
              <a:xfrm>
                <a:off x="328252" y="1703967"/>
                <a:ext cx="3440801" cy="175432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Habitat diversity</a:t>
                </a:r>
                <a:endParaRPr lang="en-GB" b="1" dirty="0"/>
              </a:p>
              <a:p>
                <a:r>
                  <a:rPr lang="en-GB" i="1" dirty="0" smtClean="0"/>
                  <a:t>Aquatic</a:t>
                </a:r>
                <a:r>
                  <a:rPr lang="en-GB" dirty="0" smtClean="0"/>
                  <a:t>: aquatic </a:t>
                </a:r>
                <a:r>
                  <a:rPr lang="en-GB" dirty="0" err="1" smtClean="0"/>
                  <a:t>mesohabitats</a:t>
                </a:r>
                <a:r>
                  <a:rPr lang="en-GB" dirty="0" smtClean="0"/>
                  <a:t> coverage.</a:t>
                </a:r>
              </a:p>
              <a:p>
                <a:endParaRPr lang="en-GB" dirty="0" smtClean="0"/>
              </a:p>
              <a:p>
                <a:r>
                  <a:rPr lang="en-GB" i="1" dirty="0" smtClean="0"/>
                  <a:t>Terrestrial</a:t>
                </a:r>
                <a:r>
                  <a:rPr lang="en-GB" dirty="0" smtClean="0"/>
                  <a:t>: terrestrial vegetation structure and coverage.</a:t>
                </a:r>
                <a:endParaRPr lang="en-GB" dirty="0"/>
              </a:p>
            </p:txBody>
          </p:sp>
        </p:grpSp>
      </p:grpSp>
      <p:grpSp>
        <p:nvGrpSpPr>
          <p:cNvPr id="3" name="Group 2"/>
          <p:cNvGrpSpPr/>
          <p:nvPr/>
        </p:nvGrpSpPr>
        <p:grpSpPr>
          <a:xfrm>
            <a:off x="5606271" y="1439949"/>
            <a:ext cx="3178119" cy="1890120"/>
            <a:chOff x="5601118" y="1464012"/>
            <a:chExt cx="3178119" cy="1890120"/>
          </a:xfrm>
        </p:grpSpPr>
        <p:sp>
          <p:nvSpPr>
            <p:cNvPr id="173" name="TextBox 172"/>
            <p:cNvSpPr txBox="1"/>
            <p:nvPr/>
          </p:nvSpPr>
          <p:spPr>
            <a:xfrm>
              <a:off x="5601118" y="2153803"/>
              <a:ext cx="3178119" cy="120032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sz="2400" b="1" dirty="0">
                  <a:solidFill>
                    <a:srgbClr val="FF0000"/>
                  </a:solidFill>
                </a:rPr>
                <a:t>Valuation indicators</a:t>
              </a:r>
            </a:p>
            <a:p>
              <a:r>
                <a:rPr lang="en-GB" sz="2400" dirty="0"/>
                <a:t>Travel Cost, Benefit Transfer</a:t>
              </a:r>
            </a:p>
          </p:txBody>
        </p:sp>
        <p:sp>
          <p:nvSpPr>
            <p:cNvPr id="176" name="Right Arrow 175"/>
            <p:cNvSpPr/>
            <p:nvPr/>
          </p:nvSpPr>
          <p:spPr>
            <a:xfrm rot="5400000">
              <a:off x="6884734" y="1471396"/>
              <a:ext cx="609005" cy="594237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32838489"/>
      </p:ext>
    </p:extLst>
  </p:cSld>
  <p:clrMapOvr>
    <a:masterClrMapping/>
  </p:clrMapOvr>
  <p:transition advTm="1213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1000" y="238695"/>
            <a:ext cx="8205580" cy="6440127"/>
            <a:chOff x="510999" y="238695"/>
            <a:chExt cx="8106489" cy="6440127"/>
          </a:xfrm>
        </p:grpSpPr>
        <p:sp>
          <p:nvSpPr>
            <p:cNvPr id="7" name="TextBox 6"/>
            <p:cNvSpPr txBox="1"/>
            <p:nvPr/>
          </p:nvSpPr>
          <p:spPr>
            <a:xfrm>
              <a:off x="614306" y="238695"/>
              <a:ext cx="178611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prstClr val="black"/>
                  </a:solidFill>
                  <a:cs typeface="Arial" pitchFamily="34" charset="0"/>
                </a:rPr>
                <a:t>SuDS type</a:t>
              </a:r>
            </a:p>
          </p:txBody>
        </p:sp>
        <p:cxnSp>
          <p:nvCxnSpPr>
            <p:cNvPr id="11" name="Straight Connector 10"/>
            <p:cNvCxnSpPr>
              <a:stCxn id="113" idx="3"/>
              <a:endCxn id="98" idx="1"/>
            </p:cNvCxnSpPr>
            <p:nvPr/>
          </p:nvCxnSpPr>
          <p:spPr>
            <a:xfrm>
              <a:off x="2503732" y="888648"/>
              <a:ext cx="3665468" cy="3048945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14" idx="3"/>
              <a:endCxn id="98" idx="1"/>
            </p:cNvCxnSpPr>
            <p:nvPr/>
          </p:nvCxnSpPr>
          <p:spPr>
            <a:xfrm>
              <a:off x="2503732" y="1500145"/>
              <a:ext cx="3665468" cy="2437448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17" idx="3"/>
              <a:endCxn id="98" idx="1"/>
            </p:cNvCxnSpPr>
            <p:nvPr/>
          </p:nvCxnSpPr>
          <p:spPr>
            <a:xfrm>
              <a:off x="2503732" y="3393275"/>
              <a:ext cx="3665468" cy="544318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7" idx="3"/>
              <a:endCxn id="100" idx="1"/>
            </p:cNvCxnSpPr>
            <p:nvPr/>
          </p:nvCxnSpPr>
          <p:spPr>
            <a:xfrm>
              <a:off x="2503732" y="3393275"/>
              <a:ext cx="3665467" cy="779587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7" idx="3"/>
              <a:endCxn id="112" idx="1"/>
            </p:cNvCxnSpPr>
            <p:nvPr/>
          </p:nvCxnSpPr>
          <p:spPr>
            <a:xfrm flipV="1">
              <a:off x="2503732" y="1338401"/>
              <a:ext cx="3653753" cy="2054874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7" idx="3"/>
              <a:endCxn id="102" idx="1"/>
            </p:cNvCxnSpPr>
            <p:nvPr/>
          </p:nvCxnSpPr>
          <p:spPr>
            <a:xfrm>
              <a:off x="2503732" y="3393275"/>
              <a:ext cx="3665468" cy="1282749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0" idx="3"/>
              <a:endCxn id="97" idx="1"/>
            </p:cNvCxnSpPr>
            <p:nvPr/>
          </p:nvCxnSpPr>
          <p:spPr>
            <a:xfrm flipV="1">
              <a:off x="2503732" y="3437432"/>
              <a:ext cx="3665487" cy="1798130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0" idx="3"/>
              <a:endCxn id="112" idx="1"/>
            </p:cNvCxnSpPr>
            <p:nvPr/>
          </p:nvCxnSpPr>
          <p:spPr>
            <a:xfrm flipV="1">
              <a:off x="2503732" y="1338401"/>
              <a:ext cx="3653753" cy="3897161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0" idx="3"/>
              <a:endCxn id="100" idx="1"/>
            </p:cNvCxnSpPr>
            <p:nvPr/>
          </p:nvCxnSpPr>
          <p:spPr>
            <a:xfrm flipV="1">
              <a:off x="2503732" y="4172862"/>
              <a:ext cx="3665467" cy="1062700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0" idx="3"/>
              <a:endCxn id="104" idx="1"/>
            </p:cNvCxnSpPr>
            <p:nvPr/>
          </p:nvCxnSpPr>
          <p:spPr>
            <a:xfrm>
              <a:off x="2503732" y="5235562"/>
              <a:ext cx="3665459" cy="60066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20" idx="3"/>
              <a:endCxn id="106" idx="1"/>
            </p:cNvCxnSpPr>
            <p:nvPr/>
          </p:nvCxnSpPr>
          <p:spPr>
            <a:xfrm>
              <a:off x="2503732" y="5235562"/>
              <a:ext cx="3665465" cy="848966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20" idx="3"/>
              <a:endCxn id="102" idx="1"/>
            </p:cNvCxnSpPr>
            <p:nvPr/>
          </p:nvCxnSpPr>
          <p:spPr>
            <a:xfrm flipV="1">
              <a:off x="2503732" y="4676024"/>
              <a:ext cx="3665468" cy="559538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8" idx="3"/>
              <a:endCxn id="112" idx="1"/>
            </p:cNvCxnSpPr>
            <p:nvPr/>
          </p:nvCxnSpPr>
          <p:spPr>
            <a:xfrm flipV="1">
              <a:off x="2503732" y="1338401"/>
              <a:ext cx="3653753" cy="2670427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18" idx="3"/>
              <a:endCxn id="97" idx="1"/>
            </p:cNvCxnSpPr>
            <p:nvPr/>
          </p:nvCxnSpPr>
          <p:spPr>
            <a:xfrm flipV="1">
              <a:off x="2503732" y="3437432"/>
              <a:ext cx="3665487" cy="571396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18" idx="3"/>
              <a:endCxn id="98" idx="1"/>
            </p:cNvCxnSpPr>
            <p:nvPr/>
          </p:nvCxnSpPr>
          <p:spPr>
            <a:xfrm flipV="1">
              <a:off x="2503732" y="3937593"/>
              <a:ext cx="3665468" cy="71235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18" idx="3"/>
              <a:endCxn id="100" idx="1"/>
            </p:cNvCxnSpPr>
            <p:nvPr/>
          </p:nvCxnSpPr>
          <p:spPr>
            <a:xfrm>
              <a:off x="2503732" y="4008828"/>
              <a:ext cx="3665467" cy="164034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8" idx="3"/>
              <a:endCxn id="104" idx="1"/>
            </p:cNvCxnSpPr>
            <p:nvPr/>
          </p:nvCxnSpPr>
          <p:spPr>
            <a:xfrm>
              <a:off x="2503732" y="4008828"/>
              <a:ext cx="3665459" cy="1827403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8" idx="3"/>
              <a:endCxn id="106" idx="1"/>
            </p:cNvCxnSpPr>
            <p:nvPr/>
          </p:nvCxnSpPr>
          <p:spPr>
            <a:xfrm>
              <a:off x="2503732" y="4008828"/>
              <a:ext cx="3665465" cy="207570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18" idx="3"/>
              <a:endCxn id="102" idx="1"/>
            </p:cNvCxnSpPr>
            <p:nvPr/>
          </p:nvCxnSpPr>
          <p:spPr>
            <a:xfrm>
              <a:off x="2503732" y="4008828"/>
              <a:ext cx="3665468" cy="667196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16" idx="3"/>
              <a:endCxn id="112" idx="1"/>
            </p:cNvCxnSpPr>
            <p:nvPr/>
          </p:nvCxnSpPr>
          <p:spPr>
            <a:xfrm flipV="1">
              <a:off x="2503732" y="1338401"/>
              <a:ext cx="3653753" cy="1404525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16" idx="3"/>
              <a:endCxn id="98" idx="1"/>
            </p:cNvCxnSpPr>
            <p:nvPr/>
          </p:nvCxnSpPr>
          <p:spPr>
            <a:xfrm>
              <a:off x="2503732" y="2742926"/>
              <a:ext cx="3665468" cy="1194667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16" idx="3"/>
              <a:endCxn id="100" idx="1"/>
            </p:cNvCxnSpPr>
            <p:nvPr/>
          </p:nvCxnSpPr>
          <p:spPr>
            <a:xfrm>
              <a:off x="2503732" y="2742926"/>
              <a:ext cx="3665467" cy="1429936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16" idx="3"/>
              <a:endCxn id="102" idx="1"/>
            </p:cNvCxnSpPr>
            <p:nvPr/>
          </p:nvCxnSpPr>
          <p:spPr>
            <a:xfrm>
              <a:off x="2503732" y="2742926"/>
              <a:ext cx="3665468" cy="1933098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22" idx="3"/>
              <a:endCxn id="112" idx="1"/>
            </p:cNvCxnSpPr>
            <p:nvPr/>
          </p:nvCxnSpPr>
          <p:spPr>
            <a:xfrm flipV="1">
              <a:off x="2503732" y="1338401"/>
              <a:ext cx="3653753" cy="5128998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22" idx="3"/>
              <a:endCxn id="102" idx="1"/>
            </p:cNvCxnSpPr>
            <p:nvPr/>
          </p:nvCxnSpPr>
          <p:spPr>
            <a:xfrm flipV="1">
              <a:off x="2503732" y="4676024"/>
              <a:ext cx="3665468" cy="1791375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19" idx="3"/>
              <a:endCxn id="97" idx="1"/>
            </p:cNvCxnSpPr>
            <p:nvPr/>
          </p:nvCxnSpPr>
          <p:spPr>
            <a:xfrm flipV="1">
              <a:off x="2503732" y="3437432"/>
              <a:ext cx="3665487" cy="1213246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19" idx="3"/>
              <a:endCxn id="98" idx="1"/>
            </p:cNvCxnSpPr>
            <p:nvPr/>
          </p:nvCxnSpPr>
          <p:spPr>
            <a:xfrm flipV="1">
              <a:off x="2503732" y="3937593"/>
              <a:ext cx="3665468" cy="713085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21" idx="3"/>
              <a:endCxn id="98" idx="1"/>
            </p:cNvCxnSpPr>
            <p:nvPr/>
          </p:nvCxnSpPr>
          <p:spPr>
            <a:xfrm flipV="1">
              <a:off x="2503732" y="3937593"/>
              <a:ext cx="3665468" cy="193523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15" idx="3"/>
              <a:endCxn id="112" idx="1"/>
            </p:cNvCxnSpPr>
            <p:nvPr/>
          </p:nvCxnSpPr>
          <p:spPr>
            <a:xfrm flipV="1">
              <a:off x="2503732" y="1338401"/>
              <a:ext cx="3653753" cy="783166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15" idx="3"/>
              <a:endCxn id="98" idx="1"/>
            </p:cNvCxnSpPr>
            <p:nvPr/>
          </p:nvCxnSpPr>
          <p:spPr>
            <a:xfrm>
              <a:off x="2503732" y="2121567"/>
              <a:ext cx="3665468" cy="1816026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15" idx="3"/>
              <a:endCxn id="100" idx="1"/>
            </p:cNvCxnSpPr>
            <p:nvPr/>
          </p:nvCxnSpPr>
          <p:spPr>
            <a:xfrm>
              <a:off x="2503732" y="2121567"/>
              <a:ext cx="3665467" cy="2051295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15" idx="3"/>
              <a:endCxn id="102" idx="1"/>
            </p:cNvCxnSpPr>
            <p:nvPr/>
          </p:nvCxnSpPr>
          <p:spPr>
            <a:xfrm>
              <a:off x="2503732" y="2121567"/>
              <a:ext cx="3665468" cy="2554457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473"/>
            <p:cNvGrpSpPr/>
            <p:nvPr/>
          </p:nvGrpSpPr>
          <p:grpSpPr>
            <a:xfrm>
              <a:off x="510999" y="677225"/>
              <a:ext cx="1992733" cy="6001597"/>
              <a:chOff x="-1139589" y="518894"/>
              <a:chExt cx="1479106" cy="5109601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-1139589" y="518894"/>
                <a:ext cx="1479106" cy="360000"/>
              </a:xfrm>
              <a:prstGeom prst="rect">
                <a:avLst/>
              </a:prstGeom>
              <a:solidFill>
                <a:srgbClr val="940255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white"/>
                    </a:solidFill>
                    <a:cs typeface="Arial" pitchFamily="34" charset="0"/>
                  </a:rPr>
                  <a:t>Rainwater Harvesting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-1139589" y="1039506"/>
                <a:ext cx="1479106" cy="36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Pervious pavements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-1139589" y="1568569"/>
                <a:ext cx="1479106" cy="360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Filter strips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-1139589" y="2097577"/>
                <a:ext cx="1479106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Swales</a:t>
                </a:r>
              </a:p>
            </p:txBody>
          </p:sp>
          <p:sp>
            <p:nvSpPr>
              <p:cNvPr id="117" name="TextBox 136"/>
              <p:cNvSpPr txBox="1"/>
              <p:nvPr/>
            </p:nvSpPr>
            <p:spPr>
              <a:xfrm>
                <a:off x="-1139589" y="2651267"/>
                <a:ext cx="1479106" cy="36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Green roofs</a:t>
                </a:r>
              </a:p>
            </p:txBody>
          </p:sp>
          <p:sp>
            <p:nvSpPr>
              <p:cNvPr id="118" name="TextBox 137"/>
              <p:cNvSpPr txBox="1"/>
              <p:nvPr/>
            </p:nvSpPr>
            <p:spPr>
              <a:xfrm>
                <a:off x="-1139589" y="3175333"/>
                <a:ext cx="1479106" cy="360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Ponds</a:t>
                </a:r>
              </a:p>
            </p:txBody>
          </p:sp>
          <p:sp>
            <p:nvSpPr>
              <p:cNvPr id="119" name="TextBox 138"/>
              <p:cNvSpPr txBox="1"/>
              <p:nvPr/>
            </p:nvSpPr>
            <p:spPr>
              <a:xfrm>
                <a:off x="-1139589" y="3720955"/>
                <a:ext cx="1479106" cy="361663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Infiltration </a:t>
                </a:r>
                <a:r>
                  <a:rPr lang="en-GB" sz="1000" dirty="0" smtClean="0">
                    <a:solidFill>
                      <a:prstClr val="black"/>
                    </a:solidFill>
                    <a:cs typeface="Arial" pitchFamily="34" charset="0"/>
                  </a:rPr>
                  <a:t>devices</a:t>
                </a:r>
                <a:endParaRPr lang="en-GB" sz="1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-1139589" y="4219742"/>
                <a:ext cx="1479106" cy="360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Wetlands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-1139589" y="4762295"/>
                <a:ext cx="1479106" cy="36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white"/>
                    </a:solidFill>
                    <a:cs typeface="Arial" pitchFamily="34" charset="0"/>
                  </a:rPr>
                  <a:t>Underground storage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-1139589" y="5268495"/>
                <a:ext cx="1479106" cy="360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err="1">
                    <a:solidFill>
                      <a:prstClr val="black"/>
                    </a:solidFill>
                    <a:cs typeface="Arial" pitchFamily="34" charset="0"/>
                  </a:rPr>
                  <a:t>Bioretention</a:t>
                </a:r>
                <a:endParaRPr lang="en-GB" sz="1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73" name="Straight Connector 72"/>
            <p:cNvCxnSpPr>
              <a:stCxn id="120" idx="3"/>
              <a:endCxn id="98" idx="1"/>
            </p:cNvCxnSpPr>
            <p:nvPr/>
          </p:nvCxnSpPr>
          <p:spPr>
            <a:xfrm flipV="1">
              <a:off x="2503732" y="3937593"/>
              <a:ext cx="3665468" cy="129796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180"/>
            <p:cNvGrpSpPr/>
            <p:nvPr/>
          </p:nvGrpSpPr>
          <p:grpSpPr>
            <a:xfrm>
              <a:off x="6154497" y="395987"/>
              <a:ext cx="2462991" cy="5812013"/>
              <a:chOff x="6154497" y="395987"/>
              <a:chExt cx="2462991" cy="5812013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6154497" y="395987"/>
                <a:ext cx="245124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prstClr val="black"/>
                    </a:solidFill>
                    <a:cs typeface="Arial" pitchFamily="34" charset="0"/>
                  </a:rPr>
                  <a:t>Ecosystem </a:t>
                </a:r>
                <a:r>
                  <a:rPr lang="en-GB" sz="1600" b="1" dirty="0" smtClean="0">
                    <a:solidFill>
                      <a:prstClr val="black"/>
                    </a:solidFill>
                    <a:cs typeface="Arial" pitchFamily="34" charset="0"/>
                  </a:rPr>
                  <a:t>Disservice</a:t>
                </a:r>
                <a:endParaRPr lang="en-GB" sz="1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89" name="Group 472"/>
              <p:cNvGrpSpPr/>
              <p:nvPr/>
            </p:nvGrpSpPr>
            <p:grpSpPr>
              <a:xfrm>
                <a:off x="6157484" y="887127"/>
                <a:ext cx="2448268" cy="651329"/>
                <a:chOff x="4048024" y="890705"/>
                <a:chExt cx="1545264" cy="651329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4048024" y="890705"/>
                  <a:ext cx="1545264" cy="246945"/>
                </a:xfrm>
                <a:prstGeom prst="rect">
                  <a:avLst/>
                </a:prstGeom>
                <a:solidFill>
                  <a:srgbClr val="00602B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>
                      <a:solidFill>
                        <a:prstClr val="white"/>
                      </a:solidFill>
                      <a:cs typeface="Arial" pitchFamily="34" charset="0"/>
                    </a:rPr>
                    <a:t>Supporting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4048024" y="1141924"/>
                  <a:ext cx="1545264" cy="400110"/>
                </a:xfrm>
                <a:prstGeom prst="rect">
                  <a:avLst/>
                </a:prstGeom>
                <a:solidFill>
                  <a:srgbClr val="00602B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schemeClr val="bg2"/>
                      </a:solidFill>
                      <a:cs typeface="Arial" pitchFamily="34" charset="0"/>
                    </a:rPr>
                    <a:t>	</a:t>
                  </a:r>
                  <a:r>
                    <a:rPr lang="en-GB" sz="1000" dirty="0" smtClean="0">
                      <a:solidFill>
                        <a:schemeClr val="bg2"/>
                      </a:solidFill>
                      <a:cs typeface="Arial" pitchFamily="34" charset="0"/>
                    </a:rPr>
                    <a:t>Littering by animals foraging 	in bins</a:t>
                  </a:r>
                  <a:endParaRPr lang="en-GB" sz="1000" dirty="0">
                    <a:solidFill>
                      <a:schemeClr val="bg2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91" name="Group 425"/>
              <p:cNvGrpSpPr/>
              <p:nvPr/>
            </p:nvGrpSpPr>
            <p:grpSpPr>
              <a:xfrm>
                <a:off x="6169190" y="5463577"/>
                <a:ext cx="2448275" cy="744423"/>
                <a:chOff x="1001881" y="4157463"/>
                <a:chExt cx="1741035" cy="762601"/>
              </a:xfrm>
              <a:solidFill>
                <a:schemeClr val="accent4"/>
              </a:solidFill>
            </p:grpSpPr>
            <p:sp>
              <p:nvSpPr>
                <p:cNvPr id="103" name="TextBox 102"/>
                <p:cNvSpPr txBox="1"/>
                <p:nvPr/>
              </p:nvSpPr>
              <p:spPr>
                <a:xfrm>
                  <a:off x="1001886" y="4157463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>
                      <a:solidFill>
                        <a:prstClr val="black"/>
                      </a:solidFill>
                      <a:cs typeface="Arial" pitchFamily="34" charset="0"/>
                    </a:rPr>
                    <a:t>Cultural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1001881" y="4412731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</a:t>
                  </a:r>
                  <a:r>
                    <a:rPr lang="en-GB" sz="1000" dirty="0" smtClean="0">
                      <a:solidFill>
                        <a:prstClr val="black"/>
                      </a:solidFill>
                      <a:cs typeface="Arial" pitchFamily="34" charset="0"/>
                    </a:rPr>
                    <a:t>Land use conflicts</a:t>
                  </a:r>
                  <a:endParaRPr lang="en-GB" sz="1000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1001885" y="4667089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</a:t>
                  </a:r>
                  <a:r>
                    <a:rPr lang="en-GB" sz="1000" dirty="0" smtClean="0">
                      <a:solidFill>
                        <a:prstClr val="black"/>
                      </a:solidFill>
                      <a:cs typeface="Arial" pitchFamily="34" charset="0"/>
                    </a:rPr>
                    <a:t>Fear and stress</a:t>
                  </a:r>
                  <a:endParaRPr lang="en-GB" sz="1000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92" name="Group 204"/>
              <p:cNvGrpSpPr/>
              <p:nvPr/>
            </p:nvGrpSpPr>
            <p:grpSpPr>
              <a:xfrm>
                <a:off x="6169200" y="3058742"/>
                <a:ext cx="2448288" cy="1740393"/>
                <a:chOff x="6169200" y="3058742"/>
                <a:chExt cx="2448288" cy="1740393"/>
              </a:xfrm>
            </p:grpSpPr>
            <p:grpSp>
              <p:nvGrpSpPr>
                <p:cNvPr id="93" name="Group 371"/>
                <p:cNvGrpSpPr/>
                <p:nvPr/>
              </p:nvGrpSpPr>
              <p:grpSpPr>
                <a:xfrm>
                  <a:off x="6169200" y="3058742"/>
                  <a:ext cx="2448288" cy="1740393"/>
                  <a:chOff x="1001887" y="4493525"/>
                  <a:chExt cx="1741043" cy="1782891"/>
                </a:xfrm>
              </p:grpSpPr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1001887" y="4493525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b="1" dirty="0">
                        <a:solidFill>
                          <a:prstClr val="black"/>
                        </a:solidFill>
                        <a:cs typeface="Arial" pitchFamily="34" charset="0"/>
                      </a:rPr>
                      <a:t>Regulating</a:t>
                    </a: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1001900" y="4755346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cs typeface="Arial" pitchFamily="34" charset="0"/>
                      </a:rPr>
                      <a:t>	</a:t>
                    </a:r>
                    <a:r>
                      <a:rPr lang="en-GB" sz="1000" dirty="0" smtClean="0">
                        <a:cs typeface="Arial" pitchFamily="34" charset="0"/>
                      </a:rPr>
                      <a:t>Drainage failures</a:t>
                    </a:r>
                    <a:endParaRPr lang="en-GB" sz="10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1001887" y="5267720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cs typeface="Arial" pitchFamily="34" charset="0"/>
                      </a:rPr>
                      <a:t>	</a:t>
                    </a:r>
                    <a:r>
                      <a:rPr lang="en-GB" sz="1000" dirty="0" smtClean="0">
                        <a:cs typeface="Arial" pitchFamily="34" charset="0"/>
                      </a:rPr>
                      <a:t>Maintenance</a:t>
                    </a:r>
                    <a:endParaRPr lang="en-GB" sz="10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1001887" y="5508734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lvl="1"/>
                    <a:r>
                      <a:rPr lang="en-GB" sz="1000" dirty="0" smtClean="0">
                        <a:cs typeface="Arial" pitchFamily="34" charset="0"/>
                      </a:rPr>
                      <a:t>VOC emissions</a:t>
                    </a:r>
                    <a:endParaRPr lang="en-GB" sz="10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1001887" y="6024183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cs typeface="Arial" pitchFamily="34" charset="0"/>
                      </a:rPr>
                      <a:t>	</a:t>
                    </a:r>
                    <a:r>
                      <a:rPr lang="en-GB" sz="1000" dirty="0" smtClean="0">
                        <a:cs typeface="Arial" pitchFamily="34" charset="0"/>
                      </a:rPr>
                      <a:t>Plant pollen allergies</a:t>
                    </a:r>
                    <a:endParaRPr lang="en-GB" sz="1000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95" name="TextBox 94"/>
                <p:cNvSpPr txBox="1"/>
                <p:nvPr/>
              </p:nvSpPr>
              <p:spPr>
                <a:xfrm>
                  <a:off x="6169218" y="4295972"/>
                  <a:ext cx="2448268" cy="24622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GB" sz="1000" dirty="0" smtClean="0">
                      <a:cs typeface="Arial" pitchFamily="34" charset="0"/>
                    </a:rPr>
                    <a:t>Damage to infrastructures</a:t>
                  </a:r>
                  <a:endParaRPr lang="en-GB" sz="1000" dirty="0"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83" name="Straight Connector 82"/>
            <p:cNvCxnSpPr>
              <a:stCxn id="114" idx="3"/>
              <a:endCxn id="95" idx="1"/>
            </p:cNvCxnSpPr>
            <p:nvPr/>
          </p:nvCxnSpPr>
          <p:spPr>
            <a:xfrm>
              <a:off x="2503732" y="1500145"/>
              <a:ext cx="3665486" cy="2918938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117" idx="3"/>
              <a:endCxn id="95" idx="1"/>
            </p:cNvCxnSpPr>
            <p:nvPr/>
          </p:nvCxnSpPr>
          <p:spPr>
            <a:xfrm>
              <a:off x="2503732" y="3393275"/>
              <a:ext cx="3665486" cy="1025808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22" idx="3"/>
              <a:endCxn id="95" idx="1"/>
            </p:cNvCxnSpPr>
            <p:nvPr/>
          </p:nvCxnSpPr>
          <p:spPr>
            <a:xfrm flipV="1">
              <a:off x="2503732" y="4419083"/>
              <a:ext cx="3665486" cy="2048316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9" name="TextBox 248"/>
          <p:cNvSpPr txBox="1"/>
          <p:nvPr/>
        </p:nvSpPr>
        <p:spPr>
          <a:xfrm>
            <a:off x="6226496" y="1547981"/>
            <a:ext cx="2478194" cy="246221"/>
          </a:xfrm>
          <a:prstGeom prst="rect">
            <a:avLst/>
          </a:prstGeom>
          <a:solidFill>
            <a:srgbClr val="00602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cs typeface="Arial" pitchFamily="34" charset="0"/>
              </a:rPr>
              <a:t>	</a:t>
            </a:r>
            <a:r>
              <a:rPr lang="en-GB" sz="1000" dirty="0" smtClean="0">
                <a:solidFill>
                  <a:schemeClr val="bg2"/>
                </a:solidFill>
                <a:cs typeface="Arial" pitchFamily="34" charset="0"/>
              </a:rPr>
              <a:t>Disease carrying animals</a:t>
            </a:r>
            <a:endParaRPr lang="en-GB" sz="1000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6226491" y="1803727"/>
            <a:ext cx="2478194" cy="400110"/>
          </a:xfrm>
          <a:prstGeom prst="rect">
            <a:avLst/>
          </a:prstGeom>
          <a:solidFill>
            <a:srgbClr val="00602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cs typeface="Arial" pitchFamily="34" charset="0"/>
              </a:rPr>
              <a:t>	</a:t>
            </a:r>
            <a:r>
              <a:rPr lang="en-GB" sz="1000" dirty="0" smtClean="0">
                <a:solidFill>
                  <a:schemeClr val="bg2"/>
                </a:solidFill>
                <a:cs typeface="Arial" pitchFamily="34" charset="0"/>
              </a:rPr>
              <a:t>Habitat competition with 	humans</a:t>
            </a:r>
            <a:endParaRPr lang="en-GB" sz="1000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6226507" y="2210854"/>
            <a:ext cx="2478194" cy="246221"/>
          </a:xfrm>
          <a:prstGeom prst="rect">
            <a:avLst/>
          </a:prstGeom>
          <a:solidFill>
            <a:srgbClr val="00602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2"/>
                </a:solidFill>
                <a:cs typeface="Arial" pitchFamily="34" charset="0"/>
              </a:rPr>
              <a:t>	Accidents</a:t>
            </a:r>
            <a:endParaRPr lang="en-GB" sz="1000" dirty="0">
              <a:solidFill>
                <a:schemeClr val="bg2"/>
              </a:solidFill>
              <a:cs typeface="Arial" pitchFamily="34" charset="0"/>
            </a:endParaRPr>
          </a:p>
        </p:txBody>
      </p:sp>
      <p:cxnSp>
        <p:nvCxnSpPr>
          <p:cNvPr id="352" name="Straight Connector 351"/>
          <p:cNvCxnSpPr>
            <a:stCxn id="115" idx="3"/>
            <a:endCxn id="249" idx="1"/>
          </p:cNvCxnSpPr>
          <p:nvPr/>
        </p:nvCxnSpPr>
        <p:spPr>
          <a:xfrm flipV="1">
            <a:off x="2528091" y="1666330"/>
            <a:ext cx="3698405" cy="455237"/>
          </a:xfrm>
          <a:prstGeom prst="line">
            <a:avLst/>
          </a:prstGeom>
          <a:ln w="12700" cmpd="sng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>
            <a:stCxn id="116" idx="3"/>
            <a:endCxn id="249" idx="1"/>
          </p:cNvCxnSpPr>
          <p:nvPr/>
        </p:nvCxnSpPr>
        <p:spPr>
          <a:xfrm flipV="1">
            <a:off x="2528091" y="1666330"/>
            <a:ext cx="3698405" cy="1076596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>
            <a:stCxn id="117" idx="3"/>
            <a:endCxn id="249" idx="1"/>
          </p:cNvCxnSpPr>
          <p:nvPr/>
        </p:nvCxnSpPr>
        <p:spPr>
          <a:xfrm flipV="1">
            <a:off x="2528091" y="1666330"/>
            <a:ext cx="3698405" cy="1726945"/>
          </a:xfrm>
          <a:prstGeom prst="line">
            <a:avLst/>
          </a:prstGeom>
          <a:ln w="12700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>
            <a:stCxn id="118" idx="3"/>
            <a:endCxn id="249" idx="1"/>
          </p:cNvCxnSpPr>
          <p:nvPr/>
        </p:nvCxnSpPr>
        <p:spPr>
          <a:xfrm flipV="1">
            <a:off x="2528091" y="1666330"/>
            <a:ext cx="3698405" cy="2342498"/>
          </a:xfrm>
          <a:prstGeom prst="line">
            <a:avLst/>
          </a:prstGeom>
          <a:ln w="1270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stCxn id="120" idx="3"/>
            <a:endCxn id="249" idx="1"/>
          </p:cNvCxnSpPr>
          <p:nvPr/>
        </p:nvCxnSpPr>
        <p:spPr>
          <a:xfrm flipV="1">
            <a:off x="2528091" y="1666330"/>
            <a:ext cx="3698405" cy="3569232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>
            <a:stCxn id="122" idx="3"/>
            <a:endCxn id="249" idx="1"/>
          </p:cNvCxnSpPr>
          <p:nvPr/>
        </p:nvCxnSpPr>
        <p:spPr>
          <a:xfrm flipV="1">
            <a:off x="2528091" y="1666330"/>
            <a:ext cx="3698405" cy="4801069"/>
          </a:xfrm>
          <a:prstGeom prst="line">
            <a:avLst/>
          </a:prstGeom>
          <a:ln w="127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>
            <a:stCxn id="115" idx="3"/>
            <a:endCxn id="250" idx="1"/>
          </p:cNvCxnSpPr>
          <p:nvPr/>
        </p:nvCxnSpPr>
        <p:spPr>
          <a:xfrm flipV="1">
            <a:off x="2528091" y="2003782"/>
            <a:ext cx="3698400" cy="117785"/>
          </a:xfrm>
          <a:prstGeom prst="line">
            <a:avLst/>
          </a:prstGeom>
          <a:ln w="12700" cmpd="sng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>
            <a:stCxn id="116" idx="3"/>
            <a:endCxn id="250" idx="1"/>
          </p:cNvCxnSpPr>
          <p:nvPr/>
        </p:nvCxnSpPr>
        <p:spPr>
          <a:xfrm flipV="1">
            <a:off x="2528091" y="2003782"/>
            <a:ext cx="3698400" cy="739144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>
            <a:stCxn id="117" idx="3"/>
            <a:endCxn id="250" idx="1"/>
          </p:cNvCxnSpPr>
          <p:nvPr/>
        </p:nvCxnSpPr>
        <p:spPr>
          <a:xfrm flipV="1">
            <a:off x="2528091" y="2003782"/>
            <a:ext cx="3698400" cy="1389493"/>
          </a:xfrm>
          <a:prstGeom prst="line">
            <a:avLst/>
          </a:prstGeom>
          <a:ln w="12700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>
            <a:stCxn id="118" idx="3"/>
            <a:endCxn id="250" idx="1"/>
          </p:cNvCxnSpPr>
          <p:nvPr/>
        </p:nvCxnSpPr>
        <p:spPr>
          <a:xfrm flipV="1">
            <a:off x="2528091" y="2003782"/>
            <a:ext cx="3698400" cy="2005046"/>
          </a:xfrm>
          <a:prstGeom prst="line">
            <a:avLst/>
          </a:prstGeom>
          <a:ln w="1270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>
            <a:stCxn id="120" idx="3"/>
            <a:endCxn id="250" idx="1"/>
          </p:cNvCxnSpPr>
          <p:nvPr/>
        </p:nvCxnSpPr>
        <p:spPr>
          <a:xfrm flipV="1">
            <a:off x="2528091" y="2003782"/>
            <a:ext cx="3698400" cy="3231780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>
            <a:stCxn id="122" idx="3"/>
            <a:endCxn id="250" idx="1"/>
          </p:cNvCxnSpPr>
          <p:nvPr/>
        </p:nvCxnSpPr>
        <p:spPr>
          <a:xfrm flipV="1">
            <a:off x="2528091" y="2003782"/>
            <a:ext cx="3698400" cy="4463617"/>
          </a:xfrm>
          <a:prstGeom prst="line">
            <a:avLst/>
          </a:prstGeom>
          <a:ln w="127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>
            <a:stCxn id="114" idx="3"/>
            <a:endCxn id="329" idx="1"/>
          </p:cNvCxnSpPr>
          <p:nvPr/>
        </p:nvCxnSpPr>
        <p:spPr>
          <a:xfrm>
            <a:off x="2528091" y="1500145"/>
            <a:ext cx="3698416" cy="833820"/>
          </a:xfrm>
          <a:prstGeom prst="line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>
            <a:stCxn id="120" idx="3"/>
            <a:endCxn id="329" idx="1"/>
          </p:cNvCxnSpPr>
          <p:nvPr/>
        </p:nvCxnSpPr>
        <p:spPr>
          <a:xfrm flipV="1">
            <a:off x="2528091" y="2333965"/>
            <a:ext cx="3698416" cy="2901597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>
            <a:stCxn id="118" idx="3"/>
            <a:endCxn id="329" idx="1"/>
          </p:cNvCxnSpPr>
          <p:nvPr/>
        </p:nvCxnSpPr>
        <p:spPr>
          <a:xfrm flipV="1">
            <a:off x="2528091" y="2333965"/>
            <a:ext cx="3698416" cy="1674863"/>
          </a:xfrm>
          <a:prstGeom prst="line">
            <a:avLst/>
          </a:prstGeom>
          <a:ln w="1270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7" name="TextBox 396"/>
          <p:cNvSpPr txBox="1"/>
          <p:nvPr/>
        </p:nvSpPr>
        <p:spPr>
          <a:xfrm>
            <a:off x="6238384" y="3568048"/>
            <a:ext cx="2478196" cy="24622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cs typeface="Arial" pitchFamily="34" charset="0"/>
              </a:rPr>
              <a:t>	</a:t>
            </a:r>
            <a:r>
              <a:rPr lang="en-GB" sz="1000" dirty="0" smtClean="0">
                <a:cs typeface="Arial" pitchFamily="34" charset="0"/>
              </a:rPr>
              <a:t>Contaminant mobilization</a:t>
            </a:r>
            <a:endParaRPr lang="en-GB" sz="1000" dirty="0">
              <a:cs typeface="Arial" pitchFamily="34" charset="0"/>
            </a:endParaRPr>
          </a:p>
        </p:txBody>
      </p:sp>
      <p:cxnSp>
        <p:nvCxnSpPr>
          <p:cNvPr id="398" name="Straight Connector 397"/>
          <p:cNvCxnSpPr>
            <a:stCxn id="114" idx="3"/>
            <a:endCxn id="97" idx="1"/>
          </p:cNvCxnSpPr>
          <p:nvPr/>
        </p:nvCxnSpPr>
        <p:spPr>
          <a:xfrm>
            <a:off x="2528091" y="1500145"/>
            <a:ext cx="3710293" cy="1937287"/>
          </a:xfrm>
          <a:prstGeom prst="line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>
            <a:stCxn id="114" idx="3"/>
            <a:endCxn id="397" idx="1"/>
          </p:cNvCxnSpPr>
          <p:nvPr/>
        </p:nvCxnSpPr>
        <p:spPr>
          <a:xfrm>
            <a:off x="2528092" y="1500145"/>
            <a:ext cx="3710292" cy="2191014"/>
          </a:xfrm>
          <a:prstGeom prst="line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>
            <a:stCxn id="119" idx="3"/>
            <a:endCxn id="397" idx="1"/>
          </p:cNvCxnSpPr>
          <p:nvPr/>
        </p:nvCxnSpPr>
        <p:spPr>
          <a:xfrm flipV="1">
            <a:off x="2528092" y="3691159"/>
            <a:ext cx="3710292" cy="959519"/>
          </a:xfrm>
          <a:prstGeom prst="line">
            <a:avLst/>
          </a:prstGeom>
          <a:ln w="12700" cmpd="sng"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>
            <a:stCxn id="120" idx="3"/>
            <a:endCxn id="397" idx="1"/>
          </p:cNvCxnSpPr>
          <p:nvPr/>
        </p:nvCxnSpPr>
        <p:spPr>
          <a:xfrm flipV="1">
            <a:off x="2528092" y="3691159"/>
            <a:ext cx="3710292" cy="1544403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>
            <a:stCxn id="122" idx="3"/>
            <a:endCxn id="98" idx="1"/>
          </p:cNvCxnSpPr>
          <p:nvPr/>
        </p:nvCxnSpPr>
        <p:spPr>
          <a:xfrm flipV="1">
            <a:off x="2528092" y="3937593"/>
            <a:ext cx="3710273" cy="2529806"/>
          </a:xfrm>
          <a:prstGeom prst="line">
            <a:avLst/>
          </a:prstGeom>
          <a:ln w="127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>
            <a:stCxn id="122" idx="3"/>
            <a:endCxn id="100" idx="1"/>
          </p:cNvCxnSpPr>
          <p:nvPr/>
        </p:nvCxnSpPr>
        <p:spPr>
          <a:xfrm flipV="1">
            <a:off x="2528092" y="4172862"/>
            <a:ext cx="3710273" cy="2294537"/>
          </a:xfrm>
          <a:prstGeom prst="line">
            <a:avLst/>
          </a:prstGeom>
          <a:ln w="127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>
            <a:stCxn id="114" idx="3"/>
            <a:endCxn id="100" idx="1"/>
          </p:cNvCxnSpPr>
          <p:nvPr/>
        </p:nvCxnSpPr>
        <p:spPr>
          <a:xfrm>
            <a:off x="2528092" y="1500145"/>
            <a:ext cx="3710273" cy="2672717"/>
          </a:xfrm>
          <a:prstGeom prst="line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>
            <a:stCxn id="116" idx="3"/>
            <a:endCxn id="95" idx="1"/>
          </p:cNvCxnSpPr>
          <p:nvPr/>
        </p:nvCxnSpPr>
        <p:spPr>
          <a:xfrm>
            <a:off x="2528092" y="2742926"/>
            <a:ext cx="3710292" cy="1676157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>
            <a:stCxn id="116" idx="3"/>
            <a:endCxn id="104" idx="1"/>
          </p:cNvCxnSpPr>
          <p:nvPr/>
        </p:nvCxnSpPr>
        <p:spPr>
          <a:xfrm>
            <a:off x="2528091" y="2742926"/>
            <a:ext cx="3710264" cy="3093305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/>
          <p:cNvCxnSpPr>
            <a:stCxn id="122" idx="3"/>
            <a:endCxn id="104" idx="1"/>
          </p:cNvCxnSpPr>
          <p:nvPr/>
        </p:nvCxnSpPr>
        <p:spPr>
          <a:xfrm flipV="1">
            <a:off x="2528091" y="5836231"/>
            <a:ext cx="3710264" cy="631168"/>
          </a:xfrm>
          <a:prstGeom prst="line">
            <a:avLst/>
          </a:prstGeom>
          <a:ln w="127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/>
          <p:cNvCxnSpPr>
            <a:stCxn id="115" idx="3"/>
            <a:endCxn id="104" idx="1"/>
          </p:cNvCxnSpPr>
          <p:nvPr/>
        </p:nvCxnSpPr>
        <p:spPr>
          <a:xfrm>
            <a:off x="2528091" y="2121567"/>
            <a:ext cx="3710264" cy="3714664"/>
          </a:xfrm>
          <a:prstGeom prst="line">
            <a:avLst/>
          </a:prstGeom>
          <a:ln w="12700" cmpd="sng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4" name="Group 13"/>
          <p:cNvGrpSpPr/>
          <p:nvPr/>
        </p:nvGrpSpPr>
        <p:grpSpPr>
          <a:xfrm>
            <a:off x="257741" y="10268"/>
            <a:ext cx="8877300" cy="6840000"/>
            <a:chOff x="257741" y="10268"/>
            <a:chExt cx="8877300" cy="6840000"/>
          </a:xfrm>
        </p:grpSpPr>
        <p:grpSp>
          <p:nvGrpSpPr>
            <p:cNvPr id="12" name="Group 11"/>
            <p:cNvGrpSpPr/>
            <p:nvPr/>
          </p:nvGrpSpPr>
          <p:grpSpPr>
            <a:xfrm>
              <a:off x="257741" y="10268"/>
              <a:ext cx="8877300" cy="6840000"/>
              <a:chOff x="257741" y="10268"/>
              <a:chExt cx="8877300" cy="6840000"/>
            </a:xfrm>
          </p:grpSpPr>
          <p:grpSp>
            <p:nvGrpSpPr>
              <p:cNvPr id="5" name="Group 4"/>
              <p:cNvGrpSpPr/>
              <p:nvPr/>
            </p:nvGrpSpPr>
            <p:grpSpPr>
              <a:xfrm>
                <a:off x="257741" y="10268"/>
                <a:ext cx="8877300" cy="6840000"/>
                <a:chOff x="257741" y="10268"/>
                <a:chExt cx="8877300" cy="6840000"/>
              </a:xfrm>
            </p:grpSpPr>
            <p:sp>
              <p:nvSpPr>
                <p:cNvPr id="99" name="Rectangle 98"/>
                <p:cNvSpPr/>
                <p:nvPr/>
              </p:nvSpPr>
              <p:spPr>
                <a:xfrm>
                  <a:off x="257741" y="10268"/>
                  <a:ext cx="8877300" cy="6840000"/>
                </a:xfrm>
                <a:prstGeom prst="rect">
                  <a:avLst/>
                </a:prstGeom>
                <a:solidFill>
                  <a:schemeClr val="tx1">
                    <a:lumMod val="50000"/>
                    <a:lumOff val="50000"/>
                    <a:alpha val="55000"/>
                  </a:schemeClr>
                </a:solidFill>
                <a:ln>
                  <a:solidFill>
                    <a:schemeClr val="tx1">
                      <a:lumMod val="50000"/>
                      <a:lumOff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01" name="TextBox 100"/>
                <p:cNvSpPr txBox="1"/>
                <p:nvPr/>
              </p:nvSpPr>
              <p:spPr>
                <a:xfrm>
                  <a:off x="406101" y="5048601"/>
                  <a:ext cx="2161309" cy="369332"/>
                </a:xfrm>
                <a:prstGeom prst="rect">
                  <a:avLst/>
                </a:prstGeom>
                <a:solidFill>
                  <a:schemeClr val="accent5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 smtClean="0">
                      <a:latin typeface="+mn-lt"/>
                      <a:cs typeface="Arial" pitchFamily="34" charset="0"/>
                    </a:rPr>
                    <a:t>Wetlands</a:t>
                  </a:r>
                  <a:endParaRPr lang="en-GB" dirty="0">
                    <a:latin typeface="+mn-lt"/>
                    <a:cs typeface="Arial" pitchFamily="34" charset="0"/>
                  </a:endParaRPr>
                </a:p>
              </p:txBody>
            </p:sp>
            <p:cxnSp>
              <p:nvCxnSpPr>
                <p:cNvPr id="105" name="Straight Connector 104"/>
                <p:cNvCxnSpPr>
                  <a:stCxn id="101" idx="3"/>
                  <a:endCxn id="123" idx="1"/>
                </p:cNvCxnSpPr>
                <p:nvPr/>
              </p:nvCxnSpPr>
              <p:spPr>
                <a:xfrm>
                  <a:off x="2567410" y="5233267"/>
                  <a:ext cx="3514560" cy="1088442"/>
                </a:xfrm>
                <a:prstGeom prst="line">
                  <a:avLst/>
                </a:prstGeom>
                <a:ln w="50800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7" name="Straight Connector 106"/>
                <p:cNvCxnSpPr>
                  <a:stCxn id="101" idx="3"/>
                  <a:endCxn id="110" idx="1"/>
                </p:cNvCxnSpPr>
                <p:nvPr/>
              </p:nvCxnSpPr>
              <p:spPr>
                <a:xfrm flipV="1">
                  <a:off x="2567410" y="3691158"/>
                  <a:ext cx="3514560" cy="1542109"/>
                </a:xfrm>
                <a:prstGeom prst="line">
                  <a:avLst/>
                </a:prstGeom>
                <a:ln w="50800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/>
                <p:cNvCxnSpPr>
                  <a:stCxn id="101" idx="3"/>
                  <a:endCxn id="109" idx="1"/>
                </p:cNvCxnSpPr>
                <p:nvPr/>
              </p:nvCxnSpPr>
              <p:spPr>
                <a:xfrm flipV="1">
                  <a:off x="2567410" y="1671091"/>
                  <a:ext cx="3514560" cy="3562176"/>
                </a:xfrm>
                <a:prstGeom prst="line">
                  <a:avLst/>
                </a:prstGeom>
                <a:ln w="50800">
                  <a:solidFill>
                    <a:schemeClr val="accent5">
                      <a:lumMod val="75000"/>
                    </a:schemeClr>
                  </a:solidFill>
                </a:ln>
                <a:effectLst/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09" name="TextBox 108"/>
                <p:cNvSpPr txBox="1"/>
                <p:nvPr/>
              </p:nvSpPr>
              <p:spPr>
                <a:xfrm>
                  <a:off x="6081970" y="1486425"/>
                  <a:ext cx="2764225" cy="369332"/>
                </a:xfrm>
                <a:prstGeom prst="rect">
                  <a:avLst/>
                </a:prstGeom>
                <a:solidFill>
                  <a:srgbClr val="00602B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dirty="0" smtClean="0">
                      <a:solidFill>
                        <a:schemeClr val="bg1"/>
                      </a:solidFill>
                      <a:latin typeface="+mn-lt"/>
                      <a:cs typeface="Arial" pitchFamily="34" charset="0"/>
                    </a:rPr>
                    <a:t>Disease carrying animals</a:t>
                  </a:r>
                  <a:endParaRPr lang="en-US" dirty="0">
                    <a:solidFill>
                      <a:schemeClr val="bg1"/>
                    </a:solidFill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10" name="TextBox 109"/>
                <p:cNvSpPr txBox="1"/>
                <p:nvPr/>
              </p:nvSpPr>
              <p:spPr>
                <a:xfrm>
                  <a:off x="6081970" y="3506492"/>
                  <a:ext cx="2764224" cy="369332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dirty="0" smtClean="0">
                      <a:latin typeface="+mn-lt"/>
                      <a:cs typeface="Arial" pitchFamily="34" charset="0"/>
                    </a:rPr>
                    <a:t>Maintenance</a:t>
                  </a:r>
                  <a:endParaRPr lang="en-GB" dirty="0">
                    <a:latin typeface="+mn-lt"/>
                    <a:cs typeface="Arial" pitchFamily="34" charset="0"/>
                  </a:endParaRPr>
                </a:p>
              </p:txBody>
            </p:sp>
            <p:sp>
              <p:nvSpPr>
                <p:cNvPr id="123" name="TextBox 122"/>
                <p:cNvSpPr txBox="1"/>
                <p:nvPr/>
              </p:nvSpPr>
              <p:spPr>
                <a:xfrm>
                  <a:off x="6081970" y="6137043"/>
                  <a:ext cx="2752602" cy="36933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dirty="0" smtClean="0">
                      <a:solidFill>
                        <a:prstClr val="black"/>
                      </a:solidFill>
                      <a:latin typeface="+mn-lt"/>
                      <a:ea typeface="ＭＳ Ｐゴシック" pitchFamily="34" charset="-128"/>
                      <a:cs typeface="Arial" pitchFamily="34" charset="0"/>
                    </a:rPr>
                    <a:t>Fear and stress</a:t>
                  </a:r>
                  <a:endParaRPr lang="en-GB" dirty="0">
                    <a:solidFill>
                      <a:prstClr val="black"/>
                    </a:solidFill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sp>
              <p:nvSpPr>
                <p:cNvPr id="124" name="TextBox 123"/>
                <p:cNvSpPr txBox="1"/>
                <p:nvPr/>
              </p:nvSpPr>
              <p:spPr>
                <a:xfrm>
                  <a:off x="1295278" y="815247"/>
                  <a:ext cx="3893605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b="1" dirty="0" smtClean="0"/>
                    <a:t>Indicator</a:t>
                  </a:r>
                </a:p>
                <a:p>
                  <a:r>
                    <a:rPr lang="en-GB" dirty="0" smtClean="0"/>
                    <a:t>Habitats conducive to ticks and rats</a:t>
                  </a:r>
                  <a:endParaRPr lang="en-GB" dirty="0"/>
                </a:p>
              </p:txBody>
            </p:sp>
            <p:sp>
              <p:nvSpPr>
                <p:cNvPr id="125" name="Right Arrow 124"/>
                <p:cNvSpPr/>
                <p:nvPr/>
              </p:nvSpPr>
              <p:spPr>
                <a:xfrm rot="11880416">
                  <a:off x="5228008" y="1151061"/>
                  <a:ext cx="767192" cy="374681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6" name="TextBox 125"/>
                <p:cNvSpPr txBox="1"/>
                <p:nvPr/>
              </p:nvSpPr>
              <p:spPr>
                <a:xfrm>
                  <a:off x="2337025" y="6138210"/>
                  <a:ext cx="2744459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b="1" dirty="0" smtClean="0"/>
                    <a:t>Indicator</a:t>
                  </a:r>
                </a:p>
                <a:p>
                  <a:r>
                    <a:rPr lang="en-GB" dirty="0" smtClean="0"/>
                    <a:t>Areas of non-illumination</a:t>
                  </a:r>
                  <a:endParaRPr lang="en-GB" dirty="0"/>
                </a:p>
              </p:txBody>
            </p:sp>
            <p:sp>
              <p:nvSpPr>
                <p:cNvPr id="127" name="Right Arrow 126"/>
                <p:cNvSpPr/>
                <p:nvPr/>
              </p:nvSpPr>
              <p:spPr>
                <a:xfrm rot="10208239">
                  <a:off x="5112387" y="6370640"/>
                  <a:ext cx="930705" cy="374681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8" name="Right Arrow 127"/>
                <p:cNvSpPr/>
                <p:nvPr/>
              </p:nvSpPr>
              <p:spPr>
                <a:xfrm rot="16200000">
                  <a:off x="7144743" y="2922495"/>
                  <a:ext cx="627055" cy="374681"/>
                </a:xfrm>
                <a:prstGeom prst="rightArrow">
                  <a:avLst/>
                </a:prstGeom>
                <a:solidFill>
                  <a:schemeClr val="tx1"/>
                </a:solidFill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129" name="TextBox 128"/>
                <p:cNvSpPr txBox="1"/>
                <p:nvPr/>
              </p:nvSpPr>
              <p:spPr>
                <a:xfrm>
                  <a:off x="6105252" y="2098502"/>
                  <a:ext cx="2744459" cy="646331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b="1" dirty="0" smtClean="0"/>
                    <a:t>Indicator</a:t>
                  </a:r>
                </a:p>
                <a:p>
                  <a:r>
                    <a:rPr lang="en-GB" dirty="0" smtClean="0"/>
                    <a:t>Costs of maintenance</a:t>
                  </a:r>
                  <a:endParaRPr lang="en-GB" dirty="0"/>
                </a:p>
              </p:txBody>
            </p:sp>
          </p:grpSp>
          <p:sp>
            <p:nvSpPr>
              <p:cNvPr id="130" name="TextBox 129"/>
              <p:cNvSpPr txBox="1"/>
              <p:nvPr/>
            </p:nvSpPr>
            <p:spPr>
              <a:xfrm>
                <a:off x="6068303" y="5648478"/>
                <a:ext cx="2781407" cy="369332"/>
              </a:xfrm>
              <a:prstGeom prst="rect">
                <a:avLst/>
              </a:prstGeom>
              <a:solidFill>
                <a:schemeClr val="accent4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 defTabSz="457200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GB" dirty="0" err="1" smtClean="0">
                    <a:solidFill>
                      <a:prstClr val="black"/>
                    </a:solidFill>
                    <a:latin typeface="+mn-lt"/>
                    <a:ea typeface="ＭＳ Ｐゴシック" pitchFamily="34" charset="-128"/>
                    <a:cs typeface="Arial" pitchFamily="34" charset="0"/>
                  </a:rPr>
                  <a:t>Landuse</a:t>
                </a:r>
                <a:r>
                  <a:rPr lang="en-GB" dirty="0" smtClean="0">
                    <a:solidFill>
                      <a:prstClr val="black"/>
                    </a:solidFill>
                    <a:latin typeface="+mn-lt"/>
                    <a:ea typeface="ＭＳ Ｐゴシック" pitchFamily="34" charset="-128"/>
                    <a:cs typeface="Arial" pitchFamily="34" charset="0"/>
                  </a:rPr>
                  <a:t> conflicts</a:t>
                </a:r>
                <a:endParaRPr lang="en-GB" dirty="0">
                  <a:solidFill>
                    <a:prstClr val="black"/>
                  </a:solidFill>
                  <a:latin typeface="+mn-lt"/>
                  <a:ea typeface="ＭＳ Ｐゴシック" pitchFamily="34" charset="-128"/>
                  <a:cs typeface="Arial" pitchFamily="34" charset="0"/>
                </a:endParaRPr>
              </a:p>
            </p:txBody>
          </p:sp>
          <p:cxnSp>
            <p:nvCxnSpPr>
              <p:cNvPr id="131" name="Straight Connector 130"/>
              <p:cNvCxnSpPr>
                <a:stCxn id="101" idx="3"/>
                <a:endCxn id="130" idx="1"/>
              </p:cNvCxnSpPr>
              <p:nvPr/>
            </p:nvCxnSpPr>
            <p:spPr>
              <a:xfrm>
                <a:off x="2567410" y="5233267"/>
                <a:ext cx="3500893" cy="599877"/>
              </a:xfrm>
              <a:prstGeom prst="line">
                <a:avLst/>
              </a:prstGeom>
              <a:ln w="50800">
                <a:solidFill>
                  <a:schemeClr val="accent5">
                    <a:lumMod val="75000"/>
                  </a:schemeClr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2" name="TextBox 131"/>
            <p:cNvSpPr txBox="1"/>
            <p:nvPr/>
          </p:nvSpPr>
          <p:spPr>
            <a:xfrm>
              <a:off x="6081970" y="4204029"/>
              <a:ext cx="2767741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Indicator</a:t>
              </a:r>
            </a:p>
            <a:p>
              <a:r>
                <a:rPr lang="en-GB" dirty="0" smtClean="0"/>
                <a:t>Land value, Profitability</a:t>
              </a:r>
              <a:endParaRPr lang="en-GB" dirty="0"/>
            </a:p>
          </p:txBody>
        </p:sp>
        <p:sp>
          <p:nvSpPr>
            <p:cNvPr id="133" name="Right Arrow 132"/>
            <p:cNvSpPr/>
            <p:nvPr/>
          </p:nvSpPr>
          <p:spPr>
            <a:xfrm rot="16200000">
              <a:off x="7099019" y="5048716"/>
              <a:ext cx="627055" cy="3746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extLst>
      <p:ext uri="{BB962C8B-B14F-4D97-AF65-F5344CB8AC3E}">
        <p14:creationId xmlns="" xmlns:p14="http://schemas.microsoft.com/office/powerpoint/2010/main" val="1315758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9" name="Group 128"/>
          <p:cNvGrpSpPr/>
          <p:nvPr/>
        </p:nvGrpSpPr>
        <p:grpSpPr>
          <a:xfrm>
            <a:off x="511000" y="97136"/>
            <a:ext cx="8193685" cy="6592277"/>
            <a:chOff x="510999" y="97136"/>
            <a:chExt cx="8094737" cy="6592277"/>
          </a:xfrm>
        </p:grpSpPr>
        <p:sp>
          <p:nvSpPr>
            <p:cNvPr id="130" name="TextBox 129"/>
            <p:cNvSpPr txBox="1"/>
            <p:nvPr/>
          </p:nvSpPr>
          <p:spPr>
            <a:xfrm>
              <a:off x="614306" y="238695"/>
              <a:ext cx="178611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prstClr val="black"/>
                  </a:solidFill>
                  <a:cs typeface="Arial" pitchFamily="34" charset="0"/>
                </a:rPr>
                <a:t>SuDS type</a:t>
              </a:r>
            </a:p>
          </p:txBody>
        </p:sp>
        <p:cxnSp>
          <p:nvCxnSpPr>
            <p:cNvPr id="131" name="Straight Connector 130"/>
            <p:cNvCxnSpPr>
              <a:stCxn id="272" idx="3"/>
              <a:endCxn id="250" idx="1"/>
            </p:cNvCxnSpPr>
            <p:nvPr/>
          </p:nvCxnSpPr>
          <p:spPr>
            <a:xfrm>
              <a:off x="2503732" y="888648"/>
              <a:ext cx="3653734" cy="2381320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/>
            <p:cNvCxnSpPr>
              <a:stCxn id="272" idx="3"/>
              <a:endCxn id="266" idx="1"/>
            </p:cNvCxnSpPr>
            <p:nvPr/>
          </p:nvCxnSpPr>
          <p:spPr>
            <a:xfrm>
              <a:off x="2503732" y="888648"/>
              <a:ext cx="3653736" cy="1283754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7" name="Straight Connector 136"/>
            <p:cNvCxnSpPr>
              <a:stCxn id="272" idx="3"/>
              <a:endCxn id="265" idx="1"/>
            </p:cNvCxnSpPr>
            <p:nvPr/>
          </p:nvCxnSpPr>
          <p:spPr>
            <a:xfrm>
              <a:off x="2503732" y="888648"/>
              <a:ext cx="3653736" cy="1037533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/>
            <p:cNvCxnSpPr>
              <a:stCxn id="272" idx="3"/>
              <a:endCxn id="252" idx="1"/>
            </p:cNvCxnSpPr>
            <p:nvPr/>
          </p:nvCxnSpPr>
          <p:spPr>
            <a:xfrm>
              <a:off x="2503732" y="888648"/>
              <a:ext cx="3653734" cy="2621672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9" name="Straight Connector 138"/>
            <p:cNvCxnSpPr>
              <a:stCxn id="272" idx="3"/>
              <a:endCxn id="261" idx="1"/>
            </p:cNvCxnSpPr>
            <p:nvPr/>
          </p:nvCxnSpPr>
          <p:spPr>
            <a:xfrm>
              <a:off x="2503732" y="888648"/>
              <a:ext cx="3653735" cy="5436942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/>
            <p:cNvCxnSpPr>
              <a:stCxn id="273" idx="3"/>
              <a:endCxn id="252" idx="1"/>
            </p:cNvCxnSpPr>
            <p:nvPr/>
          </p:nvCxnSpPr>
          <p:spPr>
            <a:xfrm>
              <a:off x="2503732" y="1500145"/>
              <a:ext cx="3653734" cy="2010175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1" name="Straight Connector 140"/>
            <p:cNvCxnSpPr>
              <a:stCxn id="273" idx="3"/>
              <a:endCxn id="255" idx="1"/>
            </p:cNvCxnSpPr>
            <p:nvPr/>
          </p:nvCxnSpPr>
          <p:spPr>
            <a:xfrm>
              <a:off x="2503732" y="1500145"/>
              <a:ext cx="3653734" cy="2567078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/>
            <p:cNvCxnSpPr>
              <a:stCxn id="273" idx="3"/>
              <a:endCxn id="256" idx="1"/>
            </p:cNvCxnSpPr>
            <p:nvPr/>
          </p:nvCxnSpPr>
          <p:spPr>
            <a:xfrm>
              <a:off x="2503732" y="1500145"/>
              <a:ext cx="3653733" cy="3202007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3" name="Straight Connector 142"/>
            <p:cNvCxnSpPr>
              <a:stCxn id="276" idx="3"/>
              <a:endCxn id="252" idx="1"/>
            </p:cNvCxnSpPr>
            <p:nvPr/>
          </p:nvCxnSpPr>
          <p:spPr>
            <a:xfrm>
              <a:off x="2503732" y="3393275"/>
              <a:ext cx="3653734" cy="117045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/>
            <p:cNvCxnSpPr>
              <a:stCxn id="276" idx="3"/>
              <a:endCxn id="256" idx="1"/>
            </p:cNvCxnSpPr>
            <p:nvPr/>
          </p:nvCxnSpPr>
          <p:spPr>
            <a:xfrm>
              <a:off x="2503732" y="3393275"/>
              <a:ext cx="3653733" cy="1308877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>
              <a:stCxn id="276" idx="3"/>
              <a:endCxn id="255" idx="1"/>
            </p:cNvCxnSpPr>
            <p:nvPr/>
          </p:nvCxnSpPr>
          <p:spPr>
            <a:xfrm>
              <a:off x="2503732" y="3393275"/>
              <a:ext cx="3653734" cy="673948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/>
            <p:cNvCxnSpPr>
              <a:stCxn id="276" idx="3"/>
              <a:endCxn id="270" idx="1"/>
            </p:cNvCxnSpPr>
            <p:nvPr/>
          </p:nvCxnSpPr>
          <p:spPr>
            <a:xfrm flipV="1">
              <a:off x="2503732" y="1155075"/>
              <a:ext cx="3653737" cy="2238200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7" name="Straight Connector 146"/>
            <p:cNvCxnSpPr>
              <a:stCxn id="276" idx="3"/>
              <a:endCxn id="258" idx="1"/>
            </p:cNvCxnSpPr>
            <p:nvPr/>
          </p:nvCxnSpPr>
          <p:spPr>
            <a:xfrm>
              <a:off x="2503732" y="3393275"/>
              <a:ext cx="3653734" cy="1877912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/>
            <p:cNvCxnSpPr>
              <a:stCxn id="280" idx="3"/>
              <a:endCxn id="250" idx="1"/>
            </p:cNvCxnSpPr>
            <p:nvPr/>
          </p:nvCxnSpPr>
          <p:spPr>
            <a:xfrm flipV="1">
              <a:off x="2503732" y="3269968"/>
              <a:ext cx="3653734" cy="1965594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9" name="Straight Connector 148"/>
            <p:cNvCxnSpPr>
              <a:stCxn id="280" idx="3"/>
              <a:endCxn id="270" idx="1"/>
            </p:cNvCxnSpPr>
            <p:nvPr/>
          </p:nvCxnSpPr>
          <p:spPr>
            <a:xfrm flipV="1">
              <a:off x="2503732" y="1155075"/>
              <a:ext cx="3653737" cy="4080487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>
              <a:stCxn id="280" idx="3"/>
              <a:endCxn id="265" idx="1"/>
            </p:cNvCxnSpPr>
            <p:nvPr/>
          </p:nvCxnSpPr>
          <p:spPr>
            <a:xfrm flipV="1">
              <a:off x="2503732" y="1926181"/>
              <a:ext cx="3653736" cy="3309381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>
              <a:stCxn id="280" idx="3"/>
              <a:endCxn id="267" idx="1"/>
            </p:cNvCxnSpPr>
            <p:nvPr/>
          </p:nvCxnSpPr>
          <p:spPr>
            <a:xfrm flipV="1">
              <a:off x="2503732" y="2418623"/>
              <a:ext cx="3653736" cy="281693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>
              <a:stCxn id="280" idx="3"/>
              <a:endCxn id="253" idx="1"/>
            </p:cNvCxnSpPr>
            <p:nvPr/>
          </p:nvCxnSpPr>
          <p:spPr>
            <a:xfrm flipV="1">
              <a:off x="2503732" y="3750673"/>
              <a:ext cx="3653734" cy="148488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>
              <a:stCxn id="280" idx="3"/>
              <a:endCxn id="255" idx="1"/>
            </p:cNvCxnSpPr>
            <p:nvPr/>
          </p:nvCxnSpPr>
          <p:spPr>
            <a:xfrm flipV="1">
              <a:off x="2503732" y="4067223"/>
              <a:ext cx="3653734" cy="116833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>
              <a:stCxn id="280" idx="3"/>
              <a:endCxn id="256" idx="1"/>
            </p:cNvCxnSpPr>
            <p:nvPr/>
          </p:nvCxnSpPr>
          <p:spPr>
            <a:xfrm flipV="1">
              <a:off x="2503732" y="4702152"/>
              <a:ext cx="3653733" cy="533410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>
              <a:stCxn id="280" idx="3"/>
              <a:endCxn id="260" idx="1"/>
            </p:cNvCxnSpPr>
            <p:nvPr/>
          </p:nvCxnSpPr>
          <p:spPr>
            <a:xfrm>
              <a:off x="2503732" y="5235562"/>
              <a:ext cx="3653735" cy="849676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6" name="Straight Connector 155"/>
            <p:cNvCxnSpPr>
              <a:stCxn id="280" idx="3"/>
              <a:endCxn id="262" idx="1"/>
            </p:cNvCxnSpPr>
            <p:nvPr/>
          </p:nvCxnSpPr>
          <p:spPr>
            <a:xfrm>
              <a:off x="2503732" y="5235562"/>
              <a:ext cx="3653735" cy="133037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>
              <a:stCxn id="280" idx="3"/>
              <a:endCxn id="258" idx="1"/>
            </p:cNvCxnSpPr>
            <p:nvPr/>
          </p:nvCxnSpPr>
          <p:spPr>
            <a:xfrm>
              <a:off x="2503732" y="5235562"/>
              <a:ext cx="3653734" cy="35625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8" name="Straight Connector 157"/>
            <p:cNvCxnSpPr>
              <a:stCxn id="277" idx="3"/>
              <a:endCxn id="270" idx="1"/>
            </p:cNvCxnSpPr>
            <p:nvPr/>
          </p:nvCxnSpPr>
          <p:spPr>
            <a:xfrm flipV="1">
              <a:off x="2503732" y="1155075"/>
              <a:ext cx="3653737" cy="2853753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9" name="Straight Connector 158"/>
            <p:cNvCxnSpPr>
              <a:stCxn id="277" idx="3"/>
              <a:endCxn id="265" idx="1"/>
            </p:cNvCxnSpPr>
            <p:nvPr/>
          </p:nvCxnSpPr>
          <p:spPr>
            <a:xfrm flipV="1">
              <a:off x="2503732" y="1926181"/>
              <a:ext cx="3653736" cy="2082647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0" name="Straight Connector 159"/>
            <p:cNvCxnSpPr>
              <a:stCxn id="277" idx="3"/>
              <a:endCxn id="266" idx="1"/>
            </p:cNvCxnSpPr>
            <p:nvPr/>
          </p:nvCxnSpPr>
          <p:spPr>
            <a:xfrm flipV="1">
              <a:off x="2503732" y="2172402"/>
              <a:ext cx="3653736" cy="1836426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1" name="Straight Connector 160"/>
            <p:cNvCxnSpPr>
              <a:stCxn id="277" idx="3"/>
              <a:endCxn id="250" idx="1"/>
            </p:cNvCxnSpPr>
            <p:nvPr/>
          </p:nvCxnSpPr>
          <p:spPr>
            <a:xfrm flipV="1">
              <a:off x="2503732" y="3269968"/>
              <a:ext cx="3653734" cy="73886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2" name="Straight Connector 161"/>
            <p:cNvCxnSpPr>
              <a:stCxn id="277" idx="3"/>
              <a:endCxn id="252" idx="1"/>
            </p:cNvCxnSpPr>
            <p:nvPr/>
          </p:nvCxnSpPr>
          <p:spPr>
            <a:xfrm flipV="1">
              <a:off x="2503732" y="3510320"/>
              <a:ext cx="3653734" cy="498508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3" name="Straight Connector 162"/>
            <p:cNvCxnSpPr>
              <a:stCxn id="277" idx="3"/>
              <a:endCxn id="253" idx="1"/>
            </p:cNvCxnSpPr>
            <p:nvPr/>
          </p:nvCxnSpPr>
          <p:spPr>
            <a:xfrm flipV="1">
              <a:off x="2503732" y="3750673"/>
              <a:ext cx="3653734" cy="258155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4" name="Straight Connector 163"/>
            <p:cNvCxnSpPr>
              <a:stCxn id="277" idx="3"/>
              <a:endCxn id="255" idx="1"/>
            </p:cNvCxnSpPr>
            <p:nvPr/>
          </p:nvCxnSpPr>
          <p:spPr>
            <a:xfrm>
              <a:off x="2503732" y="4008828"/>
              <a:ext cx="3653734" cy="58395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>
              <a:stCxn id="277" idx="3"/>
              <a:endCxn id="256" idx="1"/>
            </p:cNvCxnSpPr>
            <p:nvPr/>
          </p:nvCxnSpPr>
          <p:spPr>
            <a:xfrm>
              <a:off x="2503732" y="4008828"/>
              <a:ext cx="3653733" cy="693324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>
              <a:stCxn id="277" idx="3"/>
              <a:endCxn id="260" idx="1"/>
            </p:cNvCxnSpPr>
            <p:nvPr/>
          </p:nvCxnSpPr>
          <p:spPr>
            <a:xfrm>
              <a:off x="2503732" y="4008828"/>
              <a:ext cx="3653735" cy="207641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7" name="Straight Connector 166"/>
            <p:cNvCxnSpPr>
              <a:stCxn id="277" idx="3"/>
              <a:endCxn id="261" idx="1"/>
            </p:cNvCxnSpPr>
            <p:nvPr/>
          </p:nvCxnSpPr>
          <p:spPr>
            <a:xfrm>
              <a:off x="2503732" y="4008828"/>
              <a:ext cx="3653735" cy="2316762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8" name="Straight Connector 167"/>
            <p:cNvCxnSpPr>
              <a:stCxn id="277" idx="3"/>
              <a:endCxn id="262" idx="1"/>
            </p:cNvCxnSpPr>
            <p:nvPr/>
          </p:nvCxnSpPr>
          <p:spPr>
            <a:xfrm>
              <a:off x="2503732" y="4008828"/>
              <a:ext cx="3653735" cy="2557113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>
              <a:stCxn id="277" idx="3"/>
              <a:endCxn id="258" idx="1"/>
            </p:cNvCxnSpPr>
            <p:nvPr/>
          </p:nvCxnSpPr>
          <p:spPr>
            <a:xfrm>
              <a:off x="2503732" y="4008828"/>
              <a:ext cx="3653734" cy="1262359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0" name="Straight Connector 169"/>
            <p:cNvCxnSpPr>
              <a:stCxn id="275" idx="3"/>
              <a:endCxn id="270" idx="1"/>
            </p:cNvCxnSpPr>
            <p:nvPr/>
          </p:nvCxnSpPr>
          <p:spPr>
            <a:xfrm flipV="1">
              <a:off x="2503732" y="1155075"/>
              <a:ext cx="3653737" cy="158785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1" name="Straight Connector 170"/>
            <p:cNvCxnSpPr>
              <a:stCxn id="275" idx="3"/>
              <a:endCxn id="267" idx="1"/>
            </p:cNvCxnSpPr>
            <p:nvPr/>
          </p:nvCxnSpPr>
          <p:spPr>
            <a:xfrm flipV="1">
              <a:off x="2503732" y="2418623"/>
              <a:ext cx="3653736" cy="324303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2" name="Straight Connector 171"/>
            <p:cNvCxnSpPr>
              <a:stCxn id="275" idx="3"/>
              <a:endCxn id="252" idx="1"/>
            </p:cNvCxnSpPr>
            <p:nvPr/>
          </p:nvCxnSpPr>
          <p:spPr>
            <a:xfrm>
              <a:off x="2503732" y="2742926"/>
              <a:ext cx="3653734" cy="767394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4" name="Straight Connector 173"/>
            <p:cNvCxnSpPr>
              <a:stCxn id="275" idx="3"/>
              <a:endCxn id="253" idx="1"/>
            </p:cNvCxnSpPr>
            <p:nvPr/>
          </p:nvCxnSpPr>
          <p:spPr>
            <a:xfrm>
              <a:off x="2503732" y="2742926"/>
              <a:ext cx="3653734" cy="1007747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5" name="Straight Connector 174"/>
            <p:cNvCxnSpPr>
              <a:stCxn id="275" idx="3"/>
              <a:endCxn id="255" idx="1"/>
            </p:cNvCxnSpPr>
            <p:nvPr/>
          </p:nvCxnSpPr>
          <p:spPr>
            <a:xfrm>
              <a:off x="2503732" y="2742926"/>
              <a:ext cx="3653734" cy="1324297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>
              <a:stCxn id="275" idx="3"/>
              <a:endCxn id="262" idx="1"/>
            </p:cNvCxnSpPr>
            <p:nvPr/>
          </p:nvCxnSpPr>
          <p:spPr>
            <a:xfrm>
              <a:off x="2503732" y="2742926"/>
              <a:ext cx="3653735" cy="3823015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>
              <a:stCxn id="275" idx="3"/>
              <a:endCxn id="258" idx="1"/>
            </p:cNvCxnSpPr>
            <p:nvPr/>
          </p:nvCxnSpPr>
          <p:spPr>
            <a:xfrm>
              <a:off x="2503732" y="2742926"/>
              <a:ext cx="3653734" cy="2528261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0" name="Straight Connector 179"/>
            <p:cNvCxnSpPr>
              <a:stCxn id="283" idx="3"/>
              <a:endCxn id="270" idx="1"/>
            </p:cNvCxnSpPr>
            <p:nvPr/>
          </p:nvCxnSpPr>
          <p:spPr>
            <a:xfrm flipV="1">
              <a:off x="2503732" y="1155075"/>
              <a:ext cx="3653737" cy="5312324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>
              <a:stCxn id="283" idx="3"/>
              <a:endCxn id="253" idx="1"/>
            </p:cNvCxnSpPr>
            <p:nvPr/>
          </p:nvCxnSpPr>
          <p:spPr>
            <a:xfrm flipV="1">
              <a:off x="2503732" y="3750673"/>
              <a:ext cx="3653734" cy="2716726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>
              <a:stCxn id="283" idx="3"/>
              <a:endCxn id="250" idx="1"/>
            </p:cNvCxnSpPr>
            <p:nvPr/>
          </p:nvCxnSpPr>
          <p:spPr>
            <a:xfrm flipV="1">
              <a:off x="2503732" y="3269968"/>
              <a:ext cx="3653734" cy="3197431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>
              <a:stCxn id="283" idx="3"/>
              <a:endCxn id="256" idx="1"/>
            </p:cNvCxnSpPr>
            <p:nvPr/>
          </p:nvCxnSpPr>
          <p:spPr>
            <a:xfrm flipV="1">
              <a:off x="2503732" y="4702152"/>
              <a:ext cx="3653733" cy="1765247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>
              <a:stCxn id="283" idx="3"/>
              <a:endCxn id="258" idx="1"/>
            </p:cNvCxnSpPr>
            <p:nvPr/>
          </p:nvCxnSpPr>
          <p:spPr>
            <a:xfrm flipV="1">
              <a:off x="2503732" y="5271187"/>
              <a:ext cx="3653734" cy="1196212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>
              <a:stCxn id="283" idx="3"/>
              <a:endCxn id="261" idx="1"/>
            </p:cNvCxnSpPr>
            <p:nvPr/>
          </p:nvCxnSpPr>
          <p:spPr>
            <a:xfrm flipV="1">
              <a:off x="2503732" y="6325590"/>
              <a:ext cx="3653735" cy="141809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>
              <a:stCxn id="283" idx="3"/>
              <a:endCxn id="262" idx="1"/>
            </p:cNvCxnSpPr>
            <p:nvPr/>
          </p:nvCxnSpPr>
          <p:spPr>
            <a:xfrm>
              <a:off x="2503732" y="6467399"/>
              <a:ext cx="3653735" cy="98542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>
              <a:stCxn id="279" idx="3"/>
              <a:endCxn id="270" idx="1"/>
            </p:cNvCxnSpPr>
            <p:nvPr/>
          </p:nvCxnSpPr>
          <p:spPr>
            <a:xfrm flipV="1">
              <a:off x="2503732" y="1155075"/>
              <a:ext cx="3653737" cy="3495603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2" name="Straight Connector 191"/>
            <p:cNvCxnSpPr>
              <a:stCxn id="279" idx="3"/>
              <a:endCxn id="266" idx="1"/>
            </p:cNvCxnSpPr>
            <p:nvPr/>
          </p:nvCxnSpPr>
          <p:spPr>
            <a:xfrm flipV="1">
              <a:off x="2503732" y="2172402"/>
              <a:ext cx="3653736" cy="2478276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3" name="Straight Connector 192"/>
            <p:cNvCxnSpPr>
              <a:stCxn id="279" idx="3"/>
              <a:endCxn id="250" idx="1"/>
            </p:cNvCxnSpPr>
            <p:nvPr/>
          </p:nvCxnSpPr>
          <p:spPr>
            <a:xfrm flipV="1">
              <a:off x="2503732" y="3269968"/>
              <a:ext cx="3653734" cy="1380710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5" name="Straight Connector 194"/>
            <p:cNvCxnSpPr>
              <a:stCxn id="279" idx="3"/>
              <a:endCxn id="252" idx="1"/>
            </p:cNvCxnSpPr>
            <p:nvPr/>
          </p:nvCxnSpPr>
          <p:spPr>
            <a:xfrm flipV="1">
              <a:off x="2503732" y="3510320"/>
              <a:ext cx="3653734" cy="1140358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6" name="Straight Connector 195"/>
            <p:cNvCxnSpPr>
              <a:stCxn id="279" idx="3"/>
              <a:endCxn id="253" idx="1"/>
            </p:cNvCxnSpPr>
            <p:nvPr/>
          </p:nvCxnSpPr>
          <p:spPr>
            <a:xfrm flipV="1">
              <a:off x="2503732" y="3750673"/>
              <a:ext cx="3653734" cy="900005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8" name="Straight Connector 197"/>
            <p:cNvCxnSpPr>
              <a:stCxn id="282" idx="3"/>
              <a:endCxn id="252" idx="1"/>
            </p:cNvCxnSpPr>
            <p:nvPr/>
          </p:nvCxnSpPr>
          <p:spPr>
            <a:xfrm flipV="1">
              <a:off x="2503732" y="3510320"/>
              <a:ext cx="3653734" cy="2362510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9" name="Straight Connector 198"/>
            <p:cNvCxnSpPr>
              <a:stCxn id="282" idx="3"/>
              <a:endCxn id="250" idx="1"/>
            </p:cNvCxnSpPr>
            <p:nvPr/>
          </p:nvCxnSpPr>
          <p:spPr>
            <a:xfrm flipV="1">
              <a:off x="2503732" y="3269968"/>
              <a:ext cx="3653734" cy="2602862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1" name="Straight Connector 200"/>
            <p:cNvCxnSpPr>
              <a:stCxn id="282" idx="3"/>
              <a:endCxn id="253" idx="1"/>
            </p:cNvCxnSpPr>
            <p:nvPr/>
          </p:nvCxnSpPr>
          <p:spPr>
            <a:xfrm flipV="1">
              <a:off x="2503732" y="3750673"/>
              <a:ext cx="3653734" cy="212215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2" name="Straight Connector 201"/>
            <p:cNvCxnSpPr>
              <a:stCxn id="274" idx="3"/>
              <a:endCxn id="270" idx="1"/>
            </p:cNvCxnSpPr>
            <p:nvPr/>
          </p:nvCxnSpPr>
          <p:spPr>
            <a:xfrm flipV="1">
              <a:off x="2503732" y="1155075"/>
              <a:ext cx="3653737" cy="966492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4" name="Straight Connector 203"/>
            <p:cNvCxnSpPr>
              <a:stCxn id="274" idx="3"/>
              <a:endCxn id="267" idx="1"/>
            </p:cNvCxnSpPr>
            <p:nvPr/>
          </p:nvCxnSpPr>
          <p:spPr>
            <a:xfrm>
              <a:off x="2503732" y="2121567"/>
              <a:ext cx="3653736" cy="297056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5" name="Straight Connector 204"/>
            <p:cNvCxnSpPr>
              <a:stCxn id="274" idx="3"/>
              <a:endCxn id="252" idx="1"/>
            </p:cNvCxnSpPr>
            <p:nvPr/>
          </p:nvCxnSpPr>
          <p:spPr>
            <a:xfrm>
              <a:off x="2503732" y="2121567"/>
              <a:ext cx="3653734" cy="1388753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7" name="Straight Connector 206"/>
            <p:cNvCxnSpPr>
              <a:stCxn id="274" idx="3"/>
              <a:endCxn id="253" idx="1"/>
            </p:cNvCxnSpPr>
            <p:nvPr/>
          </p:nvCxnSpPr>
          <p:spPr>
            <a:xfrm>
              <a:off x="2503732" y="2121567"/>
              <a:ext cx="3653734" cy="1629106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8" name="Straight Connector 207"/>
            <p:cNvCxnSpPr>
              <a:stCxn id="274" idx="3"/>
              <a:endCxn id="255" idx="1"/>
            </p:cNvCxnSpPr>
            <p:nvPr/>
          </p:nvCxnSpPr>
          <p:spPr>
            <a:xfrm>
              <a:off x="2503732" y="2121567"/>
              <a:ext cx="3653734" cy="1945656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>
              <a:stCxn id="274" idx="3"/>
              <a:endCxn id="262" idx="1"/>
            </p:cNvCxnSpPr>
            <p:nvPr/>
          </p:nvCxnSpPr>
          <p:spPr>
            <a:xfrm>
              <a:off x="2503732" y="2121567"/>
              <a:ext cx="3653735" cy="4444374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>
              <a:stCxn id="274" idx="3"/>
              <a:endCxn id="258" idx="1"/>
            </p:cNvCxnSpPr>
            <p:nvPr/>
          </p:nvCxnSpPr>
          <p:spPr>
            <a:xfrm>
              <a:off x="2503732" y="2121567"/>
              <a:ext cx="3653734" cy="3149620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3" name="Group 473"/>
            <p:cNvGrpSpPr/>
            <p:nvPr/>
          </p:nvGrpSpPr>
          <p:grpSpPr>
            <a:xfrm>
              <a:off x="510999" y="677225"/>
              <a:ext cx="1992733" cy="6001597"/>
              <a:chOff x="-1139589" y="518894"/>
              <a:chExt cx="1479106" cy="5109601"/>
            </a:xfrm>
          </p:grpSpPr>
          <p:sp>
            <p:nvSpPr>
              <p:cNvPr id="272" name="TextBox 271"/>
              <p:cNvSpPr txBox="1"/>
              <p:nvPr/>
            </p:nvSpPr>
            <p:spPr>
              <a:xfrm>
                <a:off x="-1139589" y="518894"/>
                <a:ext cx="1479106" cy="360000"/>
              </a:xfrm>
              <a:prstGeom prst="rect">
                <a:avLst/>
              </a:prstGeom>
              <a:solidFill>
                <a:srgbClr val="940255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white"/>
                    </a:solidFill>
                    <a:cs typeface="Arial" pitchFamily="34" charset="0"/>
                  </a:rPr>
                  <a:t>Rainwater Harvesting</a:t>
                </a:r>
              </a:p>
            </p:txBody>
          </p:sp>
          <p:sp>
            <p:nvSpPr>
              <p:cNvPr id="273" name="TextBox 272"/>
              <p:cNvSpPr txBox="1"/>
              <p:nvPr/>
            </p:nvSpPr>
            <p:spPr>
              <a:xfrm>
                <a:off x="-1139589" y="1039506"/>
                <a:ext cx="1479106" cy="36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Pervious pavements</a:t>
                </a:r>
              </a:p>
            </p:txBody>
          </p:sp>
          <p:sp>
            <p:nvSpPr>
              <p:cNvPr id="274" name="TextBox 273"/>
              <p:cNvSpPr txBox="1"/>
              <p:nvPr/>
            </p:nvSpPr>
            <p:spPr>
              <a:xfrm>
                <a:off x="-1139589" y="1568569"/>
                <a:ext cx="1479106" cy="360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Filter strips</a:t>
                </a:r>
              </a:p>
            </p:txBody>
          </p:sp>
          <p:sp>
            <p:nvSpPr>
              <p:cNvPr id="275" name="TextBox 274"/>
              <p:cNvSpPr txBox="1"/>
              <p:nvPr/>
            </p:nvSpPr>
            <p:spPr>
              <a:xfrm>
                <a:off x="-1139589" y="2097577"/>
                <a:ext cx="1479106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Swales</a:t>
                </a:r>
              </a:p>
            </p:txBody>
          </p:sp>
          <p:sp>
            <p:nvSpPr>
              <p:cNvPr id="276" name="TextBox 136"/>
              <p:cNvSpPr txBox="1"/>
              <p:nvPr/>
            </p:nvSpPr>
            <p:spPr>
              <a:xfrm>
                <a:off x="-1139589" y="2651267"/>
                <a:ext cx="1479106" cy="36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Green roofs</a:t>
                </a:r>
              </a:p>
            </p:txBody>
          </p:sp>
          <p:sp>
            <p:nvSpPr>
              <p:cNvPr id="277" name="TextBox 137"/>
              <p:cNvSpPr txBox="1"/>
              <p:nvPr/>
            </p:nvSpPr>
            <p:spPr>
              <a:xfrm>
                <a:off x="-1139589" y="3175333"/>
                <a:ext cx="1479106" cy="360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Ponds</a:t>
                </a:r>
              </a:p>
            </p:txBody>
          </p:sp>
          <p:sp>
            <p:nvSpPr>
              <p:cNvPr id="279" name="TextBox 138"/>
              <p:cNvSpPr txBox="1"/>
              <p:nvPr/>
            </p:nvSpPr>
            <p:spPr>
              <a:xfrm>
                <a:off x="-1139589" y="3720955"/>
                <a:ext cx="1479106" cy="361663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Infiltration </a:t>
                </a:r>
                <a:r>
                  <a:rPr lang="en-GB" sz="1000" dirty="0" smtClean="0">
                    <a:solidFill>
                      <a:prstClr val="black"/>
                    </a:solidFill>
                    <a:cs typeface="Arial" pitchFamily="34" charset="0"/>
                  </a:rPr>
                  <a:t>devices</a:t>
                </a:r>
                <a:endParaRPr lang="en-GB" sz="1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280" name="TextBox 279"/>
              <p:cNvSpPr txBox="1"/>
              <p:nvPr/>
            </p:nvSpPr>
            <p:spPr>
              <a:xfrm>
                <a:off x="-1139589" y="4219742"/>
                <a:ext cx="1479106" cy="360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Wetlands</a:t>
                </a:r>
              </a:p>
            </p:txBody>
          </p:sp>
          <p:sp>
            <p:nvSpPr>
              <p:cNvPr id="282" name="TextBox 281"/>
              <p:cNvSpPr txBox="1"/>
              <p:nvPr/>
            </p:nvSpPr>
            <p:spPr>
              <a:xfrm>
                <a:off x="-1139589" y="4762295"/>
                <a:ext cx="1479106" cy="36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white"/>
                    </a:solidFill>
                    <a:cs typeface="Arial" pitchFamily="34" charset="0"/>
                  </a:rPr>
                  <a:t>Underground storage</a:t>
                </a:r>
              </a:p>
            </p:txBody>
          </p:sp>
          <p:sp>
            <p:nvSpPr>
              <p:cNvPr id="283" name="TextBox 282"/>
              <p:cNvSpPr txBox="1"/>
              <p:nvPr/>
            </p:nvSpPr>
            <p:spPr>
              <a:xfrm>
                <a:off x="-1139589" y="5268495"/>
                <a:ext cx="1479106" cy="360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err="1">
                    <a:solidFill>
                      <a:prstClr val="black"/>
                    </a:solidFill>
                    <a:cs typeface="Arial" pitchFamily="34" charset="0"/>
                  </a:rPr>
                  <a:t>Bioretention</a:t>
                </a:r>
                <a:endParaRPr lang="en-GB" sz="1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214" name="Straight Connector 213"/>
            <p:cNvCxnSpPr>
              <a:stCxn id="280" idx="3"/>
              <a:endCxn id="252" idx="1"/>
            </p:cNvCxnSpPr>
            <p:nvPr/>
          </p:nvCxnSpPr>
          <p:spPr>
            <a:xfrm flipV="1">
              <a:off x="2503732" y="3510320"/>
              <a:ext cx="3653734" cy="1725242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>
              <a:stCxn id="280" idx="3"/>
              <a:endCxn id="261" idx="1"/>
            </p:cNvCxnSpPr>
            <p:nvPr/>
          </p:nvCxnSpPr>
          <p:spPr>
            <a:xfrm>
              <a:off x="2503732" y="5235562"/>
              <a:ext cx="3653735" cy="1090028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>
              <a:stCxn id="277" idx="3"/>
              <a:endCxn id="267" idx="1"/>
            </p:cNvCxnSpPr>
            <p:nvPr/>
          </p:nvCxnSpPr>
          <p:spPr>
            <a:xfrm flipV="1">
              <a:off x="2503732" y="2418623"/>
              <a:ext cx="3653736" cy="1590205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19" name="Group 218"/>
            <p:cNvGrpSpPr/>
            <p:nvPr/>
          </p:nvGrpSpPr>
          <p:grpSpPr>
            <a:xfrm>
              <a:off x="6157465" y="97136"/>
              <a:ext cx="2448271" cy="6592277"/>
              <a:chOff x="6157465" y="97136"/>
              <a:chExt cx="2448271" cy="6592277"/>
            </a:xfrm>
          </p:grpSpPr>
          <p:sp>
            <p:nvSpPr>
              <p:cNvPr id="237" name="TextBox 236"/>
              <p:cNvSpPr txBox="1"/>
              <p:nvPr/>
            </p:nvSpPr>
            <p:spPr>
              <a:xfrm>
                <a:off x="6589515" y="97136"/>
                <a:ext cx="1560930" cy="584775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prstClr val="black"/>
                    </a:solidFill>
                    <a:cs typeface="Arial" pitchFamily="34" charset="0"/>
                  </a:rPr>
                  <a:t>Ecosystem Service</a:t>
                </a:r>
              </a:p>
            </p:txBody>
          </p:sp>
          <p:grpSp>
            <p:nvGrpSpPr>
              <p:cNvPr id="238" name="Group 472"/>
              <p:cNvGrpSpPr/>
              <p:nvPr/>
            </p:nvGrpSpPr>
            <p:grpSpPr>
              <a:xfrm>
                <a:off x="6157467" y="780393"/>
                <a:ext cx="2448269" cy="498154"/>
                <a:chOff x="4048014" y="783971"/>
                <a:chExt cx="1545265" cy="498154"/>
              </a:xfrm>
            </p:grpSpPr>
            <p:sp>
              <p:nvSpPr>
                <p:cNvPr id="269" name="TextBox 268"/>
                <p:cNvSpPr txBox="1"/>
                <p:nvPr/>
              </p:nvSpPr>
              <p:spPr>
                <a:xfrm>
                  <a:off x="4048014" y="783971"/>
                  <a:ext cx="1545264" cy="246945"/>
                </a:xfrm>
                <a:prstGeom prst="rect">
                  <a:avLst/>
                </a:prstGeom>
                <a:solidFill>
                  <a:srgbClr val="00602B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>
                      <a:solidFill>
                        <a:prstClr val="white"/>
                      </a:solidFill>
                      <a:cs typeface="Arial" pitchFamily="34" charset="0"/>
                    </a:rPr>
                    <a:t>Supporting</a:t>
                  </a:r>
                </a:p>
              </p:txBody>
            </p:sp>
            <p:sp>
              <p:nvSpPr>
                <p:cNvPr id="270" name="TextBox 269"/>
                <p:cNvSpPr txBox="1"/>
                <p:nvPr/>
              </p:nvSpPr>
              <p:spPr>
                <a:xfrm>
                  <a:off x="4048015" y="1035180"/>
                  <a:ext cx="1545264" cy="246945"/>
                </a:xfrm>
                <a:prstGeom prst="rect">
                  <a:avLst/>
                </a:prstGeom>
                <a:solidFill>
                  <a:srgbClr val="00602B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white"/>
                      </a:solidFill>
                      <a:cs typeface="Arial" pitchFamily="34" charset="0"/>
                    </a:rPr>
                    <a:t>	Habitat for species</a:t>
                  </a:r>
                </a:p>
              </p:txBody>
            </p:sp>
          </p:grpSp>
          <p:grpSp>
            <p:nvGrpSpPr>
              <p:cNvPr id="240" name="Group 276"/>
              <p:cNvGrpSpPr/>
              <p:nvPr/>
            </p:nvGrpSpPr>
            <p:grpSpPr>
              <a:xfrm>
                <a:off x="6157468" y="1556487"/>
                <a:ext cx="2448268" cy="985608"/>
                <a:chOff x="4048014" y="1522996"/>
                <a:chExt cx="1545264" cy="985608"/>
              </a:xfrm>
            </p:grpSpPr>
            <p:sp>
              <p:nvSpPr>
                <p:cNvPr id="264" name="TextBox 263"/>
                <p:cNvSpPr txBox="1"/>
                <p:nvPr/>
              </p:nvSpPr>
              <p:spPr>
                <a:xfrm>
                  <a:off x="4048014" y="1522996"/>
                  <a:ext cx="1545264" cy="24694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>
                      <a:solidFill>
                        <a:prstClr val="black"/>
                      </a:solidFill>
                      <a:cs typeface="Arial" pitchFamily="34" charset="0"/>
                    </a:rPr>
                    <a:t>Provisioning</a:t>
                  </a:r>
                </a:p>
              </p:txBody>
            </p:sp>
            <p:sp>
              <p:nvSpPr>
                <p:cNvPr id="265" name="TextBox 264"/>
                <p:cNvSpPr txBox="1"/>
                <p:nvPr/>
              </p:nvSpPr>
              <p:spPr>
                <a:xfrm>
                  <a:off x="4048014" y="1769217"/>
                  <a:ext cx="1545264" cy="24694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Food</a:t>
                  </a:r>
                </a:p>
              </p:txBody>
            </p:sp>
            <p:sp>
              <p:nvSpPr>
                <p:cNvPr id="266" name="TextBox 265"/>
                <p:cNvSpPr txBox="1"/>
                <p:nvPr/>
              </p:nvSpPr>
              <p:spPr>
                <a:xfrm>
                  <a:off x="4048014" y="2015438"/>
                  <a:ext cx="1545264" cy="24694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Fresh water</a:t>
                  </a:r>
                </a:p>
              </p:txBody>
            </p:sp>
            <p:sp>
              <p:nvSpPr>
                <p:cNvPr id="267" name="TextBox 266"/>
                <p:cNvSpPr txBox="1"/>
                <p:nvPr/>
              </p:nvSpPr>
              <p:spPr>
                <a:xfrm>
                  <a:off x="4048014" y="2261659"/>
                  <a:ext cx="1545264" cy="246945"/>
                </a:xfrm>
                <a:prstGeom prst="rect">
                  <a:avLst/>
                </a:prstGeom>
                <a:solidFill>
                  <a:schemeClr val="accent4">
                    <a:lumMod val="75000"/>
                  </a:schemeClr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Raw material</a:t>
                  </a:r>
                </a:p>
              </p:txBody>
            </p:sp>
          </p:grpSp>
          <p:grpSp>
            <p:nvGrpSpPr>
              <p:cNvPr id="241" name="Group 425"/>
              <p:cNvGrpSpPr/>
              <p:nvPr/>
            </p:nvGrpSpPr>
            <p:grpSpPr>
              <a:xfrm>
                <a:off x="6157467" y="5721413"/>
                <a:ext cx="2448268" cy="968000"/>
                <a:chOff x="993544" y="4421575"/>
                <a:chExt cx="1741030" cy="991637"/>
              </a:xfrm>
              <a:solidFill>
                <a:schemeClr val="accent4"/>
              </a:solidFill>
            </p:grpSpPr>
            <p:sp>
              <p:nvSpPr>
                <p:cNvPr id="259" name="TextBox 258"/>
                <p:cNvSpPr txBox="1"/>
                <p:nvPr/>
              </p:nvSpPr>
              <p:spPr>
                <a:xfrm>
                  <a:off x="993544" y="4421575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>
                      <a:solidFill>
                        <a:prstClr val="black"/>
                      </a:solidFill>
                      <a:cs typeface="Arial" pitchFamily="34" charset="0"/>
                    </a:rPr>
                    <a:t>Cultural</a:t>
                  </a:r>
                </a:p>
              </p:txBody>
            </p:sp>
            <p:sp>
              <p:nvSpPr>
                <p:cNvPr id="260" name="TextBox 259"/>
                <p:cNvSpPr txBox="1"/>
                <p:nvPr/>
              </p:nvSpPr>
              <p:spPr>
                <a:xfrm>
                  <a:off x="993544" y="4667796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Recreation</a:t>
                  </a:r>
                </a:p>
              </p:txBody>
            </p:sp>
            <p:sp>
              <p:nvSpPr>
                <p:cNvPr id="261" name="TextBox 260"/>
                <p:cNvSpPr txBox="1"/>
                <p:nvPr/>
              </p:nvSpPr>
              <p:spPr>
                <a:xfrm>
                  <a:off x="993544" y="4914017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Education</a:t>
                  </a:r>
                </a:p>
              </p:txBody>
            </p:sp>
            <p:sp>
              <p:nvSpPr>
                <p:cNvPr id="262" name="TextBox 261"/>
                <p:cNvSpPr txBox="1"/>
                <p:nvPr/>
              </p:nvSpPr>
              <p:spPr>
                <a:xfrm>
                  <a:off x="993544" y="5160237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Aesthetic</a:t>
                  </a:r>
                </a:p>
              </p:txBody>
            </p:sp>
          </p:grpSp>
          <p:grpSp>
            <p:nvGrpSpPr>
              <p:cNvPr id="243" name="Group 242"/>
              <p:cNvGrpSpPr/>
              <p:nvPr/>
            </p:nvGrpSpPr>
            <p:grpSpPr>
              <a:xfrm>
                <a:off x="6157465" y="2906505"/>
                <a:ext cx="2448269" cy="2487792"/>
                <a:chOff x="6157465" y="2906505"/>
                <a:chExt cx="2448269" cy="2487792"/>
              </a:xfrm>
            </p:grpSpPr>
            <p:grpSp>
              <p:nvGrpSpPr>
                <p:cNvPr id="244" name="Group 371"/>
                <p:cNvGrpSpPr/>
                <p:nvPr/>
              </p:nvGrpSpPr>
              <p:grpSpPr>
                <a:xfrm>
                  <a:off x="6157465" y="2906505"/>
                  <a:ext cx="2448269" cy="2487792"/>
                  <a:chOff x="993543" y="4337572"/>
                  <a:chExt cx="1741031" cy="2548540"/>
                </a:xfrm>
              </p:grpSpPr>
              <p:sp>
                <p:nvSpPr>
                  <p:cNvPr id="249" name="TextBox 248"/>
                  <p:cNvSpPr txBox="1"/>
                  <p:nvPr/>
                </p:nvSpPr>
                <p:spPr>
                  <a:xfrm>
                    <a:off x="993544" y="4337572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b="1" dirty="0">
                        <a:solidFill>
                          <a:prstClr val="black"/>
                        </a:solidFill>
                        <a:cs typeface="Arial" pitchFamily="34" charset="0"/>
                      </a:rPr>
                      <a:t>Regulating</a:t>
                    </a:r>
                  </a:p>
                </p:txBody>
              </p:sp>
              <p:sp>
                <p:nvSpPr>
                  <p:cNvPr id="250" name="TextBox 249"/>
                  <p:cNvSpPr txBox="1"/>
                  <p:nvPr/>
                </p:nvSpPr>
                <p:spPr>
                  <a:xfrm>
                    <a:off x="993544" y="4583793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	Groundwater recharge</a:t>
                    </a:r>
                  </a:p>
                </p:txBody>
              </p:sp>
              <p:sp>
                <p:nvSpPr>
                  <p:cNvPr id="252" name="TextBox 251"/>
                  <p:cNvSpPr txBox="1"/>
                  <p:nvPr/>
                </p:nvSpPr>
                <p:spPr>
                  <a:xfrm>
                    <a:off x="993544" y="4830014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	Flood mitigation</a:t>
                    </a:r>
                  </a:p>
                </p:txBody>
              </p:sp>
              <p:sp>
                <p:nvSpPr>
                  <p:cNvPr id="253" name="TextBox 252"/>
                  <p:cNvSpPr txBox="1"/>
                  <p:nvPr/>
                </p:nvSpPr>
                <p:spPr>
                  <a:xfrm>
                    <a:off x="993544" y="5076236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	Water purification</a:t>
                    </a:r>
                  </a:p>
                </p:txBody>
              </p:sp>
              <p:sp>
                <p:nvSpPr>
                  <p:cNvPr id="255" name="TextBox 254"/>
                  <p:cNvSpPr txBox="1"/>
                  <p:nvPr/>
                </p:nvSpPr>
                <p:spPr>
                  <a:xfrm>
                    <a:off x="993544" y="5321693"/>
                    <a:ext cx="1741030" cy="40988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lvl="1"/>
                    <a:r>
                      <a:rPr lang="en-GB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Local </a:t>
                    </a:r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climate and air </a:t>
                    </a:r>
                    <a:r>
                      <a:rPr lang="en-GB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 quality regulation </a:t>
                    </a:r>
                    <a:endParaRPr lang="en-GB" sz="10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6" name="TextBox 255"/>
                  <p:cNvSpPr txBox="1"/>
                  <p:nvPr/>
                </p:nvSpPr>
                <p:spPr>
                  <a:xfrm>
                    <a:off x="993543" y="5972126"/>
                    <a:ext cx="1741030" cy="409880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lvl="1"/>
                    <a:r>
                      <a:rPr lang="en-GB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Global </a:t>
                    </a:r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climate and </a:t>
                    </a:r>
                    <a:r>
                      <a:rPr lang="en-GB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green house </a:t>
                    </a:r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gas </a:t>
                    </a:r>
                    <a:r>
                      <a:rPr lang="en-GB" sz="1000" dirty="0" smtClean="0">
                        <a:solidFill>
                          <a:prstClr val="black"/>
                        </a:solidFill>
                        <a:cs typeface="Arial" pitchFamily="34" charset="0"/>
                      </a:rPr>
                      <a:t>regulation</a:t>
                    </a:r>
                    <a:endParaRPr lang="en-GB" sz="1000" dirty="0">
                      <a:solidFill>
                        <a:prstClr val="black"/>
                      </a:solidFill>
                      <a:cs typeface="Arial" pitchFamily="34" charset="0"/>
                    </a:endParaRPr>
                  </a:p>
                </p:txBody>
              </p:sp>
              <p:sp>
                <p:nvSpPr>
                  <p:cNvPr id="258" name="TextBox 257"/>
                  <p:cNvSpPr txBox="1"/>
                  <p:nvPr/>
                </p:nvSpPr>
                <p:spPr>
                  <a:xfrm>
                    <a:off x="993544" y="6633879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solidFill>
                          <a:prstClr val="black"/>
                        </a:solidFill>
                        <a:cs typeface="Arial" pitchFamily="34" charset="0"/>
                      </a:rPr>
                      <a:t>	Pollination</a:t>
                    </a:r>
                  </a:p>
                </p:txBody>
              </p:sp>
            </p:grpSp>
            <p:sp>
              <p:nvSpPr>
                <p:cNvPr id="246" name="TextBox 245"/>
                <p:cNvSpPr txBox="1"/>
                <p:nvPr/>
              </p:nvSpPr>
              <p:spPr>
                <a:xfrm>
                  <a:off x="6157466" y="4267751"/>
                  <a:ext cx="2448268" cy="24622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GB" sz="1000" dirty="0" smtClean="0">
                      <a:solidFill>
                        <a:prstClr val="black"/>
                      </a:solidFill>
                      <a:cs typeface="Arial" pitchFamily="34" charset="0"/>
                    </a:rPr>
                    <a:t>Urban  Heat </a:t>
                  </a:r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 </a:t>
                  </a:r>
                  <a:r>
                    <a:rPr lang="en-GB" sz="1000" dirty="0" smtClean="0">
                      <a:solidFill>
                        <a:prstClr val="black"/>
                      </a:solidFill>
                      <a:cs typeface="Arial" pitchFamily="34" charset="0"/>
                    </a:rPr>
                    <a:t>Island Mitigation</a:t>
                  </a:r>
                  <a:endParaRPr lang="en-GB" sz="1000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247" name="TextBox 246"/>
                <p:cNvSpPr txBox="1"/>
                <p:nvPr/>
              </p:nvSpPr>
              <p:spPr>
                <a:xfrm>
                  <a:off x="6157466" y="4908627"/>
                  <a:ext cx="2448268" cy="24622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GB" sz="1000" dirty="0" smtClean="0">
                      <a:solidFill>
                        <a:prstClr val="black"/>
                      </a:solidFill>
                      <a:cs typeface="Arial" pitchFamily="34" charset="0"/>
                    </a:rPr>
                    <a:t>Carbon sequestration</a:t>
                  </a:r>
                  <a:endParaRPr lang="en-GB" sz="1000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220" name="Straight Connector 219"/>
            <p:cNvCxnSpPr>
              <a:stCxn id="274" idx="3"/>
              <a:endCxn id="246" idx="1"/>
            </p:cNvCxnSpPr>
            <p:nvPr/>
          </p:nvCxnSpPr>
          <p:spPr>
            <a:xfrm>
              <a:off x="2503732" y="2121567"/>
              <a:ext cx="3653734" cy="2269295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>
              <a:stCxn id="275" idx="3"/>
              <a:endCxn id="246" idx="1"/>
            </p:cNvCxnSpPr>
            <p:nvPr/>
          </p:nvCxnSpPr>
          <p:spPr>
            <a:xfrm>
              <a:off x="2503732" y="2742926"/>
              <a:ext cx="3653734" cy="1647936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>
              <a:stCxn id="273" idx="3"/>
              <a:endCxn id="246" idx="1"/>
            </p:cNvCxnSpPr>
            <p:nvPr/>
          </p:nvCxnSpPr>
          <p:spPr>
            <a:xfrm>
              <a:off x="2503732" y="1500145"/>
              <a:ext cx="3653734" cy="2890717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>
              <a:stCxn id="276" idx="3"/>
              <a:endCxn id="246" idx="1"/>
            </p:cNvCxnSpPr>
            <p:nvPr/>
          </p:nvCxnSpPr>
          <p:spPr>
            <a:xfrm>
              <a:off x="2503732" y="3393275"/>
              <a:ext cx="3653734" cy="997587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>
              <a:stCxn id="277" idx="3"/>
              <a:endCxn id="246" idx="1"/>
            </p:cNvCxnSpPr>
            <p:nvPr/>
          </p:nvCxnSpPr>
          <p:spPr>
            <a:xfrm>
              <a:off x="2503732" y="4008828"/>
              <a:ext cx="3653734" cy="382034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>
              <a:stCxn id="280" idx="3"/>
              <a:endCxn id="246" idx="1"/>
            </p:cNvCxnSpPr>
            <p:nvPr/>
          </p:nvCxnSpPr>
          <p:spPr>
            <a:xfrm flipV="1">
              <a:off x="2503732" y="4390862"/>
              <a:ext cx="3653734" cy="844700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>
              <a:stCxn id="273" idx="3"/>
              <a:endCxn id="247" idx="1"/>
            </p:cNvCxnSpPr>
            <p:nvPr/>
          </p:nvCxnSpPr>
          <p:spPr>
            <a:xfrm>
              <a:off x="2503732" y="1500145"/>
              <a:ext cx="3653734" cy="3531593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1" name="Straight Connector 230"/>
            <p:cNvCxnSpPr>
              <a:stCxn id="276" idx="3"/>
              <a:endCxn id="247" idx="1"/>
            </p:cNvCxnSpPr>
            <p:nvPr/>
          </p:nvCxnSpPr>
          <p:spPr>
            <a:xfrm>
              <a:off x="2503732" y="3393275"/>
              <a:ext cx="3653734" cy="1638463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2" name="Straight Connector 231"/>
            <p:cNvCxnSpPr>
              <a:stCxn id="277" idx="3"/>
              <a:endCxn id="247" idx="1"/>
            </p:cNvCxnSpPr>
            <p:nvPr/>
          </p:nvCxnSpPr>
          <p:spPr>
            <a:xfrm>
              <a:off x="2503732" y="4008828"/>
              <a:ext cx="3653734" cy="102291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4" name="Straight Connector 233"/>
            <p:cNvCxnSpPr>
              <a:stCxn id="280" idx="3"/>
              <a:endCxn id="247" idx="1"/>
            </p:cNvCxnSpPr>
            <p:nvPr/>
          </p:nvCxnSpPr>
          <p:spPr>
            <a:xfrm flipV="1">
              <a:off x="2503732" y="5031738"/>
              <a:ext cx="3653734" cy="203824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5" name="Straight Connector 234"/>
            <p:cNvCxnSpPr>
              <a:stCxn id="283" idx="3"/>
              <a:endCxn id="247" idx="1"/>
            </p:cNvCxnSpPr>
            <p:nvPr/>
          </p:nvCxnSpPr>
          <p:spPr>
            <a:xfrm flipV="1">
              <a:off x="2503732" y="5031738"/>
              <a:ext cx="3653734" cy="1435661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" name="Group 1"/>
          <p:cNvGrpSpPr/>
          <p:nvPr/>
        </p:nvGrpSpPr>
        <p:grpSpPr>
          <a:xfrm>
            <a:off x="257741" y="10268"/>
            <a:ext cx="8877300" cy="6840000"/>
            <a:chOff x="257741" y="10268"/>
            <a:chExt cx="8877300" cy="6840000"/>
          </a:xfrm>
        </p:grpSpPr>
        <p:grpSp>
          <p:nvGrpSpPr>
            <p:cNvPr id="13" name="Group 12"/>
            <p:cNvGrpSpPr/>
            <p:nvPr/>
          </p:nvGrpSpPr>
          <p:grpSpPr>
            <a:xfrm>
              <a:off x="257741" y="10268"/>
              <a:ext cx="8877300" cy="6840000"/>
              <a:chOff x="257741" y="10268"/>
              <a:chExt cx="8877300" cy="6840000"/>
            </a:xfrm>
          </p:grpSpPr>
          <p:sp>
            <p:nvSpPr>
              <p:cNvPr id="135" name="Rectangle 134"/>
              <p:cNvSpPr/>
              <p:nvPr/>
            </p:nvSpPr>
            <p:spPr>
              <a:xfrm>
                <a:off x="257741" y="10268"/>
                <a:ext cx="8877300" cy="684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85" name="Rectangle 184"/>
              <p:cNvSpPr/>
              <p:nvPr/>
            </p:nvSpPr>
            <p:spPr>
              <a:xfrm>
                <a:off x="336430" y="1278547"/>
                <a:ext cx="2294625" cy="43302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Pervious pavements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  <p:sp>
          <p:nvSpPr>
            <p:cNvPr id="132" name="Right Arrow 131"/>
            <p:cNvSpPr/>
            <p:nvPr/>
          </p:nvSpPr>
          <p:spPr>
            <a:xfrm>
              <a:off x="2743463" y="1341850"/>
              <a:ext cx="555545" cy="3746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3" name="TextBox 132"/>
            <p:cNvSpPr txBox="1"/>
            <p:nvPr/>
          </p:nvSpPr>
          <p:spPr>
            <a:xfrm>
              <a:off x="3388753" y="692191"/>
              <a:ext cx="5675475" cy="452431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Definition</a:t>
              </a:r>
            </a:p>
            <a:p>
              <a:r>
                <a:rPr lang="en-GB" dirty="0" smtClean="0"/>
                <a:t>An infiltration </a:t>
              </a:r>
              <a:r>
                <a:rPr lang="en-GB" dirty="0"/>
                <a:t>based </a:t>
              </a:r>
              <a:r>
                <a:rPr lang="en-GB" dirty="0" err="1" smtClean="0"/>
                <a:t>SuDS</a:t>
              </a:r>
              <a:r>
                <a:rPr lang="en-GB" dirty="0" smtClean="0"/>
                <a:t> categorized into two types of surfaces: permeable and porous. Permeable </a:t>
              </a:r>
              <a:r>
                <a:rPr lang="en-US" dirty="0"/>
                <a:t>surfaces </a:t>
              </a:r>
              <a:r>
                <a:rPr lang="en-US" dirty="0" smtClean="0"/>
                <a:t>are made </a:t>
              </a:r>
              <a:r>
                <a:rPr lang="en-US" dirty="0"/>
                <a:t>up </a:t>
              </a:r>
              <a:r>
                <a:rPr lang="en-US" dirty="0" smtClean="0"/>
                <a:t>of materials </a:t>
              </a:r>
              <a:r>
                <a:rPr lang="en-US" dirty="0"/>
                <a:t>that </a:t>
              </a:r>
              <a:r>
                <a:rPr lang="en-US" dirty="0" smtClean="0"/>
                <a:t>do not </a:t>
              </a:r>
              <a:r>
                <a:rPr lang="en-US" dirty="0"/>
                <a:t>contain any voids in </a:t>
              </a:r>
              <a:r>
                <a:rPr lang="en-US" dirty="0" smtClean="0"/>
                <a:t>itself.  However</a:t>
              </a:r>
              <a:r>
                <a:rPr lang="en-US" dirty="0"/>
                <a:t>, through </a:t>
              </a:r>
              <a:r>
                <a:rPr lang="en-US" dirty="0" smtClean="0"/>
                <a:t>surfacing arrangements</a:t>
              </a:r>
              <a:r>
                <a:rPr lang="en-US" dirty="0"/>
                <a:t>, they </a:t>
              </a:r>
              <a:r>
                <a:rPr lang="en-US" dirty="0" smtClean="0"/>
                <a:t>allow water </a:t>
              </a:r>
              <a:r>
                <a:rPr lang="en-US" dirty="0"/>
                <a:t>to infiltrate through </a:t>
              </a:r>
              <a:r>
                <a:rPr lang="en-US" dirty="0" smtClean="0"/>
                <a:t>the gaps </a:t>
              </a:r>
              <a:r>
                <a:rPr lang="en-US" dirty="0"/>
                <a:t>in-between. </a:t>
              </a:r>
              <a:r>
                <a:rPr lang="en-US" dirty="0" smtClean="0"/>
                <a:t>An example </a:t>
              </a:r>
              <a:r>
                <a:rPr lang="en-US" dirty="0"/>
                <a:t>would be </a:t>
              </a:r>
              <a:r>
                <a:rPr lang="en-US" dirty="0" smtClean="0"/>
                <a:t>concrete </a:t>
              </a:r>
              <a:r>
                <a:rPr lang="en-US" dirty="0"/>
                <a:t>block paving. Porous surfaces are </a:t>
              </a:r>
              <a:r>
                <a:rPr lang="en-US" dirty="0" smtClean="0"/>
                <a:t>made up of materials </a:t>
              </a:r>
              <a:r>
                <a:rPr lang="en-US" dirty="0"/>
                <a:t>that </a:t>
              </a:r>
              <a:r>
                <a:rPr lang="en-US" dirty="0" smtClean="0"/>
                <a:t>are porous </a:t>
              </a:r>
              <a:r>
                <a:rPr lang="en-US" dirty="0"/>
                <a:t>in itself. </a:t>
              </a:r>
              <a:r>
                <a:rPr lang="en-US" dirty="0" smtClean="0"/>
                <a:t>Water passing </a:t>
              </a:r>
              <a:r>
                <a:rPr lang="en-US" dirty="0"/>
                <a:t>over these </a:t>
              </a:r>
              <a:r>
                <a:rPr lang="en-US" dirty="0" smtClean="0"/>
                <a:t>surfaces can </a:t>
              </a:r>
              <a:r>
                <a:rPr lang="en-US" dirty="0"/>
                <a:t>infiltrate through </a:t>
              </a:r>
              <a:r>
                <a:rPr lang="en-US" dirty="0" smtClean="0"/>
                <a:t>them and </a:t>
              </a:r>
              <a:r>
                <a:rPr lang="en-US" dirty="0"/>
                <a:t>into the aggregate </a:t>
              </a:r>
              <a:r>
                <a:rPr lang="en-US" dirty="0" smtClean="0"/>
                <a:t>sub base below. Examples are grass</a:t>
              </a:r>
              <a:r>
                <a:rPr lang="en-US" dirty="0"/>
                <a:t>, gravel, </a:t>
              </a:r>
              <a:r>
                <a:rPr lang="en-US" dirty="0" smtClean="0"/>
                <a:t>porous concrete</a:t>
              </a:r>
              <a:r>
                <a:rPr lang="en-US" dirty="0"/>
                <a:t>, and porous asphalt. Typical </a:t>
              </a:r>
              <a:r>
                <a:rPr lang="en-US" dirty="0" smtClean="0"/>
                <a:t>construction materials </a:t>
              </a:r>
              <a:r>
                <a:rPr lang="en-US" dirty="0"/>
                <a:t>are </a:t>
              </a:r>
              <a:r>
                <a:rPr lang="en-US" dirty="0" smtClean="0"/>
                <a:t> subgrade, </a:t>
              </a:r>
              <a:r>
                <a:rPr lang="en-US" dirty="0" err="1" smtClean="0"/>
                <a:t>geomembrane</a:t>
              </a:r>
              <a:r>
                <a:rPr lang="en-US" dirty="0" smtClean="0"/>
                <a:t>, aggregate</a:t>
              </a:r>
              <a:r>
                <a:rPr lang="en-US" dirty="0"/>
                <a:t>, geotextile, </a:t>
              </a:r>
              <a:r>
                <a:rPr lang="en-US" dirty="0" smtClean="0"/>
                <a:t>and either impermeable pavement </a:t>
              </a:r>
              <a:r>
                <a:rPr lang="en-US" dirty="0"/>
                <a:t>blocks or </a:t>
              </a:r>
              <a:r>
                <a:rPr lang="en-US" dirty="0" smtClean="0"/>
                <a:t>porous surfaces</a:t>
              </a:r>
              <a:r>
                <a:rPr lang="en-US" dirty="0"/>
                <a:t>, depending </a:t>
              </a:r>
              <a:r>
                <a:rPr lang="en-US" dirty="0" smtClean="0"/>
                <a:t>on which two surface </a:t>
              </a:r>
              <a:r>
                <a:rPr lang="en-US" dirty="0"/>
                <a:t>types </a:t>
              </a:r>
              <a:r>
                <a:rPr lang="en-US" dirty="0" smtClean="0"/>
                <a:t>is chosen </a:t>
              </a:r>
              <a:r>
                <a:rPr lang="en-US" dirty="0"/>
                <a:t>to be used.</a:t>
              </a:r>
              <a:endParaRPr lang="en-GB" dirty="0" smtClean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260013" y="12540"/>
            <a:ext cx="8877300" cy="6840000"/>
            <a:chOff x="260013" y="12540"/>
            <a:chExt cx="8877300" cy="6840000"/>
          </a:xfrm>
        </p:grpSpPr>
        <p:grpSp>
          <p:nvGrpSpPr>
            <p:cNvPr id="134" name="Group 133"/>
            <p:cNvGrpSpPr/>
            <p:nvPr/>
          </p:nvGrpSpPr>
          <p:grpSpPr>
            <a:xfrm>
              <a:off x="260013" y="12540"/>
              <a:ext cx="8877300" cy="6840000"/>
              <a:chOff x="257741" y="10268"/>
              <a:chExt cx="8877300" cy="6840000"/>
            </a:xfrm>
          </p:grpSpPr>
          <p:sp>
            <p:nvSpPr>
              <p:cNvPr id="173" name="Rectangle 172"/>
              <p:cNvSpPr/>
              <p:nvPr/>
            </p:nvSpPr>
            <p:spPr>
              <a:xfrm>
                <a:off x="257741" y="10268"/>
                <a:ext cx="8877300" cy="684000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  <a:alpha val="55000"/>
                </a:schemeClr>
              </a:solidFill>
              <a:ln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76" name="Rectangle 175"/>
              <p:cNvSpPr/>
              <p:nvPr/>
            </p:nvSpPr>
            <p:spPr>
              <a:xfrm>
                <a:off x="336430" y="1278547"/>
                <a:ext cx="2294625" cy="433021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GB" dirty="0" smtClean="0">
                    <a:solidFill>
                      <a:schemeClr val="tx1"/>
                    </a:solidFill>
                  </a:rPr>
                  <a:t>Pervious pavements</a:t>
                </a:r>
                <a:endParaRPr lang="en-GB" dirty="0">
                  <a:solidFill>
                    <a:schemeClr val="tx1"/>
                  </a:solidFill>
                </a:endParaRPr>
              </a:p>
            </p:txBody>
          </p:sp>
          <p:cxnSp>
            <p:nvCxnSpPr>
              <p:cNvPr id="179" name="Straight Connector 178"/>
              <p:cNvCxnSpPr>
                <a:endCxn id="182" idx="1"/>
              </p:cNvCxnSpPr>
              <p:nvPr/>
            </p:nvCxnSpPr>
            <p:spPr>
              <a:xfrm flipV="1">
                <a:off x="2631055" y="1157899"/>
                <a:ext cx="3347825" cy="337159"/>
              </a:xfrm>
              <a:prstGeom prst="line">
                <a:avLst/>
              </a:prstGeom>
              <a:ln w="508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82" name="TextBox 181"/>
              <p:cNvSpPr txBox="1"/>
              <p:nvPr/>
            </p:nvSpPr>
            <p:spPr>
              <a:xfrm>
                <a:off x="5978880" y="973233"/>
                <a:ext cx="2764225" cy="369332"/>
              </a:xfrm>
              <a:prstGeom prst="rect">
                <a:avLst/>
              </a:prstGeom>
              <a:solidFill>
                <a:srgbClr val="00602B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dirty="0" smtClean="0">
                    <a:solidFill>
                      <a:schemeClr val="bg1"/>
                    </a:solidFill>
                    <a:latin typeface="+mn-lt"/>
                    <a:cs typeface="Arial" pitchFamily="34" charset="0"/>
                  </a:rPr>
                  <a:t>Habitat for species</a:t>
                </a:r>
                <a:endParaRPr lang="en-US" dirty="0">
                  <a:solidFill>
                    <a:schemeClr val="bg1"/>
                  </a:solidFill>
                  <a:latin typeface="+mn-lt"/>
                  <a:cs typeface="Arial" pitchFamily="34" charset="0"/>
                </a:endParaRPr>
              </a:p>
            </p:txBody>
          </p:sp>
          <p:sp>
            <p:nvSpPr>
              <p:cNvPr id="206" name="TextBox 205"/>
              <p:cNvSpPr txBox="1"/>
              <p:nvPr/>
            </p:nvSpPr>
            <p:spPr>
              <a:xfrm>
                <a:off x="5967258" y="3513497"/>
                <a:ext cx="2764224" cy="369332"/>
              </a:xfrm>
              <a:prstGeom prst="rect">
                <a:avLst/>
              </a:prstGeom>
              <a:solidFill>
                <a:srgbClr val="00B05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dirty="0" smtClean="0">
                    <a:latin typeface="+mn-lt"/>
                    <a:cs typeface="Arial" pitchFamily="34" charset="0"/>
                  </a:rPr>
                  <a:t>Water Purification</a:t>
                </a:r>
                <a:endParaRPr lang="en-GB" dirty="0">
                  <a:latin typeface="+mn-lt"/>
                  <a:cs typeface="Arial" pitchFamily="34" charset="0"/>
                </a:endParaRPr>
              </a:p>
            </p:txBody>
          </p:sp>
          <p:cxnSp>
            <p:nvCxnSpPr>
              <p:cNvPr id="215" name="Straight Connector 214"/>
              <p:cNvCxnSpPr>
                <a:stCxn id="176" idx="3"/>
                <a:endCxn id="206" idx="1"/>
              </p:cNvCxnSpPr>
              <p:nvPr/>
            </p:nvCxnSpPr>
            <p:spPr>
              <a:xfrm>
                <a:off x="2631055" y="1495058"/>
                <a:ext cx="3336203" cy="2203105"/>
              </a:xfrm>
              <a:prstGeom prst="line">
                <a:avLst/>
              </a:prstGeom>
              <a:ln w="50800">
                <a:solidFill>
                  <a:schemeClr val="accent5">
                    <a:lumMod val="60000"/>
                    <a:lumOff val="40000"/>
                  </a:schemeClr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18" name="TextBox 217"/>
              <p:cNvSpPr txBox="1"/>
              <p:nvPr/>
            </p:nvSpPr>
            <p:spPr>
              <a:xfrm>
                <a:off x="5632745" y="1484815"/>
                <a:ext cx="3291799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dirty="0" smtClean="0"/>
                  <a:t>Pervious pavements are </a:t>
                </a:r>
                <a:r>
                  <a:rPr lang="en-GB" b="1" dirty="0" smtClean="0"/>
                  <a:t>Poor</a:t>
                </a:r>
                <a:r>
                  <a:rPr lang="en-GB" dirty="0" smtClean="0"/>
                  <a:t> for Habitat For Species.</a:t>
                </a:r>
                <a:endParaRPr lang="en-GB" dirty="0"/>
              </a:p>
            </p:txBody>
          </p:sp>
          <p:sp>
            <p:nvSpPr>
              <p:cNvPr id="221" name="Right Arrow 220"/>
              <p:cNvSpPr/>
              <p:nvPr/>
            </p:nvSpPr>
            <p:spPr>
              <a:xfrm rot="2330380">
                <a:off x="5073754" y="1393058"/>
                <a:ext cx="557068" cy="37468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224" name="TextBox 223"/>
              <p:cNvSpPr txBox="1"/>
              <p:nvPr/>
            </p:nvSpPr>
            <p:spPr>
              <a:xfrm>
                <a:off x="312333" y="217001"/>
                <a:ext cx="4705514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Measurement Indicators</a:t>
                </a:r>
              </a:p>
              <a:p>
                <a:r>
                  <a:rPr lang="en-GB" dirty="0"/>
                  <a:t>Habitat diversity, </a:t>
                </a:r>
                <a:r>
                  <a:rPr lang="en-GB" dirty="0" err="1"/>
                  <a:t>Landcover</a:t>
                </a:r>
                <a:r>
                  <a:rPr lang="en-GB" dirty="0"/>
                  <a:t>, </a:t>
                </a:r>
                <a:r>
                  <a:rPr lang="en-GB" dirty="0" smtClean="0"/>
                  <a:t>Biodiversity</a:t>
                </a:r>
              </a:p>
            </p:txBody>
          </p:sp>
          <p:sp>
            <p:nvSpPr>
              <p:cNvPr id="227" name="Right Arrow 226"/>
              <p:cNvSpPr/>
              <p:nvPr/>
            </p:nvSpPr>
            <p:spPr>
              <a:xfrm rot="11880416">
                <a:off x="5082454" y="699588"/>
                <a:ext cx="767192" cy="37468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cxnSp>
          <p:nvCxnSpPr>
            <p:cNvPr id="230" name="Straight Connector 229"/>
            <p:cNvCxnSpPr>
              <a:stCxn id="176" idx="3"/>
              <a:endCxn id="233" idx="1"/>
            </p:cNvCxnSpPr>
            <p:nvPr/>
          </p:nvCxnSpPr>
          <p:spPr>
            <a:xfrm>
              <a:off x="2633327" y="1497330"/>
              <a:ext cx="3336203" cy="3079448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3" name="TextBox 232"/>
            <p:cNvSpPr txBox="1"/>
            <p:nvPr/>
          </p:nvSpPr>
          <p:spPr>
            <a:xfrm>
              <a:off x="5969530" y="4253612"/>
              <a:ext cx="2764224" cy="646331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dirty="0" smtClean="0">
                  <a:latin typeface="+mn-lt"/>
                  <a:cs typeface="Arial" pitchFamily="34" charset="0"/>
                </a:rPr>
                <a:t>	Urban Heat Island 	Mitigation</a:t>
              </a:r>
              <a:endParaRPr lang="en-GB" dirty="0">
                <a:latin typeface="+mn-lt"/>
                <a:cs typeface="Arial" pitchFamily="34" charset="0"/>
              </a:endParaRPr>
            </a:p>
          </p:txBody>
        </p:sp>
        <p:sp>
          <p:nvSpPr>
            <p:cNvPr id="236" name="TextBox 235"/>
            <p:cNvSpPr txBox="1"/>
            <p:nvPr/>
          </p:nvSpPr>
          <p:spPr>
            <a:xfrm>
              <a:off x="2528092" y="5337234"/>
              <a:ext cx="2688005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Measurement Indicator</a:t>
              </a:r>
            </a:p>
            <a:p>
              <a:r>
                <a:rPr lang="en-GB" dirty="0" smtClean="0"/>
                <a:t>Colour of paving</a:t>
              </a:r>
            </a:p>
          </p:txBody>
        </p:sp>
        <p:sp>
          <p:nvSpPr>
            <p:cNvPr id="239" name="Right Arrow 238"/>
            <p:cNvSpPr/>
            <p:nvPr/>
          </p:nvSpPr>
          <p:spPr>
            <a:xfrm rot="8572410">
              <a:off x="5251421" y="5037600"/>
              <a:ext cx="767192" cy="3746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8" name="TextBox 247"/>
            <p:cNvSpPr txBox="1"/>
            <p:nvPr/>
          </p:nvSpPr>
          <p:spPr>
            <a:xfrm>
              <a:off x="4977361" y="2219508"/>
              <a:ext cx="4089440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Measurement Indicators</a:t>
              </a:r>
            </a:p>
            <a:p>
              <a:r>
                <a:rPr lang="en-GB" dirty="0" smtClean="0"/>
                <a:t>pH, Nitrates and Phosphates contents</a:t>
              </a:r>
              <a:endParaRPr lang="en-GB" dirty="0"/>
            </a:p>
          </p:txBody>
        </p:sp>
        <p:sp>
          <p:nvSpPr>
            <p:cNvPr id="251" name="Right Arrow 250"/>
            <p:cNvSpPr/>
            <p:nvPr/>
          </p:nvSpPr>
          <p:spPr>
            <a:xfrm rot="16200000">
              <a:off x="6930888" y="2994330"/>
              <a:ext cx="557068" cy="3746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2480384142"/>
      </p:ext>
    </p:extLst>
  </p:cSld>
  <p:clrMapOvr>
    <a:masterClrMapping/>
  </p:clrMapOvr>
  <p:transition advTm="121371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511000" y="238695"/>
            <a:ext cx="8205580" cy="6440127"/>
            <a:chOff x="510999" y="238695"/>
            <a:chExt cx="8106489" cy="6440127"/>
          </a:xfrm>
        </p:grpSpPr>
        <p:sp>
          <p:nvSpPr>
            <p:cNvPr id="7" name="TextBox 6"/>
            <p:cNvSpPr txBox="1"/>
            <p:nvPr/>
          </p:nvSpPr>
          <p:spPr>
            <a:xfrm>
              <a:off x="614306" y="238695"/>
              <a:ext cx="1786118" cy="338554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600" b="1" dirty="0">
                  <a:solidFill>
                    <a:prstClr val="black"/>
                  </a:solidFill>
                  <a:cs typeface="Arial" pitchFamily="34" charset="0"/>
                </a:rPr>
                <a:t>SuDS type</a:t>
              </a:r>
            </a:p>
          </p:txBody>
        </p:sp>
        <p:cxnSp>
          <p:nvCxnSpPr>
            <p:cNvPr id="11" name="Straight Connector 10"/>
            <p:cNvCxnSpPr>
              <a:stCxn id="113" idx="3"/>
              <a:endCxn id="98" idx="1"/>
            </p:cNvCxnSpPr>
            <p:nvPr/>
          </p:nvCxnSpPr>
          <p:spPr>
            <a:xfrm>
              <a:off x="2503732" y="888648"/>
              <a:ext cx="3665468" cy="3048945"/>
            </a:xfrm>
            <a:prstGeom prst="line">
              <a:avLst/>
            </a:prstGeom>
            <a:ln w="12700" cmpd="sng">
              <a:solidFill>
                <a:srgbClr val="940255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>
              <a:stCxn id="114" idx="3"/>
              <a:endCxn id="98" idx="1"/>
            </p:cNvCxnSpPr>
            <p:nvPr/>
          </p:nvCxnSpPr>
          <p:spPr>
            <a:xfrm>
              <a:off x="2503732" y="1500145"/>
              <a:ext cx="3665468" cy="2437448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>
              <a:stCxn id="117" idx="3"/>
              <a:endCxn id="98" idx="1"/>
            </p:cNvCxnSpPr>
            <p:nvPr/>
          </p:nvCxnSpPr>
          <p:spPr>
            <a:xfrm>
              <a:off x="2503732" y="3393275"/>
              <a:ext cx="3665468" cy="544318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>
              <a:stCxn id="117" idx="3"/>
              <a:endCxn id="100" idx="1"/>
            </p:cNvCxnSpPr>
            <p:nvPr/>
          </p:nvCxnSpPr>
          <p:spPr>
            <a:xfrm>
              <a:off x="2503732" y="3393275"/>
              <a:ext cx="3665467" cy="779587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>
              <a:stCxn id="117" idx="3"/>
              <a:endCxn id="112" idx="1"/>
            </p:cNvCxnSpPr>
            <p:nvPr/>
          </p:nvCxnSpPr>
          <p:spPr>
            <a:xfrm flipV="1">
              <a:off x="2503732" y="1338401"/>
              <a:ext cx="3653753" cy="2054874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>
              <a:stCxn id="117" idx="3"/>
              <a:endCxn id="102" idx="1"/>
            </p:cNvCxnSpPr>
            <p:nvPr/>
          </p:nvCxnSpPr>
          <p:spPr>
            <a:xfrm>
              <a:off x="2503732" y="3393275"/>
              <a:ext cx="3665468" cy="1282749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>
              <a:stCxn id="120" idx="3"/>
              <a:endCxn id="97" idx="1"/>
            </p:cNvCxnSpPr>
            <p:nvPr/>
          </p:nvCxnSpPr>
          <p:spPr>
            <a:xfrm flipV="1">
              <a:off x="2503732" y="3437432"/>
              <a:ext cx="3665487" cy="1798130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>
              <a:stCxn id="120" idx="3"/>
              <a:endCxn id="112" idx="1"/>
            </p:cNvCxnSpPr>
            <p:nvPr/>
          </p:nvCxnSpPr>
          <p:spPr>
            <a:xfrm flipV="1">
              <a:off x="2503732" y="1338401"/>
              <a:ext cx="3653753" cy="3897161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>
              <a:stCxn id="120" idx="3"/>
              <a:endCxn id="100" idx="1"/>
            </p:cNvCxnSpPr>
            <p:nvPr/>
          </p:nvCxnSpPr>
          <p:spPr>
            <a:xfrm flipV="1">
              <a:off x="2503732" y="4172862"/>
              <a:ext cx="3665467" cy="1062700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stCxn id="120" idx="3"/>
              <a:endCxn id="104" idx="1"/>
            </p:cNvCxnSpPr>
            <p:nvPr/>
          </p:nvCxnSpPr>
          <p:spPr>
            <a:xfrm>
              <a:off x="2503732" y="5235562"/>
              <a:ext cx="3665459" cy="60066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>
              <a:stCxn id="120" idx="3"/>
              <a:endCxn id="106" idx="1"/>
            </p:cNvCxnSpPr>
            <p:nvPr/>
          </p:nvCxnSpPr>
          <p:spPr>
            <a:xfrm>
              <a:off x="2503732" y="5235562"/>
              <a:ext cx="3665465" cy="848966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>
              <a:stCxn id="120" idx="3"/>
              <a:endCxn id="102" idx="1"/>
            </p:cNvCxnSpPr>
            <p:nvPr/>
          </p:nvCxnSpPr>
          <p:spPr>
            <a:xfrm flipV="1">
              <a:off x="2503732" y="4676024"/>
              <a:ext cx="3665468" cy="559538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>
              <a:stCxn id="118" idx="3"/>
              <a:endCxn id="112" idx="1"/>
            </p:cNvCxnSpPr>
            <p:nvPr/>
          </p:nvCxnSpPr>
          <p:spPr>
            <a:xfrm flipV="1">
              <a:off x="2503732" y="1338401"/>
              <a:ext cx="3653753" cy="2670427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>
              <a:stCxn id="118" idx="3"/>
              <a:endCxn id="97" idx="1"/>
            </p:cNvCxnSpPr>
            <p:nvPr/>
          </p:nvCxnSpPr>
          <p:spPr>
            <a:xfrm flipV="1">
              <a:off x="2503732" y="3437432"/>
              <a:ext cx="3665487" cy="571396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>
              <a:stCxn id="118" idx="3"/>
              <a:endCxn id="98" idx="1"/>
            </p:cNvCxnSpPr>
            <p:nvPr/>
          </p:nvCxnSpPr>
          <p:spPr>
            <a:xfrm flipV="1">
              <a:off x="2503732" y="3937593"/>
              <a:ext cx="3665468" cy="71235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>
              <a:stCxn id="118" idx="3"/>
              <a:endCxn id="100" idx="1"/>
            </p:cNvCxnSpPr>
            <p:nvPr/>
          </p:nvCxnSpPr>
          <p:spPr>
            <a:xfrm>
              <a:off x="2503732" y="4008828"/>
              <a:ext cx="3665467" cy="164034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>
              <a:stCxn id="118" idx="3"/>
              <a:endCxn id="104" idx="1"/>
            </p:cNvCxnSpPr>
            <p:nvPr/>
          </p:nvCxnSpPr>
          <p:spPr>
            <a:xfrm>
              <a:off x="2503732" y="4008828"/>
              <a:ext cx="3665459" cy="1827403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>
              <a:stCxn id="118" idx="3"/>
              <a:endCxn id="106" idx="1"/>
            </p:cNvCxnSpPr>
            <p:nvPr/>
          </p:nvCxnSpPr>
          <p:spPr>
            <a:xfrm>
              <a:off x="2503732" y="4008828"/>
              <a:ext cx="3665465" cy="2075700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>
              <a:stCxn id="118" idx="3"/>
              <a:endCxn id="102" idx="1"/>
            </p:cNvCxnSpPr>
            <p:nvPr/>
          </p:nvCxnSpPr>
          <p:spPr>
            <a:xfrm>
              <a:off x="2503732" y="4008828"/>
              <a:ext cx="3665468" cy="667196"/>
            </a:xfrm>
            <a:prstGeom prst="line">
              <a:avLst/>
            </a:prstGeom>
            <a:ln w="12700" cmpd="sng">
              <a:solidFill>
                <a:srgbClr val="0070C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>
              <a:stCxn id="116" idx="3"/>
              <a:endCxn id="112" idx="1"/>
            </p:cNvCxnSpPr>
            <p:nvPr/>
          </p:nvCxnSpPr>
          <p:spPr>
            <a:xfrm flipV="1">
              <a:off x="2503732" y="1338401"/>
              <a:ext cx="3653753" cy="1404525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>
              <a:stCxn id="116" idx="3"/>
              <a:endCxn id="98" idx="1"/>
            </p:cNvCxnSpPr>
            <p:nvPr/>
          </p:nvCxnSpPr>
          <p:spPr>
            <a:xfrm>
              <a:off x="2503732" y="2742926"/>
              <a:ext cx="3665468" cy="1194667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>
              <a:stCxn id="116" idx="3"/>
              <a:endCxn id="100" idx="1"/>
            </p:cNvCxnSpPr>
            <p:nvPr/>
          </p:nvCxnSpPr>
          <p:spPr>
            <a:xfrm>
              <a:off x="2503732" y="2742926"/>
              <a:ext cx="3665467" cy="1429936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>
              <a:stCxn id="116" idx="3"/>
              <a:endCxn id="102" idx="1"/>
            </p:cNvCxnSpPr>
            <p:nvPr/>
          </p:nvCxnSpPr>
          <p:spPr>
            <a:xfrm>
              <a:off x="2503732" y="2742926"/>
              <a:ext cx="3665468" cy="1933098"/>
            </a:xfrm>
            <a:prstGeom prst="line">
              <a:avLst/>
            </a:prstGeom>
            <a:ln w="12700" cmpd="sng">
              <a:solidFill>
                <a:srgbClr val="FF0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>
              <a:stCxn id="122" idx="3"/>
              <a:endCxn id="112" idx="1"/>
            </p:cNvCxnSpPr>
            <p:nvPr/>
          </p:nvCxnSpPr>
          <p:spPr>
            <a:xfrm flipV="1">
              <a:off x="2503732" y="1338401"/>
              <a:ext cx="3653753" cy="5128998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>
              <a:stCxn id="122" idx="3"/>
              <a:endCxn id="102" idx="1"/>
            </p:cNvCxnSpPr>
            <p:nvPr/>
          </p:nvCxnSpPr>
          <p:spPr>
            <a:xfrm flipV="1">
              <a:off x="2503732" y="4676024"/>
              <a:ext cx="3665468" cy="1791375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>
              <a:stCxn id="119" idx="3"/>
              <a:endCxn id="97" idx="1"/>
            </p:cNvCxnSpPr>
            <p:nvPr/>
          </p:nvCxnSpPr>
          <p:spPr>
            <a:xfrm flipV="1">
              <a:off x="2503732" y="3437432"/>
              <a:ext cx="3665487" cy="1213246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>
              <a:stCxn id="119" idx="3"/>
              <a:endCxn id="98" idx="1"/>
            </p:cNvCxnSpPr>
            <p:nvPr/>
          </p:nvCxnSpPr>
          <p:spPr>
            <a:xfrm flipV="1">
              <a:off x="2503732" y="3937593"/>
              <a:ext cx="3665468" cy="713085"/>
            </a:xfrm>
            <a:prstGeom prst="line">
              <a:avLst/>
            </a:prstGeom>
            <a:ln w="12700" cmpd="sng">
              <a:solidFill>
                <a:schemeClr val="bg2">
                  <a:lumMod val="6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>
              <a:stCxn id="121" idx="3"/>
              <a:endCxn id="98" idx="1"/>
            </p:cNvCxnSpPr>
            <p:nvPr/>
          </p:nvCxnSpPr>
          <p:spPr>
            <a:xfrm flipV="1">
              <a:off x="2503732" y="3937593"/>
              <a:ext cx="3665468" cy="1935237"/>
            </a:xfrm>
            <a:prstGeom prst="line">
              <a:avLst/>
            </a:prstGeom>
            <a:ln w="12700" cmpd="sng">
              <a:solidFill>
                <a:schemeClr val="tx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>
              <a:stCxn id="115" idx="3"/>
              <a:endCxn id="112" idx="1"/>
            </p:cNvCxnSpPr>
            <p:nvPr/>
          </p:nvCxnSpPr>
          <p:spPr>
            <a:xfrm flipV="1">
              <a:off x="2503732" y="1338401"/>
              <a:ext cx="3653753" cy="783166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>
              <a:stCxn id="115" idx="3"/>
              <a:endCxn id="98" idx="1"/>
            </p:cNvCxnSpPr>
            <p:nvPr/>
          </p:nvCxnSpPr>
          <p:spPr>
            <a:xfrm>
              <a:off x="2503732" y="2121567"/>
              <a:ext cx="3665468" cy="1816026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>
              <a:stCxn id="115" idx="3"/>
              <a:endCxn id="100" idx="1"/>
            </p:cNvCxnSpPr>
            <p:nvPr/>
          </p:nvCxnSpPr>
          <p:spPr>
            <a:xfrm>
              <a:off x="2503732" y="2121567"/>
              <a:ext cx="3665467" cy="2051295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>
              <a:stCxn id="115" idx="3"/>
              <a:endCxn id="102" idx="1"/>
            </p:cNvCxnSpPr>
            <p:nvPr/>
          </p:nvCxnSpPr>
          <p:spPr>
            <a:xfrm>
              <a:off x="2503732" y="2121567"/>
              <a:ext cx="3665468" cy="2554457"/>
            </a:xfrm>
            <a:prstGeom prst="line">
              <a:avLst/>
            </a:prstGeom>
            <a:ln w="12700" cmpd="sng">
              <a:solidFill>
                <a:schemeClr val="accent3">
                  <a:lumMod val="40000"/>
                  <a:lumOff val="6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2" name="Group 473"/>
            <p:cNvGrpSpPr/>
            <p:nvPr/>
          </p:nvGrpSpPr>
          <p:grpSpPr>
            <a:xfrm>
              <a:off x="510999" y="677225"/>
              <a:ext cx="1992733" cy="6001597"/>
              <a:chOff x="-1139589" y="518894"/>
              <a:chExt cx="1479106" cy="5109601"/>
            </a:xfrm>
          </p:grpSpPr>
          <p:sp>
            <p:nvSpPr>
              <p:cNvPr id="113" name="TextBox 112"/>
              <p:cNvSpPr txBox="1"/>
              <p:nvPr/>
            </p:nvSpPr>
            <p:spPr>
              <a:xfrm>
                <a:off x="-1139589" y="518894"/>
                <a:ext cx="1479106" cy="360000"/>
              </a:xfrm>
              <a:prstGeom prst="rect">
                <a:avLst/>
              </a:prstGeom>
              <a:solidFill>
                <a:srgbClr val="940255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white"/>
                    </a:solidFill>
                    <a:cs typeface="Arial" pitchFamily="34" charset="0"/>
                  </a:rPr>
                  <a:t>Rainwater Harvesting</a:t>
                </a:r>
              </a:p>
            </p:txBody>
          </p:sp>
          <p:sp>
            <p:nvSpPr>
              <p:cNvPr id="114" name="TextBox 113"/>
              <p:cNvSpPr txBox="1"/>
              <p:nvPr/>
            </p:nvSpPr>
            <p:spPr>
              <a:xfrm>
                <a:off x="-1139589" y="1039506"/>
                <a:ext cx="1479106" cy="360000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Pervious pavements</a:t>
                </a:r>
              </a:p>
            </p:txBody>
          </p:sp>
          <p:sp>
            <p:nvSpPr>
              <p:cNvPr id="115" name="TextBox 114"/>
              <p:cNvSpPr txBox="1"/>
              <p:nvPr/>
            </p:nvSpPr>
            <p:spPr>
              <a:xfrm>
                <a:off x="-1139589" y="1568569"/>
                <a:ext cx="1479106" cy="360000"/>
              </a:xfrm>
              <a:prstGeom prst="rect">
                <a:avLst/>
              </a:prstGeom>
              <a:solidFill>
                <a:schemeClr val="accent3">
                  <a:lumMod val="40000"/>
                  <a:lumOff val="60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Filter strips</a:t>
                </a:r>
              </a:p>
            </p:txBody>
          </p:sp>
          <p:sp>
            <p:nvSpPr>
              <p:cNvPr id="116" name="TextBox 115"/>
              <p:cNvSpPr txBox="1"/>
              <p:nvPr/>
            </p:nvSpPr>
            <p:spPr>
              <a:xfrm>
                <a:off x="-1139589" y="2097577"/>
                <a:ext cx="1479106" cy="360000"/>
              </a:xfrm>
              <a:prstGeom prst="rect">
                <a:avLst/>
              </a:prstGeom>
              <a:solidFill>
                <a:srgbClr val="FF0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Swales</a:t>
                </a:r>
              </a:p>
            </p:txBody>
          </p:sp>
          <p:sp>
            <p:nvSpPr>
              <p:cNvPr id="117" name="TextBox 136"/>
              <p:cNvSpPr txBox="1"/>
              <p:nvPr/>
            </p:nvSpPr>
            <p:spPr>
              <a:xfrm>
                <a:off x="-1139589" y="2651267"/>
                <a:ext cx="1479106" cy="360000"/>
              </a:xfrm>
              <a:prstGeom prst="rect">
                <a:avLst/>
              </a:prstGeom>
              <a:solidFill>
                <a:srgbClr val="00B0F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Green roofs</a:t>
                </a:r>
              </a:p>
            </p:txBody>
          </p:sp>
          <p:sp>
            <p:nvSpPr>
              <p:cNvPr id="118" name="TextBox 137"/>
              <p:cNvSpPr txBox="1"/>
              <p:nvPr/>
            </p:nvSpPr>
            <p:spPr>
              <a:xfrm>
                <a:off x="-1139589" y="3175333"/>
                <a:ext cx="1479106" cy="360000"/>
              </a:xfrm>
              <a:prstGeom prst="rect">
                <a:avLst/>
              </a:prstGeom>
              <a:solidFill>
                <a:srgbClr val="0070C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Ponds</a:t>
                </a:r>
              </a:p>
            </p:txBody>
          </p:sp>
          <p:sp>
            <p:nvSpPr>
              <p:cNvPr id="119" name="TextBox 138"/>
              <p:cNvSpPr txBox="1"/>
              <p:nvPr/>
            </p:nvSpPr>
            <p:spPr>
              <a:xfrm>
                <a:off x="-1139589" y="3720955"/>
                <a:ext cx="1479106" cy="361663"/>
              </a:xfrm>
              <a:prstGeom prst="rect">
                <a:avLst/>
              </a:prstGeom>
              <a:solidFill>
                <a:schemeClr val="bg2">
                  <a:lumMod val="6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Infiltration </a:t>
                </a:r>
                <a:r>
                  <a:rPr lang="en-GB" sz="1000" dirty="0" smtClean="0">
                    <a:solidFill>
                      <a:prstClr val="black"/>
                    </a:solidFill>
                    <a:cs typeface="Arial" pitchFamily="34" charset="0"/>
                  </a:rPr>
                  <a:t>devices</a:t>
                </a:r>
                <a:endParaRPr lang="en-GB" sz="1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sp>
            <p:nvSpPr>
              <p:cNvPr id="120" name="TextBox 119"/>
              <p:cNvSpPr txBox="1"/>
              <p:nvPr/>
            </p:nvSpPr>
            <p:spPr>
              <a:xfrm>
                <a:off x="-1139589" y="4219742"/>
                <a:ext cx="1479106" cy="360000"/>
              </a:xfrm>
              <a:prstGeom prst="rect">
                <a:avLst/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black"/>
                    </a:solidFill>
                    <a:cs typeface="Arial" pitchFamily="34" charset="0"/>
                  </a:rPr>
                  <a:t>Wetlands</a:t>
                </a:r>
              </a:p>
            </p:txBody>
          </p:sp>
          <p:sp>
            <p:nvSpPr>
              <p:cNvPr id="121" name="TextBox 120"/>
              <p:cNvSpPr txBox="1"/>
              <p:nvPr/>
            </p:nvSpPr>
            <p:spPr>
              <a:xfrm>
                <a:off x="-1139589" y="4762295"/>
                <a:ext cx="1479106" cy="360000"/>
              </a:xfrm>
              <a:prstGeom prst="rect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>
                    <a:solidFill>
                      <a:prstClr val="white"/>
                    </a:solidFill>
                    <a:cs typeface="Arial" pitchFamily="34" charset="0"/>
                  </a:rPr>
                  <a:t>Underground storage</a:t>
                </a:r>
              </a:p>
            </p:txBody>
          </p:sp>
          <p:sp>
            <p:nvSpPr>
              <p:cNvPr id="122" name="TextBox 121"/>
              <p:cNvSpPr txBox="1"/>
              <p:nvPr/>
            </p:nvSpPr>
            <p:spPr>
              <a:xfrm>
                <a:off x="-1139589" y="5268495"/>
                <a:ext cx="1479106" cy="360000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sz="1000" dirty="0" err="1">
                    <a:solidFill>
                      <a:prstClr val="black"/>
                    </a:solidFill>
                    <a:cs typeface="Arial" pitchFamily="34" charset="0"/>
                  </a:rPr>
                  <a:t>Bioretention</a:t>
                </a:r>
                <a:endParaRPr lang="en-GB" sz="1000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</p:grpSp>
        <p:cxnSp>
          <p:nvCxnSpPr>
            <p:cNvPr id="73" name="Straight Connector 72"/>
            <p:cNvCxnSpPr>
              <a:stCxn id="120" idx="3"/>
              <a:endCxn id="98" idx="1"/>
            </p:cNvCxnSpPr>
            <p:nvPr/>
          </p:nvCxnSpPr>
          <p:spPr>
            <a:xfrm flipV="1">
              <a:off x="2503732" y="3937593"/>
              <a:ext cx="3665468" cy="1297969"/>
            </a:xfrm>
            <a:prstGeom prst="line">
              <a:avLst/>
            </a:prstGeom>
            <a:ln w="12700" cmpd="sng">
              <a:solidFill>
                <a:schemeClr val="accent5">
                  <a:lumMod val="75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6" name="Group 180"/>
            <p:cNvGrpSpPr/>
            <p:nvPr/>
          </p:nvGrpSpPr>
          <p:grpSpPr>
            <a:xfrm>
              <a:off x="6154497" y="395987"/>
              <a:ext cx="2462991" cy="5812013"/>
              <a:chOff x="6154497" y="395987"/>
              <a:chExt cx="2462991" cy="5812013"/>
            </a:xfrm>
          </p:grpSpPr>
          <p:sp>
            <p:nvSpPr>
              <p:cNvPr id="88" name="TextBox 87"/>
              <p:cNvSpPr txBox="1"/>
              <p:nvPr/>
            </p:nvSpPr>
            <p:spPr>
              <a:xfrm>
                <a:off x="6154497" y="395987"/>
                <a:ext cx="2451240" cy="338554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600" b="1" dirty="0">
                    <a:solidFill>
                      <a:prstClr val="black"/>
                    </a:solidFill>
                    <a:cs typeface="Arial" pitchFamily="34" charset="0"/>
                  </a:rPr>
                  <a:t>Ecosystem </a:t>
                </a:r>
                <a:r>
                  <a:rPr lang="en-GB" sz="1600" b="1" dirty="0" smtClean="0">
                    <a:solidFill>
                      <a:prstClr val="black"/>
                    </a:solidFill>
                    <a:cs typeface="Arial" pitchFamily="34" charset="0"/>
                  </a:rPr>
                  <a:t>Disservice</a:t>
                </a:r>
                <a:endParaRPr lang="en-GB" sz="1600" b="1" dirty="0">
                  <a:solidFill>
                    <a:prstClr val="black"/>
                  </a:solidFill>
                  <a:cs typeface="Arial" pitchFamily="34" charset="0"/>
                </a:endParaRPr>
              </a:p>
            </p:txBody>
          </p:sp>
          <p:grpSp>
            <p:nvGrpSpPr>
              <p:cNvPr id="89" name="Group 472"/>
              <p:cNvGrpSpPr/>
              <p:nvPr/>
            </p:nvGrpSpPr>
            <p:grpSpPr>
              <a:xfrm>
                <a:off x="6157484" y="887127"/>
                <a:ext cx="2448268" cy="651329"/>
                <a:chOff x="4048024" y="890705"/>
                <a:chExt cx="1545264" cy="651329"/>
              </a:xfrm>
            </p:grpSpPr>
            <p:sp>
              <p:nvSpPr>
                <p:cNvPr id="111" name="TextBox 110"/>
                <p:cNvSpPr txBox="1"/>
                <p:nvPr/>
              </p:nvSpPr>
              <p:spPr>
                <a:xfrm>
                  <a:off x="4048024" y="890705"/>
                  <a:ext cx="1545264" cy="246945"/>
                </a:xfrm>
                <a:prstGeom prst="rect">
                  <a:avLst/>
                </a:prstGeom>
                <a:solidFill>
                  <a:srgbClr val="00602B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>
                      <a:solidFill>
                        <a:prstClr val="white"/>
                      </a:solidFill>
                      <a:cs typeface="Arial" pitchFamily="34" charset="0"/>
                    </a:rPr>
                    <a:t>Supporting</a:t>
                  </a:r>
                </a:p>
              </p:txBody>
            </p:sp>
            <p:sp>
              <p:nvSpPr>
                <p:cNvPr id="112" name="TextBox 111"/>
                <p:cNvSpPr txBox="1"/>
                <p:nvPr/>
              </p:nvSpPr>
              <p:spPr>
                <a:xfrm>
                  <a:off x="4048024" y="1141924"/>
                  <a:ext cx="1545264" cy="400110"/>
                </a:xfrm>
                <a:prstGeom prst="rect">
                  <a:avLst/>
                </a:prstGeom>
                <a:solidFill>
                  <a:srgbClr val="00602B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schemeClr val="bg2"/>
                      </a:solidFill>
                      <a:cs typeface="Arial" pitchFamily="34" charset="0"/>
                    </a:rPr>
                    <a:t>	</a:t>
                  </a:r>
                  <a:r>
                    <a:rPr lang="en-GB" sz="1000" dirty="0" smtClean="0">
                      <a:solidFill>
                        <a:schemeClr val="bg2"/>
                      </a:solidFill>
                      <a:cs typeface="Arial" pitchFamily="34" charset="0"/>
                    </a:rPr>
                    <a:t>Littering by animals foraging 	in bins</a:t>
                  </a:r>
                  <a:endParaRPr lang="en-GB" sz="1000" dirty="0">
                    <a:solidFill>
                      <a:schemeClr val="bg2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91" name="Group 425"/>
              <p:cNvGrpSpPr/>
              <p:nvPr/>
            </p:nvGrpSpPr>
            <p:grpSpPr>
              <a:xfrm>
                <a:off x="6169190" y="5463577"/>
                <a:ext cx="2448275" cy="744423"/>
                <a:chOff x="1001881" y="4157463"/>
                <a:chExt cx="1741035" cy="762601"/>
              </a:xfrm>
              <a:solidFill>
                <a:schemeClr val="accent4"/>
              </a:solidFill>
            </p:grpSpPr>
            <p:sp>
              <p:nvSpPr>
                <p:cNvPr id="103" name="TextBox 102"/>
                <p:cNvSpPr txBox="1"/>
                <p:nvPr/>
              </p:nvSpPr>
              <p:spPr>
                <a:xfrm>
                  <a:off x="1001886" y="4157463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b="1" dirty="0">
                      <a:solidFill>
                        <a:prstClr val="black"/>
                      </a:solidFill>
                      <a:cs typeface="Arial" pitchFamily="34" charset="0"/>
                    </a:rPr>
                    <a:t>Cultural</a:t>
                  </a:r>
                </a:p>
              </p:txBody>
            </p:sp>
            <p:sp>
              <p:nvSpPr>
                <p:cNvPr id="104" name="TextBox 103"/>
                <p:cNvSpPr txBox="1"/>
                <p:nvPr/>
              </p:nvSpPr>
              <p:spPr>
                <a:xfrm>
                  <a:off x="1001881" y="4412731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</a:t>
                  </a:r>
                  <a:r>
                    <a:rPr lang="en-GB" sz="1000" dirty="0" smtClean="0">
                      <a:solidFill>
                        <a:prstClr val="black"/>
                      </a:solidFill>
                      <a:cs typeface="Arial" pitchFamily="34" charset="0"/>
                    </a:rPr>
                    <a:t>Land use conflicts</a:t>
                  </a:r>
                  <a:endParaRPr lang="en-GB" sz="1000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  <p:sp>
              <p:nvSpPr>
                <p:cNvPr id="106" name="TextBox 105"/>
                <p:cNvSpPr txBox="1"/>
                <p:nvPr/>
              </p:nvSpPr>
              <p:spPr>
                <a:xfrm>
                  <a:off x="1001885" y="4667089"/>
                  <a:ext cx="1741030" cy="252975"/>
                </a:xfrm>
                <a:prstGeom prst="rect">
                  <a:avLst/>
                </a:prstGeom>
                <a:grpFill/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r>
                    <a:rPr lang="en-GB" sz="1000" dirty="0">
                      <a:solidFill>
                        <a:prstClr val="black"/>
                      </a:solidFill>
                      <a:cs typeface="Arial" pitchFamily="34" charset="0"/>
                    </a:rPr>
                    <a:t>	</a:t>
                  </a:r>
                  <a:r>
                    <a:rPr lang="en-GB" sz="1000" dirty="0" smtClean="0">
                      <a:solidFill>
                        <a:prstClr val="black"/>
                      </a:solidFill>
                      <a:cs typeface="Arial" pitchFamily="34" charset="0"/>
                    </a:rPr>
                    <a:t>Fear and stress</a:t>
                  </a:r>
                  <a:endParaRPr lang="en-GB" sz="1000" dirty="0">
                    <a:solidFill>
                      <a:prstClr val="black"/>
                    </a:solidFill>
                    <a:cs typeface="Arial" pitchFamily="34" charset="0"/>
                  </a:endParaRPr>
                </a:p>
              </p:txBody>
            </p:sp>
          </p:grpSp>
          <p:grpSp>
            <p:nvGrpSpPr>
              <p:cNvPr id="92" name="Group 204"/>
              <p:cNvGrpSpPr/>
              <p:nvPr/>
            </p:nvGrpSpPr>
            <p:grpSpPr>
              <a:xfrm>
                <a:off x="6169200" y="3058742"/>
                <a:ext cx="2448288" cy="1740393"/>
                <a:chOff x="6169200" y="3058742"/>
                <a:chExt cx="2448288" cy="1740393"/>
              </a:xfrm>
            </p:grpSpPr>
            <p:grpSp>
              <p:nvGrpSpPr>
                <p:cNvPr id="93" name="Group 371"/>
                <p:cNvGrpSpPr/>
                <p:nvPr/>
              </p:nvGrpSpPr>
              <p:grpSpPr>
                <a:xfrm>
                  <a:off x="6169200" y="3058742"/>
                  <a:ext cx="2448288" cy="1740393"/>
                  <a:chOff x="1001887" y="4493525"/>
                  <a:chExt cx="1741043" cy="1782891"/>
                </a:xfrm>
              </p:grpSpPr>
              <p:sp>
                <p:nvSpPr>
                  <p:cNvPr id="96" name="TextBox 95"/>
                  <p:cNvSpPr txBox="1"/>
                  <p:nvPr/>
                </p:nvSpPr>
                <p:spPr>
                  <a:xfrm>
                    <a:off x="1001887" y="4493525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b="1" dirty="0">
                        <a:solidFill>
                          <a:prstClr val="black"/>
                        </a:solidFill>
                        <a:cs typeface="Arial" pitchFamily="34" charset="0"/>
                      </a:rPr>
                      <a:t>Regulating</a:t>
                    </a:r>
                  </a:p>
                </p:txBody>
              </p:sp>
              <p:sp>
                <p:nvSpPr>
                  <p:cNvPr id="97" name="TextBox 96"/>
                  <p:cNvSpPr txBox="1"/>
                  <p:nvPr/>
                </p:nvSpPr>
                <p:spPr>
                  <a:xfrm>
                    <a:off x="1001900" y="4755346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cs typeface="Arial" pitchFamily="34" charset="0"/>
                      </a:rPr>
                      <a:t>	</a:t>
                    </a:r>
                    <a:r>
                      <a:rPr lang="en-GB" sz="1000" dirty="0" smtClean="0">
                        <a:cs typeface="Arial" pitchFamily="34" charset="0"/>
                      </a:rPr>
                      <a:t>Drainage failures</a:t>
                    </a:r>
                    <a:endParaRPr lang="en-GB" sz="10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98" name="TextBox 97"/>
                  <p:cNvSpPr txBox="1"/>
                  <p:nvPr/>
                </p:nvSpPr>
                <p:spPr>
                  <a:xfrm>
                    <a:off x="1001887" y="5267720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cs typeface="Arial" pitchFamily="34" charset="0"/>
                      </a:rPr>
                      <a:t>	</a:t>
                    </a:r>
                    <a:r>
                      <a:rPr lang="en-GB" sz="1000" dirty="0" smtClean="0">
                        <a:cs typeface="Arial" pitchFamily="34" charset="0"/>
                      </a:rPr>
                      <a:t>Maintenance</a:t>
                    </a:r>
                    <a:endParaRPr lang="en-GB" sz="10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100" name="TextBox 99"/>
                  <p:cNvSpPr txBox="1"/>
                  <p:nvPr/>
                </p:nvSpPr>
                <p:spPr>
                  <a:xfrm>
                    <a:off x="1001887" y="5508734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pPr lvl="1"/>
                    <a:r>
                      <a:rPr lang="en-GB" sz="1000" dirty="0" smtClean="0">
                        <a:cs typeface="Arial" pitchFamily="34" charset="0"/>
                      </a:rPr>
                      <a:t>VOC emissions</a:t>
                    </a:r>
                    <a:endParaRPr lang="en-GB" sz="1000" dirty="0">
                      <a:cs typeface="Arial" pitchFamily="34" charset="0"/>
                    </a:endParaRPr>
                  </a:p>
                </p:txBody>
              </p:sp>
              <p:sp>
                <p:nvSpPr>
                  <p:cNvPr id="102" name="TextBox 101"/>
                  <p:cNvSpPr txBox="1"/>
                  <p:nvPr/>
                </p:nvSpPr>
                <p:spPr>
                  <a:xfrm>
                    <a:off x="1001887" y="6024183"/>
                    <a:ext cx="1741030" cy="252233"/>
                  </a:xfrm>
                  <a:prstGeom prst="rect">
                    <a:avLst/>
                  </a:prstGeom>
                  <a:solidFill>
                    <a:srgbClr val="00B050"/>
                  </a:solidFill>
                  <a:ln>
                    <a:solidFill>
                      <a:schemeClr val="tx1"/>
                    </a:solidFill>
                  </a:ln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GB" sz="1000" dirty="0">
                        <a:cs typeface="Arial" pitchFamily="34" charset="0"/>
                      </a:rPr>
                      <a:t>	</a:t>
                    </a:r>
                    <a:r>
                      <a:rPr lang="en-GB" sz="1000" dirty="0" smtClean="0">
                        <a:cs typeface="Arial" pitchFamily="34" charset="0"/>
                      </a:rPr>
                      <a:t>Plant pollen allergies</a:t>
                    </a:r>
                    <a:endParaRPr lang="en-GB" sz="1000" dirty="0">
                      <a:cs typeface="Arial" pitchFamily="34" charset="0"/>
                    </a:endParaRPr>
                  </a:p>
                </p:txBody>
              </p:sp>
            </p:grpSp>
            <p:sp>
              <p:nvSpPr>
                <p:cNvPr id="95" name="TextBox 94"/>
                <p:cNvSpPr txBox="1"/>
                <p:nvPr/>
              </p:nvSpPr>
              <p:spPr>
                <a:xfrm>
                  <a:off x="6169218" y="4295972"/>
                  <a:ext cx="2448268" cy="246221"/>
                </a:xfrm>
                <a:prstGeom prst="rect">
                  <a:avLst/>
                </a:prstGeom>
                <a:solidFill>
                  <a:srgbClr val="00B050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lvl="1"/>
                  <a:r>
                    <a:rPr lang="en-GB" sz="1000" dirty="0" smtClean="0">
                      <a:cs typeface="Arial" pitchFamily="34" charset="0"/>
                    </a:rPr>
                    <a:t>Damage to infrastructures</a:t>
                  </a:r>
                  <a:endParaRPr lang="en-GB" sz="1000" dirty="0">
                    <a:cs typeface="Arial" pitchFamily="34" charset="0"/>
                  </a:endParaRPr>
                </a:p>
              </p:txBody>
            </p:sp>
          </p:grpSp>
        </p:grpSp>
        <p:cxnSp>
          <p:nvCxnSpPr>
            <p:cNvPr id="83" name="Straight Connector 82"/>
            <p:cNvCxnSpPr>
              <a:stCxn id="114" idx="3"/>
              <a:endCxn id="95" idx="1"/>
            </p:cNvCxnSpPr>
            <p:nvPr/>
          </p:nvCxnSpPr>
          <p:spPr>
            <a:xfrm>
              <a:off x="2503732" y="1500145"/>
              <a:ext cx="3665486" cy="2918938"/>
            </a:xfrm>
            <a:prstGeom prst="line">
              <a:avLst/>
            </a:prstGeom>
            <a:ln w="12700" cmpd="sng">
              <a:solidFill>
                <a:schemeClr val="accent5">
                  <a:lumMod val="60000"/>
                  <a:lumOff val="4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>
              <a:stCxn id="117" idx="3"/>
              <a:endCxn id="95" idx="1"/>
            </p:cNvCxnSpPr>
            <p:nvPr/>
          </p:nvCxnSpPr>
          <p:spPr>
            <a:xfrm>
              <a:off x="2503732" y="3393275"/>
              <a:ext cx="3665486" cy="1025808"/>
            </a:xfrm>
            <a:prstGeom prst="line">
              <a:avLst/>
            </a:prstGeom>
            <a:ln w="12700" cmpd="sng">
              <a:solidFill>
                <a:srgbClr val="00B0F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>
              <a:stCxn id="122" idx="3"/>
              <a:endCxn id="95" idx="1"/>
            </p:cNvCxnSpPr>
            <p:nvPr/>
          </p:nvCxnSpPr>
          <p:spPr>
            <a:xfrm flipV="1">
              <a:off x="2503732" y="4419083"/>
              <a:ext cx="3665486" cy="2048316"/>
            </a:xfrm>
            <a:prstGeom prst="line">
              <a:avLst/>
            </a:prstGeom>
            <a:ln w="12700" cmpd="sng">
              <a:solidFill>
                <a:srgbClr val="FFC000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9" name="TextBox 248"/>
          <p:cNvSpPr txBox="1"/>
          <p:nvPr/>
        </p:nvSpPr>
        <p:spPr>
          <a:xfrm>
            <a:off x="6226496" y="1547981"/>
            <a:ext cx="2478194" cy="246221"/>
          </a:xfrm>
          <a:prstGeom prst="rect">
            <a:avLst/>
          </a:prstGeom>
          <a:solidFill>
            <a:srgbClr val="00602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cs typeface="Arial" pitchFamily="34" charset="0"/>
              </a:rPr>
              <a:t>	</a:t>
            </a:r>
            <a:r>
              <a:rPr lang="en-GB" sz="1000" dirty="0" smtClean="0">
                <a:solidFill>
                  <a:schemeClr val="bg2"/>
                </a:solidFill>
                <a:cs typeface="Arial" pitchFamily="34" charset="0"/>
              </a:rPr>
              <a:t>Disease carrying animals</a:t>
            </a:r>
            <a:endParaRPr lang="en-GB" sz="1000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250" name="TextBox 249"/>
          <p:cNvSpPr txBox="1"/>
          <p:nvPr/>
        </p:nvSpPr>
        <p:spPr>
          <a:xfrm>
            <a:off x="6226491" y="1803727"/>
            <a:ext cx="2478194" cy="400110"/>
          </a:xfrm>
          <a:prstGeom prst="rect">
            <a:avLst/>
          </a:prstGeom>
          <a:solidFill>
            <a:srgbClr val="00602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chemeClr val="bg2"/>
                </a:solidFill>
                <a:cs typeface="Arial" pitchFamily="34" charset="0"/>
              </a:rPr>
              <a:t>	</a:t>
            </a:r>
            <a:r>
              <a:rPr lang="en-GB" sz="1000" dirty="0" smtClean="0">
                <a:solidFill>
                  <a:schemeClr val="bg2"/>
                </a:solidFill>
                <a:cs typeface="Arial" pitchFamily="34" charset="0"/>
              </a:rPr>
              <a:t>Habitat competition with 	humans</a:t>
            </a:r>
            <a:endParaRPr lang="en-GB" sz="1000" dirty="0">
              <a:solidFill>
                <a:schemeClr val="bg2"/>
              </a:solidFill>
              <a:cs typeface="Arial" pitchFamily="34" charset="0"/>
            </a:endParaRPr>
          </a:p>
        </p:txBody>
      </p:sp>
      <p:sp>
        <p:nvSpPr>
          <p:cNvPr id="329" name="TextBox 328"/>
          <p:cNvSpPr txBox="1"/>
          <p:nvPr/>
        </p:nvSpPr>
        <p:spPr>
          <a:xfrm>
            <a:off x="6226507" y="2210854"/>
            <a:ext cx="2478194" cy="246221"/>
          </a:xfrm>
          <a:prstGeom prst="rect">
            <a:avLst/>
          </a:prstGeom>
          <a:solidFill>
            <a:srgbClr val="00602B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 smtClean="0">
                <a:solidFill>
                  <a:schemeClr val="bg2"/>
                </a:solidFill>
                <a:cs typeface="Arial" pitchFamily="34" charset="0"/>
              </a:rPr>
              <a:t>	Accidents</a:t>
            </a:r>
            <a:endParaRPr lang="en-GB" sz="1000" dirty="0">
              <a:solidFill>
                <a:schemeClr val="bg2"/>
              </a:solidFill>
              <a:cs typeface="Arial" pitchFamily="34" charset="0"/>
            </a:endParaRPr>
          </a:p>
        </p:txBody>
      </p:sp>
      <p:cxnSp>
        <p:nvCxnSpPr>
          <p:cNvPr id="352" name="Straight Connector 351"/>
          <p:cNvCxnSpPr>
            <a:stCxn id="115" idx="3"/>
            <a:endCxn id="249" idx="1"/>
          </p:cNvCxnSpPr>
          <p:nvPr/>
        </p:nvCxnSpPr>
        <p:spPr>
          <a:xfrm flipV="1">
            <a:off x="2528091" y="1666330"/>
            <a:ext cx="3698405" cy="455237"/>
          </a:xfrm>
          <a:prstGeom prst="line">
            <a:avLst/>
          </a:prstGeom>
          <a:ln w="12700" cmpd="sng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5" name="Straight Connector 354"/>
          <p:cNvCxnSpPr>
            <a:stCxn id="116" idx="3"/>
            <a:endCxn id="249" idx="1"/>
          </p:cNvCxnSpPr>
          <p:nvPr/>
        </p:nvCxnSpPr>
        <p:spPr>
          <a:xfrm flipV="1">
            <a:off x="2528091" y="1666330"/>
            <a:ext cx="3698405" cy="1076596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8" name="Straight Connector 357"/>
          <p:cNvCxnSpPr>
            <a:stCxn id="117" idx="3"/>
            <a:endCxn id="249" idx="1"/>
          </p:cNvCxnSpPr>
          <p:nvPr/>
        </p:nvCxnSpPr>
        <p:spPr>
          <a:xfrm flipV="1">
            <a:off x="2528091" y="1666330"/>
            <a:ext cx="3698405" cy="1726945"/>
          </a:xfrm>
          <a:prstGeom prst="line">
            <a:avLst/>
          </a:prstGeom>
          <a:ln w="12700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1" name="Straight Connector 360"/>
          <p:cNvCxnSpPr>
            <a:stCxn id="118" idx="3"/>
            <a:endCxn id="249" idx="1"/>
          </p:cNvCxnSpPr>
          <p:nvPr/>
        </p:nvCxnSpPr>
        <p:spPr>
          <a:xfrm flipV="1">
            <a:off x="2528091" y="1666330"/>
            <a:ext cx="3698405" cy="2342498"/>
          </a:xfrm>
          <a:prstGeom prst="line">
            <a:avLst/>
          </a:prstGeom>
          <a:ln w="1270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4" name="Straight Connector 363"/>
          <p:cNvCxnSpPr>
            <a:stCxn id="120" idx="3"/>
            <a:endCxn id="249" idx="1"/>
          </p:cNvCxnSpPr>
          <p:nvPr/>
        </p:nvCxnSpPr>
        <p:spPr>
          <a:xfrm flipV="1">
            <a:off x="2528091" y="1666330"/>
            <a:ext cx="3698405" cy="3569232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7" name="Straight Connector 366"/>
          <p:cNvCxnSpPr>
            <a:stCxn id="122" idx="3"/>
            <a:endCxn id="249" idx="1"/>
          </p:cNvCxnSpPr>
          <p:nvPr/>
        </p:nvCxnSpPr>
        <p:spPr>
          <a:xfrm flipV="1">
            <a:off x="2528091" y="1666330"/>
            <a:ext cx="3698405" cy="4801069"/>
          </a:xfrm>
          <a:prstGeom prst="line">
            <a:avLst/>
          </a:prstGeom>
          <a:ln w="127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0" name="Straight Connector 369"/>
          <p:cNvCxnSpPr>
            <a:stCxn id="115" idx="3"/>
            <a:endCxn id="250" idx="1"/>
          </p:cNvCxnSpPr>
          <p:nvPr/>
        </p:nvCxnSpPr>
        <p:spPr>
          <a:xfrm flipV="1">
            <a:off x="2528091" y="2003782"/>
            <a:ext cx="3698400" cy="117785"/>
          </a:xfrm>
          <a:prstGeom prst="line">
            <a:avLst/>
          </a:prstGeom>
          <a:ln w="12700" cmpd="sng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3" name="Straight Connector 372"/>
          <p:cNvCxnSpPr>
            <a:stCxn id="116" idx="3"/>
            <a:endCxn id="250" idx="1"/>
          </p:cNvCxnSpPr>
          <p:nvPr/>
        </p:nvCxnSpPr>
        <p:spPr>
          <a:xfrm flipV="1">
            <a:off x="2528091" y="2003782"/>
            <a:ext cx="3698400" cy="739144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6" name="Straight Connector 375"/>
          <p:cNvCxnSpPr>
            <a:stCxn id="117" idx="3"/>
            <a:endCxn id="250" idx="1"/>
          </p:cNvCxnSpPr>
          <p:nvPr/>
        </p:nvCxnSpPr>
        <p:spPr>
          <a:xfrm flipV="1">
            <a:off x="2528091" y="2003782"/>
            <a:ext cx="3698400" cy="1389493"/>
          </a:xfrm>
          <a:prstGeom prst="line">
            <a:avLst/>
          </a:prstGeom>
          <a:ln w="12700" cmpd="sng">
            <a:solidFill>
              <a:srgbClr val="00B0F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9" name="Straight Connector 378"/>
          <p:cNvCxnSpPr>
            <a:stCxn id="118" idx="3"/>
            <a:endCxn id="250" idx="1"/>
          </p:cNvCxnSpPr>
          <p:nvPr/>
        </p:nvCxnSpPr>
        <p:spPr>
          <a:xfrm flipV="1">
            <a:off x="2528091" y="2003782"/>
            <a:ext cx="3698400" cy="2005046"/>
          </a:xfrm>
          <a:prstGeom prst="line">
            <a:avLst/>
          </a:prstGeom>
          <a:ln w="1270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2" name="Straight Connector 381"/>
          <p:cNvCxnSpPr>
            <a:stCxn id="120" idx="3"/>
            <a:endCxn id="250" idx="1"/>
          </p:cNvCxnSpPr>
          <p:nvPr/>
        </p:nvCxnSpPr>
        <p:spPr>
          <a:xfrm flipV="1">
            <a:off x="2528091" y="2003782"/>
            <a:ext cx="3698400" cy="3231780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5" name="Straight Connector 384"/>
          <p:cNvCxnSpPr>
            <a:stCxn id="122" idx="3"/>
            <a:endCxn id="250" idx="1"/>
          </p:cNvCxnSpPr>
          <p:nvPr/>
        </p:nvCxnSpPr>
        <p:spPr>
          <a:xfrm flipV="1">
            <a:off x="2528091" y="2003782"/>
            <a:ext cx="3698400" cy="4463617"/>
          </a:xfrm>
          <a:prstGeom prst="line">
            <a:avLst/>
          </a:prstGeom>
          <a:ln w="127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8" name="Straight Connector 387"/>
          <p:cNvCxnSpPr>
            <a:stCxn id="114" idx="3"/>
            <a:endCxn id="329" idx="1"/>
          </p:cNvCxnSpPr>
          <p:nvPr/>
        </p:nvCxnSpPr>
        <p:spPr>
          <a:xfrm>
            <a:off x="2528091" y="1500145"/>
            <a:ext cx="3698416" cy="833820"/>
          </a:xfrm>
          <a:prstGeom prst="line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1" name="Straight Connector 390"/>
          <p:cNvCxnSpPr>
            <a:stCxn id="120" idx="3"/>
            <a:endCxn id="329" idx="1"/>
          </p:cNvCxnSpPr>
          <p:nvPr/>
        </p:nvCxnSpPr>
        <p:spPr>
          <a:xfrm flipV="1">
            <a:off x="2528091" y="2333965"/>
            <a:ext cx="3698416" cy="2901597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4" name="Straight Connector 393"/>
          <p:cNvCxnSpPr>
            <a:stCxn id="118" idx="3"/>
            <a:endCxn id="329" idx="1"/>
          </p:cNvCxnSpPr>
          <p:nvPr/>
        </p:nvCxnSpPr>
        <p:spPr>
          <a:xfrm flipV="1">
            <a:off x="2528091" y="2333965"/>
            <a:ext cx="3698416" cy="1674863"/>
          </a:xfrm>
          <a:prstGeom prst="line">
            <a:avLst/>
          </a:prstGeom>
          <a:ln w="12700" cmpd="sng">
            <a:solidFill>
              <a:srgbClr val="0070C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7" name="TextBox 396"/>
          <p:cNvSpPr txBox="1"/>
          <p:nvPr/>
        </p:nvSpPr>
        <p:spPr>
          <a:xfrm>
            <a:off x="6238384" y="3568048"/>
            <a:ext cx="2478196" cy="246221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GB" sz="1000" dirty="0">
                <a:cs typeface="Arial" pitchFamily="34" charset="0"/>
              </a:rPr>
              <a:t>	</a:t>
            </a:r>
            <a:r>
              <a:rPr lang="en-GB" sz="1000" dirty="0" smtClean="0">
                <a:cs typeface="Arial" pitchFamily="34" charset="0"/>
              </a:rPr>
              <a:t>Contaminant mobilization</a:t>
            </a:r>
            <a:endParaRPr lang="en-GB" sz="1000" dirty="0">
              <a:cs typeface="Arial" pitchFamily="34" charset="0"/>
            </a:endParaRPr>
          </a:p>
        </p:txBody>
      </p:sp>
      <p:cxnSp>
        <p:nvCxnSpPr>
          <p:cNvPr id="398" name="Straight Connector 397"/>
          <p:cNvCxnSpPr>
            <a:stCxn id="114" idx="3"/>
            <a:endCxn id="97" idx="1"/>
          </p:cNvCxnSpPr>
          <p:nvPr/>
        </p:nvCxnSpPr>
        <p:spPr>
          <a:xfrm>
            <a:off x="2528091" y="1500145"/>
            <a:ext cx="3710293" cy="1937287"/>
          </a:xfrm>
          <a:prstGeom prst="line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0" name="Straight Connector 409"/>
          <p:cNvCxnSpPr>
            <a:stCxn id="114" idx="3"/>
            <a:endCxn id="397" idx="1"/>
          </p:cNvCxnSpPr>
          <p:nvPr/>
        </p:nvCxnSpPr>
        <p:spPr>
          <a:xfrm>
            <a:off x="2528092" y="1500145"/>
            <a:ext cx="3710292" cy="2191014"/>
          </a:xfrm>
          <a:prstGeom prst="line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3" name="Straight Connector 412"/>
          <p:cNvCxnSpPr>
            <a:stCxn id="119" idx="3"/>
            <a:endCxn id="397" idx="1"/>
          </p:cNvCxnSpPr>
          <p:nvPr/>
        </p:nvCxnSpPr>
        <p:spPr>
          <a:xfrm flipV="1">
            <a:off x="2528092" y="3691159"/>
            <a:ext cx="3710292" cy="959519"/>
          </a:xfrm>
          <a:prstGeom prst="line">
            <a:avLst/>
          </a:prstGeom>
          <a:ln w="12700" cmpd="sng">
            <a:solidFill>
              <a:schemeClr val="bg2">
                <a:lumMod val="6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7" name="Straight Connector 416"/>
          <p:cNvCxnSpPr>
            <a:stCxn id="120" idx="3"/>
            <a:endCxn id="397" idx="1"/>
          </p:cNvCxnSpPr>
          <p:nvPr/>
        </p:nvCxnSpPr>
        <p:spPr>
          <a:xfrm flipV="1">
            <a:off x="2528092" y="3691159"/>
            <a:ext cx="3710292" cy="1544403"/>
          </a:xfrm>
          <a:prstGeom prst="line">
            <a:avLst/>
          </a:prstGeom>
          <a:ln w="12700" cmpd="sng">
            <a:solidFill>
              <a:schemeClr val="accent5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9" name="Straight Connector 428"/>
          <p:cNvCxnSpPr>
            <a:stCxn id="122" idx="3"/>
            <a:endCxn id="98" idx="1"/>
          </p:cNvCxnSpPr>
          <p:nvPr/>
        </p:nvCxnSpPr>
        <p:spPr>
          <a:xfrm flipV="1">
            <a:off x="2528092" y="3937593"/>
            <a:ext cx="3710273" cy="2529806"/>
          </a:xfrm>
          <a:prstGeom prst="line">
            <a:avLst/>
          </a:prstGeom>
          <a:ln w="127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8" name="Straight Connector 437"/>
          <p:cNvCxnSpPr>
            <a:stCxn id="122" idx="3"/>
            <a:endCxn id="100" idx="1"/>
          </p:cNvCxnSpPr>
          <p:nvPr/>
        </p:nvCxnSpPr>
        <p:spPr>
          <a:xfrm flipV="1">
            <a:off x="2528092" y="4172862"/>
            <a:ext cx="3710273" cy="2294537"/>
          </a:xfrm>
          <a:prstGeom prst="line">
            <a:avLst/>
          </a:prstGeom>
          <a:ln w="127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1" name="Straight Connector 440"/>
          <p:cNvCxnSpPr>
            <a:stCxn id="114" idx="3"/>
            <a:endCxn id="100" idx="1"/>
          </p:cNvCxnSpPr>
          <p:nvPr/>
        </p:nvCxnSpPr>
        <p:spPr>
          <a:xfrm>
            <a:off x="2528092" y="1500145"/>
            <a:ext cx="3710273" cy="2672717"/>
          </a:xfrm>
          <a:prstGeom prst="line">
            <a:avLst/>
          </a:prstGeom>
          <a:ln w="12700" cmpd="sng">
            <a:solidFill>
              <a:schemeClr val="accent5">
                <a:lumMod val="60000"/>
                <a:lumOff val="4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0" name="Straight Connector 469"/>
          <p:cNvCxnSpPr>
            <a:stCxn id="116" idx="3"/>
            <a:endCxn id="95" idx="1"/>
          </p:cNvCxnSpPr>
          <p:nvPr/>
        </p:nvCxnSpPr>
        <p:spPr>
          <a:xfrm>
            <a:off x="2528092" y="2742926"/>
            <a:ext cx="3710292" cy="1676157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9" name="Straight Connector 478"/>
          <p:cNvCxnSpPr>
            <a:stCxn id="116" idx="3"/>
            <a:endCxn id="104" idx="1"/>
          </p:cNvCxnSpPr>
          <p:nvPr/>
        </p:nvCxnSpPr>
        <p:spPr>
          <a:xfrm>
            <a:off x="2528091" y="2742926"/>
            <a:ext cx="3710264" cy="3093305"/>
          </a:xfrm>
          <a:prstGeom prst="line">
            <a:avLst/>
          </a:prstGeom>
          <a:ln w="12700" cmpd="sng"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2" name="Straight Connector 481"/>
          <p:cNvCxnSpPr>
            <a:stCxn id="122" idx="3"/>
            <a:endCxn id="104" idx="1"/>
          </p:cNvCxnSpPr>
          <p:nvPr/>
        </p:nvCxnSpPr>
        <p:spPr>
          <a:xfrm flipV="1">
            <a:off x="2528091" y="5836231"/>
            <a:ext cx="3710264" cy="631168"/>
          </a:xfrm>
          <a:prstGeom prst="line">
            <a:avLst/>
          </a:prstGeom>
          <a:ln w="12700" cmpd="sng">
            <a:solidFill>
              <a:srgbClr val="FFC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5" name="Straight Connector 484"/>
          <p:cNvCxnSpPr>
            <a:stCxn id="115" idx="3"/>
            <a:endCxn id="104" idx="1"/>
          </p:cNvCxnSpPr>
          <p:nvPr/>
        </p:nvCxnSpPr>
        <p:spPr>
          <a:xfrm>
            <a:off x="2528091" y="2121567"/>
            <a:ext cx="3710264" cy="3714664"/>
          </a:xfrm>
          <a:prstGeom prst="line">
            <a:avLst/>
          </a:prstGeom>
          <a:ln w="12700" cmpd="sng">
            <a:solidFill>
              <a:schemeClr val="accent3">
                <a:lumMod val="40000"/>
                <a:lumOff val="6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257741" y="10268"/>
            <a:ext cx="8877300" cy="6840000"/>
            <a:chOff x="257741" y="10268"/>
            <a:chExt cx="8877300" cy="6840000"/>
          </a:xfrm>
        </p:grpSpPr>
        <p:grpSp>
          <p:nvGrpSpPr>
            <p:cNvPr id="10" name="Group 9"/>
            <p:cNvGrpSpPr/>
            <p:nvPr/>
          </p:nvGrpSpPr>
          <p:grpSpPr>
            <a:xfrm>
              <a:off x="257741" y="10268"/>
              <a:ext cx="8877300" cy="6840000"/>
              <a:chOff x="257741" y="10268"/>
              <a:chExt cx="8877300" cy="6840000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257741" y="10268"/>
                <a:ext cx="8877300" cy="6840000"/>
                <a:chOff x="257741" y="10268"/>
                <a:chExt cx="8877300" cy="6840000"/>
              </a:xfrm>
            </p:grpSpPr>
            <p:grpSp>
              <p:nvGrpSpPr>
                <p:cNvPr id="3" name="Group 2"/>
                <p:cNvGrpSpPr/>
                <p:nvPr/>
              </p:nvGrpSpPr>
              <p:grpSpPr>
                <a:xfrm>
                  <a:off x="257741" y="10268"/>
                  <a:ext cx="8877300" cy="6840000"/>
                  <a:chOff x="257741" y="10268"/>
                  <a:chExt cx="8877300" cy="6840000"/>
                </a:xfrm>
              </p:grpSpPr>
              <p:grpSp>
                <p:nvGrpSpPr>
                  <p:cNvPr id="5" name="Group 4"/>
                  <p:cNvGrpSpPr/>
                  <p:nvPr/>
                </p:nvGrpSpPr>
                <p:grpSpPr>
                  <a:xfrm>
                    <a:off x="257741" y="10268"/>
                    <a:ext cx="8877300" cy="6840000"/>
                    <a:chOff x="257741" y="10268"/>
                    <a:chExt cx="8877300" cy="6840000"/>
                  </a:xfrm>
                </p:grpSpPr>
                <p:sp>
                  <p:nvSpPr>
                    <p:cNvPr id="99" name="Rectangle 98"/>
                    <p:cNvSpPr/>
                    <p:nvPr/>
                  </p:nvSpPr>
                  <p:spPr>
                    <a:xfrm>
                      <a:off x="257741" y="10268"/>
                      <a:ext cx="8877300" cy="6840000"/>
                    </a:xfrm>
                    <a:prstGeom prst="rect">
                      <a:avLst/>
                    </a:prstGeom>
                    <a:solidFill>
                      <a:schemeClr val="tx1">
                        <a:lumMod val="50000"/>
                        <a:lumOff val="50000"/>
                        <a:alpha val="55000"/>
                      </a:schemeClr>
                    </a:solidFill>
                    <a:ln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10" name="TextBox 109"/>
                    <p:cNvSpPr txBox="1"/>
                    <p:nvPr/>
                  </p:nvSpPr>
                  <p:spPr>
                    <a:xfrm>
                      <a:off x="6081970" y="3506492"/>
                      <a:ext cx="2764224" cy="369332"/>
                    </a:xfrm>
                    <a:prstGeom prst="rect">
                      <a:avLst/>
                    </a:prstGeom>
                    <a:solidFill>
                      <a:srgbClr val="00B050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pPr algn="ctr"/>
                      <a:r>
                        <a:rPr lang="en-GB" dirty="0" smtClean="0">
                          <a:latin typeface="+mn-lt"/>
                          <a:cs typeface="Arial" pitchFamily="34" charset="0"/>
                        </a:rPr>
                        <a:t>Maintenance</a:t>
                      </a:r>
                      <a:endParaRPr lang="en-GB" dirty="0">
                        <a:latin typeface="+mn-lt"/>
                        <a:cs typeface="Arial" pitchFamily="34" charset="0"/>
                      </a:endParaRPr>
                    </a:p>
                  </p:txBody>
                </p:sp>
                <p:sp>
                  <p:nvSpPr>
                    <p:cNvPr id="128" name="Right Arrow 127"/>
                    <p:cNvSpPr/>
                    <p:nvPr/>
                  </p:nvSpPr>
                  <p:spPr>
                    <a:xfrm rot="5400000">
                      <a:off x="7200936" y="4024704"/>
                      <a:ext cx="503545" cy="374681"/>
                    </a:xfrm>
                    <a:prstGeom prst="rightArrow">
                      <a:avLst/>
                    </a:prstGeom>
                    <a:solidFill>
                      <a:schemeClr val="tx1"/>
                    </a:solidFill>
                    <a:ln>
                      <a:solidFill>
                        <a:schemeClr val="tx1"/>
                      </a:solidFill>
                    </a:ln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/>
                    </a:p>
                  </p:txBody>
                </p:sp>
                <p:sp>
                  <p:nvSpPr>
                    <p:cNvPr id="129" name="TextBox 128"/>
                    <p:cNvSpPr txBox="1"/>
                    <p:nvPr/>
                  </p:nvSpPr>
                  <p:spPr>
                    <a:xfrm>
                      <a:off x="6068303" y="4539911"/>
                      <a:ext cx="2744459" cy="646331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>
                      <a:solidFill>
                        <a:schemeClr val="tx1"/>
                      </a:solidFill>
                    </a:ln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GB" b="1" dirty="0" smtClean="0"/>
                        <a:t>Indicator</a:t>
                      </a:r>
                    </a:p>
                    <a:p>
                      <a:r>
                        <a:rPr lang="en-GB" dirty="0" smtClean="0"/>
                        <a:t>Costs of maintenance</a:t>
                      </a:r>
                      <a:endParaRPr lang="en-GB" dirty="0"/>
                    </a:p>
                  </p:txBody>
                </p:sp>
              </p:grpSp>
              <p:sp>
                <p:nvSpPr>
                  <p:cNvPr id="130" name="Rectangle 129"/>
                  <p:cNvSpPr/>
                  <p:nvPr/>
                </p:nvSpPr>
                <p:spPr>
                  <a:xfrm>
                    <a:off x="336430" y="1278547"/>
                    <a:ext cx="2294625" cy="433021"/>
                  </a:xfrm>
                  <a:prstGeom prst="rect">
                    <a:avLst/>
                  </a:prstGeom>
                  <a:solidFill>
                    <a:schemeClr val="accent5">
                      <a:lumMod val="60000"/>
                      <a:lumOff val="40000"/>
                    </a:schemeClr>
                  </a:solidFill>
                  <a:ln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r>
                      <a:rPr lang="en-GB" dirty="0" smtClean="0">
                        <a:solidFill>
                          <a:schemeClr val="tx1"/>
                        </a:solidFill>
                      </a:rPr>
                      <a:t>Pervious pavements</a:t>
                    </a:r>
                    <a:endParaRPr lang="en-GB" dirty="0">
                      <a:solidFill>
                        <a:schemeClr val="tx1"/>
                      </a:solidFill>
                    </a:endParaRPr>
                  </a:p>
                </p:txBody>
              </p:sp>
              <p:cxnSp>
                <p:nvCxnSpPr>
                  <p:cNvPr id="131" name="Straight Connector 130"/>
                  <p:cNvCxnSpPr>
                    <a:stCxn id="130" idx="3"/>
                    <a:endCxn id="110" idx="1"/>
                  </p:cNvCxnSpPr>
                  <p:nvPr/>
                </p:nvCxnSpPr>
                <p:spPr>
                  <a:xfrm>
                    <a:off x="2631055" y="1495058"/>
                    <a:ext cx="3450915" cy="2196100"/>
                  </a:xfrm>
                  <a:prstGeom prst="line">
                    <a:avLst/>
                  </a:prstGeom>
                  <a:ln w="50800">
                    <a:solidFill>
                      <a:schemeClr val="accent5">
                        <a:lumMod val="60000"/>
                        <a:lumOff val="40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32" name="TextBox 131"/>
                <p:cNvSpPr txBox="1"/>
                <p:nvPr/>
              </p:nvSpPr>
              <p:spPr>
                <a:xfrm>
                  <a:off x="6068303" y="5648478"/>
                  <a:ext cx="2781407" cy="369332"/>
                </a:xfrm>
                <a:prstGeom prst="rect">
                  <a:avLst/>
                </a:prstGeom>
                <a:solidFill>
                  <a:schemeClr val="accent4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 defTabSz="457200" fontAlgn="base">
                    <a:spcBef>
                      <a:spcPct val="0"/>
                    </a:spcBef>
                    <a:spcAft>
                      <a:spcPct val="0"/>
                    </a:spcAft>
                  </a:pPr>
                  <a:r>
                    <a:rPr lang="en-GB" dirty="0" err="1" smtClean="0">
                      <a:solidFill>
                        <a:prstClr val="black"/>
                      </a:solidFill>
                      <a:latin typeface="+mn-lt"/>
                      <a:ea typeface="ＭＳ Ｐゴシック" pitchFamily="34" charset="-128"/>
                      <a:cs typeface="Arial" pitchFamily="34" charset="0"/>
                    </a:rPr>
                    <a:t>Landuse</a:t>
                  </a:r>
                  <a:r>
                    <a:rPr lang="en-GB" dirty="0" smtClean="0">
                      <a:solidFill>
                        <a:prstClr val="black"/>
                      </a:solidFill>
                      <a:latin typeface="+mn-lt"/>
                      <a:ea typeface="ＭＳ Ｐゴシック" pitchFamily="34" charset="-128"/>
                      <a:cs typeface="Arial" pitchFamily="34" charset="0"/>
                    </a:rPr>
                    <a:t> conflicts</a:t>
                  </a:r>
                  <a:endParaRPr lang="en-GB" dirty="0">
                    <a:solidFill>
                      <a:prstClr val="black"/>
                    </a:solidFill>
                    <a:latin typeface="+mn-lt"/>
                    <a:ea typeface="ＭＳ Ｐゴシック" pitchFamily="34" charset="-128"/>
                    <a:cs typeface="Arial" pitchFamily="34" charset="0"/>
                  </a:endParaRPr>
                </a:p>
              </p:txBody>
            </p:sp>
            <p:cxnSp>
              <p:nvCxnSpPr>
                <p:cNvPr id="133" name="Straight Connector 132"/>
                <p:cNvCxnSpPr>
                  <a:stCxn id="130" idx="3"/>
                  <a:endCxn id="132" idx="1"/>
                </p:cNvCxnSpPr>
                <p:nvPr/>
              </p:nvCxnSpPr>
              <p:spPr>
                <a:xfrm>
                  <a:off x="2631055" y="1495058"/>
                  <a:ext cx="3437248" cy="4338086"/>
                </a:xfrm>
                <a:prstGeom prst="line">
                  <a:avLst/>
                </a:prstGeom>
                <a:ln w="50800">
                  <a:solidFill>
                    <a:schemeClr val="accent5">
                      <a:lumMod val="60000"/>
                      <a:lumOff val="40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34" name="TextBox 133"/>
              <p:cNvSpPr txBox="1"/>
              <p:nvPr/>
            </p:nvSpPr>
            <p:spPr>
              <a:xfrm>
                <a:off x="2423521" y="5636539"/>
                <a:ext cx="2767741" cy="6463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1" dirty="0" smtClean="0"/>
                  <a:t>Indicator</a:t>
                </a:r>
              </a:p>
              <a:p>
                <a:r>
                  <a:rPr lang="en-GB" dirty="0" smtClean="0"/>
                  <a:t>Land value, Profitability</a:t>
                </a:r>
                <a:endParaRPr lang="en-GB" dirty="0"/>
              </a:p>
            </p:txBody>
          </p:sp>
          <p:sp>
            <p:nvSpPr>
              <p:cNvPr id="135" name="Right Arrow 134"/>
              <p:cNvSpPr/>
              <p:nvPr/>
            </p:nvSpPr>
            <p:spPr>
              <a:xfrm rot="10800000">
                <a:off x="5312603" y="5798173"/>
                <a:ext cx="627055" cy="374681"/>
              </a:xfrm>
              <a:prstGeom prst="rightArrow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36" name="TextBox 135"/>
            <p:cNvSpPr txBox="1"/>
            <p:nvPr/>
          </p:nvSpPr>
          <p:spPr>
            <a:xfrm>
              <a:off x="6083492" y="2986730"/>
              <a:ext cx="2764224" cy="369332"/>
            </a:xfrm>
            <a:prstGeom prst="rect">
              <a:avLst/>
            </a:prstGeom>
            <a:solidFill>
              <a:srgbClr val="00B050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dirty="0" smtClean="0">
                  <a:latin typeface="+mn-lt"/>
                  <a:cs typeface="Arial" pitchFamily="34" charset="0"/>
                </a:rPr>
                <a:t>Drainage failures</a:t>
              </a:r>
              <a:endParaRPr lang="en-GB" dirty="0">
                <a:latin typeface="+mn-lt"/>
                <a:cs typeface="Arial" pitchFamily="34" charset="0"/>
              </a:endParaRPr>
            </a:p>
          </p:txBody>
        </p:sp>
        <p:sp>
          <p:nvSpPr>
            <p:cNvPr id="137" name="Right Arrow 136"/>
            <p:cNvSpPr/>
            <p:nvPr/>
          </p:nvSpPr>
          <p:spPr>
            <a:xfrm rot="16200000">
              <a:off x="7188759" y="2465115"/>
              <a:ext cx="503545" cy="37468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38" name="TextBox 137"/>
            <p:cNvSpPr txBox="1"/>
            <p:nvPr/>
          </p:nvSpPr>
          <p:spPr>
            <a:xfrm>
              <a:off x="6068301" y="1703073"/>
              <a:ext cx="2744459" cy="64633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GB" b="1" dirty="0" smtClean="0"/>
                <a:t>Indicator</a:t>
              </a:r>
            </a:p>
            <a:p>
              <a:r>
                <a:rPr lang="en-GB" dirty="0" smtClean="0"/>
                <a:t>Permeability</a:t>
              </a:r>
              <a:endParaRPr lang="en-GB" dirty="0"/>
            </a:p>
          </p:txBody>
        </p:sp>
        <p:cxnSp>
          <p:nvCxnSpPr>
            <p:cNvPr id="139" name="Straight Connector 138"/>
            <p:cNvCxnSpPr>
              <a:stCxn id="130" idx="3"/>
              <a:endCxn id="136" idx="1"/>
            </p:cNvCxnSpPr>
            <p:nvPr/>
          </p:nvCxnSpPr>
          <p:spPr>
            <a:xfrm>
              <a:off x="2631055" y="1495058"/>
              <a:ext cx="3452437" cy="1676338"/>
            </a:xfrm>
            <a:prstGeom prst="line">
              <a:avLst/>
            </a:prstGeom>
            <a:ln w="50800">
              <a:solidFill>
                <a:schemeClr val="accent5">
                  <a:lumMod val="60000"/>
                  <a:lumOff val="4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753595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474488" y="357914"/>
            <a:ext cx="4797271" cy="79976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C30"/>
                </a:solidFill>
                <a:effectLst/>
                <a:uLnTx/>
                <a:uFillTx/>
                <a:latin typeface="Arial Bold"/>
                <a:ea typeface="ＭＳ Ｐゴシック" charset="-128"/>
                <a:cs typeface="Arial Bold"/>
              </a:rPr>
              <a:t>Content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C60C30"/>
              </a:solidFill>
              <a:effectLst/>
              <a:uLnTx/>
              <a:uFillTx/>
              <a:latin typeface="Arial Bold"/>
              <a:ea typeface="ＭＳ Ｐゴシック" charset="-128"/>
              <a:cs typeface="Arial Bold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4488" y="1421023"/>
            <a:ext cx="7991595" cy="4791812"/>
            <a:chOff x="474488" y="1161711"/>
            <a:chExt cx="7991595" cy="4791812"/>
          </a:xfrm>
        </p:grpSpPr>
        <p:sp>
          <p:nvSpPr>
            <p:cNvPr id="5" name="TextBox 4"/>
            <p:cNvSpPr txBox="1"/>
            <p:nvPr/>
          </p:nvSpPr>
          <p:spPr>
            <a:xfrm>
              <a:off x="474488" y="1161711"/>
              <a:ext cx="799159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Font typeface="Arial" pitchFamily="34" charset="0"/>
                <a:buChar char="•"/>
              </a:pPr>
              <a:r>
                <a:rPr lang="en-GB" sz="3200" dirty="0" smtClean="0"/>
                <a:t> Introduction – Urban Diffuse Pollution</a:t>
              </a:r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474488" y="2100076"/>
              <a:ext cx="64848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Font typeface="Arial" pitchFamily="34" charset="0"/>
                <a:buChar char="•"/>
              </a:pPr>
              <a:r>
                <a:rPr lang="en-GB" sz="3200" dirty="0" smtClean="0"/>
                <a:t> Current Situation</a:t>
              </a: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474488" y="3024673"/>
              <a:ext cx="648488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Font typeface="Arial" pitchFamily="34" charset="0"/>
                <a:buChar char="•"/>
              </a:pPr>
              <a:r>
                <a:rPr lang="en-GB" sz="3200" dirty="0"/>
                <a:t> The </a:t>
              </a:r>
              <a:r>
                <a:rPr lang="en-GB" sz="3200" dirty="0" smtClean="0"/>
                <a:t>Idea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74488" y="3950503"/>
              <a:ext cx="773136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Font typeface="Arial" pitchFamily="34" charset="0"/>
                <a:buChar char="•"/>
              </a:pPr>
              <a:r>
                <a:rPr lang="en-GB" sz="3200" dirty="0" smtClean="0"/>
                <a:t> Explanations and demonstration – River Irwell Catchment</a:t>
              </a:r>
              <a:endParaRPr lang="en-GB" sz="3200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474488" y="5368748"/>
              <a:ext cx="77313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lvl="1">
                <a:buFont typeface="Arial" pitchFamily="34" charset="0"/>
                <a:buChar char="•"/>
              </a:pPr>
              <a:r>
                <a:rPr lang="en-GB" sz="3200" dirty="0" smtClean="0"/>
                <a:t> Further Research</a:t>
              </a:r>
              <a:endParaRPr lang="en-GB" sz="3200" dirty="0"/>
            </a:p>
          </p:txBody>
        </p:sp>
      </p:grp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83893"/>
    </mc:Choice>
    <mc:Fallback>
      <p:transition spd="slow" advTm="83893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510998" y="297197"/>
            <a:ext cx="6515444" cy="1435350"/>
          </a:xfrm>
        </p:spPr>
        <p:txBody>
          <a:bodyPr/>
          <a:lstStyle/>
          <a:p>
            <a:r>
              <a:rPr lang="en-GB" dirty="0" err="1" smtClean="0"/>
              <a:t>SuDS</a:t>
            </a:r>
            <a:r>
              <a:rPr lang="en-GB" dirty="0" smtClean="0"/>
              <a:t> techniques comparisons</a:t>
            </a:r>
            <a:endParaRPr lang="en-GB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506983491"/>
              </p:ext>
            </p:extLst>
          </p:nvPr>
        </p:nvGraphicFramePr>
        <p:xfrm>
          <a:off x="510998" y="1915620"/>
          <a:ext cx="8360048" cy="415763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398048"/>
                <a:gridCol w="1765996"/>
                <a:gridCol w="1784062"/>
                <a:gridCol w="1645341"/>
                <a:gridCol w="1766601"/>
              </a:tblGrid>
              <a:tr h="370840">
                <a:tc>
                  <a:txBody>
                    <a:bodyPr/>
                    <a:lstStyle/>
                    <a:p>
                      <a:r>
                        <a:rPr lang="en-US" b="1" dirty="0" err="1" smtClean="0"/>
                        <a:t>SuDS</a:t>
                      </a:r>
                      <a:r>
                        <a:rPr lang="en-US" b="1" dirty="0" smtClean="0"/>
                        <a:t> techniques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E.S for comparisons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E.DS for comparisons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Additional E.S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b="1" dirty="0" smtClean="0"/>
                        <a:t>Additional E.DS</a:t>
                      </a:r>
                      <a:endParaRPr lang="en-US" b="1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80561">
                <a:tc>
                  <a:txBody>
                    <a:bodyPr/>
                    <a:lstStyle/>
                    <a:p>
                      <a:r>
                        <a:rPr lang="en-US" dirty="0" smtClean="0"/>
                        <a:t>Wetlands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Habitat For Species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Water Purification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Maintenance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err="1" smtClean="0"/>
                        <a:t>L</a:t>
                      </a:r>
                      <a:r>
                        <a:rPr lang="en-US" baseline="0" dirty="0" err="1" smtClean="0"/>
                        <a:t>anduse</a:t>
                      </a:r>
                      <a:r>
                        <a:rPr lang="en-US" baseline="0" dirty="0" smtClean="0"/>
                        <a:t> Conflicts</a:t>
                      </a:r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Recreation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Disease Carrying Animals</a:t>
                      </a:r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endParaRPr lang="en-US" dirty="0" smtClean="0"/>
                    </a:p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Fear and Stress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80194">
                <a:tc>
                  <a:txBody>
                    <a:bodyPr/>
                    <a:lstStyle/>
                    <a:p>
                      <a:r>
                        <a:rPr lang="en-US" dirty="0" smtClean="0"/>
                        <a:t>Pervious Pavements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Urban Heat Island Mitigation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itchFamily="34" charset="0"/>
                        <a:buChar char="•"/>
                      </a:pPr>
                      <a:r>
                        <a:rPr lang="en-US" dirty="0" smtClean="0"/>
                        <a:t>Drainage Failures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37697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2"/>
          <p:cNvSpPr>
            <a:spLocks noGrp="1"/>
          </p:cNvSpPr>
          <p:nvPr>
            <p:ph type="title"/>
          </p:nvPr>
        </p:nvSpPr>
        <p:spPr>
          <a:xfrm>
            <a:off x="476795" y="111646"/>
            <a:ext cx="8152855" cy="897757"/>
          </a:xfrm>
        </p:spPr>
        <p:txBody>
          <a:bodyPr/>
          <a:lstStyle/>
          <a:p>
            <a:r>
              <a:rPr lang="en-GB" dirty="0" smtClean="0"/>
              <a:t>Further Development</a:t>
            </a:r>
            <a:endParaRPr lang="en-GB" dirty="0"/>
          </a:p>
        </p:txBody>
      </p:sp>
      <p:sp>
        <p:nvSpPr>
          <p:cNvPr id="7" name="Rectangle 6"/>
          <p:cNvSpPr/>
          <p:nvPr/>
        </p:nvSpPr>
        <p:spPr>
          <a:xfrm>
            <a:off x="659080" y="1240308"/>
            <a:ext cx="797057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buFont typeface="Arial" pitchFamily="34" charset="0"/>
              <a:buChar char="•"/>
            </a:pP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type, ecosystem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service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and disservices linkages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validation.</a:t>
            </a:r>
          </a:p>
          <a:p>
            <a:pPr algn="just"/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Research on the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strength </a:t>
            </a:r>
            <a:r>
              <a:rPr lang="en-GB" sz="2800" dirty="0">
                <a:latin typeface="Arial" pitchFamily="34" charset="0"/>
                <a:cs typeface="Arial" pitchFamily="34" charset="0"/>
              </a:rPr>
              <a:t>class 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definitions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.</a:t>
            </a:r>
            <a:endParaRPr lang="en-US" sz="28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US" sz="2800" dirty="0">
                <a:latin typeface="Arial" pitchFamily="34" charset="0"/>
                <a:cs typeface="Arial" pitchFamily="34" charset="0"/>
              </a:rPr>
              <a:t>Ecosystem services and disservices valuation indicators and methods.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GB" sz="2800" dirty="0" smtClean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800" dirty="0" smtClean="0">
                <a:latin typeface="Arial" pitchFamily="34" charset="0"/>
                <a:cs typeface="Arial" pitchFamily="34" charset="0"/>
              </a:rPr>
              <a:t>Web site development.</a:t>
            </a:r>
          </a:p>
          <a:p>
            <a:pPr marL="342900" indent="-342900" algn="just">
              <a:buFont typeface="Arial" pitchFamily="34" charset="0"/>
              <a:buChar char="•"/>
            </a:pPr>
            <a:endParaRPr lang="en-GB" sz="2800" dirty="0">
              <a:latin typeface="Arial" pitchFamily="34" charset="0"/>
              <a:cs typeface="Arial" pitchFamily="34" charset="0"/>
            </a:endParaRPr>
          </a:p>
          <a:p>
            <a:pPr marL="342900" indent="-342900" algn="just">
              <a:buFont typeface="Arial" pitchFamily="34" charset="0"/>
              <a:buChar char="•"/>
            </a:pPr>
            <a:r>
              <a:rPr lang="en-GB" sz="2800" dirty="0" err="1" smtClean="0">
                <a:latin typeface="Arial" pitchFamily="34" charset="0"/>
                <a:cs typeface="Arial" pitchFamily="34" charset="0"/>
              </a:rPr>
              <a:t>SuDS</a:t>
            </a:r>
            <a:r>
              <a:rPr lang="en-GB" sz="2800" dirty="0" smtClean="0">
                <a:latin typeface="Arial" pitchFamily="34" charset="0"/>
                <a:cs typeface="Arial" pitchFamily="34" charset="0"/>
              </a:rPr>
              <a:t> sites to trial planning tool.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298437046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6650"/>
    </mc:Choice>
    <mc:Fallback>
      <p:transition spd="slow" advTm="9665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04406" y="2535840"/>
            <a:ext cx="7030192" cy="1489910"/>
          </a:xfrm>
        </p:spPr>
        <p:txBody>
          <a:bodyPr/>
          <a:lstStyle/>
          <a:p>
            <a:pPr algn="ctr"/>
            <a:r>
              <a:rPr lang="en-GB" dirty="0" err="1" smtClean="0"/>
              <a:t>Chunglim</a:t>
            </a:r>
            <a:r>
              <a:rPr lang="en-GB" dirty="0" smtClean="0"/>
              <a:t> </a:t>
            </a:r>
            <a:r>
              <a:rPr lang="en-GB" dirty="0" err="1" smtClean="0"/>
              <a:t>Mak</a:t>
            </a:r>
            <a:r>
              <a:rPr lang="en-GB" dirty="0" smtClean="0"/>
              <a:t/>
            </a:r>
            <a:br>
              <a:rPr lang="en-GB" dirty="0" smtClean="0"/>
            </a:br>
            <a:r>
              <a:rPr lang="en-GB" dirty="0" smtClean="0"/>
              <a:t>c.mak@edu.salford.ac.uk</a:t>
            </a:r>
            <a:endParaRPr lang="en-GB" dirty="0"/>
          </a:p>
        </p:txBody>
      </p:sp>
    </p:spTree>
    <p:custDataLst>
      <p:tags r:id="rId1"/>
    </p:custDataLst>
  </p:cSld>
  <p:clrMapOvr>
    <a:masterClrMapping/>
  </p:clrMapOvr>
  <p:transition advTm="10876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76794" y="111646"/>
            <a:ext cx="3644829" cy="897757"/>
          </a:xfrm>
        </p:spPr>
        <p:txBody>
          <a:bodyPr/>
          <a:lstStyle/>
          <a:p>
            <a:r>
              <a:rPr lang="en-GB" dirty="0" smtClean="0"/>
              <a:t>Reference 1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9080" y="905931"/>
            <a:ext cx="797057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/>
              <a:t>1, 2, and 3. JAMES</a:t>
            </a:r>
            <a:r>
              <a:rPr lang="en-GB" sz="1600" dirty="0"/>
              <a:t>, P., ATKINSON, S., BARLOW, D., BATES, A., COMYN, F., DUDDY, M., DUTTON, D., FRASER, J., HORSFALL, W., HOTHERSALL, A., LOWRY, K., MOORE, A., ROTHWELL, J., SCHOFIELD, M., SMITH, A., SURTEES, A., TAYLOR, D., TOLLITT, B., TOWERS, C., TZOULAS, K., WHITAKER, G. &amp; CAUSER, K. 2012. The Irwell Catchment Pilot: The Rivers Return. </a:t>
            </a:r>
            <a:r>
              <a:rPr lang="en-GB" sz="1600" i="1" dirty="0"/>
              <a:t>In:</a:t>
            </a:r>
            <a:r>
              <a:rPr lang="en-GB" sz="1600" dirty="0"/>
              <a:t> THE ENVIRONMENT AGENCY (ed.). Warrington.</a:t>
            </a:r>
            <a:r>
              <a:rPr lang="en-US" sz="1600" dirty="0" smtClean="0"/>
              <a:t>James</a:t>
            </a:r>
            <a:r>
              <a:rPr lang="en-US" sz="1600" dirty="0"/>
              <a:t>, P., et al. (2012). The Irwell Catchment Pilot: The Rivers Return. The Environment Agency. Warrington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GB" sz="1600" dirty="0" smtClean="0"/>
              <a:t>4. ENVIRONMENT </a:t>
            </a:r>
            <a:r>
              <a:rPr lang="en-GB" sz="1600" dirty="0"/>
              <a:t>AGENCY 2013. Urban Diffuse Pollution Challenge - Evidence Pack. </a:t>
            </a:r>
            <a:r>
              <a:rPr lang="en-GB" sz="1600" i="1" dirty="0"/>
              <a:t>In:</a:t>
            </a:r>
            <a:r>
              <a:rPr lang="en-GB" sz="1600" dirty="0"/>
              <a:t> APPENDIX 2 - URBAN DIFFUSE POLLUTION SOURCES 2 (ed</a:t>
            </a:r>
            <a:r>
              <a:rPr lang="en-GB" sz="1600" dirty="0" smtClean="0"/>
              <a:t>.).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 smtClean="0"/>
              <a:t>5. </a:t>
            </a:r>
            <a:r>
              <a:rPr lang="en-US" sz="1600" dirty="0"/>
              <a:t>ENVIRONMENT AGENCY 2013. Urban Diffuse Pollution Challenge - Evidence Pack. </a:t>
            </a:r>
            <a:r>
              <a:rPr lang="en-US" sz="1600" i="1" dirty="0"/>
              <a:t>In:</a:t>
            </a:r>
            <a:r>
              <a:rPr lang="en-US" sz="1600" dirty="0"/>
              <a:t> NORTH OF ENGLAND POLLUTION SOURCE LINKED WITH DEFRA DIFFUSE URBAN POLLUTION (SURFACE WATERS) - COUNT OF WATERBODIES FAILING FOR ISSUE (ed.).</a:t>
            </a:r>
            <a:endParaRPr lang="en-GB" sz="1600" dirty="0" smtClean="0"/>
          </a:p>
          <a:p>
            <a:pPr algn="just"/>
            <a:endParaRPr lang="en-GB" sz="1600" dirty="0" smtClean="0"/>
          </a:p>
          <a:p>
            <a:pPr algn="just"/>
            <a:r>
              <a:rPr lang="en-GB" sz="1600" dirty="0" smtClean="0"/>
              <a:t>6</a:t>
            </a:r>
            <a:r>
              <a:rPr lang="en-GB" sz="1600" dirty="0"/>
              <a:t>. ANNE MCINTOSH MP 2012. Flooding. </a:t>
            </a:r>
            <a:r>
              <a:rPr lang="en-GB" sz="1600" i="1" dirty="0"/>
              <a:t>In</a:t>
            </a:r>
            <a:r>
              <a:rPr lang="en-GB" sz="1600" dirty="0"/>
              <a:t>: DEFRA (ed</a:t>
            </a:r>
            <a:r>
              <a:rPr lang="en-GB" sz="1600" dirty="0" smtClean="0"/>
              <a:t>.).</a:t>
            </a:r>
          </a:p>
          <a:p>
            <a:pPr algn="just"/>
            <a:endParaRPr lang="en-GB" sz="1600" dirty="0"/>
          </a:p>
          <a:p>
            <a:pPr algn="just"/>
            <a:r>
              <a:rPr lang="en-GB" sz="1600" dirty="0" smtClean="0"/>
              <a:t>7, 9, 13, 18. </a:t>
            </a:r>
            <a:r>
              <a:rPr lang="en-US" sz="1600" dirty="0" smtClean="0"/>
              <a:t>B</a:t>
            </a:r>
            <a:r>
              <a:rPr lang="en-US" sz="1600" dirty="0"/>
              <a:t>. WOODS-BALLARD, R. KELLAGHER, P. MARTIN, C. JEFFERIES, R. BRAY &amp; P. SHAFFER 2007. C697 The SUDS Manual. </a:t>
            </a:r>
            <a:r>
              <a:rPr lang="en-US" sz="1600" i="1" dirty="0"/>
              <a:t>C697.</a:t>
            </a:r>
            <a:r>
              <a:rPr lang="en-US" sz="1600" dirty="0"/>
              <a:t> London: CIRIA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 smtClean="0"/>
              <a:t>8. </a:t>
            </a:r>
            <a:r>
              <a:rPr lang="fr-FR" sz="1600" dirty="0"/>
              <a:t>CIRIA 2012. </a:t>
            </a:r>
            <a:r>
              <a:rPr lang="fr-FR" sz="1600" dirty="0" err="1"/>
              <a:t>SuDS</a:t>
            </a:r>
            <a:r>
              <a:rPr lang="fr-FR" sz="1600" dirty="0"/>
              <a:t> management train. </a:t>
            </a:r>
            <a:r>
              <a:rPr lang="fr-FR" sz="1600" i="1" dirty="0"/>
              <a:t>In:</a:t>
            </a:r>
            <a:r>
              <a:rPr lang="fr-FR" sz="1600" dirty="0"/>
              <a:t> SUDS MANAGEMENT TRAIN (</a:t>
            </a:r>
            <a:r>
              <a:rPr lang="fr-FR" sz="1600" dirty="0" err="1"/>
              <a:t>ed</a:t>
            </a:r>
            <a:r>
              <a:rPr lang="fr-FR" sz="1600" dirty="0" smtClean="0"/>
              <a:t>.).</a:t>
            </a:r>
            <a:endParaRPr lang="en-US" sz="1600" dirty="0" smtClean="0"/>
          </a:p>
          <a:p>
            <a:pPr marL="514350" indent="-514350" algn="just">
              <a:buFont typeface="+mj-lt"/>
              <a:buAutoNum type="arabicPeriod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marL="514350" indent="-514350" algn="just">
              <a:buFont typeface="+mj-lt"/>
              <a:buAutoNum type="arabicPeriod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1373487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7825"/>
    </mc:Choice>
    <mc:Fallback>
      <p:transition spd="slow" advTm="7825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76794" y="111646"/>
            <a:ext cx="3644829" cy="897757"/>
          </a:xfrm>
        </p:spPr>
        <p:txBody>
          <a:bodyPr/>
          <a:lstStyle/>
          <a:p>
            <a:r>
              <a:rPr lang="en-GB" dirty="0" smtClean="0"/>
              <a:t>Reference 2</a:t>
            </a:r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659080" y="905931"/>
            <a:ext cx="7970570" cy="57554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10. </a:t>
            </a:r>
            <a:r>
              <a:rPr lang="en-GB" sz="1600" dirty="0"/>
              <a:t>SUDSNET 2008. Permeable paving. </a:t>
            </a:r>
            <a:r>
              <a:rPr lang="en-GB" sz="1600" i="1" dirty="0"/>
              <a:t>In:</a:t>
            </a:r>
            <a:r>
              <a:rPr lang="en-GB" sz="1600" dirty="0"/>
              <a:t> PERMEABLE PAVING AND FILTER DRAIN AT SUPERMARKET (ed</a:t>
            </a:r>
            <a:r>
              <a:rPr lang="en-GB" sz="1600" dirty="0" smtClean="0"/>
              <a:t>.).</a:t>
            </a:r>
          </a:p>
          <a:p>
            <a:pPr algn="just"/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600" dirty="0" smtClean="0">
                <a:latin typeface="Arial" pitchFamily="34" charset="0"/>
                <a:cs typeface="Arial" pitchFamily="34" charset="0"/>
              </a:rPr>
              <a:t>11. </a:t>
            </a:r>
            <a:r>
              <a:rPr lang="en-US" sz="1600" dirty="0"/>
              <a:t>WAGNER, T. 2012. Troy's Green Roof. </a:t>
            </a:r>
            <a:r>
              <a:rPr lang="en-US" sz="1600" i="1" dirty="0"/>
              <a:t>In:</a:t>
            </a:r>
            <a:r>
              <a:rPr lang="en-US" sz="1600" dirty="0"/>
              <a:t> TROYS_GREENROOF10 (ed</a:t>
            </a:r>
            <a:r>
              <a:rPr lang="en-US" sz="1600" dirty="0" smtClean="0"/>
              <a:t>.).</a:t>
            </a: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12. </a:t>
            </a:r>
            <a:r>
              <a:rPr lang="en-US" sz="1600" dirty="0"/>
              <a:t>FORBES, G., FOY, B. &amp; MULHOLLAND, M. 2010. The role of Constructed Wetlands in treating farmyard dirty water. </a:t>
            </a:r>
            <a:r>
              <a:rPr lang="en-US" sz="1600" i="1" dirty="0"/>
              <a:t>In:</a:t>
            </a:r>
            <a:r>
              <a:rPr lang="en-US" sz="1600" dirty="0"/>
              <a:t> THE CONSTRUCTED WETLAND AT GREENMOUNT CAMPUS, C. (ed.). The Department of Agriculture and Rural Development - Northern Ireland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14a. </a:t>
            </a:r>
            <a:r>
              <a:rPr lang="en-US" sz="1600" dirty="0"/>
              <a:t>GOLDMAN, R. L. 2010. Ecosystem Services: How People Benefit from Nature. </a:t>
            </a:r>
            <a:r>
              <a:rPr lang="en-US" sz="1600" i="1" dirty="0"/>
              <a:t>In:</a:t>
            </a:r>
            <a:r>
              <a:rPr lang="en-US" sz="1600" dirty="0"/>
              <a:t> ECOSYSTEM SERVICES: HOW PEOPLE BENEFIT FROM NATURE (ed.). Environment - Science and Policy for Sustainable Development</a:t>
            </a:r>
            <a:r>
              <a:rPr lang="en-US" sz="1600" dirty="0" smtClean="0"/>
              <a:t>.</a:t>
            </a:r>
          </a:p>
          <a:p>
            <a:pPr algn="just"/>
            <a:endParaRPr lang="en-US" sz="1600" dirty="0"/>
          </a:p>
          <a:p>
            <a:pPr algn="just"/>
            <a:r>
              <a:rPr lang="en-US" sz="1600" dirty="0"/>
              <a:t>14b. </a:t>
            </a:r>
            <a:r>
              <a:rPr lang="en-US" sz="1600" dirty="0" smtClean="0"/>
              <a:t>SNOW, S. 2008. </a:t>
            </a:r>
            <a:r>
              <a:rPr lang="en-US" sz="1600" i="1" dirty="0" smtClean="0"/>
              <a:t>Green </a:t>
            </a:r>
            <a:r>
              <a:rPr lang="en-US" sz="1600" i="1" dirty="0"/>
              <a:t>Eyes On: Bee Pollen Cures </a:t>
            </a:r>
            <a:r>
              <a:rPr lang="en-US" sz="1600" i="1" dirty="0" smtClean="0"/>
              <a:t>Allergies</a:t>
            </a:r>
            <a:r>
              <a:rPr lang="en-US" sz="1600" dirty="0" smtClean="0"/>
              <a:t>. </a:t>
            </a:r>
            <a:r>
              <a:rPr lang="en-US" sz="1600" dirty="0" smtClean="0">
                <a:hlinkClick r:id="rId2"/>
              </a:rPr>
              <a:t>www.treehugger.com/green-food/green-eyes-on-bee-pollen-cures-allergies.html</a:t>
            </a:r>
            <a:r>
              <a:rPr lang="en-US" sz="1600" dirty="0" smtClean="0"/>
              <a:t>. </a:t>
            </a:r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/>
              <a:t>15. </a:t>
            </a:r>
            <a:r>
              <a:rPr lang="en-GB" sz="1600" dirty="0" smtClean="0"/>
              <a:t>Microsoft. 2013.</a:t>
            </a:r>
            <a:endParaRPr lang="en-GB" sz="1600" dirty="0"/>
          </a:p>
          <a:p>
            <a:pPr algn="just"/>
            <a:endParaRPr lang="en-US" sz="1600" dirty="0" smtClean="0"/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16a.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MILLENIUM ECOSYSTEM ASSESSMENT. 2005. Chapter 2: Ecosystems and their services. 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Ecosystems and Human Well-being: A Framework for Assessment</a:t>
            </a:r>
            <a:r>
              <a:rPr lang="en-GB" sz="1600" i="1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GB" sz="1600" i="1" dirty="0">
              <a:latin typeface="Arial" pitchFamily="34" charset="0"/>
              <a:cs typeface="Arial" pitchFamily="34" charset="0"/>
            </a:endParaRPr>
          </a:p>
          <a:p>
            <a:pPr algn="just"/>
            <a:endParaRPr lang="en-GB" sz="1600" i="1" dirty="0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519719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476794" y="111646"/>
            <a:ext cx="3644829" cy="897757"/>
          </a:xfrm>
        </p:spPr>
        <p:txBody>
          <a:bodyPr/>
          <a:lstStyle/>
          <a:p>
            <a:r>
              <a:rPr lang="en-GB" dirty="0" smtClean="0"/>
              <a:t>Reference 3</a:t>
            </a:r>
            <a:endParaRPr lang="en-GB" dirty="0"/>
          </a:p>
        </p:txBody>
      </p:sp>
      <p:sp>
        <p:nvSpPr>
          <p:cNvPr id="2" name="Rectangle 1"/>
          <p:cNvSpPr/>
          <p:nvPr/>
        </p:nvSpPr>
        <p:spPr>
          <a:xfrm>
            <a:off x="580029" y="997482"/>
            <a:ext cx="8181834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16b, 19.  TEEB. 2010. TEEB Manual for Cities: Ecosystem Services in Urban Management. www.teebweb.org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17a. LYYTIMAKI, J., PETERSEN, L. K., NORMANDER, B. &amp; BEZAK, P. 2008.  Nature as a nuisance? Ecosystem services and disservices to urban lifestyle. 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Environmental Sciences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5, 161-172.</a:t>
            </a: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17b. GOMEZ-BAGGETHUM, E. &amp; BARTON, N. D. 2013.  Classifying and valuing ecosystem services for urban planning. 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Ecological Economics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86, 235-245.</a:t>
            </a: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>
                <a:latin typeface="Arial" pitchFamily="34" charset="0"/>
                <a:cs typeface="Arial" pitchFamily="34" charset="0"/>
              </a:rPr>
              <a:t>17c.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Antia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, 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. J. D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. 2009.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Formation and Control of Self-Sealing High Permeability Groundwater Mounds in Impermeable Sediment: Implications for SUDS and Sustainable Pressure Mound Management. </a:t>
            </a:r>
            <a:r>
              <a:rPr lang="en-US" sz="1600" i="1" dirty="0" smtClean="0">
                <a:latin typeface="Arial" pitchFamily="34" charset="0"/>
                <a:cs typeface="Arial" pitchFamily="34" charset="0"/>
              </a:rPr>
              <a:t>Sustainability</a:t>
            </a:r>
            <a:r>
              <a:rPr lang="en-US" sz="1600" dirty="0" smtClean="0">
                <a:latin typeface="Arial" pitchFamily="34" charset="0"/>
                <a:cs typeface="Arial" pitchFamily="34" charset="0"/>
              </a:rPr>
              <a:t>, 1,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855-923.</a:t>
            </a:r>
            <a:endParaRPr lang="en-US" sz="1600" dirty="0" smtClean="0">
              <a:latin typeface="Arial" pitchFamily="34" charset="0"/>
              <a:cs typeface="Arial" pitchFamily="34" charset="0"/>
            </a:endParaRPr>
          </a:p>
          <a:p>
            <a:pPr algn="just"/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US" sz="1600" dirty="0" smtClean="0">
                <a:latin typeface="Arial" pitchFamily="34" charset="0"/>
                <a:cs typeface="Arial" pitchFamily="34" charset="0"/>
              </a:rPr>
              <a:t>20. 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KSIAZEK, K., FANT, J. &amp; SKOGEN, K. 2012.  An assessment of pollen limitation on Chicago green roofs.  </a:t>
            </a:r>
            <a:r>
              <a:rPr lang="en-GB" sz="1600" i="1" dirty="0">
                <a:latin typeface="Arial" pitchFamily="34" charset="0"/>
                <a:cs typeface="Arial" pitchFamily="34" charset="0"/>
              </a:rPr>
              <a:t>Landscape and Urban Planning</a:t>
            </a:r>
            <a:r>
              <a:rPr lang="en-GB" sz="1600" dirty="0">
                <a:latin typeface="Arial" pitchFamily="34" charset="0"/>
                <a:cs typeface="Arial" pitchFamily="34" charset="0"/>
              </a:rPr>
              <a:t>, 107, 401-408</a:t>
            </a:r>
            <a:r>
              <a:rPr lang="en-GB" sz="1600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algn="just"/>
            <a:endParaRPr lang="en-GB" sz="1600" dirty="0">
              <a:latin typeface="Arial" pitchFamily="34" charset="0"/>
              <a:cs typeface="Arial" pitchFamily="34" charset="0"/>
            </a:endParaRPr>
          </a:p>
          <a:p>
            <a:pPr algn="just"/>
            <a:r>
              <a:rPr lang="en-GB" sz="1600" dirty="0" smtClean="0">
                <a:latin typeface="Arial" pitchFamily="34" charset="0"/>
                <a:cs typeface="Arial" pitchFamily="34" charset="0"/>
              </a:rPr>
              <a:t>21. </a:t>
            </a:r>
            <a:r>
              <a:rPr lang="en-US" sz="1600" dirty="0"/>
              <a:t>DONCASTER, S., STOVIN, V. &amp; MORROW, B. 2008. Lower Irwell Valley, </a:t>
            </a:r>
            <a:r>
              <a:rPr lang="en-US" sz="1600" dirty="0" err="1"/>
              <a:t>Salford</a:t>
            </a:r>
            <a:r>
              <a:rPr lang="en-US" sz="1600" dirty="0"/>
              <a:t> Integrated Urban Drainage Pilot Project TRE344 Final Report.</a:t>
            </a:r>
            <a:endParaRPr lang="en-GB" sz="16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35597483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510998" y="373679"/>
            <a:ext cx="7127638" cy="1405478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C30"/>
                </a:solidFill>
                <a:effectLst/>
                <a:uLnTx/>
                <a:uFillTx/>
                <a:latin typeface="Arial Bold"/>
                <a:ea typeface="ＭＳ Ｐゴシック" charset="-128"/>
                <a:cs typeface="Arial Bold"/>
              </a:rPr>
              <a:t>Introduction – Urban Diffuse Pollution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C60C30"/>
              </a:solidFill>
              <a:effectLst/>
              <a:uLnTx/>
              <a:uFillTx/>
              <a:latin typeface="Arial Bold"/>
              <a:ea typeface="ＭＳ Ｐゴシック" charset="-128"/>
              <a:cs typeface="Arial Bold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1436913" y="1794753"/>
            <a:ext cx="2635903" cy="2241219"/>
            <a:chOff x="1436913" y="1794753"/>
            <a:chExt cx="2635903" cy="224121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61471" y="1950261"/>
              <a:ext cx="2211345" cy="20857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6" name="TextBox 5"/>
            <p:cNvSpPr txBox="1"/>
            <p:nvPr/>
          </p:nvSpPr>
          <p:spPr>
            <a:xfrm>
              <a:off x="1436913" y="1794753"/>
              <a:ext cx="288000" cy="28800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1</a:t>
              </a:r>
              <a:endParaRPr lang="en-GB" sz="1400" dirty="0"/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546454" y="1779157"/>
            <a:ext cx="2660379" cy="2256815"/>
            <a:chOff x="4546454" y="1779157"/>
            <a:chExt cx="2660379" cy="225681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953115" y="1950261"/>
              <a:ext cx="2253718" cy="20857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4546454" y="1779157"/>
              <a:ext cx="2880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2</a:t>
              </a:r>
              <a:endParaRPr lang="en-GB" sz="1400" dirty="0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2996928" y="4188517"/>
            <a:ext cx="2654280" cy="2309986"/>
            <a:chOff x="2996928" y="4133925"/>
            <a:chExt cx="2654280" cy="2309986"/>
          </a:xfrm>
        </p:grpSpPr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397490" y="4287814"/>
              <a:ext cx="2253718" cy="215609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pic>
        <p:sp>
          <p:nvSpPr>
            <p:cNvPr id="17" name="TextBox 16"/>
            <p:cNvSpPr txBox="1"/>
            <p:nvPr/>
          </p:nvSpPr>
          <p:spPr>
            <a:xfrm>
              <a:off x="2996928" y="4133925"/>
              <a:ext cx="2880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3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711427416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98824"/>
    </mc:Choice>
    <mc:Fallback>
      <p:transition spd="slow" advTm="98824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31940" y="297198"/>
            <a:ext cx="5475093" cy="79976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C30"/>
                </a:solidFill>
                <a:effectLst/>
                <a:uLnTx/>
                <a:uFillTx/>
                <a:latin typeface="Arial Bold"/>
                <a:ea typeface="ＭＳ Ｐゴシック" charset="-128"/>
                <a:cs typeface="Arial Bold"/>
              </a:rPr>
              <a:t>Current Situation 1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C60C30"/>
              </a:solidFill>
              <a:effectLst/>
              <a:uLnTx/>
              <a:uFillTx/>
              <a:latin typeface="Arial Bold"/>
              <a:ea typeface="ＭＳ Ｐゴシック" charset="-128"/>
              <a:cs typeface="Arial Bold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01701" y="1078176"/>
            <a:ext cx="6091172" cy="5546679"/>
            <a:chOff x="1701701" y="955344"/>
            <a:chExt cx="6091172" cy="5546679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17209" y="1274385"/>
              <a:ext cx="4154870" cy="52276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Rectangle 2"/>
            <p:cNvSpPr/>
            <p:nvPr/>
          </p:nvSpPr>
          <p:spPr>
            <a:xfrm>
              <a:off x="4446225" y="955344"/>
              <a:ext cx="3346648" cy="1733266"/>
            </a:xfrm>
            <a:prstGeom prst="rect">
              <a:avLst/>
            </a:prstGeom>
            <a:solidFill>
              <a:schemeClr val="bg1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GB" sz="1600" b="1" dirty="0" smtClean="0">
                  <a:solidFill>
                    <a:schemeClr val="tx1"/>
                  </a:solidFill>
                </a:rPr>
                <a:t>Urban Runoff causing activities</a:t>
              </a:r>
            </a:p>
            <a:p>
              <a:endParaRPr lang="en-GB" sz="800" dirty="0" smtClean="0">
                <a:solidFill>
                  <a:schemeClr val="tx1"/>
                </a:solidFill>
              </a:endParaRPr>
            </a:p>
            <a:p>
              <a:r>
                <a:rPr lang="en-GB" sz="1600" dirty="0" smtClean="0">
                  <a:solidFill>
                    <a:schemeClr val="tx1"/>
                  </a:solidFill>
                </a:rPr>
                <a:t>Drainage – Roads</a:t>
              </a:r>
            </a:p>
            <a:p>
              <a:r>
                <a:rPr lang="en-GB" sz="1600" dirty="0" smtClean="0">
                  <a:solidFill>
                    <a:schemeClr val="tx1"/>
                  </a:solidFill>
                </a:rPr>
                <a:t>	</a:t>
              </a:r>
            </a:p>
            <a:p>
              <a:r>
                <a:rPr lang="en-GB" sz="1600" dirty="0" smtClean="0">
                  <a:solidFill>
                    <a:schemeClr val="tx1"/>
                  </a:solidFill>
                </a:rPr>
                <a:t>Drainage Housing</a:t>
              </a:r>
            </a:p>
            <a:p>
              <a:endParaRPr lang="en-GB" sz="1600" dirty="0" smtClean="0">
                <a:solidFill>
                  <a:schemeClr val="tx1"/>
                </a:solidFill>
              </a:endParaRPr>
            </a:p>
            <a:p>
              <a:r>
                <a:rPr lang="en-GB" sz="1600" dirty="0" smtClean="0">
                  <a:solidFill>
                    <a:schemeClr val="tx1"/>
                  </a:solidFill>
                </a:rPr>
                <a:t>Drainage – Mixed</a:t>
              </a:r>
            </a:p>
            <a:p>
              <a:endParaRPr lang="en-GB" sz="800" dirty="0">
                <a:solidFill>
                  <a:schemeClr val="tx1"/>
                </a:solidFill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6951987" y="1290611"/>
              <a:ext cx="651900" cy="291976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51987" y="1812691"/>
              <a:ext cx="651900" cy="28351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0" name="Rectangle 9"/>
            <p:cNvSpPr/>
            <p:nvPr/>
          </p:nvSpPr>
          <p:spPr>
            <a:xfrm>
              <a:off x="6951987" y="2291035"/>
              <a:ext cx="651900" cy="291976"/>
            </a:xfrm>
            <a:prstGeom prst="rect">
              <a:avLst/>
            </a:prstGeom>
            <a:solidFill>
              <a:srgbClr val="9AFB25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01701" y="1136722"/>
              <a:ext cx="2880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4</a:t>
              </a:r>
              <a:endParaRPr lang="en-GB" sz="1400" dirty="0"/>
            </a:p>
          </p:txBody>
        </p:sp>
      </p:grpSp>
    </p:spTree>
    <p:extLst>
      <p:ext uri="{BB962C8B-B14F-4D97-AF65-F5344CB8AC3E}">
        <p14:creationId xmlns="" xmlns:p14="http://schemas.microsoft.com/office/powerpoint/2010/main" val="237867753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31547"/>
    </mc:Choice>
    <mc:Fallback>
      <p:transition spd="slow" advTm="31547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2"/>
          <p:cNvSpPr txBox="1">
            <a:spLocks/>
          </p:cNvSpPr>
          <p:nvPr/>
        </p:nvSpPr>
        <p:spPr>
          <a:xfrm>
            <a:off x="331941" y="297198"/>
            <a:ext cx="5402109" cy="79976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C30"/>
                </a:solidFill>
                <a:effectLst/>
                <a:uLnTx/>
                <a:uFillTx/>
                <a:latin typeface="Arial Bold"/>
                <a:ea typeface="ＭＳ Ｐゴシック" charset="-128"/>
                <a:cs typeface="Arial Bold"/>
              </a:rPr>
              <a:t>Current Situation 2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C60C30"/>
              </a:solidFill>
              <a:effectLst/>
              <a:uLnTx/>
              <a:uFillTx/>
              <a:latin typeface="Arial Bold"/>
              <a:ea typeface="ＭＳ Ｐゴシック" charset="-128"/>
              <a:cs typeface="Arial Bold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75837" y="1036759"/>
            <a:ext cx="7177538" cy="5427302"/>
            <a:chOff x="775837" y="1036759"/>
            <a:chExt cx="7177538" cy="5427302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90625" y="1096961"/>
              <a:ext cx="6762750" cy="5367100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10" name="TextBox 9"/>
            <p:cNvSpPr txBox="1"/>
            <p:nvPr/>
          </p:nvSpPr>
          <p:spPr>
            <a:xfrm>
              <a:off x="775837" y="1036759"/>
              <a:ext cx="2880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5</a:t>
              </a:r>
              <a:endParaRPr lang="en-GB" sz="1400" dirty="0"/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914401" y="2061715"/>
            <a:ext cx="7334250" cy="4205736"/>
            <a:chOff x="914401" y="2061714"/>
            <a:chExt cx="7334250" cy="4298143"/>
          </a:xfrm>
        </p:grpSpPr>
        <p:sp>
          <p:nvSpPr>
            <p:cNvPr id="2" name="Rectangle 1"/>
            <p:cNvSpPr/>
            <p:nvPr/>
          </p:nvSpPr>
          <p:spPr>
            <a:xfrm>
              <a:off x="914401" y="2061714"/>
              <a:ext cx="7334250" cy="983412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solidFill>
                <a:schemeClr val="bg1">
                  <a:lumMod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 5"/>
            <p:cNvSpPr/>
            <p:nvPr/>
          </p:nvSpPr>
          <p:spPr>
            <a:xfrm>
              <a:off x="914401" y="4002657"/>
              <a:ext cx="7334250" cy="2357200"/>
            </a:xfrm>
            <a:prstGeom prst="rect">
              <a:avLst/>
            </a:prstGeom>
            <a:solidFill>
              <a:schemeClr val="bg1">
                <a:lumMod val="50000"/>
                <a:alpha val="50000"/>
              </a:schemeClr>
            </a:solidFill>
            <a:ln>
              <a:solidFill>
                <a:schemeClr val="bg1">
                  <a:lumMod val="50000"/>
                  <a:alpha val="50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880167795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103126"/>
    </mc:Choice>
    <mc:Fallback>
      <p:transition spd="slow" advTm="103126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343816" y="297198"/>
            <a:ext cx="7042636" cy="799763"/>
          </a:xfrm>
          <a:prstGeom prst="rect">
            <a:avLst/>
          </a:prstGeom>
          <a:solidFill>
            <a:schemeClr val="bg1"/>
          </a:solidFill>
        </p:spPr>
        <p:txBody>
          <a:bodyPr/>
          <a:lstStyle/>
          <a:p>
            <a:pPr marL="0" marR="0" lvl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C60C30"/>
                </a:solidFill>
                <a:effectLst/>
                <a:uLnTx/>
                <a:uFillTx/>
                <a:latin typeface="Arial Bold"/>
                <a:ea typeface="ＭＳ Ｐゴシック" charset="-128"/>
                <a:cs typeface="Arial Bold"/>
              </a:rPr>
              <a:t>Current Situation 3 – Key legislations </a:t>
            </a:r>
            <a:endParaRPr kumimoji="0" lang="en-GB" sz="4400" b="0" i="0" u="none" strike="noStrike" kern="1200" cap="none" spc="0" normalizeH="0" baseline="0" noProof="0" dirty="0">
              <a:ln>
                <a:noFill/>
              </a:ln>
              <a:solidFill>
                <a:srgbClr val="C60C30"/>
              </a:solidFill>
              <a:effectLst/>
              <a:uLnTx/>
              <a:uFillTx/>
              <a:latin typeface="Arial Bold"/>
              <a:ea typeface="ＭＳ Ｐゴシック" charset="-128"/>
              <a:cs typeface="Arial Bold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9116" y="2298700"/>
            <a:ext cx="7652236" cy="3813923"/>
            <a:chOff x="839116" y="2298700"/>
            <a:chExt cx="7652236" cy="3813923"/>
          </a:xfrm>
        </p:grpSpPr>
        <p:pic>
          <p:nvPicPr>
            <p:cNvPr id="31746" name="Picture 2" descr="Pitt Review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839116" y="2298700"/>
              <a:ext cx="2761334" cy="38139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  <p:sp>
          <p:nvSpPr>
            <p:cNvPr id="6" name="Right Arrow 5"/>
            <p:cNvSpPr/>
            <p:nvPr/>
          </p:nvSpPr>
          <p:spPr>
            <a:xfrm>
              <a:off x="4133850" y="3930665"/>
              <a:ext cx="1238250" cy="622331"/>
            </a:xfrm>
            <a:prstGeom prst="rightArrow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pic>
          <p:nvPicPr>
            <p:cNvPr id="31748" name="Picture 4" descr="Flood and water management act 2010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792269" y="2298700"/>
              <a:ext cx="2699083" cy="381392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</p:pic>
      </p:grpSp>
      <p:grpSp>
        <p:nvGrpSpPr>
          <p:cNvPr id="2" name="Group 1"/>
          <p:cNvGrpSpPr/>
          <p:nvPr/>
        </p:nvGrpSpPr>
        <p:grpSpPr>
          <a:xfrm>
            <a:off x="3104082" y="2603501"/>
            <a:ext cx="3296718" cy="3130549"/>
            <a:chOff x="3104082" y="2603501"/>
            <a:chExt cx="3296718" cy="3130549"/>
          </a:xfrm>
        </p:grpSpPr>
        <p:sp>
          <p:nvSpPr>
            <p:cNvPr id="8" name="Oval 7"/>
            <p:cNvSpPr/>
            <p:nvPr/>
          </p:nvSpPr>
          <p:spPr>
            <a:xfrm>
              <a:off x="3104082" y="2603501"/>
              <a:ext cx="3296718" cy="3130549"/>
            </a:xfrm>
            <a:prstGeom prst="ellipse">
              <a:avLst/>
            </a:prstGeom>
            <a:solidFill>
              <a:schemeClr val="bg2"/>
            </a:solidFill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5400" b="1" dirty="0" smtClean="0">
                  <a:solidFill>
                    <a:schemeClr val="tx1"/>
                  </a:solidFill>
                </a:rPr>
                <a:t>April 2014?</a:t>
              </a:r>
              <a:endParaRPr lang="en-GB" sz="5400" b="1" dirty="0">
                <a:solidFill>
                  <a:schemeClr val="tx1"/>
                </a:solidFill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504269" y="3129246"/>
              <a:ext cx="2880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="" xmlns:p14="http://schemas.microsoft.com/office/powerpoint/2010/main" val="327208544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62188"/>
    </mc:Choice>
    <mc:Fallback>
      <p:transition spd="slow" advTm="62188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2"/>
          <p:cNvSpPr>
            <a:spLocks noGrp="1"/>
          </p:cNvSpPr>
          <p:nvPr>
            <p:ph type="title"/>
          </p:nvPr>
        </p:nvSpPr>
        <p:spPr>
          <a:xfrm>
            <a:off x="510999" y="297198"/>
            <a:ext cx="7876256" cy="819151"/>
          </a:xfrm>
        </p:spPr>
        <p:txBody>
          <a:bodyPr/>
          <a:lstStyle/>
          <a:p>
            <a:r>
              <a:rPr lang="en-GB" dirty="0" smtClean="0"/>
              <a:t>Current Situation 4 – </a:t>
            </a:r>
            <a:r>
              <a:rPr lang="en-GB" dirty="0" err="1" smtClean="0"/>
              <a:t>SuDS</a:t>
            </a:r>
            <a:endParaRPr lang="en-GB" dirty="0"/>
          </a:p>
        </p:txBody>
      </p:sp>
      <p:grpSp>
        <p:nvGrpSpPr>
          <p:cNvPr id="5" name="Group 4"/>
          <p:cNvGrpSpPr/>
          <p:nvPr/>
        </p:nvGrpSpPr>
        <p:grpSpPr>
          <a:xfrm>
            <a:off x="2848573" y="2008037"/>
            <a:ext cx="3801399" cy="2924893"/>
            <a:chOff x="2848573" y="2008037"/>
            <a:chExt cx="3801399" cy="2924893"/>
          </a:xfrm>
        </p:grpSpPr>
        <p:pic>
          <p:nvPicPr>
            <p:cNvPr id="16" name="Picture 15"/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92573" y="2066296"/>
              <a:ext cx="3657399" cy="286663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3" name="TextBox 22"/>
            <p:cNvSpPr txBox="1"/>
            <p:nvPr/>
          </p:nvSpPr>
          <p:spPr>
            <a:xfrm>
              <a:off x="2848573" y="2008037"/>
              <a:ext cx="2880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7</a:t>
              </a:r>
              <a:endParaRPr lang="en-GB" sz="1400" dirty="0"/>
            </a:p>
          </p:txBody>
        </p:sp>
      </p:grpSp>
      <p:grpSp>
        <p:nvGrpSpPr>
          <p:cNvPr id="3" name="Group 2"/>
          <p:cNvGrpSpPr/>
          <p:nvPr/>
        </p:nvGrpSpPr>
        <p:grpSpPr>
          <a:xfrm>
            <a:off x="658343" y="1604726"/>
            <a:ext cx="8194807" cy="4359058"/>
            <a:chOff x="658343" y="3245290"/>
            <a:chExt cx="8194807" cy="4359058"/>
          </a:xfrm>
        </p:grpSpPr>
        <p:grpSp>
          <p:nvGrpSpPr>
            <p:cNvPr id="4" name="Group 3"/>
            <p:cNvGrpSpPr/>
            <p:nvPr/>
          </p:nvGrpSpPr>
          <p:grpSpPr>
            <a:xfrm>
              <a:off x="658343" y="3245290"/>
              <a:ext cx="8194807" cy="4359058"/>
              <a:chOff x="582251" y="1377538"/>
              <a:chExt cx="8194807" cy="4359058"/>
            </a:xfrm>
          </p:grpSpPr>
          <p:pic>
            <p:nvPicPr>
              <p:cNvPr id="8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=""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820267" y="1377538"/>
                <a:ext cx="7467600" cy="435905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sp>
            <p:nvSpPr>
              <p:cNvPr id="9" name="TextBox 8"/>
              <p:cNvSpPr txBox="1"/>
              <p:nvPr/>
            </p:nvSpPr>
            <p:spPr>
              <a:xfrm>
                <a:off x="582251" y="2816881"/>
                <a:ext cx="1246128" cy="307777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Prevention</a:t>
                </a:r>
                <a:endParaRPr lang="en-GB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Box 9"/>
              <p:cNvSpPr txBox="1"/>
              <p:nvPr/>
            </p:nvSpPr>
            <p:spPr>
              <a:xfrm>
                <a:off x="1900387" y="3054806"/>
                <a:ext cx="864096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Source Control</a:t>
                </a:r>
                <a:endParaRPr lang="en-GB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" name="TextBox 10"/>
              <p:cNvSpPr txBox="1"/>
              <p:nvPr/>
            </p:nvSpPr>
            <p:spPr>
              <a:xfrm>
                <a:off x="3268539" y="3232634"/>
                <a:ext cx="828092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Site Control</a:t>
                </a:r>
                <a:endParaRPr lang="en-GB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" name="TextBox 11"/>
              <p:cNvSpPr txBox="1"/>
              <p:nvPr/>
            </p:nvSpPr>
            <p:spPr>
              <a:xfrm>
                <a:off x="5572795" y="3152593"/>
                <a:ext cx="936104" cy="52322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400" b="1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Regional Control</a:t>
                </a:r>
                <a:endParaRPr lang="en-GB" sz="1400" b="1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" name="TextBox 12"/>
              <p:cNvSpPr txBox="1"/>
              <p:nvPr/>
            </p:nvSpPr>
            <p:spPr>
              <a:xfrm>
                <a:off x="7157581" y="2936174"/>
                <a:ext cx="1619477" cy="28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latin typeface="Arial" pitchFamily="34" charset="0"/>
                    <a:cs typeface="Arial" pitchFamily="34" charset="0"/>
                  </a:rPr>
                  <a:t>evapotranspiration</a:t>
                </a:r>
                <a:endParaRPr lang="en-GB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Box 13"/>
              <p:cNvSpPr txBox="1"/>
              <p:nvPr/>
            </p:nvSpPr>
            <p:spPr>
              <a:xfrm>
                <a:off x="6940947" y="5117006"/>
                <a:ext cx="1128685" cy="46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>
                    <a:latin typeface="Arial" pitchFamily="34" charset="0"/>
                    <a:cs typeface="Arial" pitchFamily="34" charset="0"/>
                  </a:rPr>
                  <a:t>r</a:t>
                </a:r>
                <a:r>
                  <a:rPr lang="en-GB" sz="1200" dirty="0" smtClean="0">
                    <a:latin typeface="Arial" pitchFamily="34" charset="0"/>
                    <a:cs typeface="Arial" pitchFamily="34" charset="0"/>
                  </a:rPr>
                  <a:t>eceiving water body</a:t>
                </a:r>
                <a:endParaRPr lang="en-GB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7" name="TextBox 16"/>
              <p:cNvSpPr txBox="1"/>
              <p:nvPr/>
            </p:nvSpPr>
            <p:spPr>
              <a:xfrm>
                <a:off x="4060627" y="5385459"/>
                <a:ext cx="963899" cy="288000"/>
              </a:xfrm>
              <a:prstGeom prst="rect">
                <a:avLst/>
              </a:prstGeom>
              <a:noFill/>
              <a:ln>
                <a:solidFill>
                  <a:schemeClr val="tx1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latin typeface="Arial" pitchFamily="34" charset="0"/>
                    <a:cs typeface="Arial" pitchFamily="34" charset="0"/>
                  </a:rPr>
                  <a:t>infiltration</a:t>
                </a:r>
                <a:endParaRPr lang="en-GB" sz="12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8" name="Oval 17"/>
              <p:cNvSpPr/>
              <p:nvPr/>
            </p:nvSpPr>
            <p:spPr>
              <a:xfrm>
                <a:off x="7524000" y="1404000"/>
                <a:ext cx="1076678" cy="1080000"/>
              </a:xfrm>
              <a:prstGeom prst="ellipse">
                <a:avLst/>
              </a:prstGeom>
              <a:solidFill>
                <a:srgbClr val="FFC000"/>
              </a:solidFill>
              <a:ln>
                <a:solidFill>
                  <a:srgbClr val="FFC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140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" name="TextBox 18"/>
              <p:cNvSpPr txBox="1"/>
              <p:nvPr/>
            </p:nvSpPr>
            <p:spPr>
              <a:xfrm>
                <a:off x="7678631" y="1718241"/>
                <a:ext cx="798634" cy="678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GB" sz="1200" dirty="0" smtClean="0">
                    <a:latin typeface="Arial" pitchFamily="34" charset="0"/>
                    <a:cs typeface="Arial" pitchFamily="34" charset="0"/>
                  </a:rPr>
                  <a:t>Solar energy</a:t>
                </a:r>
                <a:endParaRPr lang="en-GB" sz="12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4" name="TextBox 23"/>
            <p:cNvSpPr txBox="1"/>
            <p:nvPr/>
          </p:nvSpPr>
          <p:spPr>
            <a:xfrm>
              <a:off x="793721" y="3916655"/>
              <a:ext cx="3960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/>
                <a:t>8</a:t>
              </a:r>
            </a:p>
          </p:txBody>
        </p:sp>
      </p:grpSp>
    </p:spTree>
    <p:custDataLst>
      <p:tags r:id="rId1"/>
    </p:custDataLst>
  </p:cSld>
  <p:clrMapOvr>
    <a:masterClrMapping/>
  </p:clrMapOvr>
  <p:transition advTm="144426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10997" y="297198"/>
            <a:ext cx="7682977" cy="819151"/>
          </a:xfrm>
        </p:spPr>
        <p:txBody>
          <a:bodyPr/>
          <a:lstStyle/>
          <a:p>
            <a:r>
              <a:rPr lang="en-GB" dirty="0" smtClean="0"/>
              <a:t>Current Situation 5 – </a:t>
            </a:r>
            <a:r>
              <a:rPr lang="en-GB" dirty="0" err="1" smtClean="0"/>
              <a:t>SuDS</a:t>
            </a:r>
            <a:r>
              <a:rPr lang="en-GB" dirty="0" smtClean="0"/>
              <a:t> types</a:t>
            </a:r>
            <a:endParaRPr lang="en-GB" dirty="0"/>
          </a:p>
        </p:txBody>
      </p:sp>
      <p:graphicFrame>
        <p:nvGraphicFramePr>
          <p:cNvPr id="15" name="Table 14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2046695725"/>
              </p:ext>
            </p:extLst>
          </p:nvPr>
        </p:nvGraphicFramePr>
        <p:xfrm>
          <a:off x="2700450" y="1519192"/>
          <a:ext cx="4090737" cy="4572000"/>
        </p:xfrm>
        <a:graphic>
          <a:graphicData uri="http://schemas.openxmlformats.org/drawingml/2006/table">
            <a:tbl>
              <a:tblPr firstRow="1" bandRow="1">
                <a:tableStyleId>{073A0DAA-6AF3-43AB-8588-CEC1D06C72B9}</a:tableStyleId>
              </a:tblPr>
              <a:tblGrid>
                <a:gridCol w="4090737"/>
              </a:tblGrid>
              <a:tr h="22731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Rainwater Harvesting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31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Pervious pavements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31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Filter strips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31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Swales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31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Green roofs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31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Ponds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31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Infiltration devices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31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Wetlands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31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Underground storage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27314">
                <a:tc>
                  <a:txBody>
                    <a:bodyPr/>
                    <a:lstStyle/>
                    <a:p>
                      <a:pPr algn="l"/>
                      <a:r>
                        <a:rPr lang="en-GB" sz="2400" b="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Bioretention</a:t>
                      </a:r>
                      <a:endParaRPr lang="en-GB" sz="2400" b="0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322934" y="2290940"/>
            <a:ext cx="2177290" cy="1757294"/>
            <a:chOff x="404822" y="2004332"/>
            <a:chExt cx="2177290" cy="1757294"/>
          </a:xfrm>
        </p:grpSpPr>
        <p:pic>
          <p:nvPicPr>
            <p:cNvPr id="2050" name="Picture 2" descr="http://sudsnet.abertay.ac.uk/images/photos/permeable_paving/Permeable%20paving%20and%20filter%20drain%20at%20supermarket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0372" y="2158221"/>
              <a:ext cx="2011740" cy="16034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/>
            <p:cNvSpPr txBox="1"/>
            <p:nvPr/>
          </p:nvSpPr>
          <p:spPr>
            <a:xfrm>
              <a:off x="404822" y="2004332"/>
              <a:ext cx="39600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10</a:t>
              </a:r>
              <a:endParaRPr lang="en-GB" sz="1400" dirty="0"/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2934" y="4477600"/>
            <a:ext cx="2209740" cy="1757294"/>
            <a:chOff x="404822" y="4190992"/>
            <a:chExt cx="2209740" cy="1757294"/>
          </a:xfrm>
        </p:grpSpPr>
        <p:pic>
          <p:nvPicPr>
            <p:cNvPr id="2" name="Picture 3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02822" y="4344881"/>
              <a:ext cx="2011740" cy="160340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404822" y="4190992"/>
              <a:ext cx="39600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11</a:t>
              </a:r>
              <a:endParaRPr lang="en-GB" sz="1400" dirty="0"/>
            </a:p>
          </p:txBody>
        </p:sp>
      </p:grpSp>
      <p:grpSp>
        <p:nvGrpSpPr>
          <p:cNvPr id="6" name="Group 5"/>
          <p:cNvGrpSpPr/>
          <p:nvPr/>
        </p:nvGrpSpPr>
        <p:grpSpPr>
          <a:xfrm>
            <a:off x="6874151" y="3092642"/>
            <a:ext cx="2196126" cy="1672351"/>
            <a:chOff x="6874151" y="2806034"/>
            <a:chExt cx="2196126" cy="1672351"/>
          </a:xfrm>
        </p:grpSpPr>
        <p:pic>
          <p:nvPicPr>
            <p:cNvPr id="2053" name="Picture 5" descr="The Constructed Wetland at Greenmount Campus, Cafre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44855" y="2969580"/>
              <a:ext cx="2025422" cy="1508805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6874151" y="2806034"/>
              <a:ext cx="396000" cy="30777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12</a:t>
              </a:r>
              <a:endParaRPr lang="en-GB" sz="1400" dirty="0"/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6875439" y="1395367"/>
            <a:ext cx="396000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1400" dirty="0"/>
              <a:t>9</a:t>
            </a:r>
          </a:p>
        </p:txBody>
      </p:sp>
    </p:spTree>
    <p:custDataLst>
      <p:tags r:id="rId1"/>
    </p:custDataLst>
    <p:extLst>
      <p:ext uri="{BB962C8B-B14F-4D97-AF65-F5344CB8AC3E}">
        <p14:creationId xmlns="" xmlns:p14="http://schemas.microsoft.com/office/powerpoint/2010/main" val="3589467301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 advTm="45155"/>
    </mc:Choice>
    <mc:Fallback>
      <p:transition spd="slow" advTm="4515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>
            <a:spLocks noGrp="1"/>
          </p:cNvSpPr>
          <p:nvPr>
            <p:ph type="title"/>
          </p:nvPr>
        </p:nvSpPr>
        <p:spPr>
          <a:xfrm>
            <a:off x="510998" y="297198"/>
            <a:ext cx="5830426" cy="1508800"/>
          </a:xfrm>
        </p:spPr>
        <p:txBody>
          <a:bodyPr/>
          <a:lstStyle/>
          <a:p>
            <a:r>
              <a:rPr lang="en-GB" dirty="0" smtClean="0"/>
              <a:t>Current Situation 6 – Knowledge Gap</a:t>
            </a:r>
            <a:endParaRPr lang="en-GB" dirty="0"/>
          </a:p>
        </p:txBody>
      </p:sp>
      <p:grpSp>
        <p:nvGrpSpPr>
          <p:cNvPr id="17" name="Group 16"/>
          <p:cNvGrpSpPr/>
          <p:nvPr/>
        </p:nvGrpSpPr>
        <p:grpSpPr>
          <a:xfrm>
            <a:off x="3205169" y="3529087"/>
            <a:ext cx="2903455" cy="2344843"/>
            <a:chOff x="3205169" y="3501791"/>
            <a:chExt cx="2903455" cy="2344843"/>
          </a:xfrm>
        </p:grpSpPr>
        <p:sp>
          <p:nvSpPr>
            <p:cNvPr id="13" name="Isosceles Triangle 12"/>
            <p:cNvSpPr/>
            <p:nvPr/>
          </p:nvSpPr>
          <p:spPr>
            <a:xfrm>
              <a:off x="3205169" y="3501791"/>
              <a:ext cx="2903455" cy="2344843"/>
            </a:xfrm>
            <a:prstGeom prst="triangl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8" name="Group 7"/>
            <p:cNvGrpSpPr/>
            <p:nvPr/>
          </p:nvGrpSpPr>
          <p:grpSpPr>
            <a:xfrm>
              <a:off x="3923499" y="4326340"/>
              <a:ext cx="1496323" cy="1441422"/>
              <a:chOff x="3651191" y="3064889"/>
              <a:chExt cx="2001332" cy="1860607"/>
            </a:xfrm>
          </p:grpSpPr>
          <p:sp>
            <p:nvSpPr>
              <p:cNvPr id="9" name="Oval 8"/>
              <p:cNvSpPr/>
              <p:nvPr/>
            </p:nvSpPr>
            <p:spPr>
              <a:xfrm>
                <a:off x="3651191" y="3064889"/>
                <a:ext cx="2001332" cy="1860607"/>
              </a:xfrm>
              <a:prstGeom prst="ellipse">
                <a:avLst/>
              </a:prstGeom>
              <a:solidFill>
                <a:schemeClr val="bg2"/>
              </a:solidFill>
              <a:ln w="38100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sz="5400" b="1" dirty="0">
                  <a:solidFill>
                    <a:schemeClr val="tx1"/>
                  </a:solidFill>
                </a:endParaRPr>
              </a:p>
            </p:txBody>
          </p:sp>
          <p:grpSp>
            <p:nvGrpSpPr>
              <p:cNvPr id="10" name="Group 9"/>
              <p:cNvGrpSpPr/>
              <p:nvPr/>
            </p:nvGrpSpPr>
            <p:grpSpPr>
              <a:xfrm>
                <a:off x="4013054" y="3095654"/>
                <a:ext cx="1282646" cy="1564610"/>
                <a:chOff x="4013054" y="3095654"/>
                <a:chExt cx="1282646" cy="1564610"/>
              </a:xfrm>
            </p:grpSpPr>
            <p:pic>
              <p:nvPicPr>
                <p:cNvPr id="11" name="Picture 9" descr="construction,hardware,households,industry,screwdrivers,tools,workshops,wrenches"/>
                <p:cNvPicPr>
                  <a:picLocks noChangeAspect="1" noChangeArrowheads="1"/>
                </p:cNvPicPr>
                <p:nvPr/>
              </p:nvPicPr>
              <p:blipFill>
                <a:blip r:embed="rId2">
                  <a:extLst>
                    <a:ext uri="{28A0092B-C50C-407E-A947-70E740481C1C}">
                      <a14:useLocalDpi xmlns=""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013054" y="3377619"/>
                  <a:ext cx="1282646" cy="1282645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=""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  <p:sp>
              <p:nvSpPr>
                <p:cNvPr id="12" name="TextBox 11"/>
                <p:cNvSpPr txBox="1"/>
                <p:nvPr/>
              </p:nvSpPr>
              <p:spPr>
                <a:xfrm>
                  <a:off x="4138732" y="3095654"/>
                  <a:ext cx="598873" cy="397283"/>
                </a:xfrm>
                <a:prstGeom prst="rect">
                  <a:avLst/>
                </a:prstGeom>
                <a:solidFill>
                  <a:schemeClr val="bg1"/>
                </a:solidFill>
                <a:ln>
                  <a:solidFill>
                    <a:schemeClr val="tx1"/>
                  </a:solidFill>
                </a:ln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GB" sz="1400" dirty="0" smtClean="0"/>
                    <a:t>15</a:t>
                  </a:r>
                  <a:endParaRPr lang="en-GB" sz="1400" dirty="0"/>
                </a:p>
              </p:txBody>
            </p:sp>
          </p:grpSp>
        </p:grpSp>
      </p:grpSp>
      <p:grpSp>
        <p:nvGrpSpPr>
          <p:cNvPr id="18" name="Group 17"/>
          <p:cNvGrpSpPr/>
          <p:nvPr/>
        </p:nvGrpSpPr>
        <p:grpSpPr>
          <a:xfrm>
            <a:off x="3054293" y="1700961"/>
            <a:ext cx="2714629" cy="1731518"/>
            <a:chOff x="360122" y="4984467"/>
            <a:chExt cx="2714629" cy="1731518"/>
          </a:xfrm>
        </p:grpSpPr>
        <p:pic>
          <p:nvPicPr>
            <p:cNvPr id="5" name="Picture 7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0063" y="5130274"/>
              <a:ext cx="2234688" cy="1585711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4" name="TextBox 13"/>
            <p:cNvSpPr txBox="1"/>
            <p:nvPr/>
          </p:nvSpPr>
          <p:spPr>
            <a:xfrm>
              <a:off x="360122" y="4984467"/>
              <a:ext cx="396000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13</a:t>
              </a:r>
              <a:endParaRPr lang="en-GB" sz="1400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663822" y="4754029"/>
            <a:ext cx="2393747" cy="1988495"/>
            <a:chOff x="3393374" y="1416688"/>
            <a:chExt cx="2393747" cy="1988495"/>
          </a:xfrm>
        </p:grpSpPr>
        <p:pic>
          <p:nvPicPr>
            <p:cNvPr id="6" name="Picture 4" descr="http://www.environmentmagazine.org/sebin/v/x/ecosystem-photo2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52433" y="1812580"/>
              <a:ext cx="2234688" cy="15926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TextBox 14"/>
            <p:cNvSpPr txBox="1"/>
            <p:nvPr/>
          </p:nvSpPr>
          <p:spPr>
            <a:xfrm>
              <a:off x="3393374" y="1416688"/>
              <a:ext cx="509187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14a</a:t>
              </a:r>
              <a:endParaRPr lang="en-GB" sz="1400" dirty="0"/>
            </a:p>
          </p:txBody>
        </p:sp>
      </p:grpSp>
      <p:grpSp>
        <p:nvGrpSpPr>
          <p:cNvPr id="2" name="Group 1"/>
          <p:cNvGrpSpPr/>
          <p:nvPr/>
        </p:nvGrpSpPr>
        <p:grpSpPr>
          <a:xfrm>
            <a:off x="6086830" y="4766570"/>
            <a:ext cx="2396004" cy="1975954"/>
            <a:chOff x="6086830" y="4766570"/>
            <a:chExt cx="2396004" cy="1975954"/>
          </a:xfrm>
        </p:grpSpPr>
        <p:sp>
          <p:nvSpPr>
            <p:cNvPr id="16" name="TextBox 15"/>
            <p:cNvSpPr txBox="1"/>
            <p:nvPr/>
          </p:nvSpPr>
          <p:spPr>
            <a:xfrm>
              <a:off x="6086830" y="4766570"/>
              <a:ext cx="509187" cy="307777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GB" sz="1400" dirty="0" smtClean="0"/>
                <a:t>14b</a:t>
              </a:r>
              <a:endParaRPr lang="en-GB" sz="1400" dirty="0"/>
            </a:p>
          </p:txBody>
        </p:sp>
        <p:pic>
          <p:nvPicPr>
            <p:cNvPr id="1026" name="Picture 2" descr="http://media.treehugger.com/assets/images/2011/10/pollen-helps-allergies-phot.jp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148" y="5149921"/>
              <a:ext cx="2234686" cy="1592603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="" xmlns:p14="http://schemas.microsoft.com/office/powerpoint/2010/main" val="220290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6.9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|5.1|12.9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47.4|32.4|19.8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7|47.4|32.4|19.8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8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9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6.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7.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3|1.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8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8.4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2.5"/>
</p:tagLst>
</file>

<file path=ppt/theme/theme1.xml><?xml version="1.0" encoding="utf-8"?>
<a:theme xmlns:a="http://schemas.openxmlformats.org/drawingml/2006/main" name="UoS template_no_logo_white">
  <a:themeElements>
    <a:clrScheme name="UoS01">
      <a:dk1>
        <a:sysClr val="windowText" lastClr="000000"/>
      </a:dk1>
      <a:lt1>
        <a:sysClr val="window" lastClr="FFFFFF"/>
      </a:lt1>
      <a:dk2>
        <a:srgbClr val="C60C30"/>
      </a:dk2>
      <a:lt2>
        <a:srgbClr val="FFFFFF"/>
      </a:lt2>
      <a:accent1>
        <a:srgbClr val="C60C30"/>
      </a:accent1>
      <a:accent2>
        <a:srgbClr val="009AA6"/>
      </a:accent2>
      <a:accent3>
        <a:srgbClr val="920075"/>
      </a:accent3>
      <a:accent4>
        <a:srgbClr val="BED600"/>
      </a:accent4>
      <a:accent5>
        <a:srgbClr val="E37222"/>
      </a:accent5>
      <a:accent6>
        <a:srgbClr val="782327"/>
      </a:accent6>
      <a:hlink>
        <a:srgbClr val="002060"/>
      </a:hlink>
      <a:folHlink>
        <a:srgbClr val="C2BDBF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UoS template_no_logo_white</Template>
  <TotalTime>17628</TotalTime>
  <Words>1768</Words>
  <Application>Microsoft Office PowerPoint</Application>
  <PresentationFormat>On-screen Show (4:3)</PresentationFormat>
  <Paragraphs>409</Paragraphs>
  <Slides>25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UoS template_no_logo_white</vt:lpstr>
      <vt:lpstr>Linking Sustainable Drainage Systems (SuDS) and ecosystem services: new connections in urban ecology </vt:lpstr>
      <vt:lpstr>Slide 2</vt:lpstr>
      <vt:lpstr>Slide 3</vt:lpstr>
      <vt:lpstr>Slide 4</vt:lpstr>
      <vt:lpstr>Slide 5</vt:lpstr>
      <vt:lpstr>Slide 6</vt:lpstr>
      <vt:lpstr>Current Situation 4 – SuDS</vt:lpstr>
      <vt:lpstr>Current Situation 5 – SuDS types</vt:lpstr>
      <vt:lpstr>Current Situation 6 – Knowledge Gap</vt:lpstr>
      <vt:lpstr>The Idea</vt:lpstr>
      <vt:lpstr>Slide 11</vt:lpstr>
      <vt:lpstr>Slide 12</vt:lpstr>
      <vt:lpstr>Explanation 1 - usage</vt:lpstr>
      <vt:lpstr>Demonstration – River Irwell Catchment</vt:lpstr>
      <vt:lpstr>Lower Irwell Valley – SuDS advice map</vt:lpstr>
      <vt:lpstr>Slide 16</vt:lpstr>
      <vt:lpstr>Slide 17</vt:lpstr>
      <vt:lpstr>Slide 18</vt:lpstr>
      <vt:lpstr>Slide 19</vt:lpstr>
      <vt:lpstr>SuDS techniques comparisons</vt:lpstr>
      <vt:lpstr>Further Development</vt:lpstr>
      <vt:lpstr>Chunglim Mak c.mak@edu.salford.ac.uk</vt:lpstr>
      <vt:lpstr>Reference 1</vt:lpstr>
      <vt:lpstr>Reference 2</vt:lpstr>
      <vt:lpstr>Reference 3</vt:lpstr>
    </vt:vector>
  </TitlesOfParts>
  <Company>University of Salford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Heading to go here heading to go here</dc:title>
  <dc:creator>Chambers Denis</dc:creator>
  <cp:lastModifiedBy>Information Services Division</cp:lastModifiedBy>
  <cp:revision>693</cp:revision>
  <cp:lastPrinted>2011-07-20T09:45:37Z</cp:lastPrinted>
  <dcterms:created xsi:type="dcterms:W3CDTF">2011-12-09T09:26:53Z</dcterms:created>
  <dcterms:modified xsi:type="dcterms:W3CDTF">2013-06-28T16:59:37Z</dcterms:modified>
</cp:coreProperties>
</file>