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21386800"/>
  <p:notesSz cx="6858000" cy="9144000"/>
  <p:defaultTextStyle>
    <a:defPPr>
      <a:defRPr lang="en-US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formation Services Division" initials="ISD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24" autoAdjust="0"/>
  </p:normalViewPr>
  <p:slideViewPr>
    <p:cSldViewPr snapToGrid="0">
      <p:cViewPr>
        <p:scale>
          <a:sx n="50" d="100"/>
          <a:sy n="50" d="100"/>
        </p:scale>
        <p:origin x="3612" y="2652"/>
      </p:cViewPr>
      <p:guideLst>
        <p:guide orient="horz" pos="6736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8C2A1-7BE7-407A-A6C5-93F857D49753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685800"/>
            <a:ext cx="485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755A1-E600-40BB-B7FD-DB9F906203E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755A1-E600-40BB-B7FD-DB9F906203E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6643771"/>
            <a:ext cx="25737979" cy="45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12119186"/>
            <a:ext cx="21195983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856465"/>
            <a:ext cx="6812994" cy="182480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856465"/>
            <a:ext cx="19934317" cy="182480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13743001"/>
            <a:ext cx="25737979" cy="424765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4990255"/>
            <a:ext cx="13373656" cy="1411429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4990255"/>
            <a:ext cx="13373656" cy="1411429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4787278"/>
            <a:ext cx="13378914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6782388"/>
            <a:ext cx="13378914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851512"/>
            <a:ext cx="9961903" cy="36238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851513"/>
            <a:ext cx="16927347" cy="1825304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4475387"/>
            <a:ext cx="9961903" cy="1462916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14970760"/>
            <a:ext cx="18167985" cy="176738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1910950"/>
            <a:ext cx="18167985" cy="12832080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16738143"/>
            <a:ext cx="18167985" cy="250997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4990255"/>
            <a:ext cx="27251978" cy="14114299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8" y="19822397"/>
            <a:ext cx="7065328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D41-0FC1-4B78-9CAE-AEFB0F8FC2A8}" type="datetimeFigureOut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19822397"/>
            <a:ext cx="9588659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19822397"/>
            <a:ext cx="7065328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3DB8-FDDA-4BD7-95D1-9B2510BD2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8674" y="3945267"/>
            <a:ext cx="10211301" cy="744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7139" y="15261021"/>
            <a:ext cx="6696744" cy="612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0" y="0"/>
            <a:ext cx="30279975" cy="27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1332675" cy="2760328"/>
          </a:xfrm>
          <a:prstGeom prst="rect">
            <a:avLst/>
          </a:prstGeom>
          <a:noFill/>
        </p:spPr>
        <p:txBody>
          <a:bodyPr wrap="square" lIns="295232" tIns="147616" rIns="295232" bIns="147616" rtlCol="0">
            <a:spAutoFit/>
          </a:bodyPr>
          <a:lstStyle/>
          <a:p>
            <a:r>
              <a:rPr lang="en-GB" sz="8000" b="1" dirty="0">
                <a:latin typeface="Arial" pitchFamily="34" charset="0"/>
                <a:cs typeface="Arial" pitchFamily="34" charset="0"/>
              </a:rPr>
              <a:t>Resilient Ecosystem Service Assessments for Sustainable Drainage </a:t>
            </a:r>
            <a:r>
              <a:rPr lang="en-GB" sz="8000" b="1" dirty="0" smtClean="0">
                <a:latin typeface="Arial" pitchFamily="34" charset="0"/>
                <a:cs typeface="Arial" pitchFamily="34" charset="0"/>
              </a:rPr>
              <a:t>Systems (</a:t>
            </a:r>
            <a:r>
              <a:rPr lang="en-GB" sz="8000" b="1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8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44000"/>
            <a:ext cx="7075091" cy="9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295232" tIns="147616" rIns="295232" bIns="147616" rtlCol="0">
            <a:spAutoFit/>
          </a:bodyPr>
          <a:lstStyle/>
          <a:p>
            <a:pPr algn="ctr"/>
            <a:r>
              <a:rPr lang="en-GB" sz="4500" b="1" dirty="0" smtClean="0">
                <a:latin typeface="Arial" pitchFamily="34" charset="0"/>
                <a:cs typeface="Arial" pitchFamily="34" charset="0"/>
              </a:rPr>
              <a:t>1. Background and aim</a:t>
            </a:r>
            <a:endParaRPr lang="en-GB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83574"/>
            <a:ext cx="14995971" cy="4145322"/>
          </a:xfrm>
          <a:prstGeom prst="rect">
            <a:avLst/>
          </a:prstGeom>
          <a:noFill/>
        </p:spPr>
        <p:txBody>
          <a:bodyPr wrap="square" lIns="295232" tIns="147616" rIns="295232" bIns="147616" rtlCol="0">
            <a:spAutoFit/>
          </a:bodyPr>
          <a:lstStyle/>
          <a:p>
            <a:pPr algn="just"/>
            <a:r>
              <a:rPr lang="en-GB" sz="2500" dirty="0" smtClean="0">
                <a:latin typeface="Arial" pitchFamily="34" charset="0"/>
                <a:cs typeface="Arial" pitchFamily="34" charset="0"/>
              </a:rPr>
              <a:t>Sustainable Drainage Systems (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) have been shown to be the preferred solution in dealing with excess urban flooding compared with traditional drainage methods (Woods-Ballard et al, 2007).  Aside from flood prevention and water purification,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also have the potential to offer a variety of other ecosystem services such as climate regulation, recreation, and aesthetic.  Traditional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variables do not show the potential of these ecosystem services. Therefore, new techniques are required to examine ecosystem services generation potential of different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systems. The aim is to develop a rapid ecosystem services assessment tool for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.  This tool will combine on-site measurements of traditional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variables, along with biodiversity and cultural services variables. Biodiversity is an important variable to many ecosystem services (see Figure 7). The research area will be within the Greater Manchester region.</a:t>
            </a:r>
            <a:endParaRPr lang="en-GB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ject 2"/>
          <p:cNvPicPr>
            <a:picLocks noChangeArrowheads="1"/>
          </p:cNvPicPr>
          <p:nvPr/>
        </p:nvPicPr>
        <p:blipFill>
          <a:blip r:embed="rId5" cstate="print"/>
          <a:srcRect b="-243"/>
          <a:stretch>
            <a:fillRect/>
          </a:stretch>
        </p:blipFill>
        <p:spPr bwMode="auto">
          <a:xfrm>
            <a:off x="7156043" y="7472855"/>
            <a:ext cx="7474357" cy="73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7740000"/>
            <a:ext cx="2880320" cy="990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295232" tIns="147616" rIns="295232" bIns="147616" rtlCol="0">
            <a:spAutoFit/>
          </a:bodyPr>
          <a:lstStyle/>
          <a:p>
            <a:pPr algn="ctr"/>
            <a:r>
              <a:rPr lang="en-GB" sz="45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GB" sz="4500" b="1" dirty="0" err="1" smtClean="0">
                <a:latin typeface="Arial" pitchFamily="34" charset="0"/>
                <a:cs typeface="Arial" pitchFamily="34" charset="0"/>
              </a:rPr>
              <a:t>SuDS</a:t>
            </a:r>
            <a:endParaRPr lang="en-GB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46370" y="8712936"/>
            <a:ext cx="6966406" cy="990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295232" tIns="147616" rIns="295232" bIns="147616" rtlCol="0">
            <a:spAutoFit/>
          </a:bodyPr>
          <a:lstStyle/>
          <a:p>
            <a:pPr algn="ctr" rtl="1"/>
            <a:r>
              <a:rPr lang="en-GB" sz="4500" b="1" dirty="0" smtClean="0">
                <a:latin typeface="Arial" pitchFamily="34" charset="0"/>
                <a:cs typeface="Arial" pitchFamily="34" charset="0"/>
              </a:rPr>
              <a:t>4. Research methods</a:t>
            </a:r>
            <a:endParaRPr lang="en-GB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9107" y="14691852"/>
            <a:ext cx="4762686" cy="72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Figure 1 –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treatment train within water cycle (CIRIA, 2007)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12000" y="396256"/>
            <a:ext cx="32144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1031199" y="144000"/>
            <a:ext cx="5438275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5000" b="1" dirty="0" err="1" smtClean="0">
                <a:latin typeface="Arial" pitchFamily="34" charset="0"/>
                <a:cs typeface="Arial" pitchFamily="34" charset="0"/>
              </a:rPr>
              <a:t>Chunglim</a:t>
            </a:r>
            <a:r>
              <a:rPr lang="en-GB" sz="5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5000" b="1" dirty="0" err="1" smtClean="0">
                <a:latin typeface="Arial" pitchFamily="34" charset="0"/>
                <a:cs typeface="Arial" pitchFamily="34" charset="0"/>
              </a:rPr>
              <a:t>Mak</a:t>
            </a:r>
            <a:r>
              <a:rPr lang="en-GB" sz="5000" b="1" dirty="0" smtClean="0">
                <a:latin typeface="Arial" pitchFamily="34" charset="0"/>
                <a:cs typeface="Arial" pitchFamily="34" charset="0"/>
              </a:rPr>
              <a:t>, Philip James and </a:t>
            </a:r>
            <a:r>
              <a:rPr lang="en-GB" sz="5000" b="1" dirty="0" err="1" smtClean="0">
                <a:latin typeface="Arial" pitchFamily="34" charset="0"/>
                <a:cs typeface="Arial" pitchFamily="34" charset="0"/>
              </a:rPr>
              <a:t>Miklas</a:t>
            </a:r>
            <a:r>
              <a:rPr lang="en-GB" sz="5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5000" b="1" dirty="0" err="1" smtClean="0">
                <a:latin typeface="Arial" pitchFamily="34" charset="0"/>
                <a:cs typeface="Arial" pitchFamily="34" charset="0"/>
              </a:rPr>
              <a:t>Scholz</a:t>
            </a:r>
            <a:endParaRPr lang="en-GB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851954" y="4291608"/>
            <a:ext cx="5120467" cy="4145322"/>
          </a:xfrm>
          <a:prstGeom prst="rect">
            <a:avLst/>
          </a:prstGeom>
          <a:noFill/>
        </p:spPr>
        <p:txBody>
          <a:bodyPr wrap="square" lIns="295232" tIns="147616" rIns="295232" bIns="147616" rtlCol="0">
            <a:spAutoFit/>
          </a:bodyPr>
          <a:lstStyle/>
          <a:p>
            <a:pPr algn="just"/>
            <a:r>
              <a:rPr lang="en-GB" sz="2500" dirty="0" smtClean="0">
                <a:latin typeface="Arial" pitchFamily="34" charset="0"/>
                <a:cs typeface="Arial" pitchFamily="34" charset="0"/>
              </a:rPr>
              <a:t>Ecosystem services are provisions from the natural environment that are beneficial to human beings.  According to the Millennium Ecosystem Assessment (MEA, 2005), they are split into four categories: supporting, provisioning, regulating, and cultural (Figure 7).</a:t>
            </a:r>
            <a:endParaRPr lang="en-GB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5488633"/>
            <a:ext cx="7220607" cy="5299484"/>
          </a:xfrm>
          <a:prstGeom prst="rect">
            <a:avLst/>
          </a:prstGeom>
          <a:noFill/>
        </p:spPr>
        <p:txBody>
          <a:bodyPr wrap="square" lIns="295232" tIns="147616" rIns="295232" bIns="147616" rtlCol="0">
            <a:spAutoFit/>
          </a:bodyPr>
          <a:lstStyle/>
          <a:p>
            <a:pPr algn="just"/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is a water management method that employs the treatment train concept within the urban water cycle (Woods-Ballard et al, 2007), as shown in Figure 1.  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Stormwater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is purified and the flow rate decreased before arriving at the destined natural water bodies.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is made up of various techniques, as shown in Figures 1 to 4.  Water cycle, flood mitigation, water purification, and groundwater recharge are the most obvious ecosystem services associated with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. Traditional variables in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design and their associated ecosystem services are shown in Figure 6. </a:t>
            </a:r>
            <a:endParaRPr lang="en-GB" sz="2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88031" y="8940158"/>
            <a:ext cx="6715052" cy="5530987"/>
            <a:chOff x="288031" y="9037216"/>
            <a:chExt cx="7221982" cy="5948530"/>
          </a:xfrm>
        </p:grpSpPr>
        <p:sp>
          <p:nvSpPr>
            <p:cNvPr id="29" name="TextBox 28"/>
            <p:cNvSpPr txBox="1"/>
            <p:nvPr/>
          </p:nvSpPr>
          <p:spPr>
            <a:xfrm>
              <a:off x="288031" y="11755757"/>
              <a:ext cx="2471401" cy="43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Figure 2– Swale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1" name="Picture 2" descr="http://www.ciria.org.uk/flooding/images/SUDS_housing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411" y="9037216"/>
              <a:ext cx="3459961" cy="2677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22" name="Picture 4" descr="http://www.geos.ed.ac.uk/homes/kheal/Kingston_Pond_looking_towards_inlet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132" y="9037216"/>
              <a:ext cx="3514881" cy="263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23" name="Picture 2" descr="http://www.wilkinson-env.co.uk/wp-content/uploads/Permeable-Pavin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0077" y="12349585"/>
              <a:ext cx="3459961" cy="263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24" name="Picture 4" descr="http://www.ciria.com/suds/images/case%20studies/amenity_us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64798" y="12349585"/>
              <a:ext cx="3542341" cy="263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5" name="TextBox 124"/>
            <p:cNvSpPr txBox="1"/>
            <p:nvPr/>
          </p:nvSpPr>
          <p:spPr>
            <a:xfrm>
              <a:off x="3830372" y="11755757"/>
              <a:ext cx="3212821" cy="43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Figure 3– </a:t>
              </a:r>
              <a:r>
                <a:rPr lang="en-GB" sz="2000" dirty="0" err="1" smtClean="0">
                  <a:latin typeface="Arial" pitchFamily="34" charset="0"/>
                  <a:cs typeface="Arial" pitchFamily="34" charset="0"/>
                </a:rPr>
                <a:t>SuDS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 pond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8347" y="14556782"/>
            <a:ext cx="3048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Figure 4 – Permeable Paving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762723" y="14556782"/>
            <a:ext cx="271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Figure 5 – Wetland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5067979" y="2844000"/>
            <a:ext cx="13393488" cy="990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295232" tIns="147616" rIns="295232" bIns="147616" rtlCol="0">
            <a:spAutoFit/>
          </a:bodyPr>
          <a:lstStyle/>
          <a:p>
            <a:pPr algn="ctr"/>
            <a:r>
              <a:rPr lang="en-GB" sz="4500" b="1" dirty="0" smtClean="0">
                <a:latin typeface="Arial" pitchFamily="34" charset="0"/>
                <a:cs typeface="Arial" pitchFamily="34" charset="0"/>
              </a:rPr>
              <a:t>3. Ecosystem services that </a:t>
            </a:r>
            <a:r>
              <a:rPr lang="en-GB" sz="4500" b="1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4500" b="1" dirty="0" smtClean="0">
                <a:latin typeface="Arial" pitchFamily="34" charset="0"/>
                <a:cs typeface="Arial" pitchFamily="34" charset="0"/>
              </a:rPr>
              <a:t> can generate</a:t>
            </a:r>
            <a:endParaRPr lang="en-GB" sz="4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35347" y="11824138"/>
            <a:ext cx="6144628" cy="902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4693462" y="9975978"/>
            <a:ext cx="8405509" cy="8787021"/>
          </a:xfrm>
          <a:prstGeom prst="rect">
            <a:avLst/>
          </a:prstGeom>
          <a:solidFill>
            <a:schemeClr val="lt1"/>
          </a:solidFill>
          <a:ln/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24000" lvl="0" indent="-360000" algn="just">
              <a:spcBef>
                <a:spcPts val="600"/>
              </a:spcBef>
              <a:buSzPct val="150000"/>
              <a:buFont typeface="Arial" pitchFamily="34" charset="0"/>
              <a:buChar char="•"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Research location – various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sites in the Greater Manchester Region.</a:t>
            </a:r>
          </a:p>
          <a:p>
            <a:pPr marL="324000" lvl="0" indent="-360000" algn="just">
              <a:spcBef>
                <a:spcPts val="600"/>
              </a:spcBef>
              <a:buSzPct val="150000"/>
            </a:pPr>
            <a:endParaRPr lang="en-GB" sz="2500" dirty="0" smtClean="0">
              <a:latin typeface="Arial" pitchFamily="34" charset="0"/>
              <a:cs typeface="Arial" pitchFamily="34" charset="0"/>
            </a:endParaRPr>
          </a:p>
          <a:p>
            <a:pPr marL="324000" lvl="0" indent="-360000" algn="just">
              <a:spcBef>
                <a:spcPts val="600"/>
              </a:spcBef>
              <a:buSzPct val="150000"/>
              <a:buFont typeface="Arial" pitchFamily="34" charset="0"/>
              <a:buChar char="•"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Biodiversity examination – terrestrial and aquatic.</a:t>
            </a:r>
          </a:p>
          <a:p>
            <a:pPr marL="720000" lvl="0" indent="-540000" algn="just">
              <a:spcBef>
                <a:spcPts val="600"/>
              </a:spcBef>
              <a:buSzPct val="150000"/>
              <a:buFont typeface="Wingdings" pitchFamily="2" charset="2"/>
              <a:buChar char="Ø"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Terrestrial variables – vegetation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landcover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and genera diversity of vascular plants. Data will be recorded “using a checklist in combination with Tandy’s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Isovist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Technique and the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Domin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cover scale" (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Tzoulas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and James, 2010).  </a:t>
            </a:r>
          </a:p>
          <a:p>
            <a:pPr marL="720000" lvl="0" indent="-540000" algn="just">
              <a:spcBef>
                <a:spcPts val="600"/>
              </a:spcBef>
              <a:buSzPct val="150000"/>
              <a:buFont typeface="Wingdings" pitchFamily="2" charset="2"/>
              <a:buChar char="Ø"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Aquatic variables –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mesohabitat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components, such as shaded area, </a:t>
            </a:r>
            <a:r>
              <a:rPr lang="en-GB" sz="2500" i="1" dirty="0" err="1" smtClean="0">
                <a:latin typeface="Arial" pitchFamily="34" charset="0"/>
                <a:cs typeface="Arial" pitchFamily="34" charset="0"/>
              </a:rPr>
              <a:t>Glyceria</a:t>
            </a:r>
            <a:r>
              <a:rPr lang="en-GB" sz="25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500" i="1" dirty="0" err="1" smtClean="0">
                <a:latin typeface="Arial" pitchFamily="34" charset="0"/>
                <a:cs typeface="Arial" pitchFamily="34" charset="0"/>
              </a:rPr>
              <a:t>Nymphaea</a:t>
            </a:r>
            <a:r>
              <a:rPr lang="en-GB" sz="2500" i="1" dirty="0" smtClean="0">
                <a:latin typeface="Arial" pitchFamily="34" charset="0"/>
                <a:cs typeface="Arial" pitchFamily="34" charset="0"/>
              </a:rPr>
              <a:t> alba 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(floating), </a:t>
            </a:r>
            <a:r>
              <a:rPr lang="en-GB" sz="2500" i="1" dirty="0" err="1" smtClean="0">
                <a:latin typeface="Arial" pitchFamily="34" charset="0"/>
                <a:cs typeface="Arial" pitchFamily="34" charset="0"/>
              </a:rPr>
              <a:t>Myriophyllum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(submerged) and </a:t>
            </a:r>
            <a:r>
              <a:rPr lang="en-GB" sz="2500" i="1" dirty="0" err="1" smtClean="0">
                <a:latin typeface="Arial" pitchFamily="34" charset="0"/>
                <a:cs typeface="Arial" pitchFamily="34" charset="0"/>
              </a:rPr>
              <a:t>Sparganium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on a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site (Pond Action, 1998).  Land cover data will be recorded similar to terrestrial. </a:t>
            </a:r>
          </a:p>
          <a:p>
            <a:pPr marL="720000" lvl="0" indent="-540000" algn="just">
              <a:spcBef>
                <a:spcPts val="600"/>
              </a:spcBef>
              <a:buSzPct val="150000"/>
              <a:buFont typeface="Wingdings" pitchFamily="2" charset="2"/>
              <a:buChar char="Ø"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Biodiversity examination result – overall biodiversity score for each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sites (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Tzoulas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and James, 2010).</a:t>
            </a:r>
          </a:p>
          <a:p>
            <a:pPr marL="324000" lvl="0" indent="-360000" algn="just">
              <a:spcBef>
                <a:spcPts val="600"/>
              </a:spcBef>
              <a:buSzPct val="150000"/>
            </a:pPr>
            <a:endParaRPr lang="en-GB" sz="2500" dirty="0" smtClean="0">
              <a:latin typeface="Arial" pitchFamily="34" charset="0"/>
              <a:cs typeface="Arial" pitchFamily="34" charset="0"/>
            </a:endParaRPr>
          </a:p>
          <a:p>
            <a:pPr marL="324000" lvl="0" indent="-360000" algn="just">
              <a:spcBef>
                <a:spcPts val="600"/>
              </a:spcBef>
              <a:buSzPct val="150000"/>
              <a:buFont typeface="Arial" pitchFamily="34" charset="0"/>
              <a:buChar char="•"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Cultural services – aesthetic, recreation, and education.</a:t>
            </a:r>
          </a:p>
          <a:p>
            <a:pPr marL="720000" lvl="0" indent="-540000" algn="just">
              <a:spcBef>
                <a:spcPts val="600"/>
              </a:spcBef>
              <a:buSzPct val="150000"/>
              <a:buFont typeface="Wingdings" pitchFamily="2" charset="2"/>
              <a:buChar char="Ø"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Cultural variables – number of visitors or facilities, land cover, and costs to travel to these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sites.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236990" y="11347036"/>
            <a:ext cx="672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Figure 7 – Ecosystem services that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can generate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45403" y="2098669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Figure 8 – Research process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228966" y="12027620"/>
            <a:ext cx="3408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500" dirty="0" smtClean="0">
                <a:latin typeface="Arial" pitchFamily="34" charset="0"/>
                <a:cs typeface="Arial" pitchFamily="34" charset="0"/>
              </a:rPr>
              <a:t>Figure 8 illustrates the final outcome of these ecosystem services examinations.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45775" y="20371137"/>
            <a:ext cx="3884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Figure 6 – Traditional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variables, along with their associated ecosystem services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661931" y="19096097"/>
            <a:ext cx="1078361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BIGGS, J., FOX, G., NICOLET, P., WALKER, D., WHITFIELD, M. &amp; WILLIAMS, P. 1998. A guide to the methods of the National Pond Survey. Oxford: Pond Action.</a:t>
            </a:r>
          </a:p>
          <a:p>
            <a:pPr indent="-457200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MILLENIUM ECOSYSTEMASSESSMENT. 2005. Chapter 2: Ecosystems and their services. 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Ecosystems and Human Well-being: A Framework for Assessment.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TZOULAS, K. &amp; JAMES, P. 2009. Making biodiversity measures accessible to non-specialists: an innovative method for rapid assessment of urban biodiversity. 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Urban Ecosystems, 13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, 113-127.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WOODS-BALLARD. B, KELLAGHER. R, MARTIN. P, JEFFERIES. C, BRAY. R &amp; SHAFFER. P 2007. CIRIA C697: The SUDS Manual. 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CIRIA C697. London: CIRIA.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699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cmak</dc:creator>
  <cp:lastModifiedBy>Information Services Division</cp:lastModifiedBy>
  <cp:revision>151</cp:revision>
  <dcterms:created xsi:type="dcterms:W3CDTF">2012-06-04T14:56:34Z</dcterms:created>
  <dcterms:modified xsi:type="dcterms:W3CDTF">2012-06-19T21:14:19Z</dcterms:modified>
</cp:coreProperties>
</file>