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21386800"/>
  <p:notesSz cx="20928013" cy="29818013"/>
  <p:defaultTextStyle>
    <a:defPPr>
      <a:defRPr lang="en-US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126" y="-72"/>
      </p:cViewPr>
      <p:guideLst>
        <p:guide orient="horz" pos="6736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6643772"/>
            <a:ext cx="25737979" cy="45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12119186"/>
            <a:ext cx="21195983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7/17/2012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7/17/2012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856465"/>
            <a:ext cx="6812994" cy="182480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000" y="856465"/>
            <a:ext cx="19934316" cy="182480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7/17/2012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7/17/2012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13743001"/>
            <a:ext cx="25737979" cy="424765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9064640"/>
            <a:ext cx="25737979" cy="467836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7/17/2012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000" y="4990255"/>
            <a:ext cx="13373656" cy="1411430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1" y="4990255"/>
            <a:ext cx="13373656" cy="1411430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7/17/2012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0" y="4787278"/>
            <a:ext cx="13378914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0" y="6782388"/>
            <a:ext cx="13378914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4787278"/>
            <a:ext cx="13384170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6782388"/>
            <a:ext cx="13384170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7/17/2012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7/17/2012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7/17/2012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851511"/>
            <a:ext cx="9961903" cy="362387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851513"/>
            <a:ext cx="16927347" cy="1825304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4475387"/>
            <a:ext cx="9961903" cy="1462916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7/17/2012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6" y="14970760"/>
            <a:ext cx="18167985" cy="1767383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6" y="1910951"/>
            <a:ext cx="18167985" cy="12832080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6" y="16738143"/>
            <a:ext cx="18167985" cy="250997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pPr/>
              <a:t>7/17/2012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4990255"/>
            <a:ext cx="27251978" cy="14114300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19822397"/>
            <a:ext cx="7065327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pPr/>
              <a:t>7/17/2012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9" y="19822397"/>
            <a:ext cx="9588659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50" y="19822397"/>
            <a:ext cx="7065327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MASTER_Salford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63282" cy="229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eeds_pmsBLACK [Converted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34883" y="224474"/>
            <a:ext cx="4139850" cy="1180502"/>
          </a:xfrm>
          <a:prstGeom prst="rect">
            <a:avLst/>
          </a:prstGeom>
        </p:spPr>
      </p:pic>
      <p:sp>
        <p:nvSpPr>
          <p:cNvPr id="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80098" y="1"/>
            <a:ext cx="22178464" cy="2322028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GB" sz="4800" b="1" dirty="0" smtClean="0"/>
              <a:t>The language-specific nature of phonological categories: evidence from the interaction of </a:t>
            </a:r>
            <a:r>
              <a:rPr lang="en-GB" sz="4800" b="1" dirty="0" err="1" smtClean="0"/>
              <a:t>laryngographic</a:t>
            </a:r>
            <a:r>
              <a:rPr lang="en-GB" sz="4800" b="1" dirty="0" smtClean="0"/>
              <a:t> closed quotient values with manner of articulation</a:t>
            </a:r>
            <a:endParaRPr lang="en-GB" sz="4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66379" y="2019488"/>
            <a:ext cx="28605483" cy="1898553"/>
          </a:xfr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altLang="ja-JP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            Barry Heselwood </a:t>
            </a:r>
            <a:r>
              <a:rPr lang="en-GB" altLang="ja-JP" sz="2800" i="1" baseline="30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</a:t>
            </a:r>
            <a:r>
              <a:rPr lang="en-GB" altLang="ja-JP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Janet Watson</a:t>
            </a:r>
            <a:r>
              <a:rPr lang="en-GB" altLang="ja-JP" sz="2800" i="1" baseline="30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</a:t>
            </a:r>
            <a:r>
              <a:rPr lang="en-GB" altLang="ja-JP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Munira Al-Azraqi</a:t>
            </a:r>
            <a:r>
              <a:rPr lang="en-GB" altLang="ja-JP" sz="2800" i="1" baseline="30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3</a:t>
            </a:r>
            <a:r>
              <a:rPr lang="en-GB" altLang="ja-JP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 </a:t>
            </a:r>
            <a:r>
              <a:rPr lang="en-GB" altLang="ja-JP" sz="2800" i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Samia</a:t>
            </a:r>
            <a:r>
              <a:rPr lang="en-GB" altLang="ja-JP" sz="28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Na</a:t>
            </a:r>
            <a:r>
              <a:rPr lang="en-GB" altLang="ja-JP" sz="2800" i="1" dirty="0" smtClean="0">
                <a:solidFill>
                  <a:schemeClr val="tx1"/>
                </a:solidFill>
                <a:latin typeface="+mj-lt"/>
                <a:cs typeface="Times New Roman"/>
              </a:rPr>
              <a:t>ïm</a:t>
            </a:r>
            <a:r>
              <a:rPr lang="en-GB" altLang="ja-JP" sz="2800" i="1" baseline="30000" dirty="0" smtClean="0">
                <a:solidFill>
                  <a:schemeClr val="tx1"/>
                </a:solidFill>
                <a:latin typeface="+mj-lt"/>
                <a:cs typeface="Times New Roman"/>
              </a:rPr>
              <a:t>4</a:t>
            </a:r>
            <a:r>
              <a:rPr lang="en-GB" altLang="ja-JP" sz="2800" i="1" dirty="0" smtClean="0">
                <a:solidFill>
                  <a:schemeClr val="tx1"/>
                </a:solidFill>
                <a:latin typeface="+mj-lt"/>
                <a:cs typeface="Times New Roman"/>
              </a:rPr>
              <a:t> &amp; Reem Maghrabi</a:t>
            </a:r>
            <a:r>
              <a:rPr lang="en-GB" altLang="ja-JP" sz="2800" i="1" baseline="30000" dirty="0" smtClean="0">
                <a:solidFill>
                  <a:schemeClr val="tx1"/>
                </a:solidFill>
                <a:latin typeface="+mj-lt"/>
                <a:cs typeface="Times New Roman"/>
              </a:rPr>
              <a:t>5</a:t>
            </a:r>
            <a:endParaRPr lang="en-GB" altLang="ja-JP" sz="2800" i="1" baseline="300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altLang="ja-JP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 University of Leeds; 2 University of Salford; 3  </a:t>
            </a:r>
            <a:r>
              <a:rPr lang="en-GB" altLang="ja-JP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Dammam</a:t>
            </a:r>
            <a:r>
              <a:rPr lang="en-GB" altLang="ja-JP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University,  Saudi Arabia; 4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Laboratoire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 de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langues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 et civilisations à tradition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orale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, Centre national de la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recherche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scientifique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, Paris; King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Abdulaziz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 University, Saudi Arabia, </a:t>
            </a:r>
            <a:r>
              <a:rPr lang="en-GB" altLang="ja-JP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LabPhon</a:t>
            </a:r>
            <a:r>
              <a:rPr lang="en-GB" altLang="ja-JP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13, Stuttgart, July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altLang="ja-JP" sz="1200" i="1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7" name="Picture 16" descr="Slid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0632"/>
            <a:ext cx="4727510" cy="3545632"/>
          </a:xfrm>
          <a:prstGeom prst="rect">
            <a:avLst/>
          </a:prstGeom>
        </p:spPr>
      </p:pic>
      <p:pic>
        <p:nvPicPr>
          <p:cNvPr id="18" name="Picture 17" descr="Slide3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237016"/>
            <a:ext cx="4754880" cy="3566160"/>
          </a:xfrm>
          <a:prstGeom prst="rect">
            <a:avLst/>
          </a:prstGeom>
        </p:spPr>
      </p:pic>
      <p:pic>
        <p:nvPicPr>
          <p:cNvPr id="19" name="Picture 18" descr="Slide4.JPG"/>
          <p:cNvPicPr>
            <a:picLocks noChangeAspect="1"/>
          </p:cNvPicPr>
          <p:nvPr/>
        </p:nvPicPr>
        <p:blipFill>
          <a:blip r:embed="rId6" cstate="print"/>
          <a:srcRect b="15748"/>
          <a:stretch>
            <a:fillRect/>
          </a:stretch>
        </p:blipFill>
        <p:spPr>
          <a:xfrm>
            <a:off x="351453" y="10435750"/>
            <a:ext cx="4754880" cy="3004571"/>
          </a:xfrm>
          <a:prstGeom prst="rect">
            <a:avLst/>
          </a:prstGeom>
        </p:spPr>
      </p:pic>
      <p:pic>
        <p:nvPicPr>
          <p:cNvPr id="20" name="Picture 19" descr="Slide5.JPG"/>
          <p:cNvPicPr>
            <a:picLocks noChangeAspect="1"/>
          </p:cNvPicPr>
          <p:nvPr/>
        </p:nvPicPr>
        <p:blipFill>
          <a:blip r:embed="rId7" cstate="print"/>
          <a:srcRect t="15748" b="10499"/>
          <a:stretch>
            <a:fillRect/>
          </a:stretch>
        </p:blipFill>
        <p:spPr>
          <a:xfrm>
            <a:off x="322728" y="13561000"/>
            <a:ext cx="4754880" cy="2630161"/>
          </a:xfrm>
          <a:prstGeom prst="rect">
            <a:avLst/>
          </a:prstGeom>
        </p:spPr>
      </p:pic>
      <p:pic>
        <p:nvPicPr>
          <p:cNvPr id="21" name="Picture 20" descr="Slide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5834" y="16024608"/>
            <a:ext cx="4754880" cy="3566160"/>
          </a:xfrm>
          <a:prstGeom prst="rect">
            <a:avLst/>
          </a:prstGeom>
        </p:spPr>
      </p:pic>
      <p:pic>
        <p:nvPicPr>
          <p:cNvPr id="26" name="Picture 25" descr="Slide12.JPG"/>
          <p:cNvPicPr>
            <a:picLocks noChangeAspect="1"/>
          </p:cNvPicPr>
          <p:nvPr/>
        </p:nvPicPr>
        <p:blipFill>
          <a:blip r:embed="rId9" cstate="print"/>
          <a:srcRect t="20997"/>
          <a:stretch>
            <a:fillRect/>
          </a:stretch>
        </p:blipFill>
        <p:spPr>
          <a:xfrm>
            <a:off x="4640458" y="16886088"/>
            <a:ext cx="4754880" cy="2817370"/>
          </a:xfrm>
          <a:prstGeom prst="rect">
            <a:avLst/>
          </a:prstGeom>
        </p:spPr>
      </p:pic>
      <p:pic>
        <p:nvPicPr>
          <p:cNvPr id="27" name="Picture 26" descr="Slide7.JPG"/>
          <p:cNvPicPr>
            <a:picLocks noChangeAspect="1"/>
          </p:cNvPicPr>
          <p:nvPr/>
        </p:nvPicPr>
        <p:blipFill>
          <a:blip r:embed="rId10" cstate="print"/>
          <a:srcRect b="26247"/>
          <a:stretch>
            <a:fillRect/>
          </a:stretch>
        </p:blipFill>
        <p:spPr>
          <a:xfrm>
            <a:off x="4712466" y="3564608"/>
            <a:ext cx="4754880" cy="2630160"/>
          </a:xfrm>
          <a:prstGeom prst="rect">
            <a:avLst/>
          </a:prstGeom>
        </p:spPr>
      </p:pic>
      <p:pic>
        <p:nvPicPr>
          <p:cNvPr id="28" name="Picture 27" descr="Slide8.JPG"/>
          <p:cNvPicPr>
            <a:picLocks noChangeAspect="1"/>
          </p:cNvPicPr>
          <p:nvPr/>
        </p:nvPicPr>
        <p:blipFill>
          <a:blip r:embed="rId11" cstate="print"/>
          <a:srcRect t="5249" b="36745"/>
          <a:stretch>
            <a:fillRect/>
          </a:stretch>
        </p:blipFill>
        <p:spPr>
          <a:xfrm>
            <a:off x="4640458" y="5796856"/>
            <a:ext cx="4754880" cy="2068561"/>
          </a:xfrm>
          <a:prstGeom prst="rect">
            <a:avLst/>
          </a:prstGeom>
        </p:spPr>
      </p:pic>
      <p:pic>
        <p:nvPicPr>
          <p:cNvPr id="29" name="Picture 28" descr="Slide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0458" y="7669064"/>
            <a:ext cx="4754880" cy="3566160"/>
          </a:xfrm>
          <a:prstGeom prst="rect">
            <a:avLst/>
          </a:prstGeom>
        </p:spPr>
      </p:pic>
      <p:pic>
        <p:nvPicPr>
          <p:cNvPr id="30" name="Picture 29" descr="Slide10.JPG"/>
          <p:cNvPicPr>
            <a:picLocks noChangeAspect="1"/>
          </p:cNvPicPr>
          <p:nvPr/>
        </p:nvPicPr>
        <p:blipFill>
          <a:blip r:embed="rId13" cstate="print"/>
          <a:srcRect t="20997" b="15748"/>
          <a:stretch>
            <a:fillRect/>
          </a:stretch>
        </p:blipFill>
        <p:spPr>
          <a:xfrm>
            <a:off x="4640458" y="11341472"/>
            <a:ext cx="4754880" cy="2255763"/>
          </a:xfrm>
          <a:prstGeom prst="rect">
            <a:avLst/>
          </a:prstGeom>
        </p:spPr>
      </p:pic>
      <p:pic>
        <p:nvPicPr>
          <p:cNvPr id="31" name="Picture 30" descr="Slide1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12466" y="13573720"/>
            <a:ext cx="4754880" cy="3566160"/>
          </a:xfrm>
          <a:prstGeom prst="rect">
            <a:avLst/>
          </a:prstGeom>
        </p:spPr>
      </p:pic>
      <p:pic>
        <p:nvPicPr>
          <p:cNvPr id="32" name="Picture 31" descr="Slide13.JPG"/>
          <p:cNvPicPr>
            <a:picLocks noChangeAspect="1"/>
          </p:cNvPicPr>
          <p:nvPr/>
        </p:nvPicPr>
        <p:blipFill>
          <a:blip r:embed="rId15" cstate="print"/>
          <a:srcRect b="15748"/>
          <a:stretch>
            <a:fillRect/>
          </a:stretch>
        </p:blipFill>
        <p:spPr>
          <a:xfrm>
            <a:off x="9525704" y="3636616"/>
            <a:ext cx="4754880" cy="3004560"/>
          </a:xfrm>
          <a:prstGeom prst="rect">
            <a:avLst/>
          </a:prstGeom>
        </p:spPr>
      </p:pic>
      <p:pic>
        <p:nvPicPr>
          <p:cNvPr id="33" name="Picture 32" descr="Slide14.JPG"/>
          <p:cNvPicPr>
            <a:picLocks noChangeAspect="1"/>
          </p:cNvPicPr>
          <p:nvPr/>
        </p:nvPicPr>
        <p:blipFill>
          <a:blip r:embed="rId16" cstate="print"/>
          <a:srcRect t="10499"/>
          <a:stretch>
            <a:fillRect/>
          </a:stretch>
        </p:blipFill>
        <p:spPr>
          <a:xfrm>
            <a:off x="9597712" y="6444928"/>
            <a:ext cx="4754880" cy="3191760"/>
          </a:xfrm>
          <a:prstGeom prst="rect">
            <a:avLst/>
          </a:prstGeom>
        </p:spPr>
      </p:pic>
      <p:pic>
        <p:nvPicPr>
          <p:cNvPr id="34" name="Picture 33" descr="Slide15.JPG"/>
          <p:cNvPicPr>
            <a:picLocks noChangeAspect="1"/>
          </p:cNvPicPr>
          <p:nvPr/>
        </p:nvPicPr>
        <p:blipFill>
          <a:blip r:embed="rId17" cstate="print"/>
          <a:srcRect b="15748"/>
          <a:stretch>
            <a:fillRect/>
          </a:stretch>
        </p:blipFill>
        <p:spPr>
          <a:xfrm>
            <a:off x="9669720" y="9469264"/>
            <a:ext cx="4754880" cy="3004556"/>
          </a:xfrm>
          <a:prstGeom prst="rect">
            <a:avLst/>
          </a:prstGeom>
        </p:spPr>
      </p:pic>
      <p:pic>
        <p:nvPicPr>
          <p:cNvPr id="35" name="Picture 34" descr="Slide16.JPG"/>
          <p:cNvPicPr>
            <a:picLocks noChangeAspect="1"/>
          </p:cNvPicPr>
          <p:nvPr/>
        </p:nvPicPr>
        <p:blipFill>
          <a:blip r:embed="rId18" cstate="print"/>
          <a:srcRect t="10499" b="10499"/>
          <a:stretch>
            <a:fillRect/>
          </a:stretch>
        </p:blipFill>
        <p:spPr>
          <a:xfrm>
            <a:off x="9831628" y="12349584"/>
            <a:ext cx="4754880" cy="2817359"/>
          </a:xfrm>
          <a:prstGeom prst="rect">
            <a:avLst/>
          </a:prstGeom>
        </p:spPr>
      </p:pic>
      <p:pic>
        <p:nvPicPr>
          <p:cNvPr id="36" name="Picture 35" descr="Slide17.JPG"/>
          <p:cNvPicPr>
            <a:picLocks noChangeAspect="1"/>
          </p:cNvPicPr>
          <p:nvPr/>
        </p:nvPicPr>
        <p:blipFill>
          <a:blip r:embed="rId19" cstate="print"/>
          <a:srcRect b="5249"/>
          <a:stretch>
            <a:fillRect/>
          </a:stretch>
        </p:blipFill>
        <p:spPr>
          <a:xfrm>
            <a:off x="9840574" y="15373920"/>
            <a:ext cx="4754880" cy="3378960"/>
          </a:xfrm>
          <a:prstGeom prst="rect">
            <a:avLst/>
          </a:prstGeom>
        </p:spPr>
      </p:pic>
      <p:pic>
        <p:nvPicPr>
          <p:cNvPr id="42" name="Picture 41" descr="Slide23.JPG"/>
          <p:cNvPicPr>
            <a:picLocks noChangeAspect="1"/>
          </p:cNvPicPr>
          <p:nvPr/>
        </p:nvPicPr>
        <p:blipFill>
          <a:blip r:embed="rId20" cstate="print"/>
          <a:srcRect t="20997" b="5249"/>
          <a:stretch>
            <a:fillRect/>
          </a:stretch>
        </p:blipFill>
        <p:spPr>
          <a:xfrm>
            <a:off x="20029926" y="4140672"/>
            <a:ext cx="4754880" cy="2630171"/>
          </a:xfrm>
          <a:prstGeom prst="rect">
            <a:avLst/>
          </a:prstGeom>
        </p:spPr>
      </p:pic>
      <p:pic>
        <p:nvPicPr>
          <p:cNvPr id="43" name="Picture 42" descr="Slide24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0173942" y="6660952"/>
            <a:ext cx="4754880" cy="3566160"/>
          </a:xfrm>
          <a:prstGeom prst="rect">
            <a:avLst/>
          </a:prstGeom>
        </p:spPr>
      </p:pic>
      <p:pic>
        <p:nvPicPr>
          <p:cNvPr id="44" name="Picture 43" descr="Slide25.JPG"/>
          <p:cNvPicPr>
            <a:picLocks noChangeAspect="1"/>
          </p:cNvPicPr>
          <p:nvPr/>
        </p:nvPicPr>
        <p:blipFill>
          <a:blip r:embed="rId22" cstate="print"/>
          <a:srcRect t="20997" b="5249"/>
          <a:stretch>
            <a:fillRect/>
          </a:stretch>
        </p:blipFill>
        <p:spPr>
          <a:xfrm>
            <a:off x="20101934" y="10045328"/>
            <a:ext cx="4754880" cy="2630161"/>
          </a:xfrm>
          <a:prstGeom prst="rect">
            <a:avLst/>
          </a:prstGeom>
        </p:spPr>
      </p:pic>
      <p:pic>
        <p:nvPicPr>
          <p:cNvPr id="45" name="Picture 44" descr="Slide26.JPG"/>
          <p:cNvPicPr>
            <a:picLocks noChangeAspect="1"/>
          </p:cNvPicPr>
          <p:nvPr/>
        </p:nvPicPr>
        <p:blipFill>
          <a:blip r:embed="rId23" cstate="print"/>
          <a:srcRect b="5249"/>
          <a:stretch>
            <a:fillRect/>
          </a:stretch>
        </p:blipFill>
        <p:spPr>
          <a:xfrm>
            <a:off x="20173942" y="12565608"/>
            <a:ext cx="4754880" cy="3378960"/>
          </a:xfrm>
          <a:prstGeom prst="rect">
            <a:avLst/>
          </a:prstGeom>
        </p:spPr>
      </p:pic>
      <p:pic>
        <p:nvPicPr>
          <p:cNvPr id="46" name="Picture 45" descr="Slide27.JPG"/>
          <p:cNvPicPr>
            <a:picLocks noChangeAspect="1"/>
          </p:cNvPicPr>
          <p:nvPr/>
        </p:nvPicPr>
        <p:blipFill>
          <a:blip r:embed="rId24" cstate="print"/>
          <a:srcRect t="20997" b="5249"/>
          <a:stretch>
            <a:fillRect/>
          </a:stretch>
        </p:blipFill>
        <p:spPr>
          <a:xfrm>
            <a:off x="20317958" y="15805968"/>
            <a:ext cx="4754880" cy="2630161"/>
          </a:xfrm>
          <a:prstGeom prst="rect">
            <a:avLst/>
          </a:prstGeom>
        </p:spPr>
      </p:pic>
      <p:pic>
        <p:nvPicPr>
          <p:cNvPr id="50" name="Picture 49" descr="Slide31.JPG"/>
          <p:cNvPicPr>
            <a:picLocks noChangeAspect="1"/>
          </p:cNvPicPr>
          <p:nvPr/>
        </p:nvPicPr>
        <p:blipFill>
          <a:blip r:embed="rId25" cstate="print"/>
          <a:srcRect t="31496" b="41995"/>
          <a:stretch>
            <a:fillRect/>
          </a:stretch>
        </p:blipFill>
        <p:spPr>
          <a:xfrm>
            <a:off x="25093071" y="12061552"/>
            <a:ext cx="4754880" cy="945353"/>
          </a:xfrm>
          <a:prstGeom prst="rect">
            <a:avLst/>
          </a:prstGeom>
        </p:spPr>
      </p:pic>
      <p:sp>
        <p:nvSpPr>
          <p:cNvPr id="58" name="Title 1"/>
          <p:cNvSpPr txBox="1">
            <a:spLocks/>
          </p:cNvSpPr>
          <p:nvPr/>
        </p:nvSpPr>
        <p:spPr>
          <a:xfrm>
            <a:off x="1435128" y="19190525"/>
            <a:ext cx="2376264" cy="998984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 fontScale="92500"/>
          </a:bodyPr>
          <a:lstStyle/>
          <a:p>
            <a:pPr marL="0" marR="0" lvl="0" indent="0" algn="ctr" defTabSz="29523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4131875" y="19659513"/>
            <a:ext cx="14617624" cy="1691976"/>
          </a:xfrm>
          <a:prstGeom prst="rect">
            <a:avLst/>
          </a:prstGeom>
        </p:spPr>
        <p:txBody>
          <a:bodyPr vert="horz" lIns="295232" tIns="147616" rIns="295232" bIns="147616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GB" sz="1800" dirty="0" err="1" smtClean="0"/>
              <a:t>Heselwood</a:t>
            </a:r>
            <a:r>
              <a:rPr lang="en-GB" sz="1800" dirty="0" smtClean="0"/>
              <a:t> , B. &amp; R. </a:t>
            </a:r>
            <a:r>
              <a:rPr lang="en-GB" sz="1800" dirty="0" err="1" smtClean="0"/>
              <a:t>Maghrabi</a:t>
            </a:r>
            <a:r>
              <a:rPr lang="en-GB" sz="1800" dirty="0" smtClean="0"/>
              <a:t> (2012) Laryngeal closed quotient </a:t>
            </a:r>
            <a:r>
              <a:rPr lang="en-GB" sz="1800" dirty="0" err="1" smtClean="0"/>
              <a:t>vlaues</a:t>
            </a:r>
            <a:r>
              <a:rPr lang="en-GB" sz="1800" dirty="0" smtClean="0"/>
              <a:t> in relation to the </a:t>
            </a:r>
            <a:r>
              <a:rPr lang="en-GB" sz="1800" i="1" dirty="0" err="1" smtClean="0"/>
              <a:t>majh</a:t>
            </a:r>
            <a:r>
              <a:rPr lang="en-US" sz="1800" i="1" dirty="0" err="1" smtClean="0"/>
              <a:t>ūr-mahmūs</a:t>
            </a:r>
            <a:r>
              <a:rPr lang="en-US" sz="1800" i="1" dirty="0" smtClean="0"/>
              <a:t> </a:t>
            </a:r>
            <a:r>
              <a:rPr lang="en-US" sz="1800" dirty="0" smtClean="0"/>
              <a:t>distinction in traditional Arabic grammar. </a:t>
            </a:r>
            <a:r>
              <a:rPr lang="en-US" sz="1800" i="1" dirty="0" err="1" smtClean="0"/>
              <a:t>Colloque</a:t>
            </a:r>
            <a:r>
              <a:rPr lang="en-US" sz="1800" i="1" dirty="0" smtClean="0"/>
              <a:t> International Backing / Base </a:t>
            </a:r>
            <a:r>
              <a:rPr lang="en-US" sz="1800" i="1" dirty="0" err="1" smtClean="0"/>
              <a:t>Articulatoire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Arrière</a:t>
            </a:r>
            <a:r>
              <a:rPr lang="en-US" sz="1800" dirty="0" smtClean="0"/>
              <a:t>, </a:t>
            </a:r>
            <a:r>
              <a:rPr lang="en-US" sz="1800" dirty="0" err="1" smtClean="0"/>
              <a:t>Université</a:t>
            </a:r>
            <a:r>
              <a:rPr lang="en-US" sz="1800" dirty="0" smtClean="0"/>
              <a:t> Sorbonne Nouvelle, Paris, May 2-4, 2012.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1800" dirty="0" smtClean="0"/>
              <a:t>Roach, P. (1973) </a:t>
            </a:r>
            <a:r>
              <a:rPr lang="en-GB" sz="1800" dirty="0" err="1" smtClean="0"/>
              <a:t>Glottalization</a:t>
            </a:r>
            <a:r>
              <a:rPr lang="en-GB" sz="1800" dirty="0" smtClean="0"/>
              <a:t> of English /p/, /t/, /k/ and /</a:t>
            </a:r>
            <a:r>
              <a:rPr lang="en-GB" sz="1800" dirty="0" smtClean="0">
                <a:latin typeface="Doulos SIL" pitchFamily="2" charset="0"/>
              </a:rPr>
              <a:t>ʧ</a:t>
            </a:r>
            <a:r>
              <a:rPr lang="en-GB" sz="1800" dirty="0" smtClean="0"/>
              <a:t>/ - a re-examination. </a:t>
            </a:r>
            <a:r>
              <a:rPr lang="en-GB" sz="1800" i="1" dirty="0" smtClean="0"/>
              <a:t>JIPA </a:t>
            </a:r>
            <a:r>
              <a:rPr lang="en-GB" sz="1800" dirty="0" smtClean="0"/>
              <a:t>3, 10-21.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1800" dirty="0" smtClean="0"/>
              <a:t>Watson, J. &amp; </a:t>
            </a:r>
            <a:r>
              <a:rPr lang="en-GB" sz="1800" dirty="0" err="1" smtClean="0"/>
              <a:t>Asiri</a:t>
            </a:r>
            <a:r>
              <a:rPr lang="en-GB" sz="1800" dirty="0" smtClean="0"/>
              <a:t>, Y. (2008) </a:t>
            </a:r>
            <a:r>
              <a:rPr lang="en-GB" sz="1800" dirty="0" err="1" smtClean="0"/>
              <a:t>Prepausal</a:t>
            </a:r>
            <a:r>
              <a:rPr lang="en-GB" sz="1800" dirty="0" smtClean="0"/>
              <a:t> devoicing and </a:t>
            </a:r>
            <a:r>
              <a:rPr lang="en-GB" sz="1800" dirty="0" err="1" smtClean="0"/>
              <a:t>glottalization</a:t>
            </a:r>
            <a:r>
              <a:rPr lang="en-GB" sz="1800" dirty="0" smtClean="0"/>
              <a:t> in varieties of the South-Western Arabian Peninsula. In</a:t>
            </a:r>
            <a:r>
              <a:rPr lang="en-GB" sz="1800" i="1" dirty="0" smtClean="0"/>
              <a:t> Arabic and Its Varieties: Phonetic and Prosodic Aspects</a:t>
            </a:r>
            <a:r>
              <a:rPr lang="en-GB" sz="1800" dirty="0" smtClean="0"/>
              <a:t>. M. </a:t>
            </a:r>
            <a:r>
              <a:rPr lang="en-GB" sz="1800" dirty="0" err="1" smtClean="0"/>
              <a:t>Embarki</a:t>
            </a:r>
            <a:r>
              <a:rPr lang="en-GB" sz="1800" dirty="0" smtClean="0"/>
              <a:t> (</a:t>
            </a:r>
            <a:r>
              <a:rPr lang="en-GB" sz="1800" dirty="0" err="1" smtClean="0"/>
              <a:t>ed</a:t>
            </a:r>
            <a:r>
              <a:rPr lang="en-GB" sz="1800" dirty="0" smtClean="0"/>
              <a:t>). 17-38.</a:t>
            </a:r>
          </a:p>
          <a:p>
            <a:pPr marL="0" marR="0" lvl="0" indent="0" defTabSz="29523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27813" y="19885999"/>
            <a:ext cx="1252939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GB" sz="1800" dirty="0" err="1" smtClean="0"/>
              <a:t>Cantineau</a:t>
            </a:r>
            <a:r>
              <a:rPr lang="en-GB" sz="1800" dirty="0" smtClean="0"/>
              <a:t> , J. (1946) </a:t>
            </a:r>
            <a:r>
              <a:rPr lang="en-GB" sz="1800" dirty="0" err="1" smtClean="0"/>
              <a:t>Esquisse</a:t>
            </a:r>
            <a:r>
              <a:rPr lang="en-GB" sz="1800" dirty="0" smtClean="0"/>
              <a:t> </a:t>
            </a:r>
            <a:r>
              <a:rPr lang="en-GB" sz="1800" dirty="0" err="1" smtClean="0"/>
              <a:t>d’une</a:t>
            </a:r>
            <a:r>
              <a:rPr lang="en-GB" sz="1800" dirty="0" smtClean="0"/>
              <a:t> </a:t>
            </a:r>
            <a:r>
              <a:rPr lang="en-GB" sz="1800" dirty="0" err="1" smtClean="0"/>
              <a:t>phonologie</a:t>
            </a:r>
            <a:r>
              <a:rPr lang="en-GB" sz="1800" dirty="0" smtClean="0"/>
              <a:t> de </a:t>
            </a:r>
            <a:r>
              <a:rPr lang="en-GB" sz="1800" dirty="0" err="1" smtClean="0"/>
              <a:t>l’arabe</a:t>
            </a:r>
            <a:r>
              <a:rPr lang="en-GB" sz="1800" dirty="0" smtClean="0"/>
              <a:t> </a:t>
            </a:r>
            <a:r>
              <a:rPr lang="en-GB" sz="1800" dirty="0" err="1" smtClean="0"/>
              <a:t>classique</a:t>
            </a:r>
            <a:r>
              <a:rPr lang="en-GB" sz="1800" dirty="0" smtClean="0"/>
              <a:t>. In </a:t>
            </a:r>
            <a:r>
              <a:rPr lang="en-GB" sz="1800" i="1" dirty="0" smtClean="0"/>
              <a:t>Etudes de </a:t>
            </a:r>
            <a:r>
              <a:rPr lang="en-GB" sz="1800" i="1" dirty="0" err="1" smtClean="0"/>
              <a:t>linguistique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arabe</a:t>
            </a:r>
            <a:r>
              <a:rPr lang="en-GB" sz="1800" dirty="0" smtClean="0"/>
              <a:t>. Paris: </a:t>
            </a:r>
            <a:r>
              <a:rPr lang="en-GB" sz="1800" dirty="0" err="1" smtClean="0"/>
              <a:t>Klincksieck</a:t>
            </a:r>
            <a:r>
              <a:rPr lang="en-GB" sz="1800" dirty="0" smtClean="0"/>
              <a:t>, 165-204.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1800" dirty="0" err="1" smtClean="0"/>
              <a:t>Danecki</a:t>
            </a:r>
            <a:r>
              <a:rPr lang="en-GB" sz="1800" dirty="0" smtClean="0"/>
              <a:t>, J. (2012) </a:t>
            </a:r>
            <a:r>
              <a:rPr lang="en-GB" sz="1800" dirty="0" err="1" smtClean="0"/>
              <a:t>Majhūra</a:t>
            </a:r>
            <a:r>
              <a:rPr lang="en-GB" sz="1800" dirty="0" smtClean="0"/>
              <a:t>/</a:t>
            </a:r>
            <a:r>
              <a:rPr lang="en-GB" sz="1800" dirty="0" err="1" smtClean="0"/>
              <a:t>mahmūsa</a:t>
            </a:r>
            <a:r>
              <a:rPr lang="en-GB" sz="1800" dirty="0" smtClean="0"/>
              <a:t>. </a:t>
            </a:r>
            <a:r>
              <a:rPr lang="en-GB" sz="1800" i="1" dirty="0" err="1" smtClean="0"/>
              <a:t>Encyclopedia</a:t>
            </a:r>
            <a:r>
              <a:rPr lang="en-GB" sz="1800" i="1" dirty="0" smtClean="0"/>
              <a:t> of Arabic Language and Linguistics</a:t>
            </a:r>
            <a:r>
              <a:rPr lang="en-GB" sz="1800" dirty="0" smtClean="0"/>
              <a:t>. Brill Online.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1800" dirty="0" err="1" smtClean="0"/>
              <a:t>Garbell</a:t>
            </a:r>
            <a:r>
              <a:rPr lang="en-GB" sz="1800" dirty="0" smtClean="0"/>
              <a:t> , I. (1958) Remarks on the historical phonology of an East Mediterranean Arabic dialect. </a:t>
            </a:r>
            <a:r>
              <a:rPr lang="en-GB" sz="1800" i="1" dirty="0" smtClean="0"/>
              <a:t>Word</a:t>
            </a:r>
            <a:r>
              <a:rPr lang="en-GB" sz="1800" dirty="0" smtClean="0"/>
              <a:t> 14, 303-37.</a:t>
            </a:r>
          </a:p>
        </p:txBody>
      </p:sp>
      <p:pic>
        <p:nvPicPr>
          <p:cNvPr id="61" name="Picture 60" descr="Slide28.JPG"/>
          <p:cNvPicPr>
            <a:picLocks noChangeAspect="1"/>
          </p:cNvPicPr>
          <p:nvPr/>
        </p:nvPicPr>
        <p:blipFill>
          <a:blip r:embed="rId26" cstate="print"/>
          <a:srcRect t="20997" b="15748"/>
          <a:stretch>
            <a:fillRect/>
          </a:stretch>
        </p:blipFill>
        <p:spPr>
          <a:xfrm>
            <a:off x="25103337" y="4212680"/>
            <a:ext cx="4754880" cy="2255763"/>
          </a:xfrm>
          <a:prstGeom prst="rect">
            <a:avLst/>
          </a:prstGeom>
        </p:spPr>
      </p:pic>
      <p:pic>
        <p:nvPicPr>
          <p:cNvPr id="62" name="Picture 61" descr="Slide29.JPG"/>
          <p:cNvPicPr>
            <a:picLocks noChangeAspect="1"/>
          </p:cNvPicPr>
          <p:nvPr/>
        </p:nvPicPr>
        <p:blipFill>
          <a:blip r:embed="rId27" cstate="print"/>
          <a:srcRect t="15748" b="10499"/>
          <a:stretch>
            <a:fillRect/>
          </a:stretch>
        </p:blipFill>
        <p:spPr>
          <a:xfrm>
            <a:off x="25103337" y="6372920"/>
            <a:ext cx="4754880" cy="2630147"/>
          </a:xfrm>
          <a:prstGeom prst="rect">
            <a:avLst/>
          </a:prstGeom>
        </p:spPr>
      </p:pic>
      <p:pic>
        <p:nvPicPr>
          <p:cNvPr id="63" name="Picture 62" descr="Slide30.JPG"/>
          <p:cNvPicPr>
            <a:picLocks noChangeAspect="1"/>
          </p:cNvPicPr>
          <p:nvPr/>
        </p:nvPicPr>
        <p:blipFill>
          <a:blip r:embed="rId28" cstate="print"/>
          <a:srcRect t="5249" b="5249"/>
          <a:stretch>
            <a:fillRect/>
          </a:stretch>
        </p:blipFill>
        <p:spPr>
          <a:xfrm>
            <a:off x="25089698" y="8965208"/>
            <a:ext cx="4754880" cy="3191761"/>
          </a:xfrm>
          <a:prstGeom prst="rect">
            <a:avLst/>
          </a:prstGeom>
        </p:spPr>
      </p:pic>
      <p:pic>
        <p:nvPicPr>
          <p:cNvPr id="64" name="Picture 63" descr="Slide32.JPG"/>
          <p:cNvPicPr>
            <a:picLocks noChangeAspect="1"/>
          </p:cNvPicPr>
          <p:nvPr/>
        </p:nvPicPr>
        <p:blipFill>
          <a:blip r:embed="rId29" cstate="print"/>
          <a:srcRect b="5249"/>
          <a:stretch>
            <a:fillRect/>
          </a:stretch>
        </p:blipFill>
        <p:spPr>
          <a:xfrm>
            <a:off x="25175345" y="12925648"/>
            <a:ext cx="4754880" cy="3378960"/>
          </a:xfrm>
          <a:prstGeom prst="rect">
            <a:avLst/>
          </a:prstGeom>
        </p:spPr>
      </p:pic>
      <p:pic>
        <p:nvPicPr>
          <p:cNvPr id="65" name="Picture 64" descr="Slide35.JPG"/>
          <p:cNvPicPr>
            <a:picLocks noChangeAspect="1"/>
          </p:cNvPicPr>
          <p:nvPr/>
        </p:nvPicPr>
        <p:blipFill>
          <a:blip r:embed="rId30" cstate="print"/>
          <a:srcRect t="5249" b="10499"/>
          <a:stretch>
            <a:fillRect/>
          </a:stretch>
        </p:blipFill>
        <p:spPr>
          <a:xfrm>
            <a:off x="25076059" y="16220124"/>
            <a:ext cx="4754880" cy="3004570"/>
          </a:xfrm>
          <a:prstGeom prst="rect">
            <a:avLst/>
          </a:prstGeom>
        </p:spPr>
      </p:pic>
      <p:pic>
        <p:nvPicPr>
          <p:cNvPr id="72" name="Picture 71" descr="Slide18.JPG"/>
          <p:cNvPicPr>
            <a:picLocks noChangeAspect="1"/>
          </p:cNvPicPr>
          <p:nvPr/>
        </p:nvPicPr>
        <p:blipFill>
          <a:blip r:embed="rId31" cstate="print"/>
          <a:srcRect t="5249"/>
          <a:stretch>
            <a:fillRect/>
          </a:stretch>
        </p:blipFill>
        <p:spPr>
          <a:xfrm>
            <a:off x="14690927" y="3924648"/>
            <a:ext cx="4754880" cy="3378960"/>
          </a:xfrm>
          <a:prstGeom prst="rect">
            <a:avLst/>
          </a:prstGeom>
        </p:spPr>
      </p:pic>
      <p:pic>
        <p:nvPicPr>
          <p:cNvPr id="73" name="Picture 72" descr="Slide19.JPG"/>
          <p:cNvPicPr>
            <a:picLocks noChangeAspect="1"/>
          </p:cNvPicPr>
          <p:nvPr/>
        </p:nvPicPr>
        <p:blipFill>
          <a:blip r:embed="rId32" cstate="print"/>
          <a:srcRect t="20997" b="5249"/>
          <a:stretch>
            <a:fillRect/>
          </a:stretch>
        </p:blipFill>
        <p:spPr>
          <a:xfrm>
            <a:off x="14803412" y="7165008"/>
            <a:ext cx="4754880" cy="2630168"/>
          </a:xfrm>
          <a:prstGeom prst="rect">
            <a:avLst/>
          </a:prstGeom>
        </p:spPr>
      </p:pic>
      <p:pic>
        <p:nvPicPr>
          <p:cNvPr id="74" name="Picture 73" descr="Slide20.JPG"/>
          <p:cNvPicPr>
            <a:picLocks noChangeAspect="1"/>
          </p:cNvPicPr>
          <p:nvPr/>
        </p:nvPicPr>
        <p:blipFill>
          <a:blip r:embed="rId33" cstate="print"/>
          <a:srcRect t="5249" b="5249"/>
          <a:stretch>
            <a:fillRect/>
          </a:stretch>
        </p:blipFill>
        <p:spPr>
          <a:xfrm>
            <a:off x="14884366" y="9901312"/>
            <a:ext cx="4754880" cy="3191761"/>
          </a:xfrm>
          <a:prstGeom prst="rect">
            <a:avLst/>
          </a:prstGeom>
        </p:spPr>
      </p:pic>
      <p:pic>
        <p:nvPicPr>
          <p:cNvPr id="75" name="Picture 74" descr="Slide21.JPG"/>
          <p:cNvPicPr>
            <a:picLocks noChangeAspect="1"/>
          </p:cNvPicPr>
          <p:nvPr/>
        </p:nvPicPr>
        <p:blipFill>
          <a:blip r:embed="rId34" cstate="print"/>
          <a:srcRect t="15748" b="10499"/>
          <a:stretch>
            <a:fillRect/>
          </a:stretch>
        </p:blipFill>
        <p:spPr>
          <a:xfrm>
            <a:off x="14947428" y="13050821"/>
            <a:ext cx="4754880" cy="2630150"/>
          </a:xfrm>
          <a:prstGeom prst="rect">
            <a:avLst/>
          </a:prstGeom>
        </p:spPr>
      </p:pic>
      <p:pic>
        <p:nvPicPr>
          <p:cNvPr id="76" name="Picture 75" descr="Slide22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5019436" y="15661952"/>
            <a:ext cx="4754880" cy="3566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84</TotalTime>
  <Words>277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</vt:lpstr>
      <vt:lpstr>The language-specific nature of phonological categories: evidence from the interaction of laryngographic closed quotient values with manner of articulation</vt:lpstr>
    </vt:vector>
  </TitlesOfParts>
  <Company>University of Leeds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language-specific nature of phonological categories: evidence from the interaction of laryngographic closed quotient values with manner of articulation</dc:title>
  <dc:creator>avswalk1</dc:creator>
  <cp:lastModifiedBy> </cp:lastModifiedBy>
  <cp:revision>3</cp:revision>
  <dcterms:created xsi:type="dcterms:W3CDTF">2012-07-17T10:32:42Z</dcterms:created>
  <dcterms:modified xsi:type="dcterms:W3CDTF">2012-07-17T14:50:11Z</dcterms:modified>
</cp:coreProperties>
</file>