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ms-powerpoint.presentation.macroEnabled.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28" r:id="rId3"/>
  </p:sldMasterIdLst>
  <p:handoutMasterIdLst>
    <p:handoutMasterId r:id="rId22"/>
  </p:handoutMasterIdLst>
  <p:sldIdLst>
    <p:sldId id="264" r:id="rId4"/>
    <p:sldId id="268" r:id="rId5"/>
    <p:sldId id="272" r:id="rId6"/>
    <p:sldId id="274" r:id="rId7"/>
    <p:sldId id="276" r:id="rId8"/>
    <p:sldId id="287" r:id="rId9"/>
    <p:sldId id="278" r:id="rId10"/>
    <p:sldId id="288" r:id="rId11"/>
    <p:sldId id="279" r:id="rId12"/>
    <p:sldId id="281" r:id="rId13"/>
    <p:sldId id="282" r:id="rId14"/>
    <p:sldId id="283" r:id="rId15"/>
    <p:sldId id="284" r:id="rId16"/>
    <p:sldId id="286" r:id="rId17"/>
    <p:sldId id="290" r:id="rId18"/>
    <p:sldId id="285" r:id="rId19"/>
    <p:sldId id="289" r:id="rId20"/>
    <p:sldId id="257"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a:srgbClr val="C60C3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5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911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D284A9C-373C-486A-A0EB-9030B62CE5A8}" type="datetimeFigureOut">
              <a:rPr lang="en-GB"/>
              <a:pPr/>
              <a:t>09/11/2011</a:t>
            </a:fld>
            <a:endParaRPr lang="en-GB"/>
          </a:p>
        </p:txBody>
      </p:sp>
      <p:sp>
        <p:nvSpPr>
          <p:cNvPr id="911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911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0FE93EA-DE06-4E21-AB59-DD7FC08856AD}" type="slidenum">
              <a:rPr lang="en-GB"/>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F45BB46-30B2-49CE-B8E6-CA56000E21C8}"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A462BA5-C175-4092-B02B-4F1FBB2B1C5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730074" y="3378201"/>
            <a:ext cx="3315759" cy="274796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B71E0E-4039-44E4-AA71-81DB3B0BA9C0}"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3D7A4DB-7E88-4EC1-A704-1F90FEF4DB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21A076-5567-4BE8-8789-DFD4C631A905}"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EE09BE9-E232-4F3E-99E1-3BBFB6A8DF4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5191B7-0682-49B0-9D1C-3D409E5C905B}"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8400A4-A035-4EF7-80F8-9154328AAFF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730073" y="3378201"/>
            <a:ext cx="7956725" cy="2747962"/>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3A4A069-E6FE-4FF0-9CEE-CED345C72018}"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928CDFE-E5B2-48C7-914C-A54166FB86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F153151-9D28-4462-A2F2-FF62F14D0842}"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DCF5842-F141-4A61-8020-39E3EFD8B5B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607771-5EDC-4941-8519-169E6259AA09}"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14B8EF-8984-4C03-BEC0-368C10C24ED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F85EEBD-6B90-40CC-9D4C-C747888533AA}" type="datetime1">
              <a:rPr lang="en-US"/>
              <a:pPr/>
              <a:t>11/9/2011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8338426-90E3-4CFC-8C5F-B9B54648C89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54FA849-ED7B-428F-8ED4-22B7AE3F772B}" type="datetime1">
              <a:rPr lang="en-US"/>
              <a:pPr/>
              <a:t>11/9/2011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A711A28-CE80-44C9-8AA4-9AFCADF99A4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7C5A0B-DAF0-400B-8A7E-0FD3AB78C06A}" type="datetime1">
              <a:rPr lang="en-US"/>
              <a:pPr/>
              <a:t>11/9/2011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0C1E7F-1656-41B6-B279-B8251E507F5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103B405-E06A-402F-808D-CBD187E59A2E}"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71D127B-EFDF-42E0-B921-0633183E93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730074" y="3378201"/>
            <a:ext cx="3315759" cy="2747962"/>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1078446-CA7F-4B70-B709-6F52C33B7377}"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8B10CEC-33DF-473D-B499-9C8C77F3490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5E22523-1B43-4A8C-9F83-0B68063814D8}"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B07096A-A423-4CD4-AEFE-7305D47518D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730074" y="3378201"/>
            <a:ext cx="3315759" cy="274796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01524F-75DC-4C93-BE6D-37C199CB7802}"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D2FF420-E4F5-48DE-87C2-11B11738415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0BEBB87-020E-4643-A6C5-1582DBFC93F7}"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90B6A63-341A-4117-94E4-A6E75CD9DF1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320A7AF-C812-4DB8-BC03-555A33B1943E}"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F9EEBC9-882A-4390-8668-6658FDFA9C0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730074" y="3378201"/>
            <a:ext cx="3315759" cy="2747962"/>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907709-7FB5-481A-868A-88DA08A829C5}"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440C2A8-9300-4336-905C-2200E800FFD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A173A30-B578-4956-8243-B4D96EB5E9DE}"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48920B2-05EB-4938-9FC5-C735C84A741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9BD2B10-9CC6-48BE-B2EE-5DC1145191D3}"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3806827-42D1-438E-B62E-FDD19317820D}"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582A8DE-F07A-4DDC-9D7B-771FEBEC20B8}" type="datetime1">
              <a:rPr lang="en-US"/>
              <a:pPr/>
              <a:t>11/9/2011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8C40E88-9CFD-467C-9556-C22AE5886172}"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F29B18FA-FD68-43EC-8B82-AD3E538B9ACF}" type="datetime1">
              <a:rPr lang="en-US"/>
              <a:pPr/>
              <a:t>11/9/2011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F90DA12-37FF-4353-A470-53CE462208D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FE6F940-240E-4B6F-A585-86333219442D}" type="datetime1">
              <a:rPr lang="en-US"/>
              <a:pPr/>
              <a:t>11/9/2011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EE3DC59-4049-4BD9-8AE1-48ABCC799E7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D43286E-3C0D-45D5-BC93-003B70C9EF87}"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FE0E476-750E-4C55-8FBE-94FF813874D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F61F343-55AC-485C-AE80-20F022F06C96}"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FFDB2BB-0D12-4CA3-9EE2-D3173898CA76}"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4DA05D-A618-4B69-A13B-F5A1A5A50FA4}"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7660057-1E33-4AEF-959A-8FCCB6D4574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730074" y="3378201"/>
            <a:ext cx="3315759" cy="274796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C816E6-3460-4AE9-8FD2-7F1C4303599E}"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941479E-581F-4CEA-A2EB-89F6D2C7508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32DE7E4-22CB-4AE3-A2E4-4D677AABC728}" type="datetime1">
              <a:rPr lang="en-US"/>
              <a:pPr/>
              <a:t>11/9/2011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216F051-1946-4FA4-BB96-1140FC9DC4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6626BF3-F89A-4A35-B1F3-5BE2749B9642}"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77DE519-549C-4705-9BB9-BEA6FDCA16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FF809F-EC0C-4BD4-9012-A96664849A57}" type="datetime1">
              <a:rPr lang="en-US"/>
              <a:pPr/>
              <a:t>11/9/2011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11DC71-2F57-4116-B28A-6ED4295BA4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569" y="2260599"/>
            <a:ext cx="7812230" cy="2062335"/>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9056CCE-6D08-4EE5-8430-8E8835590ECE}" type="datetime1">
              <a:rPr lang="en-US"/>
              <a:pPr/>
              <a:t>11/9/2011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8A717C-EC3D-4904-A977-2B841A43E4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1E5A8D2-081D-4852-892F-97EB41444164}" type="datetime1">
              <a:rPr lang="en-US"/>
              <a:pPr/>
              <a:t>11/9/2011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8B3367-C8C6-48BA-8500-E42E087299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4E7A3DC-A2FE-434C-9F0C-79E6A84E4CAA}"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8B2AE4A-9DA8-4D33-9DA4-307C671314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B6BA13D-0001-416B-A1AE-DE66C22166DA}" type="datetime1">
              <a:rPr lang="en-US"/>
              <a:pPr/>
              <a:t>11/9/2011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70C245F-7229-4EB0-9474-AE071CE66B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a:endParaRPr lang="en-GB">
              <a:solidFill>
                <a:srgbClr val="FFFFFF"/>
              </a:solidFill>
            </a:endParaRPr>
          </a:p>
        </p:txBody>
      </p:sp>
      <p:pic>
        <p:nvPicPr>
          <p:cNvPr id="1027" name="Picture 5" descr="MASTER_Salford logo_RGB.png"/>
          <p:cNvPicPr>
            <a:picLocks noChangeAspect="1"/>
          </p:cNvPicPr>
          <p:nvPr userDrawn="1"/>
        </p:nvPicPr>
        <p:blipFill>
          <a:blip r:embed="rId13"/>
          <a:srcRect/>
          <a:stretch>
            <a:fillRect/>
          </a:stretch>
        </p:blipFill>
        <p:spPr bwMode="auto">
          <a:xfrm>
            <a:off x="617538" y="261938"/>
            <a:ext cx="2024062" cy="1516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Lst>
  <p:txStyles>
    <p:titleStyle>
      <a:lvl1pPr algn="l" defTabSz="457200" rtl="0" eaLnBrk="0" fontAlgn="base" hangingPunct="0">
        <a:spcBef>
          <a:spcPct val="0"/>
        </a:spcBef>
        <a:spcAft>
          <a:spcPct val="0"/>
        </a:spcAft>
        <a:defRPr sz="4000" kern="1200">
          <a:solidFill>
            <a:srgbClr val="C60C30"/>
          </a:solidFill>
          <a:latin typeface="Arial Bold"/>
          <a:ea typeface="ＭＳ Ｐゴシック"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2pPr>
      <a:lvl3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3pPr>
      <a:lvl4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4pPr>
      <a:lvl5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5pPr>
      <a:lvl6pPr marL="457200" algn="l" defTabSz="457200" rtl="0" fontAlgn="base">
        <a:spcBef>
          <a:spcPct val="0"/>
        </a:spcBef>
        <a:spcAft>
          <a:spcPct val="0"/>
        </a:spcAft>
        <a:defRPr sz="4000">
          <a:solidFill>
            <a:srgbClr val="C60C30"/>
          </a:solidFill>
          <a:latin typeface="Arial Bold" charset="0"/>
          <a:ea typeface="ＭＳ Ｐゴシック" charset="-128"/>
        </a:defRPr>
      </a:lvl6pPr>
      <a:lvl7pPr marL="914400" algn="l" defTabSz="457200" rtl="0" fontAlgn="base">
        <a:spcBef>
          <a:spcPct val="0"/>
        </a:spcBef>
        <a:spcAft>
          <a:spcPct val="0"/>
        </a:spcAft>
        <a:defRPr sz="4000">
          <a:solidFill>
            <a:srgbClr val="C60C30"/>
          </a:solidFill>
          <a:latin typeface="Arial Bold" charset="0"/>
          <a:ea typeface="ＭＳ Ｐゴシック" charset="-128"/>
        </a:defRPr>
      </a:lvl7pPr>
      <a:lvl8pPr marL="1371600" algn="l" defTabSz="457200" rtl="0" fontAlgn="base">
        <a:spcBef>
          <a:spcPct val="0"/>
        </a:spcBef>
        <a:spcAft>
          <a:spcPct val="0"/>
        </a:spcAft>
        <a:defRPr sz="4000">
          <a:solidFill>
            <a:srgbClr val="C60C30"/>
          </a:solidFill>
          <a:latin typeface="Arial Bold" charset="0"/>
          <a:ea typeface="ＭＳ Ｐゴシック" charset="-128"/>
        </a:defRPr>
      </a:lvl8pPr>
      <a:lvl9pPr marL="1828800" algn="l" defTabSz="457200" rtl="0" fontAlgn="base">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a:endParaRPr lang="en-GB">
              <a:solidFill>
                <a:srgbClr val="FFFFFF"/>
              </a:solidFill>
            </a:endParaRPr>
          </a:p>
        </p:txBody>
      </p:sp>
      <p:pic>
        <p:nvPicPr>
          <p:cNvPr id="2051" name="Picture 2" descr="MASTER_Salford logo_RGB.png"/>
          <p:cNvPicPr>
            <a:picLocks noChangeAspect="1"/>
          </p:cNvPicPr>
          <p:nvPr userDrawn="1"/>
        </p:nvPicPr>
        <p:blipFill>
          <a:blip r:embed="rId13"/>
          <a:srcRect/>
          <a:stretch>
            <a:fillRect/>
          </a:stretch>
        </p:blipFill>
        <p:spPr bwMode="auto">
          <a:xfrm>
            <a:off x="277813" y="166688"/>
            <a:ext cx="1373187" cy="1027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Lst>
  <p:txStyles>
    <p:titleStyle>
      <a:lvl1pPr algn="l" defTabSz="457200" rtl="0" eaLnBrk="0" fontAlgn="base" hangingPunct="0">
        <a:spcBef>
          <a:spcPct val="0"/>
        </a:spcBef>
        <a:spcAft>
          <a:spcPct val="0"/>
        </a:spcAft>
        <a:defRPr sz="4000" kern="1200">
          <a:solidFill>
            <a:srgbClr val="C60C30"/>
          </a:solidFill>
          <a:latin typeface="Arial Bold"/>
          <a:ea typeface="ＭＳ Ｐゴシック"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2pPr>
      <a:lvl3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3pPr>
      <a:lvl4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4pPr>
      <a:lvl5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5pPr>
      <a:lvl6pPr marL="457200" algn="l" defTabSz="457200" rtl="0" fontAlgn="base">
        <a:spcBef>
          <a:spcPct val="0"/>
        </a:spcBef>
        <a:spcAft>
          <a:spcPct val="0"/>
        </a:spcAft>
        <a:defRPr sz="4000">
          <a:solidFill>
            <a:srgbClr val="C60C30"/>
          </a:solidFill>
          <a:latin typeface="Arial Bold" charset="0"/>
          <a:ea typeface="ＭＳ Ｐゴシック" charset="-128"/>
        </a:defRPr>
      </a:lvl6pPr>
      <a:lvl7pPr marL="914400" algn="l" defTabSz="457200" rtl="0" fontAlgn="base">
        <a:spcBef>
          <a:spcPct val="0"/>
        </a:spcBef>
        <a:spcAft>
          <a:spcPct val="0"/>
        </a:spcAft>
        <a:defRPr sz="4000">
          <a:solidFill>
            <a:srgbClr val="C60C30"/>
          </a:solidFill>
          <a:latin typeface="Arial Bold" charset="0"/>
          <a:ea typeface="ＭＳ Ｐゴシック" charset="-128"/>
        </a:defRPr>
      </a:lvl7pPr>
      <a:lvl8pPr marL="1371600" algn="l" defTabSz="457200" rtl="0" fontAlgn="base">
        <a:spcBef>
          <a:spcPct val="0"/>
        </a:spcBef>
        <a:spcAft>
          <a:spcPct val="0"/>
        </a:spcAft>
        <a:defRPr sz="4000">
          <a:solidFill>
            <a:srgbClr val="C60C30"/>
          </a:solidFill>
          <a:latin typeface="Arial Bold" charset="0"/>
          <a:ea typeface="ＭＳ Ｐゴシック" charset="-128"/>
        </a:defRPr>
      </a:lvl8pPr>
      <a:lvl9pPr marL="1828800" algn="l" defTabSz="457200" rtl="0" fontAlgn="base">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a:endParaRPr lang="en-GB">
              <a:solidFill>
                <a:srgbClr val="FFFFFF"/>
              </a:solidFill>
              <a:latin typeface="Calibri" pitchFamily="34" charset="0"/>
            </a:endParaRPr>
          </a:p>
        </p:txBody>
      </p:sp>
      <p:pic>
        <p:nvPicPr>
          <p:cNvPr id="3075" name="Picture 3" descr="MASTER_Salford logo_REVERSED.png"/>
          <p:cNvPicPr>
            <a:picLocks noChangeAspect="1"/>
          </p:cNvPicPr>
          <p:nvPr userDrawn="1"/>
        </p:nvPicPr>
        <p:blipFill>
          <a:blip r:embed="rId13"/>
          <a:srcRect/>
          <a:stretch>
            <a:fillRect/>
          </a:stretch>
        </p:blipFill>
        <p:spPr bwMode="auto">
          <a:xfrm>
            <a:off x="452438" y="261938"/>
            <a:ext cx="2025650" cy="151606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 id="2147485279" r:id="rId11"/>
  </p:sldLayoutIdLst>
  <p:txStyles>
    <p:titleStyle>
      <a:lvl1pPr algn="l" defTabSz="457200" rtl="0" eaLnBrk="0" fontAlgn="base" hangingPunct="0">
        <a:spcBef>
          <a:spcPct val="0"/>
        </a:spcBef>
        <a:spcAft>
          <a:spcPct val="0"/>
        </a:spcAft>
        <a:defRPr sz="4000" kern="1200">
          <a:solidFill>
            <a:srgbClr val="C60C30"/>
          </a:solidFill>
          <a:latin typeface="Arial Bold"/>
          <a:ea typeface="ＭＳ Ｐゴシック"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2pPr>
      <a:lvl3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3pPr>
      <a:lvl4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4pPr>
      <a:lvl5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charset="0"/>
        </a:defRPr>
      </a:lvl5pPr>
      <a:lvl6pPr marL="457200" algn="l" defTabSz="457200" rtl="0" fontAlgn="base">
        <a:spcBef>
          <a:spcPct val="0"/>
        </a:spcBef>
        <a:spcAft>
          <a:spcPct val="0"/>
        </a:spcAft>
        <a:defRPr sz="4000">
          <a:solidFill>
            <a:srgbClr val="C60C30"/>
          </a:solidFill>
          <a:latin typeface="Arial Bold" charset="0"/>
          <a:ea typeface="ＭＳ Ｐゴシック" charset="-128"/>
        </a:defRPr>
      </a:lvl6pPr>
      <a:lvl7pPr marL="914400" algn="l" defTabSz="457200" rtl="0" fontAlgn="base">
        <a:spcBef>
          <a:spcPct val="0"/>
        </a:spcBef>
        <a:spcAft>
          <a:spcPct val="0"/>
        </a:spcAft>
        <a:defRPr sz="4000">
          <a:solidFill>
            <a:srgbClr val="C60C30"/>
          </a:solidFill>
          <a:latin typeface="Arial Bold" charset="0"/>
          <a:ea typeface="ＭＳ Ｐゴシック" charset="-128"/>
        </a:defRPr>
      </a:lvl7pPr>
      <a:lvl8pPr marL="1371600" algn="l" defTabSz="457200" rtl="0" fontAlgn="base">
        <a:spcBef>
          <a:spcPct val="0"/>
        </a:spcBef>
        <a:spcAft>
          <a:spcPct val="0"/>
        </a:spcAft>
        <a:defRPr sz="4000">
          <a:solidFill>
            <a:srgbClr val="C60C30"/>
          </a:solidFill>
          <a:latin typeface="Arial Bold" charset="0"/>
          <a:ea typeface="ＭＳ Ｐゴシック" charset="-128"/>
        </a:defRPr>
      </a:lvl8pPr>
      <a:lvl9pPr marL="1828800" algn="l" defTabSz="457200" rtl="0" fontAlgn="base">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bwMode="auto">
          <a:xfrm>
            <a:off x="638175" y="2032000"/>
            <a:ext cx="8181975" cy="173355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600" b="1" smtClean="0">
                <a:latin typeface="Calibri" pitchFamily="34" charset="0"/>
                <a:ea typeface="ＭＳ Ｐゴシック" pitchFamily="34" charset="-128"/>
                <a:cs typeface="Arial Bold" charset="0"/>
              </a:rPr>
              <a:t>“They’re her boobs, it’s up to her, it’s not up to me”: Gendered dimensions of infant feeding decisions </a:t>
            </a:r>
            <a:endParaRPr lang="en-US" sz="3600" smtClean="0">
              <a:solidFill>
                <a:schemeClr val="tx1"/>
              </a:solidFill>
              <a:latin typeface="Calibri" pitchFamily="34" charset="0"/>
              <a:ea typeface="ＭＳ Ｐゴシック" pitchFamily="34" charset="-128"/>
              <a:cs typeface="Arial Bold" charset="0"/>
            </a:endParaRPr>
          </a:p>
        </p:txBody>
      </p:sp>
      <p:sp>
        <p:nvSpPr>
          <p:cNvPr id="37891" name="Subtitle 2"/>
          <p:cNvSpPr>
            <a:spLocks noGrp="1"/>
          </p:cNvSpPr>
          <p:nvPr>
            <p:ph type="subTitle" idx="1"/>
          </p:nvPr>
        </p:nvSpPr>
        <p:spPr bwMode="auto">
          <a:xfrm>
            <a:off x="1333500" y="4089400"/>
            <a:ext cx="6886575" cy="2171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FFFFFF"/>
                </a:solidFill>
                <a:latin typeface="Calibri" pitchFamily="34" charset="0"/>
                <a:ea typeface="ＭＳ Ｐゴシック" pitchFamily="34" charset="-128"/>
                <a:cs typeface="Arial" charset="0"/>
              </a:rPr>
              <a:t>17</a:t>
            </a:r>
            <a:r>
              <a:rPr lang="en-GB" sz="2800" baseline="30000" smtClean="0">
                <a:solidFill>
                  <a:srgbClr val="FFFFFF"/>
                </a:solidFill>
                <a:latin typeface="Calibri" pitchFamily="34" charset="0"/>
                <a:ea typeface="ＭＳ Ｐゴシック" pitchFamily="34" charset="-128"/>
                <a:cs typeface="Arial" charset="0"/>
              </a:rPr>
              <a:t>th</a:t>
            </a:r>
            <a:r>
              <a:rPr lang="en-GB" sz="2800" smtClean="0">
                <a:solidFill>
                  <a:srgbClr val="FFFFFF"/>
                </a:solidFill>
                <a:latin typeface="Calibri" pitchFamily="34" charset="0"/>
                <a:ea typeface="ＭＳ Ｐゴシック" pitchFamily="34" charset="-128"/>
                <a:cs typeface="Arial" charset="0"/>
              </a:rPr>
              <a:t> Qualitative Health Research Conference Vancouver, British Columbia, Canada </a:t>
            </a:r>
          </a:p>
          <a:p>
            <a:pPr eaLnBrk="1" hangingPunct="1">
              <a:spcBef>
                <a:spcPct val="0"/>
              </a:spcBef>
            </a:pPr>
            <a:r>
              <a:rPr lang="en-GB" sz="2800" smtClean="0">
                <a:solidFill>
                  <a:srgbClr val="FFFFFF"/>
                </a:solidFill>
                <a:latin typeface="Calibri" pitchFamily="34" charset="0"/>
                <a:ea typeface="ＭＳ Ｐゴシック" pitchFamily="34" charset="-128"/>
                <a:cs typeface="Arial" charset="0"/>
              </a:rPr>
              <a:t>25-27 October 2011</a:t>
            </a:r>
          </a:p>
          <a:p>
            <a:pPr eaLnBrk="1" hangingPunct="1">
              <a:spcBef>
                <a:spcPct val="0"/>
              </a:spcBef>
            </a:pPr>
            <a:r>
              <a:rPr lang="en-US" sz="2800" smtClean="0">
                <a:solidFill>
                  <a:srgbClr val="FFFFFF"/>
                </a:solidFill>
                <a:latin typeface="Calibri" pitchFamily="34" charset="0"/>
                <a:ea typeface="ＭＳ Ｐゴシック" pitchFamily="34" charset="-128"/>
                <a:cs typeface="Arial" charset="0"/>
              </a:rPr>
              <a:t>Dr Helen Prosser, University of Salford, UK</a:t>
            </a:r>
            <a:endParaRPr lang="en-US" sz="3000" smtClean="0">
              <a:solidFill>
                <a:schemeClr val="tx1"/>
              </a:solidFill>
              <a:latin typeface="Calibri" pitchFamily="34"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Involved Fathers</a:t>
            </a:r>
          </a:p>
        </p:txBody>
      </p:sp>
      <p:sp>
        <p:nvSpPr>
          <p:cNvPr id="48131"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Active supporters</a:t>
            </a: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Active participants</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1" name="Oval Callout 10"/>
          <p:cNvSpPr/>
          <p:nvPr/>
        </p:nvSpPr>
        <p:spPr>
          <a:xfrm>
            <a:off x="3835400" y="1222375"/>
            <a:ext cx="4787900" cy="18383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I just wanted what was best for him really. I felt breastfeeding was more natural to get him more of the nutrients he needs that aren’t in formula milk. So I was quite happy with the decision </a:t>
            </a:r>
            <a:r>
              <a:rPr lang="en-GB" sz="1600" dirty="0"/>
              <a:t>(F4) </a:t>
            </a:r>
          </a:p>
        </p:txBody>
      </p:sp>
      <p:sp>
        <p:nvSpPr>
          <p:cNvPr id="13" name="Oval Callout 12"/>
          <p:cNvSpPr/>
          <p:nvPr/>
        </p:nvSpPr>
        <p:spPr>
          <a:xfrm>
            <a:off x="774700" y="3454400"/>
            <a:ext cx="8185150" cy="11144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Everybody says breastfeeding is the best and </a:t>
            </a:r>
            <a:r>
              <a:rPr lang="en-GB" sz="1600" b="1" i="1" dirty="0"/>
              <a:t>we</a:t>
            </a:r>
            <a:r>
              <a:rPr lang="en-GB" sz="1600" i="1" dirty="0"/>
              <a:t> thought, ‘that’s where </a:t>
            </a:r>
            <a:r>
              <a:rPr lang="en-GB" sz="1600" b="1" i="1" dirty="0"/>
              <a:t>we’ll</a:t>
            </a:r>
            <a:r>
              <a:rPr lang="en-GB" sz="1600" i="1" dirty="0"/>
              <a:t> start.  </a:t>
            </a:r>
            <a:r>
              <a:rPr lang="en-GB" sz="1600" b="1" i="1" dirty="0"/>
              <a:t>We </a:t>
            </a:r>
            <a:r>
              <a:rPr lang="en-GB" sz="1600" i="1" dirty="0"/>
              <a:t>thought, </a:t>
            </a:r>
            <a:r>
              <a:rPr lang="en-GB" sz="1600" b="1" i="1" dirty="0"/>
              <a:t>we’ll </a:t>
            </a:r>
            <a:r>
              <a:rPr lang="en-GB" sz="1600" i="1" dirty="0"/>
              <a:t>see what happens and if it goes well, it goes well.  W</a:t>
            </a:r>
            <a:r>
              <a:rPr lang="en-GB" sz="1600" b="1" i="1" dirty="0"/>
              <a:t>e’ll</a:t>
            </a:r>
            <a:r>
              <a:rPr lang="en-GB" sz="1600" i="1" dirty="0"/>
              <a:t> try for 3 months and if not, then </a:t>
            </a:r>
            <a:r>
              <a:rPr lang="en-GB" sz="1600" b="1" i="1" dirty="0"/>
              <a:t>we’ll</a:t>
            </a:r>
            <a:r>
              <a:rPr lang="en-GB" sz="1600" i="1" dirty="0"/>
              <a:t> try plan B.  </a:t>
            </a:r>
            <a:r>
              <a:rPr lang="en-GB" sz="1600" dirty="0"/>
              <a:t>(F2)</a:t>
            </a:r>
          </a:p>
        </p:txBody>
      </p:sp>
      <p:sp>
        <p:nvSpPr>
          <p:cNvPr id="6" name="AutoShape 15"/>
          <p:cNvSpPr>
            <a:spLocks noChangeArrowheads="1"/>
          </p:cNvSpPr>
          <p:nvPr/>
        </p:nvSpPr>
        <p:spPr bwMode="auto">
          <a:xfrm>
            <a:off x="493713" y="4749800"/>
            <a:ext cx="8466137" cy="210820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We initially said she’ll try breastfeeding because obviously they always recommend you to breastfeed if you can.  But sometimes people get a bit stressed and so they don’t breastfeed.  But I said if you can just do it for a week or two weeks, he’ll have the goodness. So she said, well I’ll give it a try.  </a:t>
            </a:r>
            <a:r>
              <a:rPr lang="en-GB" sz="1600" b="1" i="1" u="sng" dirty="0"/>
              <a:t>Obviously out of my hands really but she gave it a try.</a:t>
            </a:r>
            <a:r>
              <a:rPr lang="en-GB" sz="1600" dirty="0"/>
              <a:t>  (F3)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Negotiators</a:t>
            </a:r>
          </a:p>
        </p:txBody>
      </p:sp>
      <p:sp>
        <p:nvSpPr>
          <p:cNvPr id="49155"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Infant feeding as contested territory </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Tensions and contradictions between competing roles – partner &amp; father</a:t>
            </a: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8" name="Oval Callout 7"/>
          <p:cNvSpPr/>
          <p:nvPr/>
        </p:nvSpPr>
        <p:spPr>
          <a:xfrm>
            <a:off x="2859088" y="1638300"/>
            <a:ext cx="6284912" cy="15843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I wanted breastfeeding at the start </a:t>
            </a:r>
            <a:r>
              <a:rPr lang="en-GB" sz="1600" i="1" dirty="0" err="1"/>
              <a:t>cos</a:t>
            </a:r>
            <a:r>
              <a:rPr lang="en-GB" sz="1600" i="1" dirty="0"/>
              <a:t> that was the thing, breastfeeding is best. It’s the done thing </a:t>
            </a:r>
            <a:r>
              <a:rPr lang="en-GB" sz="1600" i="1" dirty="0" err="1"/>
              <a:t>cos</a:t>
            </a:r>
            <a:r>
              <a:rPr lang="en-GB" sz="1600" i="1" dirty="0"/>
              <a:t> I’ve come from a big family and most of them breastfed and, you know, you think, baby, mother breastfeeding, that’s the way it should be. </a:t>
            </a:r>
            <a:r>
              <a:rPr lang="en-GB" sz="1600" dirty="0"/>
              <a:t>(F1)</a:t>
            </a:r>
          </a:p>
        </p:txBody>
      </p:sp>
      <p:sp>
        <p:nvSpPr>
          <p:cNvPr id="12" name="AutoShape 15"/>
          <p:cNvSpPr>
            <a:spLocks noChangeArrowheads="1"/>
          </p:cNvSpPr>
          <p:nvPr/>
        </p:nvSpPr>
        <p:spPr bwMode="auto">
          <a:xfrm>
            <a:off x="1250950" y="4252913"/>
            <a:ext cx="7372350" cy="210820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Sometimes I have regrets, the vitamins and things like that, you know, is she getting enough from the bottle? With breastfeeding the body would give her enough for that day and you know, the immune system and everything like that.  But I couldn’t push Jane even though I wanted what was best for my daughter </a:t>
            </a:r>
            <a:r>
              <a:rPr lang="en-GB" sz="1600" dirty="0"/>
              <a:t>(F28)</a:t>
            </a:r>
          </a:p>
        </p:txBody>
      </p:sp>
      <p:sp>
        <p:nvSpPr>
          <p:cNvPr id="6" name="AutoShape 15"/>
          <p:cNvSpPr>
            <a:spLocks noChangeArrowheads="1"/>
          </p:cNvSpPr>
          <p:nvPr/>
        </p:nvSpPr>
        <p:spPr bwMode="auto">
          <a:xfrm>
            <a:off x="479425" y="2152650"/>
            <a:ext cx="3482975" cy="1069975"/>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r>
              <a:rPr lang="en-GB" sz="1600" i="1">
                <a:solidFill>
                  <a:srgbClr val="FFFFFF"/>
                </a:solidFill>
                <a:ea typeface="ＭＳ Ｐゴシック" pitchFamily="34" charset="-128"/>
              </a:rPr>
              <a:t>I wanted  her to breastfeed but I’m not the one who’d be doing the feeding</a:t>
            </a:r>
            <a:endParaRPr lang="en-US" sz="1600">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Support</a:t>
            </a:r>
          </a:p>
        </p:txBody>
      </p:sp>
      <p:sp>
        <p:nvSpPr>
          <p:cNvPr id="50179"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All mothers experienced breastfeeding difficulties </a:t>
            </a:r>
            <a:endParaRPr lang="en-GB" sz="2400" b="1"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 Hard Work: technically difficult, tiring and time-consuming</a:t>
            </a: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 Differences between expectations (easy ) and reality (hard work) </a:t>
            </a: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 Uncertainty about ability to breastfeed</a:t>
            </a: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rgbClr val="898989"/>
                </a:solidFill>
                <a:latin typeface="Arial" charset="0"/>
                <a:ea typeface="ＭＳ Ｐゴシック" pitchFamily="34" charset="-128"/>
                <a:cs typeface="Arial" charset="0"/>
              </a:rPr>
              <a:t> </a:t>
            </a:r>
            <a:r>
              <a:rPr lang="en-GB" sz="2400" smtClean="0">
                <a:solidFill>
                  <a:schemeClr val="tx1"/>
                </a:solidFill>
                <a:latin typeface="Calibri" pitchFamily="34" charset="0"/>
                <a:ea typeface="ＭＳ Ｐゴシック" pitchFamily="34" charset="-128"/>
                <a:cs typeface="Arial" charset="0"/>
              </a:rPr>
              <a:t>Fathers role critical in continuation of breastfeeding  practical &amp; emotional support</a:t>
            </a: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Subversion of traditional gender roles within domestic environments</a:t>
            </a: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2" name="AutoShape 15"/>
          <p:cNvSpPr>
            <a:spLocks noChangeArrowheads="1"/>
          </p:cNvSpPr>
          <p:nvPr/>
        </p:nvSpPr>
        <p:spPr bwMode="auto">
          <a:xfrm>
            <a:off x="523875" y="4625975"/>
            <a:ext cx="8620125" cy="210820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I’d come home, do the tea, clear the kitchen, do the dishes, then do all the cleaning that needed to be done. It was quite tough I’d say about three weeks of, it was just the constant treadmill of it, you were begging for the weekend to actually have some time for me to do something other than travel to work, do my work, come back, run the house and do everything  </a:t>
            </a:r>
            <a:r>
              <a:rPr lang="en-GB" sz="1600" dirty="0"/>
              <a:t>(F28)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Support</a:t>
            </a:r>
          </a:p>
        </p:txBody>
      </p:sp>
      <p:sp>
        <p:nvSpPr>
          <p:cNvPr id="51203"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Emotional support</a:t>
            </a:r>
            <a:endParaRPr lang="en-GB" sz="2400" b="1"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 Encouragement &amp; reassurance particularly when breastfeeding was painful, time-consuming, or when mothers doubted their breastfeeding capacity &amp; self-efficacy</a:t>
            </a: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Fathers lack of knowledge &amp; confidence about ‘how’ to support breastfeeding mothers – feelings of inadequacy, helplessness &amp; guilt.</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Lack of support diminished mothers’ self-efficacy </a:t>
            </a:r>
          </a:p>
          <a:p>
            <a:pPr marL="358775" lvl="1" algn="l">
              <a:buClr>
                <a:srgbClr val="FF0000"/>
              </a:buClr>
              <a:buFont typeface="Arial" charset="0"/>
              <a:buBlip>
                <a:blip r:embed="rId2"/>
              </a:buBlip>
            </a:pPr>
            <a:r>
              <a:rPr lang="en-GB" sz="2000" smtClean="0">
                <a:solidFill>
                  <a:srgbClr val="898989"/>
                </a:solidFill>
                <a:latin typeface="Arial"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Mothers who ceased breastfeeding early reported little support from fathers</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2" name="AutoShape 15"/>
          <p:cNvSpPr>
            <a:spLocks noChangeArrowheads="1"/>
          </p:cNvSpPr>
          <p:nvPr/>
        </p:nvSpPr>
        <p:spPr bwMode="auto">
          <a:xfrm>
            <a:off x="955675" y="2684463"/>
            <a:ext cx="7350125" cy="1069975"/>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defRPr/>
            </a:pPr>
            <a:r>
              <a:rPr lang="en-GB" sz="1600" i="1" dirty="0"/>
              <a:t>It gives her more confidence if she’s got somebody there to keep giving her support and let her know that she’s doing a good job, that it’s what the little one needs. </a:t>
            </a:r>
            <a:r>
              <a:rPr lang="en-GB" sz="1600" dirty="0"/>
              <a:t>(F4)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Feeding a central constituent of paternal identity</a:t>
            </a:r>
          </a:p>
        </p:txBody>
      </p:sp>
      <p:sp>
        <p:nvSpPr>
          <p:cNvPr id="52227"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Desire to be intimately involved with their baby</a:t>
            </a:r>
          </a:p>
          <a:p>
            <a:pPr algn="l">
              <a:buClr>
                <a:srgbClr val="FF0000"/>
              </a:buClr>
              <a:buFont typeface="Wingdings" pitchFamily="2" charset="2"/>
              <a:buChar char="Ø"/>
            </a:pPr>
            <a:r>
              <a:rPr lang="en-GB" sz="2000" smtClean="0">
                <a:solidFill>
                  <a:schemeClr val="tx1"/>
                </a:solidFill>
                <a:latin typeface="Calibri" pitchFamily="34" charset="0"/>
                <a:ea typeface="ＭＳ Ｐゴシック" pitchFamily="34" charset="-128"/>
                <a:cs typeface="Arial" charset="0"/>
              </a:rPr>
              <a:t> Paternal identity augmented by feeding the baby</a:t>
            </a:r>
            <a:endParaRPr lang="en-GB" sz="2000" b="1"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marL="358775" lvl="1" algn="l">
              <a:buClr>
                <a:srgbClr val="FF0000"/>
              </a:buClr>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US" sz="2000" smtClean="0">
                <a:solidFill>
                  <a:schemeClr val="tx1"/>
                </a:solidFill>
                <a:latin typeface="Calibri" pitchFamily="34" charset="0"/>
                <a:ea typeface="ＭＳ Ｐゴシック" pitchFamily="34" charset="-128"/>
                <a:cs typeface="Arial" charset="0"/>
              </a:rPr>
              <a:t>Conversely, for fathers of breastfed babies, not being able to feed their baby augmented their feelings of helplessness &amp; undermined their sense of fathering. </a:t>
            </a: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FF0000"/>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2" name="AutoShape 15"/>
          <p:cNvSpPr>
            <a:spLocks noChangeArrowheads="1"/>
          </p:cNvSpPr>
          <p:nvPr/>
        </p:nvSpPr>
        <p:spPr bwMode="auto">
          <a:xfrm>
            <a:off x="1724025" y="3895725"/>
            <a:ext cx="5857875" cy="141605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It means that you do still feel involved. I don’t just feel like a spare part when he’s shouting and shouting because he’s hungry and there’s not a lot you can do really.  </a:t>
            </a:r>
            <a:r>
              <a:rPr lang="en-GB" sz="1600" dirty="0"/>
              <a:t>(F2) </a:t>
            </a:r>
          </a:p>
        </p:txBody>
      </p:sp>
      <p:sp>
        <p:nvSpPr>
          <p:cNvPr id="6" name="AutoShape 15"/>
          <p:cNvSpPr>
            <a:spLocks noChangeArrowheads="1"/>
          </p:cNvSpPr>
          <p:nvPr/>
        </p:nvSpPr>
        <p:spPr bwMode="auto">
          <a:xfrm>
            <a:off x="955675" y="2105025"/>
            <a:ext cx="7350125" cy="141605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I feed him a bottle, you’re with your kid then. Otherwise you’re just sat there watching. If you were just changing their backside every time that would be the only time you get really near them wouldn’t it? </a:t>
            </a:r>
            <a:r>
              <a:rPr lang="en-GB" sz="1600" dirty="0"/>
              <a:t>(MF4)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Men as Protectors</a:t>
            </a:r>
          </a:p>
        </p:txBody>
      </p:sp>
      <p:sp>
        <p:nvSpPr>
          <p:cNvPr id="53251" name="Subtitle 2"/>
          <p:cNvSpPr>
            <a:spLocks noGrp="1"/>
          </p:cNvSpPr>
          <p:nvPr>
            <p:ph type="subTitle" idx="1"/>
          </p:nvPr>
        </p:nvSpPr>
        <p:spPr bwMode="auto">
          <a:xfrm>
            <a:off x="774700" y="1044575"/>
            <a:ext cx="7848600" cy="56896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000" smtClean="0">
                <a:solidFill>
                  <a:schemeClr val="tx1"/>
                </a:solidFill>
                <a:latin typeface="Calibri" pitchFamily="34" charset="0"/>
                <a:ea typeface="ＭＳ Ｐゴシック" pitchFamily="34" charset="-128"/>
                <a:cs typeface="Arial" charset="0"/>
              </a:rPr>
              <a:t>Conflicted role – parents vs. partners</a:t>
            </a:r>
          </a:p>
          <a:p>
            <a:pPr lvl="1" algn="l">
              <a:buClr>
                <a:srgbClr val="FF0000"/>
              </a:buClr>
              <a:buFont typeface="Wingdings" pitchFamily="2" charset="2"/>
              <a:buChar char="Ø"/>
            </a:pPr>
            <a:r>
              <a:rPr lang="en-GB" sz="1600" smtClean="0">
                <a:solidFill>
                  <a:schemeClr val="tx1"/>
                </a:solidFill>
                <a:latin typeface="Calibri" pitchFamily="34" charset="0"/>
                <a:ea typeface="ＭＳ Ｐゴシック" pitchFamily="34" charset="-128"/>
                <a:cs typeface="Arial" charset="0"/>
              </a:rPr>
              <a:t>Protectors and advocates for the interests of baby – ‘breast is best’  </a:t>
            </a:r>
            <a:endParaRPr lang="en-GB" sz="2000" b="1" smtClean="0">
              <a:solidFill>
                <a:schemeClr val="tx1"/>
              </a:solidFill>
              <a:latin typeface="Calibri" pitchFamily="34" charset="0"/>
              <a:ea typeface="ＭＳ Ｐゴシック" pitchFamily="34" charset="-128"/>
              <a:cs typeface="Arial" charset="0"/>
            </a:endParaRPr>
          </a:p>
          <a:p>
            <a:pPr lvl="1" algn="l">
              <a:buClr>
                <a:srgbClr val="FF0000"/>
              </a:buClr>
              <a:buFont typeface="Wingdings" pitchFamily="2" charset="2"/>
              <a:buChar char="Ø"/>
            </a:pPr>
            <a:r>
              <a:rPr lang="en-GB" sz="1600" smtClean="0">
                <a:solidFill>
                  <a:schemeClr val="tx1"/>
                </a:solidFill>
                <a:latin typeface="Calibri" pitchFamily="34" charset="0"/>
                <a:ea typeface="ＭＳ Ｐゴシック" pitchFamily="34" charset="-128"/>
                <a:cs typeface="Arial" charset="0"/>
              </a:rPr>
              <a:t>Protectors relieving partners from stress and pain</a:t>
            </a:r>
          </a:p>
          <a:p>
            <a:pPr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Sharing responsibility </a:t>
            </a:r>
            <a:r>
              <a:rPr lang="en-GB" sz="2400" smtClean="0">
                <a:solidFill>
                  <a:schemeClr val="tx1"/>
                </a:solidFill>
                <a:latin typeface="Calibri" pitchFamily="34" charset="0"/>
                <a:ea typeface="ＭＳ Ｐゴシック" pitchFamily="34" charset="-128"/>
                <a:cs typeface="Arial" charset="0"/>
              </a:rPr>
              <a:t> </a:t>
            </a: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US" sz="2000" smtClean="0">
                <a:solidFill>
                  <a:schemeClr val="tx1"/>
                </a:solidFill>
                <a:latin typeface="Calibri" pitchFamily="34" charset="0"/>
                <a:ea typeface="ＭＳ Ｐゴシック" pitchFamily="34" charset="-128"/>
                <a:cs typeface="Arial" charset="0"/>
              </a:rPr>
              <a:t>Fathers significant in both supporting and relinquishing breastfeeding </a:t>
            </a: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FF0000"/>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2" name="AutoShape 15"/>
          <p:cNvSpPr>
            <a:spLocks noChangeArrowheads="1"/>
          </p:cNvSpPr>
          <p:nvPr/>
        </p:nvSpPr>
        <p:spPr bwMode="auto">
          <a:xfrm>
            <a:off x="1422400" y="5441950"/>
            <a:ext cx="6883400" cy="141605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I was quite happy when she stopped breastfeeding because it means that I have more involvement. She was always getting up during the night and there was nothing I could do.... I felt useless. </a:t>
            </a:r>
            <a:r>
              <a:rPr lang="en-GB" sz="1600" dirty="0"/>
              <a:t>(MF3)</a:t>
            </a:r>
          </a:p>
        </p:txBody>
      </p:sp>
      <p:sp>
        <p:nvSpPr>
          <p:cNvPr id="6" name="AutoShape 15"/>
          <p:cNvSpPr>
            <a:spLocks noChangeArrowheads="1"/>
          </p:cNvSpPr>
          <p:nvPr/>
        </p:nvSpPr>
        <p:spPr bwMode="auto">
          <a:xfrm>
            <a:off x="1047750" y="1973263"/>
            <a:ext cx="6162675" cy="1069975"/>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she were getting so upset about it and although I wanted her to breastfeed, well we both wanted it, it was so stressful that we gave him a bottle</a:t>
            </a:r>
            <a:r>
              <a:rPr lang="en-GB" sz="1600" dirty="0"/>
              <a:t> </a:t>
            </a:r>
          </a:p>
        </p:txBody>
      </p:sp>
      <p:sp>
        <p:nvSpPr>
          <p:cNvPr id="7" name="Oval Callout 6"/>
          <p:cNvSpPr/>
          <p:nvPr/>
        </p:nvSpPr>
        <p:spPr>
          <a:xfrm>
            <a:off x="1047750" y="3787775"/>
            <a:ext cx="7575550" cy="11779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I couldn’t help out with the breastfeeding so I keep telling her to pump some off so that I can bottle feed him and give her a break at night…</a:t>
            </a:r>
            <a:r>
              <a:rPr lang="en-GB" sz="1600" dirty="0"/>
              <a:t> </a:t>
            </a:r>
            <a:r>
              <a:rPr lang="en-GB" sz="1600" i="1" dirty="0"/>
              <a:t>because I want to feed him as well and I can’t if she’s breastfeeding all the time. </a:t>
            </a:r>
            <a:r>
              <a:rPr lang="en-GB" sz="1600" dirty="0"/>
              <a:t>(F3)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Engaging fathers with services</a:t>
            </a:r>
          </a:p>
        </p:txBody>
      </p:sp>
      <p:sp>
        <p:nvSpPr>
          <p:cNvPr id="54275"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Exclusion and marginalisation of their interests</a:t>
            </a: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Lack of information targeted specifically for fathers </a:t>
            </a: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Lack of opportunity for discussion around infant feeding; work commitment can prevent fathers attending antenatal appointments</a:t>
            </a:r>
          </a:p>
          <a:p>
            <a:pPr marL="358775"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A need for antenatal visits and maternity wards to be specifically welcoming to fathers</a:t>
            </a: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marL="358775" lvl="1" algn="l">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Inclusion &amp; Support </a:t>
            </a:r>
          </a:p>
          <a:p>
            <a:pPr marL="358775" lvl="1" algn="l">
              <a:buClr>
                <a:srgbClr val="FF0000"/>
              </a:buClr>
              <a:buFont typeface="Arial" charset="0"/>
              <a:buBlip>
                <a:blip r:embed="rId2"/>
              </a:buBlip>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12" name="AutoShape 15"/>
          <p:cNvSpPr>
            <a:spLocks noChangeArrowheads="1"/>
          </p:cNvSpPr>
          <p:nvPr/>
        </p:nvSpPr>
        <p:spPr bwMode="auto">
          <a:xfrm>
            <a:off x="1181100" y="1625600"/>
            <a:ext cx="7124700" cy="723900"/>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defRPr/>
            </a:pPr>
            <a:r>
              <a:rPr lang="en-GB" sz="1600" i="1" dirty="0"/>
              <a:t>It’s always about the mothers. I’ve noticed that. All the attention is around the women </a:t>
            </a:r>
            <a:r>
              <a:rPr lang="en-GB" sz="1600" dirty="0"/>
              <a:t>(MF4) </a:t>
            </a:r>
          </a:p>
        </p:txBody>
      </p:sp>
      <p:sp>
        <p:nvSpPr>
          <p:cNvPr id="5" name="Oval Callout 4"/>
          <p:cNvSpPr/>
          <p:nvPr/>
        </p:nvSpPr>
        <p:spPr>
          <a:xfrm>
            <a:off x="2903538" y="3860800"/>
            <a:ext cx="6022975" cy="1727200"/>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GB" sz="1600" i="1">
                <a:solidFill>
                  <a:srgbClr val="FFFFFF"/>
                </a:solidFill>
                <a:ea typeface="ＭＳ Ｐゴシック" pitchFamily="34" charset="-128"/>
              </a:rPr>
              <a:t>There wasn’t enough for the dads really.  We need more on things with regards to helping in the positioning of the baby. Even though it’s the women doing the breastfeeding, I think it’s important for the dads to be sort of taught how it’s done as well. </a:t>
            </a:r>
            <a:r>
              <a:rPr lang="en-GB" sz="1600">
                <a:solidFill>
                  <a:srgbClr val="FFFFFF"/>
                </a:solidFill>
                <a:ea typeface="ＭＳ Ｐゴシック" pitchFamily="34" charset="-128"/>
              </a:rPr>
              <a:t>(F5)</a:t>
            </a:r>
            <a:endParaRPr lang="en-US" sz="1600">
              <a:solidFill>
                <a:srgbClr val="FFFFFF"/>
              </a:solidFill>
              <a:ea typeface="ＭＳ Ｐゴシック" pitchFamily="34" charset="-128"/>
            </a:endParaRPr>
          </a:p>
        </p:txBody>
      </p:sp>
      <p:sp>
        <p:nvSpPr>
          <p:cNvPr id="7" name="AutoShape 15"/>
          <p:cNvSpPr>
            <a:spLocks noChangeArrowheads="1"/>
          </p:cNvSpPr>
          <p:nvPr/>
        </p:nvSpPr>
        <p:spPr bwMode="auto">
          <a:xfrm>
            <a:off x="465138" y="5805488"/>
            <a:ext cx="8678862" cy="1069975"/>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r>
              <a:rPr lang="en-GB" sz="1600" i="1">
                <a:solidFill>
                  <a:srgbClr val="FFFFFF"/>
                </a:solidFill>
                <a:ea typeface="ＭＳ Ｐゴシック" pitchFamily="34" charset="-128"/>
              </a:rPr>
              <a:t>She was like trying to let me see how I could help and it was great because once they went I was trying to watch and then pass on.... so, I liked being involved.  It was nice of them to involve me in it </a:t>
            </a:r>
            <a:endParaRPr lang="en-US" sz="1600">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latin typeface="Arial Bold" charset="0"/>
                <a:ea typeface="ＭＳ Ｐゴシック" pitchFamily="34" charset="-128"/>
                <a:cs typeface="Arial Bold" charset="0"/>
              </a:rPr>
              <a:t>Summary</a:t>
            </a:r>
            <a:endParaRPr lang="en-US" sz="2800" smtClean="0">
              <a:latin typeface="Arial Bold" charset="0"/>
              <a:ea typeface="ＭＳ Ｐゴシック" pitchFamily="34" charset="-128"/>
              <a:cs typeface="Arial Bold" charset="0"/>
            </a:endParaRPr>
          </a:p>
        </p:txBody>
      </p:sp>
      <p:sp>
        <p:nvSpPr>
          <p:cNvPr id="55299" name="Subtitle 2"/>
          <p:cNvSpPr>
            <a:spLocks noGrp="1"/>
          </p:cNvSpPr>
          <p:nvPr>
            <p:ph type="subTitle" idx="1"/>
          </p:nvPr>
        </p:nvSpPr>
        <p:spPr bwMode="auto">
          <a:xfrm>
            <a:off x="774700" y="10445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Fathers play a key role in facilitating and inhibiting breastfeeding</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000" smtClean="0">
                <a:solidFill>
                  <a:srgbClr val="898989"/>
                </a:solidFill>
                <a:latin typeface="Arial"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Some fathers conform to traditional gender norms within reproductive health – </a:t>
            </a:r>
            <a:r>
              <a:rPr lang="en-GB" sz="2000" i="1" smtClean="0">
                <a:solidFill>
                  <a:schemeClr val="tx1"/>
                </a:solidFill>
                <a:latin typeface="Calibri" pitchFamily="34" charset="0"/>
                <a:ea typeface="ＭＳ Ｐゴシック" pitchFamily="34" charset="-128"/>
                <a:cs typeface="Arial" charset="0"/>
              </a:rPr>
              <a:t>‘women’s business’ </a:t>
            </a:r>
          </a:p>
          <a:p>
            <a:pPr algn="l">
              <a:buClr>
                <a:srgbClr val="FF0000"/>
              </a:buClr>
              <a:buFont typeface="Wingdings" pitchFamily="2" charset="2"/>
              <a:buChar char="Ø"/>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000" smtClean="0">
                <a:solidFill>
                  <a:schemeClr val="tx1"/>
                </a:solidFill>
                <a:latin typeface="Calibri" pitchFamily="34" charset="0"/>
                <a:ea typeface="ＭＳ Ｐゴシック" pitchFamily="34" charset="-128"/>
                <a:cs typeface="Arial" charset="0"/>
              </a:rPr>
              <a:t> A more complex set of gender roles - some fathers want to become active participants in infant feeding but lack knowledge of how to do so.</a:t>
            </a:r>
          </a:p>
          <a:p>
            <a:pPr algn="l">
              <a:buClr>
                <a:srgbClr val="FF0000"/>
              </a:buClr>
              <a:buFont typeface="Wingdings" pitchFamily="2" charset="2"/>
              <a:buChar char="Ø"/>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rgbClr val="898989"/>
                </a:solidFill>
                <a:latin typeface="Arial"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Health professional practice focuses on mothers as ‘gatekeepers’ to child health &amp; arbiters of infant feeding decisions – fathers marginalised &amp; disengaged from health services</a:t>
            </a:r>
          </a:p>
          <a:p>
            <a:pPr algn="l">
              <a:buClr>
                <a:srgbClr val="FF0000"/>
              </a:buClr>
              <a:buFont typeface="Wingdings" pitchFamily="2" charset="2"/>
              <a:buChar char="Ø"/>
            </a:pPr>
            <a:endParaRPr lang="en-GB" sz="20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a:t>
            </a:r>
            <a:r>
              <a:rPr lang="en-GB" sz="2000" smtClean="0">
                <a:solidFill>
                  <a:schemeClr val="tx1"/>
                </a:solidFill>
                <a:latin typeface="Calibri" pitchFamily="34" charset="0"/>
                <a:ea typeface="ＭＳ Ｐゴシック" pitchFamily="34" charset="-128"/>
                <a:cs typeface="Arial" charset="0"/>
              </a:rPr>
              <a:t>Net outcome  - gendered nature of decision-making positions mothers as responsible for breastfeeding, and without effective practical &amp; affective support, renders them vulnerable to early cessation</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owerpoint impact pag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6323" name="TextBox 5"/>
          <p:cNvSpPr txBox="1">
            <a:spLocks noChangeArrowheads="1"/>
          </p:cNvSpPr>
          <p:nvPr/>
        </p:nvSpPr>
        <p:spPr bwMode="auto">
          <a:xfrm>
            <a:off x="736600" y="635000"/>
            <a:ext cx="3111500" cy="923925"/>
          </a:xfrm>
          <a:prstGeom prst="rect">
            <a:avLst/>
          </a:prstGeom>
          <a:noFill/>
          <a:ln w="9525">
            <a:noFill/>
            <a:miter lim="800000"/>
            <a:headEnd/>
            <a:tailEnd/>
          </a:ln>
        </p:spPr>
        <p:txBody>
          <a:bodyPr>
            <a:spAutoFit/>
          </a:bodyPr>
          <a:lstStyle/>
          <a:p>
            <a:pPr>
              <a:buClr>
                <a:srgbClr val="FF0000"/>
              </a:buClr>
            </a:pPr>
            <a:r>
              <a:rPr lang="en-GB" sz="2000">
                <a:solidFill>
                  <a:schemeClr val="bg1"/>
                </a:solidFill>
                <a:latin typeface="Calibri" pitchFamily="34" charset="0"/>
                <a:cs typeface="Arial" charset="0"/>
              </a:rPr>
              <a:t>Thank You </a:t>
            </a:r>
          </a:p>
          <a:p>
            <a:pPr>
              <a:buClr>
                <a:srgbClr val="FF0000"/>
              </a:buClr>
            </a:pPr>
            <a:r>
              <a:rPr lang="en-GB" sz="1600">
                <a:solidFill>
                  <a:schemeClr val="bg1"/>
                </a:solidFill>
                <a:latin typeface="Calibri" pitchFamily="34" charset="0"/>
                <a:cs typeface="Arial" charset="0"/>
              </a:rPr>
              <a:t>h.prosser@salford.ac.uk</a:t>
            </a:r>
          </a:p>
          <a:p>
            <a:endParaRPr lang="en-US" sz="1600">
              <a:solidFill>
                <a:schemeClr val="bg1"/>
              </a:solidFill>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bwMode="auto">
          <a:xfrm>
            <a:off x="1812925" y="381000"/>
            <a:ext cx="78486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Public Health Context</a:t>
            </a:r>
          </a:p>
        </p:txBody>
      </p:sp>
      <p:sp>
        <p:nvSpPr>
          <p:cNvPr id="38915" name="Subtitle 2"/>
          <p:cNvSpPr>
            <a:spLocks noGrp="1"/>
          </p:cNvSpPr>
          <p:nvPr>
            <p:ph type="subTitle" idx="1"/>
          </p:nvPr>
        </p:nvSpPr>
        <p:spPr bwMode="auto">
          <a:xfrm>
            <a:off x="774700" y="1231900"/>
            <a:ext cx="7848600" cy="5502275"/>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lnSpc>
                <a:spcPct val="80000"/>
              </a:lnSpc>
              <a:buClr>
                <a:srgbClr val="FF0000"/>
              </a:buClr>
              <a:buFont typeface="Wingdings" pitchFamily="2" charset="2"/>
              <a:buChar char="Ø"/>
            </a:pPr>
            <a:r>
              <a:rPr lang="en-GB" sz="2400" dirty="0" smtClean="0">
                <a:solidFill>
                  <a:schemeClr val="tx1"/>
                </a:solidFill>
                <a:latin typeface="Calibri" pitchFamily="34" charset="0"/>
                <a:ea typeface="ＭＳ Ｐゴシック" pitchFamily="34" charset="-128"/>
                <a:cs typeface="Arial" charset="0"/>
              </a:rPr>
              <a:t>Breastfeeding reduces child mortality &amp; promotes child health and development</a:t>
            </a:r>
          </a:p>
          <a:p>
            <a:pPr marL="457200" indent="-457200" algn="l" eaLnBrk="1" hangingPunct="1">
              <a:lnSpc>
                <a:spcPct val="80000"/>
              </a:lnSpc>
              <a:buClr>
                <a:srgbClr val="FF0000"/>
              </a:buClr>
              <a:buFont typeface="Wingdings" pitchFamily="2" charset="2"/>
              <a:buChar char="Ø"/>
            </a:pPr>
            <a:endParaRPr lang="en-GB" sz="2400" dirty="0" smtClean="0">
              <a:solidFill>
                <a:schemeClr val="tx1"/>
              </a:solidFill>
              <a:latin typeface="Calibri" pitchFamily="34" charset="0"/>
              <a:ea typeface="ＭＳ Ｐゴシック" pitchFamily="34" charset="-128"/>
              <a:cs typeface="Arial" charset="0"/>
            </a:endParaRPr>
          </a:p>
          <a:p>
            <a:pPr marL="457200" indent="-457200" algn="l" eaLnBrk="1" hangingPunct="1">
              <a:lnSpc>
                <a:spcPct val="80000"/>
              </a:lnSpc>
              <a:buClr>
                <a:srgbClr val="FF0000"/>
              </a:buClr>
              <a:buFont typeface="Wingdings" pitchFamily="2" charset="2"/>
              <a:buChar char="Ø"/>
            </a:pPr>
            <a:r>
              <a:rPr lang="en-GB" sz="2400" dirty="0" smtClean="0">
                <a:solidFill>
                  <a:schemeClr val="tx1"/>
                </a:solidFill>
                <a:latin typeface="Calibri" pitchFamily="34" charset="0"/>
                <a:ea typeface="ＭＳ Ｐゴシック" pitchFamily="34" charset="-128"/>
                <a:cs typeface="Arial" charset="0"/>
              </a:rPr>
              <a:t>WHO - exclusive breastfeeding for 1</a:t>
            </a:r>
            <a:r>
              <a:rPr lang="en-GB" sz="2400" baseline="30000" dirty="0" smtClean="0">
                <a:solidFill>
                  <a:schemeClr val="tx1"/>
                </a:solidFill>
                <a:latin typeface="Calibri" pitchFamily="34" charset="0"/>
                <a:ea typeface="ＭＳ Ｐゴシック" pitchFamily="34" charset="-128"/>
                <a:cs typeface="Arial" charset="0"/>
              </a:rPr>
              <a:t>st</a:t>
            </a:r>
            <a:r>
              <a:rPr lang="en-GB" sz="2400" dirty="0" smtClean="0">
                <a:solidFill>
                  <a:schemeClr val="tx1"/>
                </a:solidFill>
                <a:latin typeface="Calibri" pitchFamily="34" charset="0"/>
                <a:ea typeface="ＭＳ Ｐゴシック" pitchFamily="34" charset="-128"/>
                <a:cs typeface="Arial" charset="0"/>
              </a:rPr>
              <a:t> 6 months of life</a:t>
            </a:r>
          </a:p>
          <a:p>
            <a:pPr marL="457200" indent="-457200" algn="l" eaLnBrk="1" hangingPunct="1">
              <a:lnSpc>
                <a:spcPct val="80000"/>
              </a:lnSpc>
              <a:buClr>
                <a:srgbClr val="FF0000"/>
              </a:buClr>
              <a:buFont typeface="Wingdings" pitchFamily="2" charset="2"/>
              <a:buChar char="Ø"/>
            </a:pPr>
            <a:endParaRPr lang="en-GB" altLang="zh-CN" sz="2400" dirty="0" smtClean="0">
              <a:solidFill>
                <a:schemeClr val="tx1"/>
              </a:solidFill>
              <a:latin typeface="Calibri" pitchFamily="34" charset="0"/>
              <a:ea typeface="宋体" pitchFamily="2" charset="-122"/>
              <a:cs typeface="Arial" charset="0"/>
            </a:endParaRPr>
          </a:p>
          <a:p>
            <a:pPr marL="457200" indent="-457200" algn="l" eaLnBrk="1" hangingPunct="1">
              <a:lnSpc>
                <a:spcPct val="80000"/>
              </a:lnSpc>
              <a:buClr>
                <a:srgbClr val="FF0000"/>
              </a:buClr>
              <a:buFont typeface="Wingdings" pitchFamily="2" charset="2"/>
              <a:buChar char="Ø"/>
            </a:pPr>
            <a:r>
              <a:rPr lang="en-GB" altLang="zh-CN" sz="2400" dirty="0" smtClean="0">
                <a:solidFill>
                  <a:schemeClr val="tx1"/>
                </a:solidFill>
                <a:latin typeface="Calibri" pitchFamily="34" charset="0"/>
                <a:ea typeface="宋体" pitchFamily="2" charset="-122"/>
                <a:cs typeface="Arial" charset="0"/>
              </a:rPr>
              <a:t>Key priority for tackling health inequalities - women from deprived areas are least likely to breastfeed</a:t>
            </a:r>
          </a:p>
          <a:p>
            <a:pPr marL="457200" indent="-457200" algn="l" eaLnBrk="1" hangingPunct="1">
              <a:lnSpc>
                <a:spcPct val="80000"/>
              </a:lnSpc>
              <a:buClr>
                <a:srgbClr val="FF0000"/>
              </a:buClr>
              <a:buFont typeface="Wingdings" pitchFamily="2" charset="2"/>
              <a:buChar char="Ø"/>
            </a:pPr>
            <a:endParaRPr lang="en-GB" altLang="zh-CN" sz="2400" dirty="0" smtClean="0">
              <a:solidFill>
                <a:schemeClr val="tx1"/>
              </a:solidFill>
              <a:latin typeface="Calibri" pitchFamily="34" charset="0"/>
              <a:ea typeface="宋体" pitchFamily="2" charset="-122"/>
              <a:cs typeface="Arial" charset="0"/>
            </a:endParaRPr>
          </a:p>
          <a:p>
            <a:pPr marL="457200" indent="-457200" algn="l" eaLnBrk="1" hangingPunct="1">
              <a:lnSpc>
                <a:spcPct val="80000"/>
              </a:lnSpc>
              <a:buClr>
                <a:srgbClr val="FF0000"/>
              </a:buClr>
              <a:buFont typeface="Wingdings" pitchFamily="2" charset="2"/>
              <a:buChar char="Ø"/>
            </a:pPr>
            <a:r>
              <a:rPr lang="en-GB" altLang="zh-CN" sz="2400" dirty="0" smtClean="0">
                <a:solidFill>
                  <a:schemeClr val="tx1"/>
                </a:solidFill>
                <a:latin typeface="Calibri" pitchFamily="34" charset="0"/>
                <a:ea typeface="宋体" pitchFamily="2" charset="-122"/>
                <a:cs typeface="Arial" charset="0"/>
              </a:rPr>
              <a:t>Breastfeeding a local priority for health improvement - NW town - breastfeeding initiation 20% below national average; 24% at 6-8 weeks, compared with at least 50% nationally</a:t>
            </a:r>
          </a:p>
          <a:p>
            <a:pPr marL="457200" indent="-457200" algn="l">
              <a:lnSpc>
                <a:spcPct val="80000"/>
              </a:lnSpc>
            </a:pPr>
            <a:endParaRPr lang="en-US" sz="2400" dirty="0" smtClean="0">
              <a:solidFill>
                <a:srgbClr val="0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Aims</a:t>
            </a:r>
          </a:p>
        </p:txBody>
      </p:sp>
      <p:sp>
        <p:nvSpPr>
          <p:cNvPr id="39939"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dirty="0" smtClean="0">
                <a:solidFill>
                  <a:schemeClr val="tx1"/>
                </a:solidFill>
                <a:latin typeface="Calibri" pitchFamily="34" charset="0"/>
                <a:ea typeface="ＭＳ Ｐゴシック" pitchFamily="34" charset="-128"/>
                <a:cs typeface="Arial" charset="0"/>
              </a:rPr>
              <a:t>To identify the factors underlying infant feeding choice among parents living in areas of low breastfeeding</a:t>
            </a:r>
          </a:p>
          <a:p>
            <a:pPr algn="l">
              <a:buClr>
                <a:srgbClr val="FF0000"/>
              </a:buClr>
              <a:buFont typeface="Wingdings" pitchFamily="2" charset="2"/>
              <a:buChar char="Ø"/>
            </a:pPr>
            <a:endParaRPr lang="en-GB" sz="2400" dirty="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dirty="0" smtClean="0">
                <a:solidFill>
                  <a:schemeClr val="tx1"/>
                </a:solidFill>
                <a:latin typeface="Calibri" pitchFamily="34" charset="0"/>
                <a:ea typeface="ＭＳ Ｐゴシック" pitchFamily="34" charset="-128"/>
                <a:cs typeface="Arial" charset="0"/>
              </a:rPr>
              <a:t>To explore the differential reasons for choosing to breast or formula feed; and the reasons why some mothers who initiate breastfeeding continue beyond 8 weeks and others cease </a:t>
            </a:r>
            <a:r>
              <a:rPr lang="en-US" sz="2400" dirty="0" smtClean="0">
                <a:solidFill>
                  <a:schemeClr val="tx1"/>
                </a:solidFill>
                <a:latin typeface="Calibri" pitchFamily="34" charset="0"/>
                <a:ea typeface="ＭＳ Ｐゴシック" pitchFamily="34" charset="-128"/>
                <a:cs typeface="Arial" charset="0"/>
              </a:rPr>
              <a:t> </a:t>
            </a:r>
            <a:r>
              <a:rPr lang="en-GB" sz="2400" dirty="0" smtClean="0">
                <a:solidFill>
                  <a:schemeClr val="tx1"/>
                </a:solidFill>
                <a:latin typeface="Calibri" pitchFamily="34" charset="0"/>
                <a:ea typeface="ＭＳ Ｐゴシック" pitchFamily="34" charset="-128"/>
                <a:cs typeface="Arial" charset="0"/>
              </a:rPr>
              <a:t> </a:t>
            </a:r>
          </a:p>
          <a:p>
            <a:pPr algn="l">
              <a:buClr>
                <a:srgbClr val="FF0000"/>
              </a:buClr>
              <a:buFont typeface="Wingdings" pitchFamily="2" charset="2"/>
              <a:buChar char="Ø"/>
            </a:pPr>
            <a:endParaRPr lang="en-US" sz="2400" dirty="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dirty="0" smtClean="0">
                <a:solidFill>
                  <a:schemeClr val="tx1"/>
                </a:solidFill>
                <a:latin typeface="Calibri" pitchFamily="34" charset="0"/>
                <a:ea typeface="ＭＳ Ｐゴシック" pitchFamily="34" charset="-128"/>
                <a:cs typeface="Arial" charset="0"/>
              </a:rPr>
              <a:t>To explore fathers role and participation in infant feeding decisions and support of breastfeeding </a:t>
            </a:r>
            <a:r>
              <a:rPr lang="en-GB" sz="2400" dirty="0" smtClean="0">
                <a:solidFill>
                  <a:srgbClr val="FF0000"/>
                </a:solidFill>
                <a:latin typeface="Calibri" pitchFamily="34" charset="0"/>
                <a:ea typeface="ＭＳ Ｐゴシック" pitchFamily="34" charset="-128"/>
                <a:cs typeface="Arial" charset="0"/>
              </a:rPr>
              <a:t> </a:t>
            </a:r>
          </a:p>
          <a:p>
            <a:pPr algn="l">
              <a:buClr>
                <a:srgbClr val="FF0000"/>
              </a:buClr>
              <a:buFont typeface="Wingdings" pitchFamily="2" charset="2"/>
              <a:buChar char="Ø"/>
            </a:pPr>
            <a:endParaRPr lang="en-GB" sz="2400" dirty="0" smtClean="0">
              <a:solidFill>
                <a:srgbClr val="FF0000"/>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dirty="0" smtClean="0">
                <a:solidFill>
                  <a:srgbClr val="898989"/>
                </a:solidFill>
                <a:latin typeface="Arial" charset="0"/>
                <a:ea typeface="ＭＳ Ｐゴシック" pitchFamily="34" charset="-128"/>
                <a:cs typeface="Arial" charset="0"/>
              </a:rPr>
              <a:t> </a:t>
            </a:r>
            <a:r>
              <a:rPr lang="en-GB" sz="2400" dirty="0" smtClean="0">
                <a:solidFill>
                  <a:schemeClr val="tx1"/>
                </a:solidFill>
                <a:latin typeface="Calibri" pitchFamily="34" charset="0"/>
                <a:ea typeface="ＭＳ Ｐゴシック" pitchFamily="34" charset="-128"/>
                <a:cs typeface="Arial" charset="0"/>
              </a:rPr>
              <a:t>How to improve services to be more effective in promoting breastfeeding &amp; supporting women to breastfeed</a:t>
            </a:r>
          </a:p>
          <a:p>
            <a:pPr algn="l">
              <a:buClr>
                <a:srgbClr val="FF0000"/>
              </a:buClr>
              <a:buFont typeface="Wingdings" pitchFamily="2" charset="2"/>
              <a:buChar char="Ø"/>
            </a:pPr>
            <a:endParaRPr lang="en-GB" sz="2400" dirty="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dirty="0" smtClean="0">
              <a:solidFill>
                <a:schemeClr val="tx1"/>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4"/>
          <p:cNvSpPr>
            <a:spLocks noChangeArrowheads="1"/>
          </p:cNvSpPr>
          <p:nvPr/>
        </p:nvSpPr>
        <p:spPr bwMode="auto">
          <a:xfrm rot="5400000">
            <a:off x="3109119" y="-878681"/>
            <a:ext cx="3105150" cy="8964612"/>
          </a:xfrm>
          <a:prstGeom prst="triangle">
            <a:avLst>
              <a:gd name="adj" fmla="val 50000"/>
            </a:avLst>
          </a:prstGeom>
          <a:solidFill>
            <a:schemeClr val="accent2"/>
          </a:solidFill>
          <a:ln w="9525">
            <a:noFill/>
            <a:miter lim="800000"/>
            <a:headEnd/>
            <a:tailEnd/>
          </a:ln>
        </p:spPr>
        <p:txBody>
          <a:bodyPr wrap="none" anchor="ctr"/>
          <a:lstStyle/>
          <a:p>
            <a:endParaRPr lang="en-GB"/>
          </a:p>
        </p:txBody>
      </p:sp>
      <p:sp>
        <p:nvSpPr>
          <p:cNvPr id="41987" name="Rectangle 5"/>
          <p:cNvSpPr>
            <a:spLocks noChangeArrowheads="1"/>
          </p:cNvSpPr>
          <p:nvPr/>
        </p:nvSpPr>
        <p:spPr bwMode="auto">
          <a:xfrm>
            <a:off x="106363" y="1517650"/>
            <a:ext cx="2736850" cy="3783013"/>
          </a:xfrm>
          <a:prstGeom prst="rect">
            <a:avLst/>
          </a:prstGeom>
          <a:solidFill>
            <a:srgbClr val="3366CC">
              <a:alpha val="50195"/>
            </a:srgbClr>
          </a:solidFill>
          <a:ln w="9525" algn="ctr">
            <a:noFill/>
            <a:miter lim="800000"/>
            <a:headEnd/>
            <a:tailEnd/>
          </a:ln>
        </p:spPr>
        <p:txBody>
          <a:bodyPr wrap="none" anchor="ctr"/>
          <a:lstStyle/>
          <a:p>
            <a:pPr algn="ctr"/>
            <a:endParaRPr lang="en-GB"/>
          </a:p>
        </p:txBody>
      </p:sp>
      <p:sp>
        <p:nvSpPr>
          <p:cNvPr id="41988" name="Text Box 9"/>
          <p:cNvSpPr txBox="1">
            <a:spLocks noChangeArrowheads="1"/>
          </p:cNvSpPr>
          <p:nvPr/>
        </p:nvSpPr>
        <p:spPr bwMode="auto">
          <a:xfrm>
            <a:off x="250825" y="2393950"/>
            <a:ext cx="2233613" cy="1323975"/>
          </a:xfrm>
          <a:prstGeom prst="rect">
            <a:avLst/>
          </a:prstGeom>
          <a:noFill/>
          <a:ln w="9525">
            <a:noFill/>
            <a:miter lim="800000"/>
            <a:headEnd/>
            <a:tailEnd/>
          </a:ln>
        </p:spPr>
        <p:txBody>
          <a:bodyPr>
            <a:spAutoFit/>
          </a:bodyPr>
          <a:lstStyle/>
          <a:p>
            <a:r>
              <a:rPr lang="en-GB" sz="2000">
                <a:solidFill>
                  <a:schemeClr val="bg1"/>
                </a:solidFill>
                <a:latin typeface="Calibri" pitchFamily="34" charset="0"/>
              </a:rPr>
              <a:t>Areas of low breastfeeding in a town in NW England </a:t>
            </a:r>
            <a:endParaRPr lang="en-US" sz="2000">
              <a:solidFill>
                <a:schemeClr val="bg1"/>
              </a:solidFill>
              <a:latin typeface="Calibri" pitchFamily="34" charset="0"/>
            </a:endParaRPr>
          </a:p>
        </p:txBody>
      </p:sp>
      <p:sp>
        <p:nvSpPr>
          <p:cNvPr id="41989" name="Text Box 10"/>
          <p:cNvSpPr txBox="1">
            <a:spLocks noChangeArrowheads="1"/>
          </p:cNvSpPr>
          <p:nvPr/>
        </p:nvSpPr>
        <p:spPr bwMode="auto">
          <a:xfrm>
            <a:off x="468313" y="1557338"/>
            <a:ext cx="1081087" cy="461962"/>
          </a:xfrm>
          <a:prstGeom prst="rect">
            <a:avLst/>
          </a:prstGeom>
          <a:noFill/>
          <a:ln w="9525">
            <a:noFill/>
            <a:miter lim="800000"/>
            <a:headEnd/>
            <a:tailEnd/>
          </a:ln>
        </p:spPr>
        <p:txBody>
          <a:bodyPr wrap="none">
            <a:spAutoFit/>
          </a:bodyPr>
          <a:lstStyle/>
          <a:p>
            <a:r>
              <a:rPr lang="en-GB" sz="2400" b="1">
                <a:solidFill>
                  <a:schemeClr val="bg1"/>
                </a:solidFill>
                <a:latin typeface="Calibri" pitchFamily="34" charset="0"/>
              </a:rPr>
              <a:t>Setting</a:t>
            </a:r>
            <a:endParaRPr lang="en-US" sz="2400" b="1">
              <a:solidFill>
                <a:schemeClr val="bg1"/>
              </a:solidFill>
              <a:latin typeface="Calibri" pitchFamily="34" charset="0"/>
            </a:endParaRPr>
          </a:p>
        </p:txBody>
      </p:sp>
      <p:sp>
        <p:nvSpPr>
          <p:cNvPr id="41990" name="Text Box 11"/>
          <p:cNvSpPr txBox="1">
            <a:spLocks noChangeArrowheads="1"/>
          </p:cNvSpPr>
          <p:nvPr/>
        </p:nvSpPr>
        <p:spPr bwMode="auto">
          <a:xfrm>
            <a:off x="250825" y="4292600"/>
            <a:ext cx="184150" cy="369888"/>
          </a:xfrm>
          <a:prstGeom prst="rect">
            <a:avLst/>
          </a:prstGeom>
          <a:noFill/>
          <a:ln w="9525">
            <a:noFill/>
            <a:miter lim="800000"/>
            <a:headEnd/>
            <a:tailEnd/>
          </a:ln>
        </p:spPr>
        <p:txBody>
          <a:bodyPr wrap="none">
            <a:spAutoFit/>
          </a:bodyPr>
          <a:lstStyle/>
          <a:p>
            <a:endParaRPr lang="en-GB" b="1"/>
          </a:p>
        </p:txBody>
      </p:sp>
      <p:sp>
        <p:nvSpPr>
          <p:cNvPr id="41991" name="Rectangle 12"/>
          <p:cNvSpPr>
            <a:spLocks noChangeArrowheads="1"/>
          </p:cNvSpPr>
          <p:nvPr/>
        </p:nvSpPr>
        <p:spPr bwMode="auto">
          <a:xfrm>
            <a:off x="2916238" y="1517650"/>
            <a:ext cx="2736850" cy="3783013"/>
          </a:xfrm>
          <a:prstGeom prst="rect">
            <a:avLst/>
          </a:prstGeom>
          <a:solidFill>
            <a:srgbClr val="3399FF">
              <a:alpha val="50195"/>
            </a:srgbClr>
          </a:solidFill>
          <a:ln w="9525" algn="ctr">
            <a:noFill/>
            <a:miter lim="800000"/>
            <a:headEnd/>
            <a:tailEnd/>
          </a:ln>
        </p:spPr>
        <p:txBody>
          <a:bodyPr wrap="none" anchor="ctr"/>
          <a:lstStyle/>
          <a:p>
            <a:endParaRPr lang="en-GB"/>
          </a:p>
        </p:txBody>
      </p:sp>
      <p:sp>
        <p:nvSpPr>
          <p:cNvPr id="41992" name="Text Box 13"/>
          <p:cNvSpPr txBox="1">
            <a:spLocks noChangeArrowheads="1"/>
          </p:cNvSpPr>
          <p:nvPr/>
        </p:nvSpPr>
        <p:spPr bwMode="auto">
          <a:xfrm>
            <a:off x="3086100" y="2349500"/>
            <a:ext cx="2566988" cy="2678113"/>
          </a:xfrm>
          <a:prstGeom prst="rect">
            <a:avLst/>
          </a:prstGeom>
          <a:noFill/>
          <a:ln w="9525">
            <a:noFill/>
            <a:miter lim="800000"/>
            <a:headEnd/>
            <a:tailEnd/>
          </a:ln>
        </p:spPr>
        <p:txBody>
          <a:bodyPr>
            <a:spAutoFit/>
          </a:bodyPr>
          <a:lstStyle/>
          <a:p>
            <a:r>
              <a:rPr lang="en-GB" sz="2000">
                <a:solidFill>
                  <a:schemeClr val="bg1"/>
                </a:solidFill>
                <a:latin typeface="Calibri" pitchFamily="34" charset="0"/>
              </a:rPr>
              <a:t>Semi-structured </a:t>
            </a:r>
          </a:p>
          <a:p>
            <a:r>
              <a:rPr lang="en-GB" sz="2000">
                <a:solidFill>
                  <a:schemeClr val="bg1"/>
                </a:solidFill>
                <a:latin typeface="Calibri" pitchFamily="34" charset="0"/>
              </a:rPr>
              <a:t>interviews </a:t>
            </a:r>
            <a:r>
              <a:rPr lang="en-GB">
                <a:solidFill>
                  <a:schemeClr val="bg1"/>
                </a:solidFill>
                <a:latin typeface="Calibri" pitchFamily="34" charset="0"/>
              </a:rPr>
              <a:t>– </a:t>
            </a:r>
            <a:r>
              <a:rPr lang="en-US">
                <a:solidFill>
                  <a:schemeClr val="bg1"/>
                </a:solidFill>
                <a:latin typeface="Calibri" pitchFamily="34" charset="0"/>
                <a:cs typeface="Arial" charset="0"/>
              </a:rPr>
              <a:t>42 mothers </a:t>
            </a:r>
          </a:p>
          <a:p>
            <a:r>
              <a:rPr lang="en-US">
                <a:solidFill>
                  <a:schemeClr val="bg1"/>
                </a:solidFill>
                <a:latin typeface="Calibri" pitchFamily="34" charset="0"/>
                <a:cs typeface="Arial" charset="0"/>
              </a:rPr>
              <a:t>(age 23-44) + 24 fathers</a:t>
            </a:r>
          </a:p>
          <a:p>
            <a:r>
              <a:rPr lang="en-US">
                <a:solidFill>
                  <a:schemeClr val="bg1"/>
                </a:solidFill>
                <a:latin typeface="Calibri" pitchFamily="34" charset="0"/>
                <a:cs typeface="Arial" charset="0"/>
              </a:rPr>
              <a:t>(age18-40)</a:t>
            </a:r>
          </a:p>
          <a:p>
            <a:endParaRPr lang="en-GB">
              <a:solidFill>
                <a:schemeClr val="bg1"/>
              </a:solidFill>
              <a:latin typeface="Calibri" pitchFamily="34" charset="0"/>
            </a:endParaRPr>
          </a:p>
          <a:p>
            <a:r>
              <a:rPr lang="en-GB" sz="2000">
                <a:solidFill>
                  <a:schemeClr val="bg1"/>
                </a:solidFill>
                <a:latin typeface="Calibri" pitchFamily="34" charset="0"/>
              </a:rPr>
              <a:t>6 Focus groups </a:t>
            </a:r>
            <a:r>
              <a:rPr lang="en-GB">
                <a:solidFill>
                  <a:schemeClr val="bg1"/>
                </a:solidFill>
                <a:latin typeface="Calibri" pitchFamily="34" charset="0"/>
              </a:rPr>
              <a:t>– community</a:t>
            </a:r>
            <a:r>
              <a:rPr lang="en-US">
                <a:solidFill>
                  <a:schemeClr val="bg1"/>
                </a:solidFill>
                <a:latin typeface="Calibri" pitchFamily="34" charset="0"/>
                <a:cs typeface="Arial" charset="0"/>
              </a:rPr>
              <a:t>  &amp; hospital midwives; health visiting teams)</a:t>
            </a:r>
            <a:endParaRPr lang="en-GB">
              <a:solidFill>
                <a:schemeClr val="bg1"/>
              </a:solidFill>
              <a:latin typeface="Calibri" pitchFamily="34" charset="0"/>
            </a:endParaRPr>
          </a:p>
        </p:txBody>
      </p:sp>
      <p:sp>
        <p:nvSpPr>
          <p:cNvPr id="41993" name="Rectangle 14"/>
          <p:cNvSpPr>
            <a:spLocks noChangeArrowheads="1"/>
          </p:cNvSpPr>
          <p:nvPr/>
        </p:nvSpPr>
        <p:spPr bwMode="auto">
          <a:xfrm>
            <a:off x="5724525" y="1517650"/>
            <a:ext cx="3419475" cy="3783013"/>
          </a:xfrm>
          <a:prstGeom prst="rect">
            <a:avLst/>
          </a:prstGeom>
          <a:solidFill>
            <a:srgbClr val="33CCFF">
              <a:alpha val="50195"/>
            </a:srgbClr>
          </a:solidFill>
          <a:ln w="9525" algn="ctr">
            <a:noFill/>
            <a:miter lim="800000"/>
            <a:headEnd/>
            <a:tailEnd/>
          </a:ln>
        </p:spPr>
        <p:txBody>
          <a:bodyPr wrap="none" anchor="ctr"/>
          <a:lstStyle/>
          <a:p>
            <a:endParaRPr lang="en-GB"/>
          </a:p>
        </p:txBody>
      </p:sp>
      <p:sp>
        <p:nvSpPr>
          <p:cNvPr id="41994" name="Text Box 16"/>
          <p:cNvSpPr txBox="1">
            <a:spLocks noChangeArrowheads="1"/>
          </p:cNvSpPr>
          <p:nvPr/>
        </p:nvSpPr>
        <p:spPr bwMode="auto">
          <a:xfrm>
            <a:off x="3132138" y="1584325"/>
            <a:ext cx="2128837" cy="461963"/>
          </a:xfrm>
          <a:prstGeom prst="rect">
            <a:avLst/>
          </a:prstGeom>
          <a:noFill/>
          <a:ln w="9525">
            <a:noFill/>
            <a:miter lim="800000"/>
            <a:headEnd/>
            <a:tailEnd/>
          </a:ln>
        </p:spPr>
        <p:txBody>
          <a:bodyPr wrap="none">
            <a:spAutoFit/>
          </a:bodyPr>
          <a:lstStyle/>
          <a:p>
            <a:r>
              <a:rPr lang="en-GB" sz="2400" b="1">
                <a:solidFill>
                  <a:schemeClr val="bg1"/>
                </a:solidFill>
                <a:latin typeface="Calibri" pitchFamily="34" charset="0"/>
              </a:rPr>
              <a:t>Data Collection</a:t>
            </a:r>
            <a:endParaRPr lang="en-US" sz="2400" b="1">
              <a:solidFill>
                <a:schemeClr val="bg1"/>
              </a:solidFill>
              <a:latin typeface="Calibri" pitchFamily="34" charset="0"/>
            </a:endParaRPr>
          </a:p>
        </p:txBody>
      </p:sp>
      <p:sp>
        <p:nvSpPr>
          <p:cNvPr id="41995" name="Text Box 17"/>
          <p:cNvSpPr txBox="1">
            <a:spLocks noChangeArrowheads="1"/>
          </p:cNvSpPr>
          <p:nvPr/>
        </p:nvSpPr>
        <p:spPr bwMode="auto">
          <a:xfrm>
            <a:off x="5940425" y="1557338"/>
            <a:ext cx="1239838" cy="400050"/>
          </a:xfrm>
          <a:prstGeom prst="rect">
            <a:avLst/>
          </a:prstGeom>
          <a:noFill/>
          <a:ln w="9525">
            <a:noFill/>
            <a:miter lim="800000"/>
            <a:headEnd/>
            <a:tailEnd/>
          </a:ln>
        </p:spPr>
        <p:txBody>
          <a:bodyPr wrap="none">
            <a:spAutoFit/>
          </a:bodyPr>
          <a:lstStyle/>
          <a:p>
            <a:r>
              <a:rPr lang="en-GB" sz="2000" b="1">
                <a:solidFill>
                  <a:schemeClr val="bg1"/>
                </a:solidFill>
              </a:rPr>
              <a:t>Analysis</a:t>
            </a:r>
            <a:endParaRPr lang="en-US" sz="2000" b="1">
              <a:solidFill>
                <a:schemeClr val="bg1"/>
              </a:solidFill>
            </a:endParaRPr>
          </a:p>
        </p:txBody>
      </p:sp>
      <p:sp>
        <p:nvSpPr>
          <p:cNvPr id="41996" name="Text Box 18"/>
          <p:cNvSpPr txBox="1">
            <a:spLocks noChangeArrowheads="1"/>
          </p:cNvSpPr>
          <p:nvPr/>
        </p:nvSpPr>
        <p:spPr bwMode="auto">
          <a:xfrm>
            <a:off x="5902325" y="2349500"/>
            <a:ext cx="2486025" cy="1323975"/>
          </a:xfrm>
          <a:prstGeom prst="rect">
            <a:avLst/>
          </a:prstGeom>
          <a:noFill/>
          <a:ln w="9525">
            <a:noFill/>
            <a:miter lim="800000"/>
            <a:headEnd/>
            <a:tailEnd/>
          </a:ln>
        </p:spPr>
        <p:txBody>
          <a:bodyPr>
            <a:spAutoFit/>
          </a:bodyPr>
          <a:lstStyle/>
          <a:p>
            <a:r>
              <a:rPr lang="en-GB" sz="2000">
                <a:solidFill>
                  <a:schemeClr val="bg1"/>
                </a:solidFill>
                <a:latin typeface="Calibri" pitchFamily="34" charset="0"/>
              </a:rPr>
              <a:t>Interviews/focus groups audio-recorded &amp; transcribed verbatim</a:t>
            </a:r>
          </a:p>
        </p:txBody>
      </p:sp>
      <p:sp>
        <p:nvSpPr>
          <p:cNvPr id="41997" name="Text Box 19"/>
          <p:cNvSpPr txBox="1">
            <a:spLocks noChangeArrowheads="1"/>
          </p:cNvSpPr>
          <p:nvPr/>
        </p:nvSpPr>
        <p:spPr bwMode="auto">
          <a:xfrm>
            <a:off x="5949950" y="3873500"/>
            <a:ext cx="2703513" cy="1016000"/>
          </a:xfrm>
          <a:prstGeom prst="rect">
            <a:avLst/>
          </a:prstGeom>
          <a:noFill/>
          <a:ln w="9525">
            <a:noFill/>
            <a:miter lim="800000"/>
            <a:headEnd/>
            <a:tailEnd/>
          </a:ln>
        </p:spPr>
        <p:txBody>
          <a:bodyPr wrap="none">
            <a:spAutoFit/>
          </a:bodyPr>
          <a:lstStyle/>
          <a:p>
            <a:r>
              <a:rPr lang="en-GB" sz="2000">
                <a:solidFill>
                  <a:schemeClr val="bg1"/>
                </a:solidFill>
                <a:latin typeface="Calibri" pitchFamily="34" charset="0"/>
              </a:rPr>
              <a:t>Constant </a:t>
            </a:r>
          </a:p>
          <a:p>
            <a:r>
              <a:rPr lang="en-GB" sz="2000">
                <a:solidFill>
                  <a:schemeClr val="bg1"/>
                </a:solidFill>
                <a:latin typeface="Calibri" pitchFamily="34" charset="0"/>
              </a:rPr>
              <a:t>comparative &amp; thematic</a:t>
            </a:r>
          </a:p>
          <a:p>
            <a:r>
              <a:rPr lang="en-GB" sz="2000">
                <a:solidFill>
                  <a:schemeClr val="bg1"/>
                </a:solidFill>
                <a:latin typeface="Calibri" pitchFamily="34" charset="0"/>
              </a:rPr>
              <a:t>analyses</a:t>
            </a:r>
            <a:endParaRPr lang="en-US" sz="2000">
              <a:solidFill>
                <a:schemeClr val="bg1"/>
              </a:solidFill>
              <a:latin typeface="Calibri" pitchFamily="34" charset="0"/>
            </a:endParaRPr>
          </a:p>
        </p:txBody>
      </p:sp>
      <p:sp>
        <p:nvSpPr>
          <p:cNvPr id="41998" name="Rectangle 20"/>
          <p:cNvSpPr>
            <a:spLocks noChangeArrowheads="1"/>
          </p:cNvSpPr>
          <p:nvPr/>
        </p:nvSpPr>
        <p:spPr bwMode="auto">
          <a:xfrm>
            <a:off x="8532813" y="1517650"/>
            <a:ext cx="431800" cy="3062288"/>
          </a:xfrm>
          <a:prstGeom prst="rect">
            <a:avLst/>
          </a:prstGeom>
          <a:solidFill>
            <a:schemeClr val="accent2"/>
          </a:solidFill>
          <a:ln w="9525">
            <a:noFill/>
            <a:miter lim="800000"/>
            <a:headEnd/>
            <a:tailEnd/>
          </a:ln>
        </p:spPr>
        <p:txBody>
          <a:bodyPr wrap="none" anchor="ctr"/>
          <a:lstStyle/>
          <a:p>
            <a:pPr algn="ctr"/>
            <a:endParaRPr lang="en-GB">
              <a:solidFill>
                <a:schemeClr val="bg1"/>
              </a:solidFill>
            </a:endParaRPr>
          </a:p>
        </p:txBody>
      </p:sp>
      <p:sp>
        <p:nvSpPr>
          <p:cNvPr id="41999" name="Text Box 21"/>
          <p:cNvSpPr txBox="1">
            <a:spLocks noChangeArrowheads="1"/>
          </p:cNvSpPr>
          <p:nvPr/>
        </p:nvSpPr>
        <p:spPr bwMode="auto">
          <a:xfrm rot="-5400000">
            <a:off x="7832725" y="2779713"/>
            <a:ext cx="1851025" cy="368300"/>
          </a:xfrm>
          <a:prstGeom prst="rect">
            <a:avLst/>
          </a:prstGeom>
          <a:noFill/>
          <a:ln w="9525">
            <a:noFill/>
            <a:miter lim="800000"/>
            <a:headEnd/>
            <a:tailEnd/>
          </a:ln>
        </p:spPr>
        <p:txBody>
          <a:bodyPr wrap="none">
            <a:spAutoFit/>
          </a:bodyPr>
          <a:lstStyle/>
          <a:p>
            <a:r>
              <a:rPr lang="en-GB">
                <a:solidFill>
                  <a:schemeClr val="bg1"/>
                </a:solidFill>
              </a:rPr>
              <a:t>FINAL REPORT</a:t>
            </a:r>
            <a:endParaRPr lang="en-US">
              <a:solidFill>
                <a:schemeClr val="bg1"/>
              </a:solidFill>
            </a:endParaRPr>
          </a:p>
        </p:txBody>
      </p:sp>
      <p:sp>
        <p:nvSpPr>
          <p:cNvPr id="320537" name="Text Box 25"/>
          <p:cNvSpPr txBox="1">
            <a:spLocks noChangeArrowheads="1"/>
          </p:cNvSpPr>
          <p:nvPr/>
        </p:nvSpPr>
        <p:spPr bwMode="auto">
          <a:xfrm>
            <a:off x="3175" y="6021388"/>
            <a:ext cx="9140825" cy="835025"/>
          </a:xfrm>
          <a:prstGeom prst="rect">
            <a:avLst/>
          </a:prstGeom>
          <a:solidFill>
            <a:srgbClr val="3366CC"/>
          </a:solidFill>
          <a:ln w="9525">
            <a:noFill/>
            <a:miter lim="800000"/>
            <a:headEnd/>
            <a:tailEnd/>
          </a:ln>
        </p:spPr>
        <p:txBody>
          <a:bodyPr anchor="ctr"/>
          <a:lstStyle/>
          <a:p>
            <a:pPr marL="279400"/>
            <a:endParaRPr lang="en-GB" sz="2400" b="1">
              <a:solidFill>
                <a:schemeClr val="bg1"/>
              </a:solidFill>
            </a:endParaRPr>
          </a:p>
        </p:txBody>
      </p:sp>
      <p:sp>
        <p:nvSpPr>
          <p:cNvPr id="42001" name="Rectangle 2"/>
          <p:cNvSpPr>
            <a:spLocks noGrp="1" noChangeArrowheads="1"/>
          </p:cNvSpPr>
          <p:nvPr>
            <p:ph type="title"/>
          </p:nvPr>
        </p:nvSpPr>
        <p:spPr bwMode="auto">
          <a:xfrm>
            <a:off x="2047875" y="406400"/>
            <a:ext cx="6115050" cy="1035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latin typeface="Arial Bold" charset="0"/>
                <a:ea typeface="ＭＳ Ｐゴシック" pitchFamily="34" charset="-128"/>
                <a:cs typeface="Arial Bold" charset="0"/>
              </a:rPr>
              <a:t>Methodology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37"/>
                                        </p:tgtEl>
                                        <p:attrNameLst>
                                          <p:attrName>style.visibility</p:attrName>
                                        </p:attrNameLst>
                                      </p:cBhvr>
                                      <p:to>
                                        <p:strVal val="visible"/>
                                      </p:to>
                                    </p:set>
                                    <p:animEffect transition="in" filter="wipe(left)">
                                      <p:cBhvr>
                                        <p:cTn id="7" dur="500"/>
                                        <p:tgtEl>
                                          <p:spTgt spid="32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bwMode="auto">
          <a:xfrm>
            <a:off x="2047875" y="371475"/>
            <a:ext cx="6143625"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Sample &amp; Methods</a:t>
            </a:r>
          </a:p>
        </p:txBody>
      </p:sp>
      <p:sp>
        <p:nvSpPr>
          <p:cNvPr id="43011"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marL="0" lvl="1" algn="l">
              <a:buClr>
                <a:srgbClr val="FF0000"/>
              </a:buClr>
              <a:buFont typeface="Wingdings" pitchFamily="2" charset="2"/>
              <a:buChar char="Ø"/>
            </a:pPr>
            <a:r>
              <a:rPr lang="en-US" sz="2400" smtClean="0">
                <a:solidFill>
                  <a:schemeClr val="tx1"/>
                </a:solidFill>
                <a:latin typeface="Calibri" pitchFamily="34" charset="0"/>
                <a:ea typeface="ＭＳ Ｐゴシック" pitchFamily="34" charset="-128"/>
                <a:cs typeface="Arial" charset="0"/>
              </a:rPr>
              <a:t> 24 fathers </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12 fathers of breastfed babies; 8 fathers of formula-fed babies; 4 fathers of babies breastfed for &lt;6 weeks.</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All lived with the mother of their baby. </a:t>
            </a:r>
          </a:p>
          <a:p>
            <a:pPr marL="0" lvl="1"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Semi-structured interviews</a:t>
            </a:r>
            <a:endParaRPr lang="en-US" sz="2400" smtClean="0">
              <a:solidFill>
                <a:schemeClr val="tx1"/>
              </a:solidFill>
              <a:latin typeface="Calibri" pitchFamily="34" charset="0"/>
              <a:ea typeface="ＭＳ Ｐゴシック" pitchFamily="34" charset="-128"/>
              <a:cs typeface="Arial" charset="0"/>
            </a:endParaRPr>
          </a:p>
          <a:p>
            <a:pPr marL="457200" lvl="2" algn="l">
              <a:buClr>
                <a:srgbClr val="FF0000"/>
              </a:buClr>
            </a:pPr>
            <a:r>
              <a:rPr lang="en-GB" smtClean="0">
                <a:solidFill>
                  <a:schemeClr val="tx1"/>
                </a:solidFill>
                <a:latin typeface="Calibri" pitchFamily="34" charset="0"/>
                <a:ea typeface="ＭＳ Ｐゴシック" pitchFamily="34" charset="-128"/>
                <a:cs typeface="Arial" charset="0"/>
              </a:rPr>
              <a:t>	</a:t>
            </a:r>
            <a:r>
              <a:rPr lang="en-US" sz="2000" smtClean="0">
                <a:solidFill>
                  <a:schemeClr val="tx1"/>
                </a:solidFill>
                <a:latin typeface="Calibri" pitchFamily="34" charset="0"/>
                <a:ea typeface="ＭＳ Ｐゴシック" pitchFamily="34" charset="-128"/>
                <a:cs typeface="Arial" charset="0"/>
              </a:rPr>
              <a:t>11 joint interviews</a:t>
            </a:r>
          </a:p>
          <a:p>
            <a:pPr marL="914400" lvl="3" algn="l">
              <a:buClr>
                <a:srgbClr val="FF0000"/>
              </a:buClr>
            </a:pPr>
            <a:r>
              <a:rPr lang="en-US" smtClean="0">
                <a:solidFill>
                  <a:schemeClr val="tx1"/>
                </a:solidFill>
                <a:latin typeface="Calibri" pitchFamily="34" charset="0"/>
                <a:ea typeface="ＭＳ Ｐゴシック" pitchFamily="34" charset="-128"/>
                <a:cs typeface="Arial" charset="0"/>
              </a:rPr>
              <a:t>13 single interviews</a:t>
            </a:r>
          </a:p>
          <a:p>
            <a:pPr marL="0" lvl="1"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Interviews/analysis explored: </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Attitudes, beliefs &amp; concerns towards breast/formula feeding</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Involvement in decision-making &amp; support for infant feeding</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Sources of information about breastfeeding, information needs &amp; views and experiences of maternity services</a:t>
            </a:r>
          </a:p>
          <a:p>
            <a:pPr marL="457200" lvl="2" algn="l">
              <a:buClr>
                <a:srgbClr val="FF0000"/>
              </a:buClr>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How fathers’ attitudes &amp; involvement in infant feeding relate to notions of fatherhood</a:t>
            </a:r>
          </a:p>
          <a:p>
            <a:pPr marL="0" lvl="1"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marL="0" lvl="1"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endParaRPr lang="en-US" sz="2000" smtClean="0">
              <a:solidFill>
                <a:srgbClr val="0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bwMode="auto">
          <a:xfrm>
            <a:off x="2047875" y="371475"/>
            <a:ext cx="6143625"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Context</a:t>
            </a:r>
          </a:p>
        </p:txBody>
      </p:sp>
      <p:sp>
        <p:nvSpPr>
          <p:cNvPr id="44035"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US" sz="2400" smtClean="0">
                <a:solidFill>
                  <a:schemeClr val="tx1"/>
                </a:solidFill>
                <a:latin typeface="Calibri" pitchFamily="34" charset="0"/>
                <a:ea typeface="ＭＳ Ｐゴシック" pitchFamily="34" charset="-128"/>
                <a:cs typeface="Arial" charset="0"/>
              </a:rPr>
              <a:t>The socio environment, and social relations,  central to explanations for infant feeding - </a:t>
            </a:r>
            <a:r>
              <a:rPr lang="en-GB" sz="2400" smtClean="0">
                <a:solidFill>
                  <a:schemeClr val="tx1"/>
                </a:solidFill>
                <a:latin typeface="Calibri" pitchFamily="34" charset="0"/>
                <a:ea typeface="ＭＳ Ｐゴシック" pitchFamily="34" charset="-128"/>
                <a:cs typeface="Arial" charset="0"/>
              </a:rPr>
              <a:t>biomedical aspects engage with the sphere of the social</a:t>
            </a:r>
          </a:p>
          <a:p>
            <a:pPr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individual (self-efficacy, expectations, personal dispositions, etc)</a:t>
            </a:r>
          </a:p>
          <a:p>
            <a:pPr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Interpersonal &amp; socio-cultural (attitudes of &amp; social interactions with family/friends, network support, cultural knowledge)</a:t>
            </a:r>
          </a:p>
          <a:p>
            <a:pPr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structural (organisational arrangements; service and information provision; health professional practices &amp; attitudes)</a:t>
            </a:r>
          </a:p>
          <a:p>
            <a:pPr lvl="1" algn="l">
              <a:buFont typeface="Arial" charset="0"/>
              <a:buBlip>
                <a:blip r:embed="rId2"/>
              </a:buBlip>
            </a:pPr>
            <a:r>
              <a:rPr lang="en-GB" sz="2000" smtClean="0">
                <a:solidFill>
                  <a:schemeClr val="tx1"/>
                </a:solidFill>
                <a:latin typeface="Calibri" pitchFamily="34" charset="0"/>
                <a:ea typeface="ＭＳ Ｐゴシック" pitchFamily="34" charset="-128"/>
                <a:cs typeface="Arial" charset="0"/>
              </a:rPr>
              <a:t>environmental (lack of social &amp; public spaces to breastfeed; social disapproval of breastfeeding)</a:t>
            </a:r>
            <a:r>
              <a:rPr lang="en-GB" smtClean="0">
                <a:solidFill>
                  <a:schemeClr val="bg1"/>
                </a:solidFill>
                <a:latin typeface="Calibri" pitchFamily="34" charset="0"/>
                <a:ea typeface="ＭＳ Ｐゴシック" pitchFamily="34" charset="-128"/>
                <a:cs typeface="Arial" charset="0"/>
              </a:rPr>
              <a:t>)</a:t>
            </a:r>
          </a:p>
          <a:p>
            <a:pPr algn="l">
              <a:buClr>
                <a:srgbClr val="FF0000"/>
              </a:buClr>
              <a:buFont typeface="Wingdings" pitchFamily="2" charset="2"/>
              <a:buChar char="Ø"/>
            </a:pPr>
            <a:r>
              <a:rPr lang="en-GB" altLang="zh-CN" sz="2400" smtClean="0">
                <a:solidFill>
                  <a:schemeClr val="tx1"/>
                </a:solidFill>
                <a:latin typeface="Calibri" pitchFamily="34" charset="0"/>
                <a:ea typeface="宋体" pitchFamily="2" charset="-122"/>
                <a:cs typeface="Arial" charset="0"/>
              </a:rPr>
              <a:t>Breastfeeding contingent upon formal &amp; informal support</a:t>
            </a:r>
          </a:p>
          <a:p>
            <a:pPr lvl="1" algn="l">
              <a:buClr>
                <a:srgbClr val="FF0000"/>
              </a:buClr>
              <a:buFont typeface="Arial" charset="0"/>
              <a:buBlip>
                <a:blip r:embed="rId2"/>
              </a:buBlip>
            </a:pPr>
            <a:r>
              <a:rPr lang="en-GB" altLang="zh-CN" sz="2000" smtClean="0">
                <a:solidFill>
                  <a:schemeClr val="tx1"/>
                </a:solidFill>
                <a:latin typeface="Calibri" pitchFamily="34" charset="0"/>
                <a:ea typeface="宋体" pitchFamily="2" charset="-122"/>
                <a:cs typeface="Arial" charset="0"/>
              </a:rPr>
              <a:t>Interactions with health services/health professionals at key sites &amp; times along the antenatal/postnatal pathway</a:t>
            </a:r>
          </a:p>
          <a:p>
            <a:pPr lvl="1" algn="l">
              <a:buClr>
                <a:srgbClr val="FF0000"/>
              </a:buClr>
              <a:buFont typeface="Arial" charset="0"/>
              <a:buBlip>
                <a:blip r:embed="rId2"/>
              </a:buBlip>
            </a:pPr>
            <a:r>
              <a:rPr lang="en-GB" sz="2000" smtClean="0">
                <a:solidFill>
                  <a:schemeClr val="tx1"/>
                </a:solidFill>
                <a:latin typeface="Calibri" pitchFamily="34" charset="0"/>
                <a:ea typeface="宋体" pitchFamily="2" charset="-122"/>
                <a:cs typeface="Arial" charset="0"/>
              </a:rPr>
              <a:t>Support of fathers in deciding to breastfeed and in continuing to breastfeed</a:t>
            </a:r>
            <a:endParaRPr lang="en-GB" sz="2000" smtClean="0">
              <a:solidFill>
                <a:schemeClr val="tx1"/>
              </a:solidFill>
              <a:latin typeface="Calibri" pitchFamily="34" charset="0"/>
              <a:ea typeface="ＭＳ Ｐゴシック" pitchFamily="34" charset="-128"/>
              <a:cs typeface="Arial" charset="0"/>
            </a:endParaRPr>
          </a:p>
          <a:p>
            <a:pPr lvl="1"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endParaRPr lang="en-US" sz="2000" smtClean="0">
              <a:solidFill>
                <a:srgbClr val="0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bwMode="auto">
          <a:xfrm>
            <a:off x="2181225" y="504825"/>
            <a:ext cx="6124575"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b="1" smtClean="0">
                <a:latin typeface="Arial Bold" charset="0"/>
                <a:ea typeface="ＭＳ Ｐゴシック" pitchFamily="34" charset="-128"/>
                <a:cs typeface="Arial Bold" charset="0"/>
              </a:rPr>
              <a:t>Themes identified</a:t>
            </a:r>
            <a:endParaRPr lang="en-US" sz="2800" smtClean="0">
              <a:latin typeface="Arial Bold" charset="0"/>
              <a:ea typeface="ＭＳ Ｐゴシック" pitchFamily="34" charset="-128"/>
              <a:cs typeface="Arial Bold" charset="0"/>
            </a:endParaRPr>
          </a:p>
        </p:txBody>
      </p:sp>
      <p:sp>
        <p:nvSpPr>
          <p:cNvPr id="45059" name="Subtitle 2"/>
          <p:cNvSpPr>
            <a:spLocks noGrp="1"/>
          </p:cNvSpPr>
          <p:nvPr>
            <p:ph type="subTitle" idx="1"/>
          </p:nvPr>
        </p:nvSpPr>
        <p:spPr bwMode="auto">
          <a:xfrm>
            <a:off x="774700" y="1355725"/>
            <a:ext cx="7848600" cy="5378450"/>
          </a:xfrm>
          <a:noFill/>
          <a:ln>
            <a:miter lim="800000"/>
            <a:headEnd/>
            <a:tailEnd/>
          </a:ln>
        </p:spPr>
        <p:txBody>
          <a:bodyPr vert="horz" wrap="square" lIns="91440" tIns="45720" rIns="91440" bIns="45720" numCol="1" anchor="t" anchorCtr="0" compatLnSpc="1">
            <a:prstTxWarp prst="textNoShape">
              <a:avLst/>
            </a:prstTxWarp>
          </a:bodyPr>
          <a:lstStyle/>
          <a:p>
            <a:pPr algn="l">
              <a:lnSpc>
                <a:spcPct val="150000"/>
              </a:lnSpc>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Normative Expectations – infant feeding a biological, bodily practice</a:t>
            </a:r>
          </a:p>
          <a:p>
            <a:pPr algn="l">
              <a:lnSpc>
                <a:spcPct val="150000"/>
              </a:lnSpc>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Support &amp; gendered social roles</a:t>
            </a:r>
            <a:endParaRPr lang="en-GB" sz="2400" smtClean="0">
              <a:solidFill>
                <a:srgbClr val="FF0000"/>
              </a:solidFill>
              <a:latin typeface="Calibri" pitchFamily="34" charset="0"/>
              <a:ea typeface="ＭＳ Ｐゴシック" pitchFamily="34" charset="-128"/>
              <a:cs typeface="Arial" charset="0"/>
            </a:endParaRPr>
          </a:p>
          <a:p>
            <a:pPr algn="l">
              <a:lnSpc>
                <a:spcPct val="150000"/>
              </a:lnSpc>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Feeding, paternal identity and fathering role</a:t>
            </a:r>
          </a:p>
          <a:p>
            <a:pPr algn="l">
              <a:lnSpc>
                <a:spcPct val="150000"/>
              </a:lnSpc>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Fathers and health services</a:t>
            </a:r>
          </a:p>
          <a:p>
            <a:pPr algn="l">
              <a:lnSpc>
                <a:spcPct val="150000"/>
              </a:lnSpc>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bwMode="auto">
          <a:xfrm>
            <a:off x="2181225" y="504825"/>
            <a:ext cx="6124575"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Normative Expectations – Infant feeding as women’s business</a:t>
            </a:r>
          </a:p>
        </p:txBody>
      </p:sp>
      <p:sp>
        <p:nvSpPr>
          <p:cNvPr id="46083" name="Subtitle 2"/>
          <p:cNvSpPr>
            <a:spLocks noGrp="1"/>
          </p:cNvSpPr>
          <p:nvPr>
            <p:ph type="subTitle" idx="1"/>
          </p:nvPr>
        </p:nvSpPr>
        <p:spPr bwMode="auto">
          <a:xfrm>
            <a:off x="774700" y="1355725"/>
            <a:ext cx="7848600" cy="537845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Reluctance of fathers to participate in the study &amp; to talk about infant feeding – ‘</a:t>
            </a:r>
            <a:r>
              <a:rPr lang="en-GB" sz="2400" i="1" smtClean="0">
                <a:solidFill>
                  <a:schemeClr val="tx1"/>
                </a:solidFill>
                <a:latin typeface="Calibri" pitchFamily="34" charset="0"/>
                <a:ea typeface="ＭＳ Ｐゴシック" pitchFamily="34" charset="-128"/>
                <a:cs typeface="Arial" charset="0"/>
              </a:rPr>
              <a:t>nothing to talk about’, ‘not involved’, ‘too busy’</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Infant feeding choice operates outside fathers’ jurisdiction </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Conceptualised as a feminised concern  and women’s</a:t>
            </a:r>
            <a:r>
              <a:rPr lang="en-GB" sz="2400" smtClean="0">
                <a:solidFill>
                  <a:srgbClr val="FF0000"/>
                </a:solidFill>
                <a:latin typeface="Calibri" pitchFamily="34" charset="0"/>
                <a:ea typeface="ＭＳ Ｐゴシック" pitchFamily="34" charset="-128"/>
                <a:cs typeface="Arial" charset="0"/>
              </a:rPr>
              <a:t> </a:t>
            </a:r>
            <a:r>
              <a:rPr lang="en-GB" sz="2400" smtClean="0">
                <a:solidFill>
                  <a:schemeClr val="tx1"/>
                </a:solidFill>
                <a:latin typeface="Calibri" pitchFamily="34" charset="0"/>
                <a:ea typeface="ＭＳ Ｐゴシック" pitchFamily="34" charset="-128"/>
                <a:cs typeface="Arial" charset="0"/>
              </a:rPr>
              <a:t>business, associated with the biological and the physiological boundaries of the female body </a:t>
            </a: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 Mothers exercise a mandate over infant feeding decisions - however, father’s varied in the extent to which they took an interest in infant feeding &amp; engaged in discussion</a:t>
            </a: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bwMode="auto">
          <a:xfrm>
            <a:off x="2019300" y="371475"/>
            <a:ext cx="6286500" cy="850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latin typeface="Arial Bold" charset="0"/>
                <a:ea typeface="ＭＳ Ｐゴシック" pitchFamily="34" charset="-128"/>
                <a:cs typeface="Arial Bold" charset="0"/>
              </a:rPr>
              <a:t>Fathers as Bystanders</a:t>
            </a:r>
          </a:p>
        </p:txBody>
      </p:sp>
      <p:sp>
        <p:nvSpPr>
          <p:cNvPr id="47107" name="Subtitle 2"/>
          <p:cNvSpPr>
            <a:spLocks noGrp="1"/>
          </p:cNvSpPr>
          <p:nvPr>
            <p:ph type="subTitle" idx="1"/>
          </p:nvPr>
        </p:nvSpPr>
        <p:spPr bwMode="auto">
          <a:xfrm>
            <a:off x="774700" y="1222375"/>
            <a:ext cx="7848600" cy="5511800"/>
          </a:xfrm>
          <a:noFill/>
          <a:ln>
            <a:miter lim="800000"/>
            <a:headEnd/>
            <a:tailEnd/>
          </a:ln>
        </p:spPr>
        <p:txBody>
          <a:bodyPr vert="horz" wrap="square" lIns="91440" tIns="45720" rIns="91440" bIns="45720" numCol="1" anchor="t" anchorCtr="0" compatLnSpc="1">
            <a:prstTxWarp prst="textNoShape">
              <a:avLst/>
            </a:prstTxWarp>
          </a:bodyPr>
          <a:lstStyle/>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Absenteeism</a:t>
            </a:r>
            <a:endParaRPr lang="en-GB" sz="2400" smtClean="0">
              <a:solidFill>
                <a:srgbClr val="FF0000"/>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Neutrality</a:t>
            </a:r>
          </a:p>
          <a:p>
            <a:pPr algn="l">
              <a:buClr>
                <a:srgbClr val="FF0000"/>
              </a:buClr>
              <a:buFont typeface="Wingdings" pitchFamily="2" charset="2"/>
              <a:buChar char="Ø"/>
            </a:pPr>
            <a:endParaRPr lang="en-GB" sz="2400" smtClean="0">
              <a:solidFill>
                <a:srgbClr val="898989"/>
              </a:solidFill>
              <a:latin typeface="Arial"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Clr>
                <a:srgbClr val="FF0000"/>
              </a:buClr>
              <a:buFont typeface="Wingdings" pitchFamily="2" charset="2"/>
              <a:buChar char="Ø"/>
            </a:pPr>
            <a:r>
              <a:rPr lang="en-GB" sz="2400" smtClean="0">
                <a:solidFill>
                  <a:schemeClr val="tx1"/>
                </a:solidFill>
                <a:latin typeface="Calibri" pitchFamily="34" charset="0"/>
                <a:ea typeface="ＭＳ Ｐゴシック" pitchFamily="34" charset="-128"/>
                <a:cs typeface="Arial" charset="0"/>
              </a:rPr>
              <a:t>Sources of sanction</a:t>
            </a:r>
            <a:endParaRPr lang="en-GB" sz="2400" smtClean="0">
              <a:solidFill>
                <a:srgbClr val="FF0000"/>
              </a:solidFill>
              <a:latin typeface="Calibri" pitchFamily="34" charset="0"/>
              <a:ea typeface="ＭＳ Ｐゴシック" pitchFamily="34" charset="-128"/>
              <a:cs typeface="Arial" charset="0"/>
            </a:endParaRPr>
          </a:p>
          <a:p>
            <a:pPr algn="l">
              <a:buClr>
                <a:srgbClr val="FF0000"/>
              </a:buClr>
              <a:buFont typeface="Wingdings" pitchFamily="2" charset="2"/>
              <a:buChar char="Ø"/>
            </a:pPr>
            <a:endParaRPr lang="en-GB" sz="2400" smtClean="0">
              <a:solidFill>
                <a:schemeClr val="tx1"/>
              </a:solidFill>
              <a:latin typeface="Calibri" pitchFamily="34" charset="0"/>
              <a:ea typeface="ＭＳ Ｐゴシック" pitchFamily="34" charset="-128"/>
              <a:cs typeface="Arial" charset="0"/>
            </a:endParaRPr>
          </a:p>
          <a:p>
            <a:pPr algn="l">
              <a:buFont typeface="Wingdings" pitchFamily="2" charset="2"/>
              <a:buChar char="Ø"/>
            </a:pPr>
            <a:endParaRPr lang="en-US" sz="2000" smtClean="0">
              <a:solidFill>
                <a:schemeClr val="tx1"/>
              </a:solidFill>
              <a:latin typeface="Arial" charset="0"/>
              <a:ea typeface="ＭＳ Ｐゴシック" pitchFamily="34" charset="-128"/>
              <a:cs typeface="Arial" charset="0"/>
            </a:endParaRPr>
          </a:p>
        </p:txBody>
      </p:sp>
      <p:sp>
        <p:nvSpPr>
          <p:cNvPr id="6" name="Oval Callout 5"/>
          <p:cNvSpPr/>
          <p:nvPr/>
        </p:nvSpPr>
        <p:spPr>
          <a:xfrm>
            <a:off x="5356225" y="1430338"/>
            <a:ext cx="3267075" cy="1155700"/>
          </a:xfrm>
          <a:prstGeom prst="wedgeEllipseCallou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Well, it were her choice really. It's her body, isn't it?</a:t>
            </a:r>
            <a:r>
              <a:rPr lang="en-GB" sz="1600" dirty="0"/>
              <a:t>  (F6)</a:t>
            </a:r>
          </a:p>
        </p:txBody>
      </p:sp>
      <p:sp>
        <p:nvSpPr>
          <p:cNvPr id="8" name="Oval Callout 7"/>
          <p:cNvSpPr/>
          <p:nvPr/>
        </p:nvSpPr>
        <p:spPr>
          <a:xfrm>
            <a:off x="774700" y="1785938"/>
            <a:ext cx="3873500" cy="98107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i="1" dirty="0"/>
              <a:t>they’re her boobs, it’s up to her, it’s not up to me. </a:t>
            </a:r>
            <a:r>
              <a:rPr lang="en-GB" sz="1600" dirty="0"/>
              <a:t>F6 (MF7)</a:t>
            </a:r>
          </a:p>
        </p:txBody>
      </p:sp>
      <p:sp>
        <p:nvSpPr>
          <p:cNvPr id="10" name="AutoShape 14"/>
          <p:cNvSpPr>
            <a:spLocks noChangeArrowheads="1"/>
          </p:cNvSpPr>
          <p:nvPr/>
        </p:nvSpPr>
        <p:spPr bwMode="auto">
          <a:xfrm>
            <a:off x="4841875" y="2786063"/>
            <a:ext cx="4191000" cy="2106612"/>
          </a:xfrm>
          <a:prstGeom prst="wedgeEllipseCallout">
            <a:avLst>
              <a:gd name="adj1" fmla="val -30514"/>
              <a:gd name="adj2" fmla="val 57005"/>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r>
              <a:rPr lang="en-GB" sz="1600" i="1">
                <a:solidFill>
                  <a:srgbClr val="FFFFFF"/>
                </a:solidFill>
                <a:ea typeface="ＭＳ Ｐゴシック" pitchFamily="34" charset="-128"/>
              </a:rPr>
              <a:t>She talked to me about whether she should bottle-feed or breastfeed  and I said it was up to her; whatever she chose, I’d agree with , I’d support her anyway </a:t>
            </a:r>
            <a:r>
              <a:rPr lang="en-GB" sz="1600">
                <a:solidFill>
                  <a:srgbClr val="FFFFFF"/>
                </a:solidFill>
                <a:ea typeface="ＭＳ Ｐゴシック" pitchFamily="34" charset="-128"/>
              </a:rPr>
              <a:t>(M16, bottle feeding)</a:t>
            </a:r>
            <a:endParaRPr lang="en-US" sz="1600">
              <a:solidFill>
                <a:srgbClr val="FFFFFF"/>
              </a:solidFill>
              <a:ea typeface="ＭＳ Ｐゴシック" pitchFamily="34" charset="-128"/>
            </a:endParaRPr>
          </a:p>
        </p:txBody>
      </p:sp>
      <p:sp>
        <p:nvSpPr>
          <p:cNvPr id="7" name="AutoShape 15"/>
          <p:cNvSpPr>
            <a:spLocks noChangeArrowheads="1"/>
          </p:cNvSpPr>
          <p:nvPr/>
        </p:nvSpPr>
        <p:spPr bwMode="auto">
          <a:xfrm>
            <a:off x="219075" y="3409950"/>
            <a:ext cx="4622800" cy="1069975"/>
          </a:xfrm>
          <a:prstGeom prst="wedgeEllipseCallout">
            <a:avLst>
              <a:gd name="adj1" fmla="val 41227"/>
              <a:gd name="adj2" fmla="val 49130"/>
            </a:avLst>
          </a:prstGeom>
          <a:ln>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spAutoFit/>
          </a:bodyPr>
          <a:lstStyle/>
          <a:p>
            <a:pPr algn="ctr"/>
            <a:r>
              <a:rPr lang="en-GB" sz="1600" i="1">
                <a:solidFill>
                  <a:srgbClr val="FFFFFF"/>
                </a:solidFill>
                <a:ea typeface="ＭＳ Ｐゴシック" pitchFamily="34" charset="-128"/>
              </a:rPr>
              <a:t>I just left it up to her. I was quite happy with what she decided as long as she was happy. </a:t>
            </a:r>
            <a:r>
              <a:rPr lang="en-GB" sz="1600">
                <a:solidFill>
                  <a:srgbClr val="FFFFFF"/>
                </a:solidFill>
                <a:ea typeface="ＭＳ Ｐゴシック" pitchFamily="34" charset="-128"/>
              </a:rPr>
              <a:t>(F9)</a:t>
            </a:r>
            <a:endParaRPr lang="en-US" sz="1600">
              <a:solidFill>
                <a:srgbClr val="FFFFFF"/>
              </a:solidFill>
              <a:ea typeface="ＭＳ Ｐゴシック" pitchFamily="34" charset="-128"/>
            </a:endParaRPr>
          </a:p>
        </p:txBody>
      </p:sp>
      <p:sp>
        <p:nvSpPr>
          <p:cNvPr id="9" name="Oval Callout 8"/>
          <p:cNvSpPr/>
          <p:nvPr/>
        </p:nvSpPr>
        <p:spPr>
          <a:xfrm>
            <a:off x="555625" y="5240338"/>
            <a:ext cx="8185150" cy="11144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GB" sz="1600" i="1">
                <a:solidFill>
                  <a:srgbClr val="FFFFFF"/>
                </a:solidFill>
                <a:ea typeface="ＭＳ Ｐゴシック" pitchFamily="34" charset="-128"/>
              </a:rPr>
              <a:t>We probably didn’t discuss it before, but we went to the antenatal classes and we discussed it after that.  It wasn’t a case of shall we or shan’t we it was more, is it going to bother you if I do? </a:t>
            </a:r>
            <a:r>
              <a:rPr lang="en-GB" sz="1600">
                <a:solidFill>
                  <a:srgbClr val="FFFFFF"/>
                </a:solidFill>
                <a:ea typeface="ＭＳ Ｐゴシック" pitchFamily="34" charset="-128"/>
              </a:rPr>
              <a:t>(F2, breastfeeding)</a:t>
            </a:r>
            <a:endParaRPr lang="en-US" sz="1600">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lford Theme 1">
      <a:dk1>
        <a:sysClr val="windowText" lastClr="000000"/>
      </a:dk1>
      <a:lt1>
        <a:sysClr val="window" lastClr="FFFFFF"/>
      </a:lt1>
      <a:dk2>
        <a:srgbClr val="000000"/>
      </a:dk2>
      <a:lt2>
        <a:srgbClr val="FFFCF3"/>
      </a:lt2>
      <a:accent1>
        <a:srgbClr val="C60C30"/>
      </a:accent1>
      <a:accent2>
        <a:srgbClr val="009AA6"/>
      </a:accent2>
      <a:accent3>
        <a:srgbClr val="BED600"/>
      </a:accent3>
      <a:accent4>
        <a:srgbClr val="920075"/>
      </a:accent4>
      <a:accent5>
        <a:srgbClr val="B4B6B9"/>
      </a:accent5>
      <a:accent6>
        <a:srgbClr val="E05206"/>
      </a:accent6>
      <a:hlink>
        <a:srgbClr val="A5A5A5"/>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alford Theme 1">
      <a:dk1>
        <a:sysClr val="windowText" lastClr="000000"/>
      </a:dk1>
      <a:lt1>
        <a:sysClr val="window" lastClr="FFFFFF"/>
      </a:lt1>
      <a:dk2>
        <a:srgbClr val="000000"/>
      </a:dk2>
      <a:lt2>
        <a:srgbClr val="FFFCF3"/>
      </a:lt2>
      <a:accent1>
        <a:srgbClr val="C60C30"/>
      </a:accent1>
      <a:accent2>
        <a:srgbClr val="009AA6"/>
      </a:accent2>
      <a:accent3>
        <a:srgbClr val="BED600"/>
      </a:accent3>
      <a:accent4>
        <a:srgbClr val="920075"/>
      </a:accent4>
      <a:accent5>
        <a:srgbClr val="B4B6B9"/>
      </a:accent5>
      <a:accent6>
        <a:srgbClr val="E05206"/>
      </a:accent6>
      <a:hlink>
        <a:srgbClr val="A5A5A5"/>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4462</TotalTime>
  <Words>1823</Words>
  <Application>Microsoft Office PowerPoint</Application>
  <PresentationFormat>On-screen Show (4:3)</PresentationFormat>
  <Paragraphs>235</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3_Office Theme</vt:lpstr>
      <vt:lpstr>“They’re her boobs, it’s up to her, it’s not up to me”: Gendered dimensions of infant feeding decisions </vt:lpstr>
      <vt:lpstr>Public Health Context</vt:lpstr>
      <vt:lpstr>Aims</vt:lpstr>
      <vt:lpstr>Methodology </vt:lpstr>
      <vt:lpstr>Sample &amp; Methods</vt:lpstr>
      <vt:lpstr>Context</vt:lpstr>
      <vt:lpstr>Themes identified</vt:lpstr>
      <vt:lpstr>Normative Expectations – Infant feeding as women’s business</vt:lpstr>
      <vt:lpstr>Fathers as Bystanders</vt:lpstr>
      <vt:lpstr>Involved Fathers</vt:lpstr>
      <vt:lpstr>Negotiators</vt:lpstr>
      <vt:lpstr>Support</vt:lpstr>
      <vt:lpstr>Support</vt:lpstr>
      <vt:lpstr>Feeding a central constituent of paternal identity</vt:lpstr>
      <vt:lpstr>Men as Protectors</vt:lpstr>
      <vt:lpstr>Engaging fathers with services</vt:lpstr>
      <vt:lpstr>Summary</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crs115</dc:creator>
  <cp:lastModifiedBy>Prosser Helen</cp:lastModifiedBy>
  <cp:revision>292</cp:revision>
  <cp:lastPrinted>2011-07-20T09:45:37Z</cp:lastPrinted>
  <dcterms:created xsi:type="dcterms:W3CDTF">2011-07-28T07:55:18Z</dcterms:created>
  <dcterms:modified xsi:type="dcterms:W3CDTF">2011-11-09T10:40:28Z</dcterms:modified>
</cp:coreProperties>
</file>