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64" r:id="rId4"/>
    <p:sldId id="265" r:id="rId5"/>
    <p:sldId id="276" r:id="rId6"/>
    <p:sldId id="266" r:id="rId7"/>
    <p:sldId id="267" r:id="rId8"/>
    <p:sldId id="268" r:id="rId9"/>
    <p:sldId id="269" r:id="rId10"/>
    <p:sldId id="270" r:id="rId11"/>
    <p:sldId id="277" r:id="rId12"/>
    <p:sldId id="272" r:id="rId1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69363" autoAdjust="0"/>
  </p:normalViewPr>
  <p:slideViewPr>
    <p:cSldViewPr>
      <p:cViewPr varScale="1">
        <p:scale>
          <a:sx n="52" d="100"/>
          <a:sy n="52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6ADF691-7BA0-405E-8A54-3CA15C8468E6}" type="datetimeFigureOut">
              <a:rPr lang="en-GB"/>
              <a:pPr>
                <a:defRPr/>
              </a:pPr>
              <a:t>20/07/2011</a:t>
            </a:fld>
            <a:endParaRPr lang="en-GB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705604D9-6719-478D-9768-8BCAD21E16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09569AB-CC0E-4A0F-BE77-43DBC9091C04}" type="datetimeFigureOut">
              <a:rPr lang="en-GB"/>
              <a:pPr>
                <a:defRPr/>
              </a:pPr>
              <a:t>20/07/2011</a:t>
            </a:fld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6DD4BB4E-5A1F-4530-9B28-CB883BBDBE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F3403-F058-43E0-B7E2-73FD5224FF2A}" type="slidenum">
              <a:rPr lang="en-GB" smtClean="0">
                <a:cs typeface="Arial" charset="0"/>
              </a:rPr>
              <a:pPr/>
              <a:t>11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10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32164-4050-42F1-A975-28CCDD0123D6}" type="datetimeFigureOut">
              <a:rPr lang="fr-FR"/>
              <a:pPr>
                <a:defRPr/>
              </a:pPr>
              <a:t>20/07/2011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D2429-C167-486F-A780-40E3076B73D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64F25-4859-459A-83F3-CBF9B400332A}" type="datetimeFigureOut">
              <a:rPr lang="fr-FR"/>
              <a:pPr>
                <a:defRPr/>
              </a:pPr>
              <a:t>20/07/2011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9FBE-BC14-4021-B01B-66A967E647E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D6CC3-60A0-41EC-88F8-E6B82280EB14}" type="datetimeFigureOut">
              <a:rPr lang="fr-FR"/>
              <a:pPr>
                <a:defRPr/>
              </a:pPr>
              <a:t>20/07/2011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D2757-1D8E-4670-9D98-87F40785F54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1F016-1014-4D50-8BEE-9435DE2257FF}" type="datetimeFigureOut">
              <a:rPr lang="fr-FR"/>
              <a:pPr>
                <a:defRPr/>
              </a:pPr>
              <a:t>20/07/2011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15C51-8235-4B79-8F68-2AC44ACFADD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2409D-9FF0-440E-A786-62F49CB052D3}" type="datetimeFigureOut">
              <a:rPr lang="fr-FR"/>
              <a:pPr>
                <a:defRPr/>
              </a:pPr>
              <a:t>20/07/2011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D2546-5DE7-480F-B239-52E4BF81E0D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5DB39-E953-4A9D-91D8-1D4F85F5221D}" type="datetimeFigureOut">
              <a:rPr lang="fr-FR"/>
              <a:pPr>
                <a:defRPr/>
              </a:pPr>
              <a:t>20/07/2011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7769F-AE9F-4CC3-B6B9-99AA67D122D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EA718-FBCB-42BD-B8F6-C8E13AB11D80}" type="datetimeFigureOut">
              <a:rPr lang="fr-FR"/>
              <a:pPr>
                <a:defRPr/>
              </a:pPr>
              <a:t>20/07/2011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E3176-64D0-4EDC-9A7C-F352315DA4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A856A-4944-4FE4-9563-847820EB2F36}" type="datetimeFigureOut">
              <a:rPr lang="fr-FR"/>
              <a:pPr>
                <a:defRPr/>
              </a:pPr>
              <a:t>20/07/2011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74A2C-65AB-453F-A735-E5BA40C26AA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30D69-DFD3-497B-9D7B-11985711A079}" type="datetimeFigureOut">
              <a:rPr lang="fr-FR"/>
              <a:pPr>
                <a:defRPr/>
              </a:pPr>
              <a:t>20/07/2011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DFEB-A4B8-4BC6-A18F-35A2BEFD1BA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F332D-2219-4846-A74D-D3FEA2A4B78B}" type="datetimeFigureOut">
              <a:rPr lang="fr-FR"/>
              <a:pPr>
                <a:defRPr/>
              </a:pPr>
              <a:t>20/07/2011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B901A-ED84-4278-BD55-BED4E27151A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86DDE-71D9-4811-BF77-C6D6BA850970}" type="datetimeFigureOut">
              <a:rPr lang="fr-FR"/>
              <a:pPr>
                <a:defRPr/>
              </a:pPr>
              <a:t>20/07/2011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84D37-6733-463E-8A2A-AB9560F1A24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C2D3AB-51FE-47C5-8B8B-3841AF1E23E0}" type="datetimeFigureOut">
              <a:rPr lang="fr-FR"/>
              <a:pPr>
                <a:defRPr/>
              </a:pPr>
              <a:t>20/07/2011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16DBC1-669C-4C65-ACAE-848664604B8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k.g.radford@edu.salford.ac.uk" TargetMode="Externa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ctrTitle"/>
          </p:nvPr>
        </p:nvSpPr>
        <p:spPr>
          <a:xfrm>
            <a:off x="684213" y="1700213"/>
            <a:ext cx="7772400" cy="941387"/>
          </a:xfrm>
        </p:spPr>
        <p:txBody>
          <a:bodyPr/>
          <a:lstStyle/>
          <a:p>
            <a:pPr eaLnBrk="1" hangingPunct="1"/>
            <a:r>
              <a:rPr lang="fr-CA" sz="4000" smtClean="0">
                <a:solidFill>
                  <a:schemeClr val="bg1"/>
                </a:solidFill>
              </a:rPr>
              <a:t>Changes in the Values of Ecosystem Services along a Rural-Urban Gradient</a:t>
            </a:r>
            <a:endParaRPr lang="fr-FR" sz="4000" smtClean="0">
              <a:solidFill>
                <a:schemeClr val="bg1"/>
              </a:solidFill>
            </a:endParaRPr>
          </a:p>
        </p:txBody>
      </p:sp>
      <p:sp>
        <p:nvSpPr>
          <p:cNvPr id="15363" name="Sous-titre 2"/>
          <p:cNvSpPr>
            <a:spLocks noGrp="1"/>
          </p:cNvSpPr>
          <p:nvPr>
            <p:ph type="subTitle" idx="1"/>
          </p:nvPr>
        </p:nvSpPr>
        <p:spPr>
          <a:xfrm>
            <a:off x="1331913" y="3644900"/>
            <a:ext cx="6400800" cy="1752600"/>
          </a:xfrm>
        </p:spPr>
        <p:txBody>
          <a:bodyPr/>
          <a:lstStyle/>
          <a:p>
            <a:pPr eaLnBrk="1" hangingPunct="1"/>
            <a:r>
              <a:rPr lang="fr-FR" sz="2000" smtClean="0">
                <a:solidFill>
                  <a:schemeClr val="bg1"/>
                </a:solidFill>
              </a:rPr>
              <a:t>Kathleen Radford</a:t>
            </a:r>
          </a:p>
          <a:p>
            <a:pPr eaLnBrk="1" hangingPunct="1"/>
            <a:r>
              <a:rPr lang="fr-FR" sz="2000" smtClean="0">
                <a:solidFill>
                  <a:schemeClr val="bg1"/>
                </a:solidFill>
              </a:rPr>
              <a:t>University of Salford, 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2" descr="Templa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itre 1"/>
          <p:cNvSpPr>
            <a:spLocks noGrp="1"/>
          </p:cNvSpPr>
          <p:nvPr>
            <p:ph type="title" idx="4294967295"/>
          </p:nvPr>
        </p:nvSpPr>
        <p:spPr>
          <a:xfrm>
            <a:off x="2071688" y="274638"/>
            <a:ext cx="6615112" cy="1143000"/>
          </a:xfrm>
        </p:spPr>
        <p:txBody>
          <a:bodyPr/>
          <a:lstStyle/>
          <a:p>
            <a:pPr algn="l" eaLnBrk="1" hangingPunct="1"/>
            <a:r>
              <a:rPr lang="fr-CA" sz="4000" smtClean="0">
                <a:solidFill>
                  <a:srgbClr val="262626"/>
                </a:solidFill>
              </a:rPr>
              <a:t>Results: Provisioning Services</a:t>
            </a:r>
            <a:endParaRPr lang="fr-FR" sz="4000" smtClean="0">
              <a:solidFill>
                <a:srgbClr val="262626"/>
              </a:solidFill>
            </a:endParaRPr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2484438" y="1598613"/>
          <a:ext cx="6659562" cy="4494212"/>
        </p:xfrm>
        <a:graphic>
          <a:graphicData uri="http://schemas.openxmlformats.org/presentationml/2006/ole">
            <p:oleObj spid="_x0000_s38917" name="Worksheet" r:id="rId5" imgW="5591251" imgH="290511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Templa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1"/>
          <p:cNvSpPr txBox="1">
            <a:spLocks/>
          </p:cNvSpPr>
          <p:nvPr/>
        </p:nvSpPr>
        <p:spPr bwMode="auto">
          <a:xfrm>
            <a:off x="2071688" y="274638"/>
            <a:ext cx="66151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0000" lnSpcReduction="10000"/>
          </a:bodyPr>
          <a:lstStyle/>
          <a:p>
            <a:pPr>
              <a:defRPr/>
            </a:pPr>
            <a:r>
              <a:rPr lang="fr-CA" sz="400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Urban</a:t>
            </a:r>
            <a:r>
              <a:rPr lang="fr-CA" sz="40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CA" sz="400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environments</a:t>
            </a:r>
            <a:r>
              <a:rPr lang="fr-CA" sz="40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– the </a:t>
            </a:r>
            <a:r>
              <a:rPr lang="fr-CA" sz="400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problems</a:t>
            </a:r>
            <a:r>
              <a:rPr lang="fr-CA" sz="40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?</a:t>
            </a:r>
            <a:endParaRPr lang="fr-FR" sz="400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11413" y="1412875"/>
          <a:ext cx="6446837" cy="5341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008112"/>
                <a:gridCol w="936104"/>
                <a:gridCol w="1189864"/>
                <a:gridCol w="1008112"/>
              </a:tblGrid>
              <a:tr h="711043">
                <a:tc>
                  <a:txBody>
                    <a:bodyPr/>
                    <a:lstStyle/>
                    <a:p>
                      <a:r>
                        <a:rPr lang="en-GB" dirty="0" smtClean="0"/>
                        <a:t>Ecosystem </a:t>
                      </a:r>
                    </a:p>
                    <a:p>
                      <a:r>
                        <a:rPr lang="en-GB" dirty="0" smtClean="0"/>
                        <a:t>Service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Rural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Peri</a:t>
                      </a:r>
                      <a:r>
                        <a:rPr lang="en-GB" dirty="0" smtClean="0"/>
                        <a:t>-Urban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Suburban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Urban</a:t>
                      </a:r>
                      <a:endParaRPr lang="en-GB" dirty="0"/>
                    </a:p>
                  </a:txBody>
                  <a:tcPr/>
                </a:tc>
              </a:tr>
              <a:tr h="554230">
                <a:tc>
                  <a:txBody>
                    <a:bodyPr/>
                    <a:lstStyle/>
                    <a:p>
                      <a:r>
                        <a:rPr lang="en-GB" dirty="0" smtClean="0"/>
                        <a:t>Aesthetics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54230">
                <a:tc>
                  <a:txBody>
                    <a:bodyPr/>
                    <a:lstStyle/>
                    <a:p>
                      <a:r>
                        <a:rPr lang="en-GB" dirty="0" smtClean="0"/>
                        <a:t>Spiritual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54230">
                <a:tc>
                  <a:txBody>
                    <a:bodyPr/>
                    <a:lstStyle/>
                    <a:p>
                      <a:r>
                        <a:rPr lang="en-GB" dirty="0" smtClean="0"/>
                        <a:t>Recreation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65933">
                <a:tc>
                  <a:txBody>
                    <a:bodyPr/>
                    <a:lstStyle/>
                    <a:p>
                      <a:r>
                        <a:rPr lang="en-GB" dirty="0" smtClean="0"/>
                        <a:t>Climate Change A&amp;M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54230">
                <a:tc>
                  <a:txBody>
                    <a:bodyPr/>
                    <a:lstStyle/>
                    <a:p>
                      <a:r>
                        <a:rPr lang="en-GB" dirty="0" smtClean="0"/>
                        <a:t>Noise Buffering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54230">
                <a:tc>
                  <a:txBody>
                    <a:bodyPr/>
                    <a:lstStyle/>
                    <a:p>
                      <a:r>
                        <a:rPr lang="en-GB" dirty="0" smtClean="0"/>
                        <a:t>Pollination</a:t>
                      </a:r>
                      <a:r>
                        <a:rPr lang="en-GB" baseline="0" dirty="0" smtClean="0"/>
                        <a:t> Potential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54230">
                <a:tc>
                  <a:txBody>
                    <a:bodyPr/>
                    <a:lstStyle/>
                    <a:p>
                      <a:r>
                        <a:rPr lang="en-GB" dirty="0" smtClean="0"/>
                        <a:t>Biodiversity Potential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54230">
                <a:tc>
                  <a:txBody>
                    <a:bodyPr/>
                    <a:lstStyle/>
                    <a:p>
                      <a:r>
                        <a:rPr lang="en-GB" dirty="0" smtClean="0"/>
                        <a:t>Water Flow Regulation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own Arrow 7"/>
          <p:cNvSpPr>
            <a:spLocks noChangeArrowheads="1"/>
          </p:cNvSpPr>
          <p:nvPr/>
        </p:nvSpPr>
        <p:spPr bwMode="auto">
          <a:xfrm>
            <a:off x="5219700" y="3357563"/>
            <a:ext cx="46038" cy="358775"/>
          </a:xfrm>
          <a:prstGeom prst="downArrow">
            <a:avLst>
              <a:gd name="adj1" fmla="val 50000"/>
              <a:gd name="adj2" fmla="val 49464"/>
            </a:avLst>
          </a:prstGeom>
          <a:solidFill>
            <a:schemeClr val="accent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" name="Down Arrow 9"/>
          <p:cNvSpPr>
            <a:spLocks noChangeArrowheads="1"/>
          </p:cNvSpPr>
          <p:nvPr/>
        </p:nvSpPr>
        <p:spPr bwMode="auto">
          <a:xfrm>
            <a:off x="8316913" y="2205038"/>
            <a:ext cx="44450" cy="360362"/>
          </a:xfrm>
          <a:prstGeom prst="downArrow">
            <a:avLst>
              <a:gd name="adj1" fmla="val 50000"/>
              <a:gd name="adj2" fmla="val 51458"/>
            </a:avLst>
          </a:prstGeom>
          <a:solidFill>
            <a:schemeClr val="accent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>
            <a:off x="8316913" y="2781300"/>
            <a:ext cx="44450" cy="360363"/>
          </a:xfrm>
          <a:prstGeom prst="downArrow">
            <a:avLst>
              <a:gd name="adj1" fmla="val 50000"/>
              <a:gd name="adj2" fmla="val 51458"/>
            </a:avLst>
          </a:prstGeom>
          <a:solidFill>
            <a:schemeClr val="accent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Down Arrow 11"/>
          <p:cNvSpPr>
            <a:spLocks noChangeArrowheads="1"/>
          </p:cNvSpPr>
          <p:nvPr/>
        </p:nvSpPr>
        <p:spPr bwMode="auto">
          <a:xfrm>
            <a:off x="5219700" y="3933825"/>
            <a:ext cx="46038" cy="358775"/>
          </a:xfrm>
          <a:prstGeom prst="downArrow">
            <a:avLst>
              <a:gd name="adj1" fmla="val 50000"/>
              <a:gd name="adj2" fmla="val 49464"/>
            </a:avLst>
          </a:prstGeom>
          <a:solidFill>
            <a:schemeClr val="accent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>
            <a:off x="6227763" y="3933825"/>
            <a:ext cx="46037" cy="358775"/>
          </a:xfrm>
          <a:prstGeom prst="downArrow">
            <a:avLst>
              <a:gd name="adj1" fmla="val 50000"/>
              <a:gd name="adj2" fmla="val 49465"/>
            </a:avLst>
          </a:prstGeom>
          <a:solidFill>
            <a:schemeClr val="accent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Down Arrow 13"/>
          <p:cNvSpPr>
            <a:spLocks noChangeArrowheads="1"/>
          </p:cNvSpPr>
          <p:nvPr/>
        </p:nvSpPr>
        <p:spPr bwMode="auto">
          <a:xfrm>
            <a:off x="8388350" y="4581525"/>
            <a:ext cx="46038" cy="360363"/>
          </a:xfrm>
          <a:prstGeom prst="downArrow">
            <a:avLst>
              <a:gd name="adj1" fmla="val 50000"/>
              <a:gd name="adj2" fmla="val 49683"/>
            </a:avLst>
          </a:prstGeom>
          <a:solidFill>
            <a:schemeClr val="accent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Down Arrow 14"/>
          <p:cNvSpPr>
            <a:spLocks noChangeArrowheads="1"/>
          </p:cNvSpPr>
          <p:nvPr/>
        </p:nvSpPr>
        <p:spPr bwMode="auto">
          <a:xfrm>
            <a:off x="7235825" y="4581525"/>
            <a:ext cx="46038" cy="360363"/>
          </a:xfrm>
          <a:prstGeom prst="downArrow">
            <a:avLst>
              <a:gd name="adj1" fmla="val 50000"/>
              <a:gd name="adj2" fmla="val 49683"/>
            </a:avLst>
          </a:prstGeom>
          <a:solidFill>
            <a:schemeClr val="accent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Down Arrow 15"/>
          <p:cNvSpPr>
            <a:spLocks noChangeArrowheads="1"/>
          </p:cNvSpPr>
          <p:nvPr/>
        </p:nvSpPr>
        <p:spPr bwMode="auto">
          <a:xfrm>
            <a:off x="8388350" y="5084763"/>
            <a:ext cx="46038" cy="358775"/>
          </a:xfrm>
          <a:prstGeom prst="downArrow">
            <a:avLst>
              <a:gd name="adj1" fmla="val 50000"/>
              <a:gd name="adj2" fmla="val 49464"/>
            </a:avLst>
          </a:prstGeom>
          <a:solidFill>
            <a:schemeClr val="accent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Down Arrow 16"/>
          <p:cNvSpPr>
            <a:spLocks noChangeArrowheads="1"/>
          </p:cNvSpPr>
          <p:nvPr/>
        </p:nvSpPr>
        <p:spPr bwMode="auto">
          <a:xfrm>
            <a:off x="8388350" y="5661025"/>
            <a:ext cx="46038" cy="360363"/>
          </a:xfrm>
          <a:prstGeom prst="downArrow">
            <a:avLst>
              <a:gd name="adj1" fmla="val 50000"/>
              <a:gd name="adj2" fmla="val 49683"/>
            </a:avLst>
          </a:prstGeom>
          <a:solidFill>
            <a:schemeClr val="accent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Down Arrow 17"/>
          <p:cNvSpPr>
            <a:spLocks noChangeArrowheads="1"/>
          </p:cNvSpPr>
          <p:nvPr/>
        </p:nvSpPr>
        <p:spPr bwMode="auto">
          <a:xfrm>
            <a:off x="7235825" y="6237288"/>
            <a:ext cx="46038" cy="360362"/>
          </a:xfrm>
          <a:prstGeom prst="downArrow">
            <a:avLst>
              <a:gd name="adj1" fmla="val 50000"/>
              <a:gd name="adj2" fmla="val 49683"/>
            </a:avLst>
          </a:prstGeom>
          <a:solidFill>
            <a:schemeClr val="accent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Down Arrow 18"/>
          <p:cNvSpPr>
            <a:spLocks noChangeArrowheads="1"/>
          </p:cNvSpPr>
          <p:nvPr/>
        </p:nvSpPr>
        <p:spPr bwMode="auto">
          <a:xfrm>
            <a:off x="8388350" y="6237288"/>
            <a:ext cx="46038" cy="360362"/>
          </a:xfrm>
          <a:prstGeom prst="downArrow">
            <a:avLst>
              <a:gd name="adj1" fmla="val 50000"/>
              <a:gd name="adj2" fmla="val 49683"/>
            </a:avLst>
          </a:prstGeom>
          <a:solidFill>
            <a:schemeClr val="accent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1" name="Up Arrow 20"/>
          <p:cNvSpPr/>
          <p:nvPr/>
        </p:nvSpPr>
        <p:spPr>
          <a:xfrm>
            <a:off x="7235825" y="5084763"/>
            <a:ext cx="46038" cy="3603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Up Arrow 21"/>
          <p:cNvSpPr/>
          <p:nvPr/>
        </p:nvSpPr>
        <p:spPr>
          <a:xfrm>
            <a:off x="6227763" y="5661025"/>
            <a:ext cx="46037" cy="3603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Up Arrow 22"/>
          <p:cNvSpPr/>
          <p:nvPr/>
        </p:nvSpPr>
        <p:spPr>
          <a:xfrm>
            <a:off x="5219700" y="6237288"/>
            <a:ext cx="44450" cy="3603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Up Arrow 23"/>
          <p:cNvSpPr/>
          <p:nvPr/>
        </p:nvSpPr>
        <p:spPr>
          <a:xfrm>
            <a:off x="6227763" y="6237288"/>
            <a:ext cx="46037" cy="3603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Up Arrow 25"/>
          <p:cNvSpPr/>
          <p:nvPr/>
        </p:nvSpPr>
        <p:spPr>
          <a:xfrm>
            <a:off x="7235825" y="3357563"/>
            <a:ext cx="46038" cy="3587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Up Arrow 26"/>
          <p:cNvSpPr/>
          <p:nvPr/>
        </p:nvSpPr>
        <p:spPr>
          <a:xfrm>
            <a:off x="7235825" y="3933825"/>
            <a:ext cx="46038" cy="3587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Up Arrow 27"/>
          <p:cNvSpPr/>
          <p:nvPr/>
        </p:nvSpPr>
        <p:spPr>
          <a:xfrm>
            <a:off x="8388350" y="3933825"/>
            <a:ext cx="46038" cy="3587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Up Arrow 28"/>
          <p:cNvSpPr/>
          <p:nvPr/>
        </p:nvSpPr>
        <p:spPr>
          <a:xfrm>
            <a:off x="5219700" y="2205038"/>
            <a:ext cx="46038" cy="3603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Up Arrow 29"/>
          <p:cNvSpPr/>
          <p:nvPr/>
        </p:nvSpPr>
        <p:spPr>
          <a:xfrm>
            <a:off x="6227763" y="2781300"/>
            <a:ext cx="46037" cy="3603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Up Arrow 30"/>
          <p:cNvSpPr/>
          <p:nvPr/>
        </p:nvSpPr>
        <p:spPr>
          <a:xfrm>
            <a:off x="5219700" y="2781300"/>
            <a:ext cx="46038" cy="3603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Up Arrow 28"/>
          <p:cNvSpPr/>
          <p:nvPr/>
        </p:nvSpPr>
        <p:spPr>
          <a:xfrm>
            <a:off x="6227763" y="2205038"/>
            <a:ext cx="46037" cy="3603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Down Arrow 9"/>
          <p:cNvSpPr>
            <a:spLocks noChangeArrowheads="1"/>
          </p:cNvSpPr>
          <p:nvPr/>
        </p:nvSpPr>
        <p:spPr bwMode="auto">
          <a:xfrm>
            <a:off x="7235825" y="2205038"/>
            <a:ext cx="44450" cy="360362"/>
          </a:xfrm>
          <a:prstGeom prst="downArrow">
            <a:avLst>
              <a:gd name="adj1" fmla="val 50000"/>
              <a:gd name="adj2" fmla="val 51458"/>
            </a:avLst>
          </a:prstGeom>
          <a:solidFill>
            <a:schemeClr val="accent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Down Arrow 10"/>
          <p:cNvSpPr>
            <a:spLocks noChangeArrowheads="1"/>
          </p:cNvSpPr>
          <p:nvPr/>
        </p:nvSpPr>
        <p:spPr bwMode="auto">
          <a:xfrm>
            <a:off x="7235825" y="2781300"/>
            <a:ext cx="44450" cy="360363"/>
          </a:xfrm>
          <a:prstGeom prst="downArrow">
            <a:avLst>
              <a:gd name="adj1" fmla="val 50000"/>
              <a:gd name="adj2" fmla="val 51458"/>
            </a:avLst>
          </a:prstGeom>
          <a:solidFill>
            <a:schemeClr val="accent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" name="Up Arrow 30"/>
          <p:cNvSpPr/>
          <p:nvPr/>
        </p:nvSpPr>
        <p:spPr>
          <a:xfrm>
            <a:off x="5219700" y="4581525"/>
            <a:ext cx="46038" cy="3603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Up Arrow 30"/>
          <p:cNvSpPr/>
          <p:nvPr/>
        </p:nvSpPr>
        <p:spPr>
          <a:xfrm>
            <a:off x="6227763" y="4581525"/>
            <a:ext cx="46037" cy="3603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Up Arrow 30"/>
          <p:cNvSpPr/>
          <p:nvPr/>
        </p:nvSpPr>
        <p:spPr>
          <a:xfrm>
            <a:off x="6227763" y="5084763"/>
            <a:ext cx="46037" cy="3603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Down Arrow 15"/>
          <p:cNvSpPr>
            <a:spLocks noChangeArrowheads="1"/>
          </p:cNvSpPr>
          <p:nvPr/>
        </p:nvSpPr>
        <p:spPr bwMode="auto">
          <a:xfrm>
            <a:off x="5219700" y="5084763"/>
            <a:ext cx="46038" cy="358775"/>
          </a:xfrm>
          <a:prstGeom prst="downArrow">
            <a:avLst>
              <a:gd name="adj1" fmla="val 50000"/>
              <a:gd name="adj2" fmla="val 49464"/>
            </a:avLst>
          </a:prstGeom>
          <a:solidFill>
            <a:schemeClr val="accent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0960" name="Down Arrow 15"/>
          <p:cNvSpPr>
            <a:spLocks noChangeArrowheads="1"/>
          </p:cNvSpPr>
          <p:nvPr/>
        </p:nvSpPr>
        <p:spPr bwMode="auto">
          <a:xfrm>
            <a:off x="5219700" y="5661025"/>
            <a:ext cx="46038" cy="358775"/>
          </a:xfrm>
          <a:prstGeom prst="downArrow">
            <a:avLst>
              <a:gd name="adj1" fmla="val 50000"/>
              <a:gd name="adj2" fmla="val 49464"/>
            </a:avLst>
          </a:prstGeom>
          <a:solidFill>
            <a:schemeClr val="accent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0962" name="Down Arrow 15"/>
          <p:cNvSpPr>
            <a:spLocks noChangeArrowheads="1"/>
          </p:cNvSpPr>
          <p:nvPr/>
        </p:nvSpPr>
        <p:spPr bwMode="auto">
          <a:xfrm>
            <a:off x="7235825" y="5661025"/>
            <a:ext cx="46038" cy="358775"/>
          </a:xfrm>
          <a:prstGeom prst="downArrow">
            <a:avLst>
              <a:gd name="adj1" fmla="val 50000"/>
              <a:gd name="adj2" fmla="val 49464"/>
            </a:avLst>
          </a:prstGeom>
          <a:solidFill>
            <a:schemeClr val="accent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Templa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itre 1"/>
          <p:cNvSpPr>
            <a:spLocks noGrp="1"/>
          </p:cNvSpPr>
          <p:nvPr>
            <p:ph type="title" idx="4294967295"/>
          </p:nvPr>
        </p:nvSpPr>
        <p:spPr>
          <a:xfrm>
            <a:off x="2071688" y="274638"/>
            <a:ext cx="6615112" cy="1143000"/>
          </a:xfrm>
        </p:spPr>
        <p:txBody>
          <a:bodyPr/>
          <a:lstStyle/>
          <a:p>
            <a:pPr algn="l" eaLnBrk="1" hangingPunct="1"/>
            <a:r>
              <a:rPr lang="fr-CA" smtClean="0">
                <a:solidFill>
                  <a:srgbClr val="262626"/>
                </a:solidFill>
              </a:rPr>
              <a:t>Contact details:</a:t>
            </a:r>
            <a:endParaRPr lang="fr-FR" smtClean="0">
              <a:solidFill>
                <a:srgbClr val="262626"/>
              </a:solidFill>
            </a:endParaRPr>
          </a:p>
        </p:txBody>
      </p:sp>
      <p:pic>
        <p:nvPicPr>
          <p:cNvPr id="43011" name="Picture 6" descr="Urb-nat-logo-salford (small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4724400"/>
            <a:ext cx="35528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2484438" y="1268413"/>
            <a:ext cx="59753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45000"/>
              </a:lnSpc>
              <a:spcBef>
                <a:spcPct val="50000"/>
              </a:spcBef>
            </a:pPr>
            <a:endParaRPr lang="en-GB" sz="2800"/>
          </a:p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en-GB" sz="2800"/>
              <a:t>Kathleen Radford</a:t>
            </a:r>
          </a:p>
          <a:p>
            <a:pPr>
              <a:lnSpc>
                <a:spcPct val="45000"/>
              </a:lnSpc>
              <a:spcBef>
                <a:spcPct val="50000"/>
              </a:spcBef>
            </a:pPr>
            <a:endParaRPr lang="en-GB" sz="2800"/>
          </a:p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en-GB" sz="2400"/>
              <a:t>University of Salford, Manchester, UK</a:t>
            </a:r>
          </a:p>
          <a:p>
            <a:pPr>
              <a:lnSpc>
                <a:spcPct val="45000"/>
              </a:lnSpc>
              <a:spcBef>
                <a:spcPct val="50000"/>
              </a:spcBef>
            </a:pPr>
            <a:endParaRPr lang="en-GB" sz="2400"/>
          </a:p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en-GB" sz="2400"/>
              <a:t>Email: </a:t>
            </a:r>
            <a:r>
              <a:rPr lang="en-GB" sz="2400">
                <a:hlinkClick r:id="rId5"/>
              </a:rPr>
              <a:t>k.g.radford@edu.salford.ac.uk</a:t>
            </a:r>
            <a:endParaRPr lang="en-GB" sz="2400"/>
          </a:p>
          <a:p>
            <a:pPr>
              <a:lnSpc>
                <a:spcPct val="45000"/>
              </a:lnSpc>
              <a:spcBef>
                <a:spcPct val="50000"/>
              </a:spcBef>
            </a:pPr>
            <a:endParaRPr lang="en-GB" sz="2400"/>
          </a:p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en-GB" sz="2400"/>
              <a:t>www.els.salford.ac.uk/urbannature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c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2852738"/>
            <a:ext cx="30638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143000"/>
          </a:xfrm>
        </p:spPr>
        <p:txBody>
          <a:bodyPr/>
          <a:lstStyle/>
          <a:p>
            <a:pPr algn="l" eaLnBrk="1" hangingPunct="1"/>
            <a:r>
              <a:rPr lang="fr-CA" smtClean="0">
                <a:solidFill>
                  <a:srgbClr val="262626"/>
                </a:solidFill>
              </a:rPr>
              <a:t>Urban Environments</a:t>
            </a:r>
            <a:endParaRPr lang="fr-FR" smtClean="0">
              <a:solidFill>
                <a:srgbClr val="262626"/>
              </a:solidFill>
            </a:endParaRPr>
          </a:p>
        </p:txBody>
      </p:sp>
      <p:pic>
        <p:nvPicPr>
          <p:cNvPr id="4101" name="Picture 5" descr="Flood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4941888"/>
            <a:ext cx="24479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povert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1412875"/>
            <a:ext cx="24479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global-warmi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9975" y="1412875"/>
            <a:ext cx="24479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polar bea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68538" y="4941888"/>
            <a:ext cx="25193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Templa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2071688" y="274638"/>
            <a:ext cx="6615112" cy="114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fr-CA" sz="4000" smtClean="0">
                <a:solidFill>
                  <a:srgbClr val="262626"/>
                </a:solidFill>
              </a:rPr>
              <a:t>Ecosystem services important to urban environments</a:t>
            </a:r>
            <a:endParaRPr lang="fr-FR" sz="4000" smtClean="0">
              <a:solidFill>
                <a:srgbClr val="262626"/>
              </a:solidFill>
            </a:endParaRPr>
          </a:p>
        </p:txBody>
      </p:sp>
      <p:sp>
        <p:nvSpPr>
          <p:cNvPr id="19459" name="Espace réservé du contenu 2"/>
          <p:cNvSpPr>
            <a:spLocks noGrp="1"/>
          </p:cNvSpPr>
          <p:nvPr>
            <p:ph idx="4294967295"/>
          </p:nvPr>
        </p:nvSpPr>
        <p:spPr>
          <a:xfrm>
            <a:off x="2743200" y="1916113"/>
            <a:ext cx="6400800" cy="4037012"/>
          </a:xfrm>
        </p:spPr>
        <p:txBody>
          <a:bodyPr/>
          <a:lstStyle/>
          <a:p>
            <a:pPr eaLnBrk="1" hangingPunct="1"/>
            <a:r>
              <a:rPr lang="en-GB" sz="2000" smtClean="0"/>
              <a:t>Aesthetics</a:t>
            </a:r>
          </a:p>
          <a:p>
            <a:pPr eaLnBrk="1" hangingPunct="1"/>
            <a:r>
              <a:rPr lang="en-GB" sz="2000" smtClean="0"/>
              <a:t>Recreation</a:t>
            </a:r>
          </a:p>
          <a:p>
            <a:pPr eaLnBrk="1" hangingPunct="1"/>
            <a:r>
              <a:rPr lang="en-GB" sz="2000" smtClean="0"/>
              <a:t>Spiritual</a:t>
            </a:r>
          </a:p>
          <a:p>
            <a:pPr eaLnBrk="1" hangingPunct="1"/>
            <a:r>
              <a:rPr lang="en-GB" sz="2000" smtClean="0"/>
              <a:t>Genetic/ Biodiversity Conservation</a:t>
            </a:r>
          </a:p>
          <a:p>
            <a:pPr eaLnBrk="1" hangingPunct="1"/>
            <a:r>
              <a:rPr lang="en-GB" sz="2000" smtClean="0"/>
              <a:t>Air Quality</a:t>
            </a:r>
          </a:p>
          <a:p>
            <a:pPr eaLnBrk="1" hangingPunct="1"/>
            <a:r>
              <a:rPr lang="en-GB" sz="2000" smtClean="0"/>
              <a:t>Noise Buffering</a:t>
            </a:r>
          </a:p>
          <a:p>
            <a:pPr eaLnBrk="1" hangingPunct="1"/>
            <a:r>
              <a:rPr lang="en-GB" sz="2000" smtClean="0"/>
              <a:t>Climate</a:t>
            </a:r>
          </a:p>
          <a:p>
            <a:pPr eaLnBrk="1" hangingPunct="1"/>
            <a:r>
              <a:rPr lang="en-GB" sz="2000" smtClean="0"/>
              <a:t>Pollination</a:t>
            </a:r>
          </a:p>
          <a:p>
            <a:pPr eaLnBrk="1" hangingPunct="1"/>
            <a:r>
              <a:rPr lang="en-GB" sz="2000" smtClean="0"/>
              <a:t>Water Flow Regulation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Templa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2071688" y="274638"/>
            <a:ext cx="6615112" cy="114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fr-CA" sz="4000" smtClean="0">
                <a:solidFill>
                  <a:srgbClr val="262626"/>
                </a:solidFill>
              </a:rPr>
              <a:t>Valuing Ecosystem Services in Non-Economic Terms</a:t>
            </a:r>
            <a:endParaRPr lang="fr-FR" sz="4000" smtClean="0">
              <a:solidFill>
                <a:srgbClr val="262626"/>
              </a:solidFill>
            </a:endParaRPr>
          </a:p>
        </p:txBody>
      </p:sp>
      <p:graphicFrame>
        <p:nvGraphicFramePr>
          <p:cNvPr id="23569" name="Group 17"/>
          <p:cNvGraphicFramePr>
            <a:graphicFrameLocks noGrp="1"/>
          </p:cNvGraphicFramePr>
          <p:nvPr/>
        </p:nvGraphicFramePr>
        <p:xfrm>
          <a:off x="2555875" y="1700213"/>
          <a:ext cx="6096000" cy="487680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1246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Recreation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Recreation potential (number of opportunities available in public and private space).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Genetic / Biodiversity Conservation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Biodiversity potential (Shannon-Weiner Index)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6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Air Quality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Carbon sequestration (Tonnes of carbon sequestration acre</a:t>
                      </a:r>
                      <a:r>
                        <a:rPr kumimoji="0" lang="en-GB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-1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year</a:t>
                      </a:r>
                      <a:r>
                        <a:rPr kumimoji="0" lang="en-GB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-1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= 0.00335[%tree cover])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Noise Buffering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Assess if noise is a problem and whether physical attempts have been made to buffer noise.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16" name="Line 83"/>
          <p:cNvSpPr>
            <a:spLocks noChangeShapeType="1"/>
          </p:cNvSpPr>
          <p:nvPr/>
        </p:nvSpPr>
        <p:spPr bwMode="auto">
          <a:xfrm>
            <a:off x="4932363" y="3213100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Line 84"/>
          <p:cNvSpPr>
            <a:spLocks noChangeShapeType="1"/>
          </p:cNvSpPr>
          <p:nvPr/>
        </p:nvSpPr>
        <p:spPr bwMode="auto">
          <a:xfrm>
            <a:off x="4932363" y="1916113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Line 85"/>
          <p:cNvSpPr>
            <a:spLocks noChangeShapeType="1"/>
          </p:cNvSpPr>
          <p:nvPr/>
        </p:nvSpPr>
        <p:spPr bwMode="auto">
          <a:xfrm>
            <a:off x="4932363" y="5445125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Line 86"/>
          <p:cNvSpPr>
            <a:spLocks noChangeShapeType="1"/>
          </p:cNvSpPr>
          <p:nvPr/>
        </p:nvSpPr>
        <p:spPr bwMode="auto">
          <a:xfrm>
            <a:off x="4932363" y="4149725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Templa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2071688" y="274638"/>
            <a:ext cx="6615112" cy="114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fr-CA" sz="4000" smtClean="0">
                <a:solidFill>
                  <a:srgbClr val="262626"/>
                </a:solidFill>
              </a:rPr>
              <a:t>Valuing Ecosystem Services in Non-Economic Terms</a:t>
            </a:r>
            <a:endParaRPr lang="fr-FR" sz="4000" smtClean="0">
              <a:solidFill>
                <a:srgbClr val="262626"/>
              </a:solidFill>
            </a:endParaRPr>
          </a:p>
        </p:txBody>
      </p:sp>
      <p:graphicFrame>
        <p:nvGraphicFramePr>
          <p:cNvPr id="51243" name="Group 43"/>
          <p:cNvGraphicFramePr>
            <a:graphicFrameLocks noGrp="1"/>
          </p:cNvGraphicFramePr>
          <p:nvPr/>
        </p:nvGraphicFramePr>
        <p:xfrm>
          <a:off x="2555875" y="1700213"/>
          <a:ext cx="6096000" cy="4608512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176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Climate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Climate change adaptation and mitigation (assess measures implemented to adapt and mitigate)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Pollination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Pollination potential (abundance and diversity of flowering plants)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Water Flow Regulation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Maximum potential rainfall retention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(S = 2540/CN – 25.4)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62" name="Line 44"/>
          <p:cNvSpPr>
            <a:spLocks noChangeShapeType="1"/>
          </p:cNvSpPr>
          <p:nvPr/>
        </p:nvSpPr>
        <p:spPr bwMode="auto">
          <a:xfrm>
            <a:off x="5076825" y="5084763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Line 45"/>
          <p:cNvSpPr>
            <a:spLocks noChangeShapeType="1"/>
          </p:cNvSpPr>
          <p:nvPr/>
        </p:nvSpPr>
        <p:spPr bwMode="auto">
          <a:xfrm>
            <a:off x="5076825" y="3644900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46"/>
          <p:cNvSpPr>
            <a:spLocks noChangeShapeType="1"/>
          </p:cNvSpPr>
          <p:nvPr/>
        </p:nvSpPr>
        <p:spPr bwMode="auto">
          <a:xfrm>
            <a:off x="5076825" y="1916113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Templa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itre 1"/>
          <p:cNvSpPr>
            <a:spLocks noGrp="1"/>
          </p:cNvSpPr>
          <p:nvPr>
            <p:ph type="title" idx="4294967295"/>
          </p:nvPr>
        </p:nvSpPr>
        <p:spPr>
          <a:xfrm>
            <a:off x="2071688" y="274638"/>
            <a:ext cx="6615112" cy="1143000"/>
          </a:xfrm>
        </p:spPr>
        <p:txBody>
          <a:bodyPr/>
          <a:lstStyle/>
          <a:p>
            <a:pPr algn="l" eaLnBrk="1" hangingPunct="1"/>
            <a:r>
              <a:rPr lang="fr-CA" smtClean="0">
                <a:solidFill>
                  <a:srgbClr val="262626"/>
                </a:solidFill>
              </a:rPr>
              <a:t>New Assessment Tool</a:t>
            </a:r>
            <a:endParaRPr lang="fr-FR" smtClean="0">
              <a:solidFill>
                <a:srgbClr val="262626"/>
              </a:solidFill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2051050" y="1700213"/>
            <a:ext cx="604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Aesthetic and Spiritual Ecosystem Services</a:t>
            </a: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H="1">
            <a:off x="3132138" y="2205038"/>
            <a:ext cx="1944687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Line 7"/>
          <p:cNvSpPr>
            <a:spLocks noChangeShapeType="1"/>
          </p:cNvSpPr>
          <p:nvPr/>
        </p:nvSpPr>
        <p:spPr bwMode="auto">
          <a:xfrm>
            <a:off x="5076825" y="2205038"/>
            <a:ext cx="1871663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335713" y="3573463"/>
            <a:ext cx="280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Green Flag Award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2484438" y="3644900"/>
            <a:ext cx="3959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Residential Environment Assessment Tool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27653" grpId="0" animBg="1"/>
      <p:bldP spid="30728" grpId="0"/>
      <p:bldP spid="307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Templa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5" descr="Greater_Manc_M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0" y="3789363"/>
            <a:ext cx="1908175" cy="936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2" descr="Templa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itre 1"/>
          <p:cNvSpPr>
            <a:spLocks noGrp="1"/>
          </p:cNvSpPr>
          <p:nvPr>
            <p:ph type="title" idx="4294967295"/>
          </p:nvPr>
        </p:nvSpPr>
        <p:spPr>
          <a:xfrm>
            <a:off x="2071688" y="274638"/>
            <a:ext cx="6615112" cy="1143000"/>
          </a:xfrm>
        </p:spPr>
        <p:txBody>
          <a:bodyPr/>
          <a:lstStyle/>
          <a:p>
            <a:pPr algn="l" eaLnBrk="1" hangingPunct="1"/>
            <a:r>
              <a:rPr lang="fr-CA" smtClean="0">
                <a:solidFill>
                  <a:srgbClr val="262626"/>
                </a:solidFill>
              </a:rPr>
              <a:t>Results: Cultural Services</a:t>
            </a:r>
            <a:endParaRPr lang="fr-FR" smtClean="0">
              <a:solidFill>
                <a:srgbClr val="262626"/>
              </a:solidFill>
            </a:endParaRPr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2339975" y="1341438"/>
          <a:ext cx="6624638" cy="4805362"/>
        </p:xfrm>
        <a:graphic>
          <a:graphicData uri="http://schemas.openxmlformats.org/presentationml/2006/ole">
            <p:oleObj spid="_x0000_s34821" name="Worksheet" r:id="rId5" imgW="5591251" imgH="28956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2" descr="Templa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itre 1"/>
          <p:cNvSpPr>
            <a:spLocks noGrp="1"/>
          </p:cNvSpPr>
          <p:nvPr>
            <p:ph type="title" idx="4294967295"/>
          </p:nvPr>
        </p:nvSpPr>
        <p:spPr>
          <a:xfrm>
            <a:off x="2071688" y="274638"/>
            <a:ext cx="6615112" cy="1143000"/>
          </a:xfrm>
        </p:spPr>
        <p:txBody>
          <a:bodyPr/>
          <a:lstStyle/>
          <a:p>
            <a:pPr algn="l" eaLnBrk="1" hangingPunct="1"/>
            <a:r>
              <a:rPr lang="fr-CA" smtClean="0">
                <a:solidFill>
                  <a:srgbClr val="262626"/>
                </a:solidFill>
              </a:rPr>
              <a:t>Results: Regulatory Services</a:t>
            </a:r>
            <a:endParaRPr lang="fr-FR" smtClean="0">
              <a:solidFill>
                <a:srgbClr val="262626"/>
              </a:solidFill>
            </a:endParaRPr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2411413" y="1268413"/>
          <a:ext cx="6732587" cy="5256212"/>
        </p:xfrm>
        <a:graphic>
          <a:graphicData uri="http://schemas.openxmlformats.org/presentationml/2006/ole">
            <p:oleObj spid="_x0000_s36869" name="Worksheet" r:id="rId5" imgW="5591251" imgH="290511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195</Words>
  <Application>Microsoft Office PowerPoint</Application>
  <PresentationFormat>On-screen Show (4:3)</PresentationFormat>
  <Paragraphs>63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Thème Office</vt:lpstr>
      <vt:lpstr>Worksheet</vt:lpstr>
      <vt:lpstr>Changes in the Values of Ecosystem Services along a Rural-Urban Gradient</vt:lpstr>
      <vt:lpstr>Urban Environments</vt:lpstr>
      <vt:lpstr>Ecosystem services important to urban environments</vt:lpstr>
      <vt:lpstr>Valuing Ecosystem Services in Non-Economic Terms</vt:lpstr>
      <vt:lpstr>Valuing Ecosystem Services in Non-Economic Terms</vt:lpstr>
      <vt:lpstr>New Assessment Tool</vt:lpstr>
      <vt:lpstr>Slide 7</vt:lpstr>
      <vt:lpstr>Results: Cultural Services</vt:lpstr>
      <vt:lpstr>Results: Regulatory Services</vt:lpstr>
      <vt:lpstr>Results: Provisioning Services</vt:lpstr>
      <vt:lpstr>Slide 11</vt:lpstr>
      <vt:lpstr>Contact details: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Eric</dc:creator>
  <cp:lastModifiedBy>Information Services Division</cp:lastModifiedBy>
  <cp:revision>58</cp:revision>
  <dcterms:created xsi:type="dcterms:W3CDTF">2008-07-21T15:46:53Z</dcterms:created>
  <dcterms:modified xsi:type="dcterms:W3CDTF">2011-07-20T12:46:37Z</dcterms:modified>
</cp:coreProperties>
</file>