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7" r:id="rId2"/>
    <p:sldId id="283" r:id="rId3"/>
    <p:sldId id="258" r:id="rId4"/>
    <p:sldId id="259" r:id="rId5"/>
    <p:sldId id="260" r:id="rId6"/>
    <p:sldId id="261" r:id="rId7"/>
    <p:sldId id="262" r:id="rId8"/>
    <p:sldId id="281" r:id="rId9"/>
    <p:sldId id="263" r:id="rId10"/>
    <p:sldId id="269" r:id="rId11"/>
    <p:sldId id="266" r:id="rId12"/>
    <p:sldId id="267" r:id="rId13"/>
    <p:sldId id="282" r:id="rId14"/>
    <p:sldId id="270" r:id="rId15"/>
    <p:sldId id="271" r:id="rId16"/>
    <p:sldId id="272" r:id="rId17"/>
    <p:sldId id="273" r:id="rId18"/>
    <p:sldId id="274" r:id="rId19"/>
    <p:sldId id="275" r:id="rId20"/>
    <p:sldId id="276" r:id="rId21"/>
    <p:sldId id="277" r:id="rId22"/>
    <p:sldId id="278" r:id="rId23"/>
    <p:sldId id="280"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93" autoAdjust="0"/>
  </p:normalViewPr>
  <p:slideViewPr>
    <p:cSldViewPr>
      <p:cViewPr varScale="1">
        <p:scale>
          <a:sx n="83" d="100"/>
          <a:sy n="83" d="100"/>
        </p:scale>
        <p:origin x="-7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06/relationships/legacyDocTextInfo" Target="legacyDocTextInfo.bin"/><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ISD-STAFFFILE_SHAAPS_SERVER\SHAAPS\STAFFSHARE\ILS\aCollectionsAndLibraryServices\Systems\InstRepository\2%20Advocacy\Stats\2010\USIR%20stats%20201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0"/>
  <c:chart>
    <c:title>
      <c:tx>
        <c:rich>
          <a:bodyPr/>
          <a:lstStyle/>
          <a:p>
            <a:pPr>
              <a:defRPr/>
            </a:pPr>
            <a:r>
              <a:rPr lang="en-US" sz="1600" dirty="0"/>
              <a:t>Monthly deposits </a:t>
            </a:r>
          </a:p>
        </c:rich>
      </c:tx>
      <c:layout>
        <c:manualLayout>
          <c:xMode val="edge"/>
          <c:yMode val="edge"/>
          <c:x val="0.43329136268809626"/>
          <c:y val="2.0576417435099831E-2"/>
        </c:manualLayout>
      </c:layout>
    </c:title>
    <c:view3D>
      <c:depthPercent val="100"/>
      <c:rAngAx val="1"/>
    </c:view3D>
    <c:plotArea>
      <c:layout/>
      <c:bar3DChart>
        <c:barDir val="col"/>
        <c:grouping val="clustered"/>
        <c:ser>
          <c:idx val="0"/>
          <c:order val="0"/>
          <c:dLbls>
            <c:delete val="1"/>
          </c:dLbls>
          <c:cat>
            <c:numRef>
              <c:f>'Deposits chart'!$A$8:$A$19</c:f>
              <c:numCache>
                <c:formatCode>mmm\-yy</c:formatCode>
                <c:ptCount val="12"/>
                <c:pt idx="0">
                  <c:v>40087</c:v>
                </c:pt>
                <c:pt idx="1">
                  <c:v>40118</c:v>
                </c:pt>
                <c:pt idx="2">
                  <c:v>40148</c:v>
                </c:pt>
                <c:pt idx="3">
                  <c:v>40179</c:v>
                </c:pt>
                <c:pt idx="4">
                  <c:v>40210</c:v>
                </c:pt>
                <c:pt idx="5">
                  <c:v>40238</c:v>
                </c:pt>
                <c:pt idx="6">
                  <c:v>40269</c:v>
                </c:pt>
                <c:pt idx="7">
                  <c:v>40299</c:v>
                </c:pt>
                <c:pt idx="8">
                  <c:v>40330</c:v>
                </c:pt>
                <c:pt idx="9">
                  <c:v>40360</c:v>
                </c:pt>
                <c:pt idx="10">
                  <c:v>40391</c:v>
                </c:pt>
                <c:pt idx="11">
                  <c:v>40422</c:v>
                </c:pt>
              </c:numCache>
            </c:numRef>
          </c:cat>
          <c:val>
            <c:numRef>
              <c:f>'Deposits chart'!$B$8:$B$19</c:f>
              <c:numCache>
                <c:formatCode>General</c:formatCode>
                <c:ptCount val="12"/>
                <c:pt idx="0">
                  <c:v>79</c:v>
                </c:pt>
                <c:pt idx="1">
                  <c:v>85</c:v>
                </c:pt>
                <c:pt idx="2">
                  <c:v>109</c:v>
                </c:pt>
                <c:pt idx="3">
                  <c:v>163</c:v>
                </c:pt>
                <c:pt idx="4">
                  <c:v>107</c:v>
                </c:pt>
                <c:pt idx="5">
                  <c:v>87</c:v>
                </c:pt>
                <c:pt idx="6">
                  <c:v>90</c:v>
                </c:pt>
                <c:pt idx="7">
                  <c:v>49</c:v>
                </c:pt>
                <c:pt idx="8">
                  <c:v>83</c:v>
                </c:pt>
                <c:pt idx="9">
                  <c:v>44</c:v>
                </c:pt>
                <c:pt idx="10">
                  <c:v>97</c:v>
                </c:pt>
                <c:pt idx="11">
                  <c:v>514</c:v>
                </c:pt>
              </c:numCache>
            </c:numRef>
          </c:val>
        </c:ser>
        <c:dLbls>
          <c:showVal val="1"/>
        </c:dLbls>
        <c:shape val="box"/>
        <c:axId val="93823360"/>
        <c:axId val="93825664"/>
        <c:axId val="0"/>
      </c:bar3DChart>
      <c:dateAx>
        <c:axId val="93823360"/>
        <c:scaling>
          <c:orientation val="minMax"/>
        </c:scaling>
        <c:axPos val="b"/>
        <c:title>
          <c:tx>
            <c:rich>
              <a:bodyPr/>
              <a:lstStyle/>
              <a:p>
                <a:pPr>
                  <a:defRPr/>
                </a:pPr>
                <a:r>
                  <a:rPr lang="en-US" sz="1200" dirty="0"/>
                  <a:t>Month</a:t>
                </a:r>
              </a:p>
            </c:rich>
          </c:tx>
          <c:layout/>
        </c:title>
        <c:numFmt formatCode="mmm\-yy" sourceLinked="0"/>
        <c:tickLblPos val="nextTo"/>
        <c:crossAx val="93825664"/>
        <c:crosses val="autoZero"/>
        <c:auto val="1"/>
        <c:lblOffset val="100"/>
      </c:dateAx>
      <c:valAx>
        <c:axId val="93825664"/>
        <c:scaling>
          <c:orientation val="minMax"/>
          <c:max val="200"/>
        </c:scaling>
        <c:axPos val="l"/>
        <c:majorGridlines/>
        <c:title>
          <c:tx>
            <c:rich>
              <a:bodyPr rot="0" vert="horz"/>
              <a:lstStyle/>
              <a:p>
                <a:pPr>
                  <a:defRPr/>
                </a:pPr>
                <a:r>
                  <a:rPr lang="en-US" sz="1200" dirty="0"/>
                  <a:t>Number of </a:t>
                </a:r>
              </a:p>
              <a:p>
                <a:pPr>
                  <a:defRPr/>
                </a:pPr>
                <a:r>
                  <a:rPr lang="en-US" sz="1200" dirty="0"/>
                  <a:t>deposits</a:t>
                </a:r>
              </a:p>
            </c:rich>
          </c:tx>
          <c:layout>
            <c:manualLayout>
              <c:xMode val="edge"/>
              <c:yMode val="edge"/>
              <c:x val="2.931272155254383E-2"/>
              <c:y val="0.40932575094779838"/>
            </c:manualLayout>
          </c:layout>
        </c:title>
        <c:numFmt formatCode="General" sourceLinked="1"/>
        <c:tickLblPos val="nextTo"/>
        <c:crossAx val="93823360"/>
        <c:crosses val="autoZero"/>
        <c:crossBetween val="between"/>
      </c:valAx>
    </c:plotArea>
    <c:plotVisOnly val="1"/>
    <c:dispBlanksAs val="gap"/>
  </c:chart>
  <c:externalData r:id="rId1"/>
  <c:userShapes r:id="rId2"/>
</c:chartSpace>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s>
</file>

<file path=ppt/drawings/drawing1.xml><?xml version="1.0" encoding="utf-8"?>
<c:userShapes xmlns:c="http://schemas.openxmlformats.org/drawingml/2006/chart">
  <cdr:relSizeAnchor xmlns:cdr="http://schemas.openxmlformats.org/drawingml/2006/chartDrawing">
    <cdr:from>
      <cdr:x>0.89983</cdr:x>
      <cdr:y>0.13611</cdr:y>
    </cdr:from>
    <cdr:to>
      <cdr:x>0.92988</cdr:x>
      <cdr:y>0.18889</cdr:y>
    </cdr:to>
    <cdr:sp macro="" textlink="">
      <cdr:nvSpPr>
        <cdr:cNvPr id="2" name="Up Arrow 1"/>
        <cdr:cNvSpPr/>
      </cdr:nvSpPr>
      <cdr:spPr>
        <a:xfrm xmlns:a="http://schemas.openxmlformats.org/drawingml/2006/main">
          <a:off x="5133976" y="466724"/>
          <a:ext cx="171449" cy="180975"/>
        </a:xfrm>
        <a:prstGeom xmlns:a="http://schemas.openxmlformats.org/drawingml/2006/main" prst="upArrow">
          <a:avLst>
            <a:gd name="adj1" fmla="val 50000"/>
            <a:gd name="adj2" fmla="val 50000"/>
          </a:avLst>
        </a:prstGeom>
        <a:solidFill xmlns:a="http://schemas.openxmlformats.org/drawingml/2006/main">
          <a:schemeClr val="tx2">
            <a:lumMod val="60000"/>
            <a:lumOff val="40000"/>
          </a:schemeClr>
        </a:solidFill>
        <a:ln xmlns:a="http://schemas.openxmlformats.org/drawingml/2006/main">
          <a:noFill/>
        </a:ln>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0.9015</cdr:x>
      <cdr:y>0.08333</cdr:y>
    </cdr:from>
    <cdr:to>
      <cdr:x>0.93155</cdr:x>
      <cdr:y>0.13611</cdr:y>
    </cdr:to>
    <cdr:sp macro="" textlink="">
      <cdr:nvSpPr>
        <cdr:cNvPr id="4" name="Up Arrow 3"/>
        <cdr:cNvSpPr/>
      </cdr:nvSpPr>
      <cdr:spPr>
        <a:xfrm xmlns:a="http://schemas.openxmlformats.org/drawingml/2006/main">
          <a:off x="5143500" y="285750"/>
          <a:ext cx="171449" cy="180975"/>
        </a:xfrm>
        <a:prstGeom xmlns:a="http://schemas.openxmlformats.org/drawingml/2006/main" prst="upArrow">
          <a:avLst>
            <a:gd name="adj1" fmla="val 50000"/>
            <a:gd name="adj2" fmla="val 50000"/>
          </a:avLst>
        </a:prstGeom>
        <a:solidFill xmlns:a="http://schemas.openxmlformats.org/drawingml/2006/main">
          <a:schemeClr val="tx2">
            <a:lumMod val="60000"/>
            <a:lumOff val="40000"/>
          </a:schemeClr>
        </a:solidFill>
        <a:ln xmlns:a="http://schemas.openxmlformats.org/drawingml/2006/main">
          <a:noFill/>
        </a:ln>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32AC1DF-A27E-4006-A023-A9A7E1F09AC7}" type="datetimeFigureOut">
              <a:rPr lang="en-US" smtClean="0"/>
              <a:pPr/>
              <a:t>10/14/2010</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311A9DF-22A2-4212-9AC0-CFA75B162FD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08BA85E-752D-4562-A7FF-96A3D380E1A1}" type="datetimeFigureOut">
              <a:rPr lang="en-US" smtClean="0"/>
              <a:pPr/>
              <a:t>10/14/2010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EAA2CF6-9648-441A-B7C6-027E5086E23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A7E34D-5B40-41DA-9F05-A8AC216E3E8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Personalisation:</a:t>
            </a:r>
            <a:r>
              <a:rPr lang="en-GB" baseline="0" dirty="0" smtClean="0"/>
              <a:t> once logged in researchers now see a homepage providing information on their latest additions and their most viewed items</a:t>
            </a:r>
          </a:p>
          <a:p>
            <a:endParaRPr lang="en-GB" baseline="0" dirty="0" smtClean="0"/>
          </a:p>
          <a:p>
            <a:r>
              <a:rPr lang="en-GB" baseline="0" dirty="0" smtClean="0"/>
              <a:t>AV presentation: Upgrade to the software which presents images and audio in a more appropriate format. Focuses on the image rather than the description. We’d be interested to hear from any one whose research output isn’t in the traditional text format and to work with them to improve the look and feel of AV material in USIR.</a:t>
            </a:r>
          </a:p>
          <a:p>
            <a:endParaRPr lang="en-GB" baseline="0" dirty="0" smtClean="0"/>
          </a:p>
          <a:p>
            <a:r>
              <a:rPr lang="en-GB" baseline="0" dirty="0" smtClean="0"/>
              <a:t>Citation data: Citation counts from Scopus are in the process of being added to all records where a full text document is attached. We are also investigating of Google Scholar and Web of Science counts</a:t>
            </a:r>
          </a:p>
          <a:p>
            <a:endParaRPr lang="en-GB" baseline="0" dirty="0" smtClean="0"/>
          </a:p>
          <a:p>
            <a:r>
              <a:rPr lang="en-GB" baseline="0" dirty="0" smtClean="0"/>
              <a:t>Embed USIR into research practice: We’d like to do more work needed around embedding USIR deposit into research practice. Work with researchers at an earlier stage in order to flag USIR as a good way of disseminating work and complying with Funding Council mandates</a:t>
            </a:r>
            <a:endParaRPr lang="en-US" dirty="0"/>
          </a:p>
        </p:txBody>
      </p:sp>
      <p:sp>
        <p:nvSpPr>
          <p:cNvPr id="4" name="Slide Number Placeholder 3"/>
          <p:cNvSpPr>
            <a:spLocks noGrp="1"/>
          </p:cNvSpPr>
          <p:nvPr>
            <p:ph type="sldNum" sz="quarter" idx="10"/>
          </p:nvPr>
        </p:nvSpPr>
        <p:spPr/>
        <p:txBody>
          <a:bodyPr/>
          <a:lstStyle/>
          <a:p>
            <a:fld id="{88A7E34D-5B40-41DA-9F05-A8AC216E3E89}"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During the past 12 months we’d like to acknowledge</a:t>
            </a:r>
            <a:r>
              <a:rPr lang="en-GB" baseline="0" dirty="0" smtClean="0"/>
              <a:t> the following people:</a:t>
            </a:r>
          </a:p>
          <a:p>
            <a:endParaRPr lang="en-GB" baseline="0" dirty="0" smtClean="0">
              <a:solidFill>
                <a:schemeClr val="tx1"/>
              </a:solidFill>
            </a:endParaRPr>
          </a:p>
          <a:p>
            <a:r>
              <a:rPr lang="en-GB" baseline="0" dirty="0" smtClean="0">
                <a:solidFill>
                  <a:schemeClr val="tx1"/>
                </a:solidFill>
              </a:rPr>
              <a:t>Dr Paul Rowlett, </a:t>
            </a:r>
            <a:r>
              <a:rPr lang="en-GB" sz="1200" dirty="0" smtClean="0">
                <a:solidFill>
                  <a:schemeClr val="tx1"/>
                </a:solidFill>
              </a:rPr>
              <a:t>Faculty of Arts and Social Science </a:t>
            </a:r>
            <a:r>
              <a:rPr lang="en-GB" baseline="0" dirty="0" smtClean="0">
                <a:solidFill>
                  <a:schemeClr val="tx1"/>
                </a:solidFill>
              </a:rPr>
              <a:t>(17 items)</a:t>
            </a:r>
          </a:p>
          <a:p>
            <a:r>
              <a:rPr lang="en-GB" baseline="0" dirty="0" smtClean="0">
                <a:solidFill>
                  <a:schemeClr val="tx1"/>
                </a:solidFill>
              </a:rPr>
              <a:t>Prof Sarah Tyson, </a:t>
            </a:r>
            <a:r>
              <a:rPr lang="en-GB" sz="1200" dirty="0" smtClean="0">
                <a:solidFill>
                  <a:schemeClr val="tx1"/>
                </a:solidFill>
              </a:rPr>
              <a:t>Faculty of Health and Social Care</a:t>
            </a:r>
            <a:r>
              <a:rPr lang="en-GB" baseline="0" dirty="0" smtClean="0">
                <a:solidFill>
                  <a:schemeClr val="tx1"/>
                </a:solidFill>
              </a:rPr>
              <a:t> (48 items)</a:t>
            </a:r>
          </a:p>
          <a:p>
            <a:r>
              <a:rPr lang="en-GB" baseline="0" dirty="0" smtClean="0">
                <a:solidFill>
                  <a:schemeClr val="tx1"/>
                </a:solidFill>
              </a:rPr>
              <a:t>Prof Charles Egbu, </a:t>
            </a:r>
            <a:r>
              <a:rPr lang="en-GB" sz="1200" dirty="0" smtClean="0">
                <a:solidFill>
                  <a:schemeClr val="tx1"/>
                </a:solidFill>
              </a:rPr>
              <a:t>Faculty of Business, Law &amp; Built </a:t>
            </a:r>
            <a:r>
              <a:rPr lang="en-GB" sz="1200" dirty="0" err="1" smtClean="0">
                <a:solidFill>
                  <a:schemeClr val="tx1"/>
                </a:solidFill>
              </a:rPr>
              <a:t>Env</a:t>
            </a:r>
            <a:r>
              <a:rPr lang="en-GB" sz="1200" dirty="0" smtClean="0">
                <a:solidFill>
                  <a:schemeClr val="tx1"/>
                </a:solidFill>
              </a:rPr>
              <a:t> </a:t>
            </a:r>
            <a:r>
              <a:rPr lang="en-GB" baseline="0" dirty="0" smtClean="0">
                <a:solidFill>
                  <a:schemeClr val="tx1"/>
                </a:solidFill>
              </a:rPr>
              <a:t>(84 items)</a:t>
            </a:r>
          </a:p>
          <a:p>
            <a:r>
              <a:rPr lang="en-GB" baseline="0" dirty="0" smtClean="0">
                <a:solidFill>
                  <a:schemeClr val="tx1"/>
                </a:solidFill>
              </a:rPr>
              <a:t>Dr Bruno Fazenda, </a:t>
            </a:r>
            <a:r>
              <a:rPr lang="en-GB" sz="1200" dirty="0" smtClean="0">
                <a:solidFill>
                  <a:schemeClr val="tx1"/>
                </a:solidFill>
              </a:rPr>
              <a:t>Faculty of Science, Eng. &amp; Env (30 items)</a:t>
            </a:r>
          </a:p>
          <a:p>
            <a:endParaRPr lang="en-GB" baseline="0" dirty="0" smtClean="0"/>
          </a:p>
          <a:p>
            <a:r>
              <a:rPr lang="en-GB" baseline="0" dirty="0" smtClean="0"/>
              <a:t>They have deposited the highest number of works into USIR for each of their faculties.</a:t>
            </a:r>
          </a:p>
          <a:p>
            <a:endParaRPr lang="en-GB" baseline="0" dirty="0" smtClean="0"/>
          </a:p>
          <a:p>
            <a:endParaRPr lang="en-US" dirty="0"/>
          </a:p>
        </p:txBody>
      </p:sp>
      <p:sp>
        <p:nvSpPr>
          <p:cNvPr id="4" name="Slide Number Placeholder 3"/>
          <p:cNvSpPr>
            <a:spLocks noGrp="1"/>
          </p:cNvSpPr>
          <p:nvPr>
            <p:ph type="sldNum" sz="quarter" idx="10"/>
          </p:nvPr>
        </p:nvSpPr>
        <p:spPr/>
        <p:txBody>
          <a:bodyPr/>
          <a:lstStyle/>
          <a:p>
            <a:fld id="{88A7E34D-5B40-41DA-9F05-A8AC216E3E89}"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i="0" dirty="0" smtClean="0">
                <a:latin typeface="+mn-lt"/>
              </a:rPr>
              <a:t>The past</a:t>
            </a:r>
            <a:r>
              <a:rPr lang="en-GB" i="0" baseline="0" dirty="0" smtClean="0">
                <a:latin typeface="+mn-lt"/>
              </a:rPr>
              <a:t> 12 months has also seen an incredible 1184 downloads for a Technical </a:t>
            </a:r>
            <a:r>
              <a:rPr lang="en-GB" i="0" baseline="0" dirty="0" smtClean="0">
                <a:latin typeface="+mn-lt"/>
                <a:cs typeface="Arial" pitchFamily="34" charset="0"/>
              </a:rPr>
              <a:t>Report on ‘R</a:t>
            </a:r>
            <a:r>
              <a:rPr lang="en-US" i="0" dirty="0" smtClean="0">
                <a:latin typeface="+mn-lt"/>
                <a:cs typeface="Arial" pitchFamily="34" charset="0"/>
              </a:rPr>
              <a:t>esearch into aerodynamic modulation of wind turbine noise’, authored</a:t>
            </a:r>
            <a:r>
              <a:rPr lang="en-US" i="0" baseline="0" dirty="0" smtClean="0">
                <a:latin typeface="+mn-lt"/>
                <a:cs typeface="Arial" pitchFamily="34" charset="0"/>
              </a:rPr>
              <a:t> by Dr Andrew Moorhouse and his colleagues in the Acoustics Research Centre</a:t>
            </a:r>
            <a:r>
              <a:rPr lang="en-US" i="0" dirty="0" smtClean="0">
                <a:latin typeface="+mn-lt"/>
                <a:cs typeface="Arial" pitchFamily="34" charset="0"/>
              </a:rPr>
              <a:t>.</a:t>
            </a:r>
          </a:p>
          <a:p>
            <a:endParaRPr lang="en-GB" i="0" dirty="0" smtClean="0">
              <a:latin typeface="+mn-lt"/>
              <a:cs typeface="Arial" pitchFamily="34" charset="0"/>
            </a:endParaRPr>
          </a:p>
          <a:p>
            <a:r>
              <a:rPr lang="en-GB" i="0" dirty="0" smtClean="0">
                <a:latin typeface="+mn-lt"/>
                <a:cs typeface="Arial" pitchFamily="34" charset="0"/>
              </a:rPr>
              <a:t>This month</a:t>
            </a:r>
            <a:r>
              <a:rPr lang="en-GB" i="0" baseline="0" dirty="0" smtClean="0">
                <a:latin typeface="+mn-lt"/>
                <a:cs typeface="Arial" pitchFamily="34" charset="0"/>
              </a:rPr>
              <a:t> also saw the 300</a:t>
            </a:r>
            <a:r>
              <a:rPr lang="en-GB" i="0" baseline="30000" dirty="0" smtClean="0">
                <a:latin typeface="+mn-lt"/>
                <a:cs typeface="Arial" pitchFamily="34" charset="0"/>
              </a:rPr>
              <a:t>th</a:t>
            </a:r>
            <a:r>
              <a:rPr lang="en-GB" i="0" baseline="0" dirty="0" smtClean="0">
                <a:latin typeface="+mn-lt"/>
                <a:cs typeface="Arial" pitchFamily="34" charset="0"/>
              </a:rPr>
              <a:t> deposit for USIR. Dr Darren Brooks, Centre for Parasitology and Disease Research.</a:t>
            </a:r>
          </a:p>
          <a:p>
            <a:endParaRPr lang="en-GB" i="0" baseline="0" dirty="0" smtClean="0">
              <a:latin typeface="+mn-lt"/>
              <a:cs typeface="Arial" pitchFamily="34" charset="0"/>
            </a:endParaRPr>
          </a:p>
        </p:txBody>
      </p:sp>
      <p:sp>
        <p:nvSpPr>
          <p:cNvPr id="4" name="Slide Number Placeholder 3"/>
          <p:cNvSpPr>
            <a:spLocks noGrp="1"/>
          </p:cNvSpPr>
          <p:nvPr>
            <p:ph type="sldNum" sz="quarter" idx="10"/>
          </p:nvPr>
        </p:nvSpPr>
        <p:spPr/>
        <p:txBody>
          <a:bodyPr/>
          <a:lstStyle/>
          <a:p>
            <a:fld id="{88A7E34D-5B40-41DA-9F05-A8AC216E3E8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A7E34D-5B40-41DA-9F05-A8AC216E3E89}"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0" baseline="0" dirty="0" smtClean="0">
                <a:latin typeface="+mn-lt"/>
                <a:cs typeface="Arial" pitchFamily="34" charset="0"/>
              </a:rPr>
              <a:t>Invite attendees to stay for a drink</a:t>
            </a:r>
            <a:endParaRPr lang="en-US" dirty="0"/>
          </a:p>
        </p:txBody>
      </p:sp>
      <p:sp>
        <p:nvSpPr>
          <p:cNvPr id="4" name="Slide Number Placeholder 3"/>
          <p:cNvSpPr>
            <a:spLocks noGrp="1"/>
          </p:cNvSpPr>
          <p:nvPr>
            <p:ph type="sldNum" sz="quarter" idx="10"/>
          </p:nvPr>
        </p:nvSpPr>
        <p:spPr/>
        <p:txBody>
          <a:bodyPr/>
          <a:lstStyle/>
          <a:p>
            <a:fld id="{88A7E34D-5B40-41DA-9F05-A8AC216E3E89}"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A7E34D-5B40-41DA-9F05-A8AC216E3E8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Graph showing the growth of USIR since the OA event held in September</a:t>
            </a:r>
            <a:r>
              <a:rPr lang="en-GB" baseline="0" dirty="0" smtClean="0"/>
              <a:t> 2010</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1482 deposits during</a:t>
            </a:r>
            <a:r>
              <a:rPr lang="en-GB" baseline="0" dirty="0" smtClean="0"/>
              <a:t> the past 12 months.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September has seen </a:t>
            </a:r>
            <a:r>
              <a:rPr lang="en-GB" baseline="0" dirty="0" smtClean="0"/>
              <a:t>in </a:t>
            </a:r>
            <a:r>
              <a:rPr lang="en-GB" baseline="0" dirty="0" smtClean="0"/>
              <a:t>excess of 500 deposits into USIR.</a:t>
            </a:r>
            <a:endParaRPr lang="en-US" dirty="0" smtClean="0"/>
          </a:p>
          <a:p>
            <a:endParaRPr lang="en-US" dirty="0"/>
          </a:p>
        </p:txBody>
      </p:sp>
      <p:sp>
        <p:nvSpPr>
          <p:cNvPr id="4" name="Slide Number Placeholder 3"/>
          <p:cNvSpPr>
            <a:spLocks noGrp="1"/>
          </p:cNvSpPr>
          <p:nvPr>
            <p:ph type="sldNum" sz="quarter" idx="10"/>
          </p:nvPr>
        </p:nvSpPr>
        <p:spPr/>
        <p:txBody>
          <a:bodyPr/>
          <a:lstStyle/>
          <a:p>
            <a:fld id="{88A7E34D-5B40-41DA-9F05-A8AC216E3E89}"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Download stats have increased greatly</a:t>
            </a:r>
            <a:r>
              <a:rPr lang="en-GB" baseline="0" dirty="0" smtClean="0"/>
              <a:t> </a:t>
            </a:r>
            <a:r>
              <a:rPr lang="en-GB" dirty="0" smtClean="0"/>
              <a:t>in</a:t>
            </a:r>
            <a:r>
              <a:rPr lang="en-GB" baseline="0" dirty="0" smtClean="0"/>
              <a:t> the past 12 months compared to the previous 12 months. </a:t>
            </a:r>
          </a:p>
          <a:p>
            <a:endParaRPr lang="en-GB" baseline="0" dirty="0" smtClean="0"/>
          </a:p>
          <a:p>
            <a:r>
              <a:rPr lang="en-GB" baseline="0" dirty="0" smtClean="0"/>
              <a:t>Reasons for this: more publicity around USIR, particularly as Salford received a lot of press for being the 100</a:t>
            </a:r>
            <a:r>
              <a:rPr lang="en-GB" baseline="30000" dirty="0" smtClean="0"/>
              <a:t>th</a:t>
            </a:r>
            <a:r>
              <a:rPr lang="en-GB" baseline="0" dirty="0" smtClean="0"/>
              <a:t> University to announce an Open Access Mandate. USIR is also now registered with various services that collate and index our data in search engines such as Google and Google Scholar. </a:t>
            </a:r>
          </a:p>
          <a:p>
            <a:endParaRPr lang="en-GB" baseline="0" dirty="0" smtClean="0"/>
          </a:p>
          <a:p>
            <a:r>
              <a:rPr lang="en-GB" baseline="0" dirty="0" smtClean="0"/>
              <a:t>Works in USIR are consistently being accessed by people in a wide range of countries such as the US, Australia, India, Germany, China and Canada.</a:t>
            </a:r>
            <a:endParaRPr lang="en-US" dirty="0"/>
          </a:p>
        </p:txBody>
      </p:sp>
      <p:sp>
        <p:nvSpPr>
          <p:cNvPr id="4" name="Slide Number Placeholder 3"/>
          <p:cNvSpPr>
            <a:spLocks noGrp="1"/>
          </p:cNvSpPr>
          <p:nvPr>
            <p:ph type="sldNum" sz="quarter" idx="10"/>
          </p:nvPr>
        </p:nvSpPr>
        <p:spPr/>
        <p:txBody>
          <a:bodyPr/>
          <a:lstStyle/>
          <a:p>
            <a:fld id="{88A7E34D-5B40-41DA-9F05-A8AC216E3E89}"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All three colleges have been supporting the growth of USIR during the past 12</a:t>
            </a:r>
            <a:r>
              <a:rPr lang="en-GB" baseline="0" dirty="0" smtClean="0"/>
              <a:t> months. The next few slides give an example of how each colleagues has contributed to USIR and the ethos of Open Access.</a:t>
            </a:r>
          </a:p>
          <a:p>
            <a:endParaRPr lang="en-GB" baseline="0" dirty="0" smtClean="0"/>
          </a:p>
          <a:p>
            <a:r>
              <a:rPr lang="en-GB" baseline="0" dirty="0" smtClean="0"/>
              <a:t>Many of the research centres in the College of A&amp;SS have established links from their staff profile pages to author pages in USIR, most research centre also have a link to USIR from their research centre home pages</a:t>
            </a:r>
            <a:endParaRPr lang="en-US" dirty="0"/>
          </a:p>
        </p:txBody>
      </p:sp>
      <p:sp>
        <p:nvSpPr>
          <p:cNvPr id="4" name="Slide Number Placeholder 3"/>
          <p:cNvSpPr>
            <a:spLocks noGrp="1"/>
          </p:cNvSpPr>
          <p:nvPr>
            <p:ph type="sldNum" sz="quarter" idx="10"/>
          </p:nvPr>
        </p:nvSpPr>
        <p:spPr/>
        <p:txBody>
          <a:bodyPr/>
          <a:lstStyle/>
          <a:p>
            <a:fld id="{88A7E34D-5B40-41DA-9F05-A8AC216E3E8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College of Health and Social Care</a:t>
            </a:r>
          </a:p>
          <a:p>
            <a:endParaRPr lang="en-GB" dirty="0" smtClean="0"/>
          </a:p>
          <a:p>
            <a:r>
              <a:rPr lang="en-GB" dirty="0" smtClean="0"/>
              <a:t>Lindsay </a:t>
            </a:r>
            <a:r>
              <a:rPr lang="en-GB" b="0" dirty="0" smtClean="0">
                <a:latin typeface="Arial" pitchFamily="34" charset="0"/>
                <a:cs typeface="Arial" pitchFamily="34" charset="0"/>
              </a:rPr>
              <a:t>Dugdill,</a:t>
            </a:r>
            <a:r>
              <a:rPr lang="en-GB" b="0" baseline="0" dirty="0" smtClean="0">
                <a:latin typeface="Arial" pitchFamily="34" charset="0"/>
                <a:cs typeface="Arial" pitchFamily="34" charset="0"/>
              </a:rPr>
              <a:t> </a:t>
            </a:r>
            <a:r>
              <a:rPr lang="en-US" b="0" dirty="0" smtClean="0">
                <a:latin typeface="Arial" pitchFamily="34" charset="0"/>
                <a:cs typeface="Arial" pitchFamily="34" charset="0"/>
              </a:rPr>
              <a:t>Centre for Social Justice Research, </a:t>
            </a:r>
            <a:r>
              <a:rPr lang="en-GB" b="0" dirty="0" smtClean="0">
                <a:latin typeface="Arial" pitchFamily="34" charset="0"/>
                <a:cs typeface="Arial" pitchFamily="34" charset="0"/>
              </a:rPr>
              <a:t>submitted an article into</a:t>
            </a:r>
            <a:r>
              <a:rPr lang="en-GB" b="0" baseline="0" dirty="0" smtClean="0">
                <a:latin typeface="Arial" pitchFamily="34" charset="0"/>
                <a:cs typeface="Arial" pitchFamily="34" charset="0"/>
              </a:rPr>
              <a:t> USIR.  Health professionals in Canada were drawn to her work via the entry in USIR. Lindsay’s research has now been </a:t>
            </a:r>
            <a:r>
              <a:rPr lang="en-GB" baseline="0" dirty="0" smtClean="0"/>
              <a:t>used by the Canadian Fitness and Lifestyle Research Institute and by Canadian Public Health professionals to promote healthy lifestyles and physical activity.  A excellent example of Open Access articles being shared and used for the greater good.</a:t>
            </a:r>
            <a:endParaRPr lang="en-US" dirty="0"/>
          </a:p>
        </p:txBody>
      </p:sp>
      <p:sp>
        <p:nvSpPr>
          <p:cNvPr id="4" name="Slide Number Placeholder 3"/>
          <p:cNvSpPr>
            <a:spLocks noGrp="1"/>
          </p:cNvSpPr>
          <p:nvPr>
            <p:ph type="sldNum" sz="quarter" idx="10"/>
          </p:nvPr>
        </p:nvSpPr>
        <p:spPr/>
        <p:txBody>
          <a:bodyPr/>
          <a:lstStyle/>
          <a:p>
            <a:fld id="{88A7E34D-5B40-41DA-9F05-A8AC216E3E8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College</a:t>
            </a:r>
            <a:r>
              <a:rPr lang="en-GB" baseline="0" dirty="0" smtClean="0"/>
              <a:t> of Science and Technology</a:t>
            </a:r>
            <a:endParaRPr lang="en-GB" dirty="0" smtClean="0"/>
          </a:p>
          <a:p>
            <a:endParaRPr lang="en-GB" dirty="0" smtClean="0"/>
          </a:p>
          <a:p>
            <a:r>
              <a:rPr lang="en-GB" dirty="0" smtClean="0"/>
              <a:t>The Centre of Disaster</a:t>
            </a:r>
            <a:r>
              <a:rPr lang="en-GB" baseline="0" dirty="0" smtClean="0"/>
              <a:t> Resilience has also shown particular support to USIR over the past 12 months. </a:t>
            </a:r>
          </a:p>
          <a:p>
            <a:endParaRPr lang="en-GB" baseline="0" dirty="0" smtClean="0"/>
          </a:p>
          <a:p>
            <a:r>
              <a:rPr lang="en-GB" baseline="0" dirty="0" smtClean="0"/>
              <a:t>One of the Centres PhD students, </a:t>
            </a:r>
            <a:r>
              <a:rPr lang="en-US" sz="1200" kern="1200" dirty="0" smtClean="0">
                <a:solidFill>
                  <a:schemeClr val="tx1"/>
                </a:solidFill>
                <a:latin typeface="+mn-lt"/>
                <a:ea typeface="+mn-ea"/>
                <a:cs typeface="+mn-cs"/>
              </a:rPr>
              <a:t>Chamindi Malalgoda,</a:t>
            </a:r>
            <a:r>
              <a:rPr lang="en-GB" baseline="0" dirty="0" smtClean="0"/>
              <a:t> has been busy adding publications to USIR on behalf of centre members. Once all of the publications have been made live there will be over 365 publications available in USIR.</a:t>
            </a:r>
            <a:endParaRPr lang="en-US" dirty="0"/>
          </a:p>
        </p:txBody>
      </p:sp>
      <p:sp>
        <p:nvSpPr>
          <p:cNvPr id="4" name="Slide Number Placeholder 3"/>
          <p:cNvSpPr>
            <a:spLocks noGrp="1"/>
          </p:cNvSpPr>
          <p:nvPr>
            <p:ph type="sldNum" sz="quarter" idx="10"/>
          </p:nvPr>
        </p:nvSpPr>
        <p:spPr/>
        <p:txBody>
          <a:bodyPr/>
          <a:lstStyle/>
          <a:p>
            <a:fld id="{88A7E34D-5B40-41DA-9F05-A8AC216E3E89}"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A7E34D-5B40-41DA-9F05-A8AC216E3E89}"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Support to researchers:</a:t>
            </a:r>
            <a:r>
              <a:rPr lang="en-GB" baseline="0" dirty="0" smtClean="0"/>
              <a:t> one to one training for deposits, advice on copyright, sessions on Open Access now embed into SPoRT programme. </a:t>
            </a:r>
          </a:p>
          <a:p>
            <a:endParaRPr lang="en-GB" baseline="0" dirty="0" smtClean="0"/>
          </a:p>
          <a:p>
            <a:r>
              <a:rPr lang="en-GB" baseline="0" dirty="0" smtClean="0"/>
              <a:t>Monthly Statistics: Started in June. Reports showing number of new deposits, number of live records, top ten downloads for each college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Profile raised externally: 100</a:t>
            </a:r>
            <a:r>
              <a:rPr lang="en-GB" baseline="30000" dirty="0" smtClean="0"/>
              <a:t>th</a:t>
            </a:r>
            <a:r>
              <a:rPr lang="en-GB" baseline="0" dirty="0" smtClean="0"/>
              <a:t> institution to announce mandate, Times Higher article, VC keynotes at conferences, articles in RISE. Raised internally too by attending at the September Research Centre meetings with Ghassan, Vian and Matt. Deposits have increased as a result.</a:t>
            </a:r>
          </a:p>
          <a:p>
            <a:endParaRPr lang="en-GB" baseline="0" dirty="0" smtClean="0"/>
          </a:p>
          <a:p>
            <a:r>
              <a:rPr lang="en-GB" baseline="0" dirty="0" smtClean="0"/>
              <a:t>Improved look and feel: New Library web pages for USIR. Author browse within eprints is now more user friendly too.</a:t>
            </a:r>
          </a:p>
          <a:p>
            <a:endParaRPr lang="en-GB" baseline="0" dirty="0" smtClean="0"/>
          </a:p>
          <a:p>
            <a:r>
              <a:rPr lang="en-GB" baseline="0" dirty="0" smtClean="0"/>
              <a:t>USIR team: Repository Manager, Repository Officer &amp; Repository Systems Officer. USIR now hosted externally and heavily supported by the supplier team</a:t>
            </a:r>
            <a:endParaRPr lang="en-US" dirty="0"/>
          </a:p>
        </p:txBody>
      </p:sp>
      <p:sp>
        <p:nvSpPr>
          <p:cNvPr id="4" name="Slide Number Placeholder 3"/>
          <p:cNvSpPr>
            <a:spLocks noGrp="1"/>
          </p:cNvSpPr>
          <p:nvPr>
            <p:ph type="sldNum" sz="quarter" idx="10"/>
          </p:nvPr>
        </p:nvSpPr>
        <p:spPr/>
        <p:txBody>
          <a:bodyPr/>
          <a:lstStyle/>
          <a:p>
            <a:fld id="{88A7E34D-5B40-41DA-9F05-A8AC216E3E89}"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F2CD9E-78A7-4D71-988B-D585C05FB723}" type="datetimeFigureOut">
              <a:rPr lang="en-US" smtClean="0"/>
              <a:pPr/>
              <a:t>10/14/2010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ED340-1CD4-40EC-BA08-2C21BAA6A1D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2CD9E-78A7-4D71-988B-D585C05FB723}" type="datetimeFigureOut">
              <a:rPr lang="en-US" smtClean="0"/>
              <a:pPr/>
              <a:t>10/14/2010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ED340-1CD4-40EC-BA08-2C21BAA6A1D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2CD9E-78A7-4D71-988B-D585C05FB723}" type="datetimeFigureOut">
              <a:rPr lang="en-US" smtClean="0"/>
              <a:pPr/>
              <a:t>10/14/2010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ED340-1CD4-40EC-BA08-2C21BAA6A1D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260475"/>
            <a:ext cx="8229600" cy="4811713"/>
          </a:xfrm>
        </p:spPr>
        <p:txBody>
          <a:bodyPr/>
          <a:lstStyle/>
          <a:p>
            <a:endParaRPr lang="en-GB"/>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2CD9E-78A7-4D71-988B-D585C05FB723}" type="datetimeFigureOut">
              <a:rPr lang="en-US" smtClean="0"/>
              <a:pPr/>
              <a:t>10/14/2010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ED340-1CD4-40EC-BA08-2C21BAA6A1D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F2CD9E-78A7-4D71-988B-D585C05FB723}" type="datetimeFigureOut">
              <a:rPr lang="en-US" smtClean="0"/>
              <a:pPr/>
              <a:t>10/14/2010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ED340-1CD4-40EC-BA08-2C21BAA6A1D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F2CD9E-78A7-4D71-988B-D585C05FB723}" type="datetimeFigureOut">
              <a:rPr lang="en-US" smtClean="0"/>
              <a:pPr/>
              <a:t>10/14/2010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ED340-1CD4-40EC-BA08-2C21BAA6A1D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F2CD9E-78A7-4D71-988B-D585C05FB723}" type="datetimeFigureOut">
              <a:rPr lang="en-US" smtClean="0"/>
              <a:pPr/>
              <a:t>10/14/2010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ED340-1CD4-40EC-BA08-2C21BAA6A1D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F2CD9E-78A7-4D71-988B-D585C05FB723}" type="datetimeFigureOut">
              <a:rPr lang="en-US" smtClean="0"/>
              <a:pPr/>
              <a:t>10/14/2010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ED340-1CD4-40EC-BA08-2C21BAA6A1D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2CD9E-78A7-4D71-988B-D585C05FB723}" type="datetimeFigureOut">
              <a:rPr lang="en-US" smtClean="0"/>
              <a:pPr/>
              <a:t>10/14/2010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ED340-1CD4-40EC-BA08-2C21BAA6A1D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2CD9E-78A7-4D71-988B-D585C05FB723}" type="datetimeFigureOut">
              <a:rPr lang="en-US" smtClean="0"/>
              <a:pPr/>
              <a:t>10/14/2010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ED340-1CD4-40EC-BA08-2C21BAA6A1D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2CD9E-78A7-4D71-988B-D585C05FB723}" type="datetimeFigureOut">
              <a:rPr lang="en-US" smtClean="0"/>
              <a:pPr/>
              <a:t>10/14/2010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ED340-1CD4-40EC-BA08-2C21BAA6A1D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2CD9E-78A7-4D71-988B-D585C05FB723}" type="datetimeFigureOut">
              <a:rPr lang="en-US" smtClean="0"/>
              <a:pPr/>
              <a:t>10/14/2010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ED340-1CD4-40EC-BA08-2C21BAA6A1D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340768"/>
            <a:ext cx="8784976" cy="2046089"/>
          </a:xfrm>
        </p:spPr>
        <p:txBody>
          <a:bodyPr>
            <a:normAutofit fontScale="90000"/>
          </a:bodyPr>
          <a:lstStyle/>
          <a:p>
            <a:r>
              <a:rPr lang="en-GB" dirty="0">
                <a:solidFill>
                  <a:srgbClr val="993366"/>
                </a:solidFill>
              </a:rPr>
              <a:t> </a:t>
            </a:r>
            <a:r>
              <a:rPr lang="en-GB" dirty="0" smtClean="0">
                <a:solidFill>
                  <a:srgbClr val="993366"/>
                </a:solidFill>
              </a:rPr>
              <a:t>    	</a:t>
            </a:r>
            <a:r>
              <a:rPr lang="en-GB" sz="5300" dirty="0" smtClean="0">
                <a:solidFill>
                  <a:srgbClr val="993366"/>
                </a:solidFill>
              </a:rPr>
              <a:t>    </a:t>
            </a:r>
            <a:br>
              <a:rPr lang="en-GB" sz="5300" dirty="0" smtClean="0">
                <a:solidFill>
                  <a:srgbClr val="993366"/>
                </a:solidFill>
              </a:rPr>
            </a:br>
            <a:r>
              <a:rPr lang="en-GB" sz="5800" dirty="0" smtClean="0">
                <a:solidFill>
                  <a:srgbClr val="993366"/>
                </a:solidFill>
              </a:rPr>
              <a:t>Open Access Celebratory Event</a:t>
            </a:r>
            <a:br>
              <a:rPr lang="en-GB" sz="5800" dirty="0" smtClean="0">
                <a:solidFill>
                  <a:srgbClr val="993366"/>
                </a:solidFill>
              </a:rPr>
            </a:br>
            <a:r>
              <a:rPr lang="en-GB" dirty="0" smtClean="0">
                <a:solidFill>
                  <a:srgbClr val="993366"/>
                </a:solidFill>
              </a:rPr>
              <a:t>			       </a:t>
            </a:r>
            <a:r>
              <a:rPr lang="en-GB" sz="4900" dirty="0" smtClean="0">
                <a:solidFill>
                  <a:srgbClr val="993366"/>
                </a:solidFill>
              </a:rPr>
              <a:t>30</a:t>
            </a:r>
            <a:r>
              <a:rPr lang="en-GB" sz="4900" baseline="30000" dirty="0" smtClean="0">
                <a:solidFill>
                  <a:srgbClr val="993366"/>
                </a:solidFill>
              </a:rPr>
              <a:t>th</a:t>
            </a:r>
            <a:r>
              <a:rPr lang="en-GB" sz="4900" dirty="0" smtClean="0">
                <a:solidFill>
                  <a:srgbClr val="993366"/>
                </a:solidFill>
              </a:rPr>
              <a:t> September 2010</a:t>
            </a:r>
            <a:r>
              <a:rPr lang="en-US" dirty="0" smtClean="0">
                <a:solidFill>
                  <a:srgbClr val="993366"/>
                </a:solidFill>
              </a:rPr>
              <a:t/>
            </a:r>
            <a:br>
              <a:rPr lang="en-US" dirty="0" smtClean="0">
                <a:solidFill>
                  <a:srgbClr val="993366"/>
                </a:solidFill>
              </a:rPr>
            </a:br>
            <a:endParaRPr lang="en-US" dirty="0">
              <a:solidFill>
                <a:srgbClr val="993366"/>
              </a:solidFill>
            </a:endParaRPr>
          </a:p>
        </p:txBody>
      </p:sp>
      <p:pic>
        <p:nvPicPr>
          <p:cNvPr id="1027" name="Picture 3" descr="V:\ILS\aCollectionsAndLibraryServices\Systems\InstRepository\2 Advocacy\Posters, flyers, logos\Flyers\2009\Flyer Pink Front2.JPG"/>
          <p:cNvPicPr>
            <a:picLocks noChangeAspect="1" noChangeArrowheads="1"/>
          </p:cNvPicPr>
          <p:nvPr/>
        </p:nvPicPr>
        <p:blipFill>
          <a:blip r:embed="rId3" cstate="print"/>
          <a:srcRect t="21224" r="36696"/>
          <a:stretch>
            <a:fillRect/>
          </a:stretch>
        </p:blipFill>
        <p:spPr bwMode="auto">
          <a:xfrm rot="19437039">
            <a:off x="5297753" y="4284949"/>
            <a:ext cx="4800649" cy="2805015"/>
          </a:xfrm>
          <a:prstGeom prst="rect">
            <a:avLst/>
          </a:prstGeom>
          <a:noFill/>
        </p:spPr>
      </p:pic>
      <p:pic>
        <p:nvPicPr>
          <p:cNvPr id="1030" name="Picture 6"/>
          <p:cNvPicPr>
            <a:picLocks noChangeAspect="1" noChangeArrowheads="1"/>
          </p:cNvPicPr>
          <p:nvPr/>
        </p:nvPicPr>
        <p:blipFill>
          <a:blip r:embed="rId4" cstate="print"/>
          <a:srcRect r="71052" b="80619"/>
          <a:stretch>
            <a:fillRect/>
          </a:stretch>
        </p:blipFill>
        <p:spPr bwMode="auto">
          <a:xfrm>
            <a:off x="144463" y="144463"/>
            <a:ext cx="2195289" cy="6922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993366"/>
                </a:solidFill>
              </a:rPr>
              <a:t> </a:t>
            </a:r>
            <a:r>
              <a:rPr lang="en-GB" dirty="0" smtClean="0">
                <a:solidFill>
                  <a:srgbClr val="993366"/>
                </a:solidFill>
              </a:rPr>
              <a:t>    	</a:t>
            </a:r>
            <a:r>
              <a:rPr lang="en-GB" sz="5300" dirty="0" smtClean="0">
                <a:solidFill>
                  <a:srgbClr val="993366"/>
                </a:solidFill>
              </a:rPr>
              <a:t>    </a:t>
            </a:r>
            <a:br>
              <a:rPr lang="en-GB" sz="5300" dirty="0" smtClean="0">
                <a:solidFill>
                  <a:srgbClr val="993366"/>
                </a:solidFill>
              </a:rPr>
            </a:br>
            <a:endParaRPr lang="en-US" dirty="0">
              <a:solidFill>
                <a:srgbClr val="993366"/>
              </a:solidFill>
            </a:endParaRPr>
          </a:p>
        </p:txBody>
      </p:sp>
      <p:pic>
        <p:nvPicPr>
          <p:cNvPr id="1030" name="Picture 6"/>
          <p:cNvPicPr>
            <a:picLocks noChangeAspect="1" noChangeArrowheads="1"/>
          </p:cNvPicPr>
          <p:nvPr/>
        </p:nvPicPr>
        <p:blipFill>
          <a:blip r:embed="rId3" cstate="print"/>
          <a:srcRect r="71052" b="80619"/>
          <a:stretch>
            <a:fillRect/>
          </a:stretch>
        </p:blipFill>
        <p:spPr bwMode="auto">
          <a:xfrm>
            <a:off x="144463" y="144463"/>
            <a:ext cx="2195289" cy="692249"/>
          </a:xfrm>
          <a:prstGeom prst="rect">
            <a:avLst/>
          </a:prstGeom>
          <a:noFill/>
          <a:ln w="9525">
            <a:noFill/>
            <a:miter lim="800000"/>
            <a:headEnd/>
            <a:tailEnd/>
          </a:ln>
          <a:effectLst/>
        </p:spPr>
      </p:pic>
      <p:sp>
        <p:nvSpPr>
          <p:cNvPr id="5" name="TextBox 4"/>
          <p:cNvSpPr txBox="1"/>
          <p:nvPr/>
        </p:nvSpPr>
        <p:spPr>
          <a:xfrm>
            <a:off x="467544" y="764704"/>
            <a:ext cx="7272808" cy="923330"/>
          </a:xfrm>
          <a:prstGeom prst="rect">
            <a:avLst/>
          </a:prstGeom>
          <a:noFill/>
        </p:spPr>
        <p:txBody>
          <a:bodyPr wrap="square" rtlCol="0">
            <a:spAutoFit/>
          </a:bodyPr>
          <a:lstStyle/>
          <a:p>
            <a:r>
              <a:rPr lang="en-GB" sz="5400" dirty="0" smtClean="0">
                <a:solidFill>
                  <a:srgbClr val="993366"/>
                </a:solidFill>
              </a:rPr>
              <a:t>USIR Developments</a:t>
            </a:r>
          </a:p>
        </p:txBody>
      </p:sp>
      <p:pic>
        <p:nvPicPr>
          <p:cNvPr id="1026" name="Picture 2"/>
          <p:cNvPicPr>
            <a:picLocks noChangeAspect="1" noChangeArrowheads="1"/>
          </p:cNvPicPr>
          <p:nvPr/>
        </p:nvPicPr>
        <p:blipFill>
          <a:blip r:embed="rId4" cstate="print"/>
          <a:srcRect l="882" t="13746" r="30016" b="7997"/>
          <a:stretch>
            <a:fillRect/>
          </a:stretch>
        </p:blipFill>
        <p:spPr bwMode="auto">
          <a:xfrm>
            <a:off x="107504" y="1844824"/>
            <a:ext cx="6480720" cy="4824536"/>
          </a:xfrm>
          <a:prstGeom prst="rect">
            <a:avLst/>
          </a:prstGeom>
          <a:noFill/>
          <a:ln w="9525">
            <a:solidFill>
              <a:schemeClr val="accent1"/>
            </a:solidFill>
            <a:miter lim="800000"/>
            <a:headEnd/>
            <a:tailEnd/>
          </a:ln>
        </p:spPr>
      </p:pic>
      <p:sp>
        <p:nvSpPr>
          <p:cNvPr id="8" name="TextBox 7"/>
          <p:cNvSpPr txBox="1"/>
          <p:nvPr/>
        </p:nvSpPr>
        <p:spPr>
          <a:xfrm>
            <a:off x="6012160" y="2060848"/>
            <a:ext cx="2880320" cy="830997"/>
          </a:xfrm>
          <a:prstGeom prst="rect">
            <a:avLst/>
          </a:prstGeom>
          <a:solidFill>
            <a:schemeClr val="bg1"/>
          </a:solidFill>
          <a:ln>
            <a:solidFill>
              <a:schemeClr val="accent1"/>
            </a:solidFill>
          </a:ln>
        </p:spPr>
        <p:txBody>
          <a:bodyPr wrap="square" rtlCol="0">
            <a:spAutoFit/>
          </a:bodyPr>
          <a:lstStyle/>
          <a:p>
            <a:pPr algn="ctr"/>
            <a:r>
              <a:rPr lang="en-GB" sz="4800" dirty="0" smtClean="0">
                <a:solidFill>
                  <a:srgbClr val="993366"/>
                </a:solidFill>
              </a:rPr>
              <a:t>MePrints</a:t>
            </a:r>
            <a:endParaRPr lang="en-US" sz="4800" dirty="0">
              <a:solidFill>
                <a:srgbClr val="993366"/>
              </a:solidFill>
            </a:endParaRPr>
          </a:p>
        </p:txBody>
      </p:sp>
      <p:pic>
        <p:nvPicPr>
          <p:cNvPr id="12" name="Picture 3"/>
          <p:cNvPicPr>
            <a:picLocks noChangeAspect="1" noChangeArrowheads="1"/>
          </p:cNvPicPr>
          <p:nvPr/>
        </p:nvPicPr>
        <p:blipFill>
          <a:blip r:embed="rId5" cstate="print"/>
          <a:srcRect l="1472" t="14485" r="34741" b="8735"/>
          <a:stretch>
            <a:fillRect/>
          </a:stretch>
        </p:blipFill>
        <p:spPr bwMode="auto">
          <a:xfrm>
            <a:off x="2771800" y="1700808"/>
            <a:ext cx="6120680" cy="4896544"/>
          </a:xfrm>
          <a:prstGeom prst="rect">
            <a:avLst/>
          </a:prstGeom>
          <a:noFill/>
          <a:ln w="9525">
            <a:solidFill>
              <a:schemeClr val="accent1"/>
            </a:solidFill>
            <a:miter lim="800000"/>
            <a:headEnd/>
            <a:tailEnd/>
          </a:ln>
        </p:spPr>
      </p:pic>
      <p:sp>
        <p:nvSpPr>
          <p:cNvPr id="13" name="TextBox 12"/>
          <p:cNvSpPr txBox="1"/>
          <p:nvPr/>
        </p:nvSpPr>
        <p:spPr>
          <a:xfrm>
            <a:off x="323528" y="5157192"/>
            <a:ext cx="3240360" cy="1323439"/>
          </a:xfrm>
          <a:prstGeom prst="rect">
            <a:avLst/>
          </a:prstGeom>
          <a:solidFill>
            <a:schemeClr val="bg1"/>
          </a:solidFill>
          <a:ln>
            <a:solidFill>
              <a:schemeClr val="accent1"/>
            </a:solidFill>
          </a:ln>
        </p:spPr>
        <p:txBody>
          <a:bodyPr wrap="square" rtlCol="0">
            <a:spAutoFit/>
          </a:bodyPr>
          <a:lstStyle/>
          <a:p>
            <a:pPr algn="ctr"/>
            <a:r>
              <a:rPr lang="en-GB" sz="4000" dirty="0" smtClean="0">
                <a:solidFill>
                  <a:srgbClr val="993366"/>
                </a:solidFill>
              </a:rPr>
              <a:t>Audio Visual Research</a:t>
            </a:r>
            <a:endParaRPr lang="en-US" sz="4000" dirty="0">
              <a:solidFill>
                <a:srgbClr val="993366"/>
              </a:solidFill>
            </a:endParaRPr>
          </a:p>
        </p:txBody>
      </p:sp>
      <p:pic>
        <p:nvPicPr>
          <p:cNvPr id="14" name="Picture 2"/>
          <p:cNvPicPr>
            <a:picLocks noChangeAspect="1" noChangeArrowheads="1"/>
          </p:cNvPicPr>
          <p:nvPr/>
        </p:nvPicPr>
        <p:blipFill>
          <a:blip r:embed="rId6" cstate="print"/>
          <a:srcRect b="12201"/>
          <a:stretch>
            <a:fillRect/>
          </a:stretch>
        </p:blipFill>
        <p:spPr bwMode="auto">
          <a:xfrm>
            <a:off x="251520" y="2132856"/>
            <a:ext cx="5832648" cy="3816424"/>
          </a:xfrm>
          <a:prstGeom prst="rect">
            <a:avLst/>
          </a:prstGeom>
          <a:noFill/>
          <a:ln w="9525">
            <a:solidFill>
              <a:schemeClr val="accent1"/>
            </a:solidFill>
            <a:miter lim="800000"/>
            <a:headEnd/>
            <a:tailEnd/>
          </a:ln>
        </p:spPr>
      </p:pic>
      <p:sp>
        <p:nvSpPr>
          <p:cNvPr id="15" name="TextBox 14"/>
          <p:cNvSpPr txBox="1"/>
          <p:nvPr/>
        </p:nvSpPr>
        <p:spPr>
          <a:xfrm>
            <a:off x="5076056" y="4653136"/>
            <a:ext cx="3600400" cy="830997"/>
          </a:xfrm>
          <a:prstGeom prst="rect">
            <a:avLst/>
          </a:prstGeom>
          <a:solidFill>
            <a:schemeClr val="bg1"/>
          </a:solidFill>
          <a:ln>
            <a:solidFill>
              <a:schemeClr val="accent1"/>
            </a:solidFill>
          </a:ln>
        </p:spPr>
        <p:txBody>
          <a:bodyPr wrap="square" rtlCol="0">
            <a:spAutoFit/>
          </a:bodyPr>
          <a:lstStyle/>
          <a:p>
            <a:pPr algn="ctr"/>
            <a:r>
              <a:rPr lang="en-GB" sz="4800" dirty="0" smtClean="0">
                <a:solidFill>
                  <a:srgbClr val="993366"/>
                </a:solidFill>
              </a:rPr>
              <a:t>Citation Data</a:t>
            </a:r>
            <a:endParaRPr lang="en-US" sz="4800" dirty="0">
              <a:solidFill>
                <a:srgbClr val="993366"/>
              </a:solidFill>
            </a:endParaRPr>
          </a:p>
        </p:txBody>
      </p:sp>
      <p:sp>
        <p:nvSpPr>
          <p:cNvPr id="16" name="Rounded Rectangle 15"/>
          <p:cNvSpPr/>
          <p:nvPr/>
        </p:nvSpPr>
        <p:spPr>
          <a:xfrm>
            <a:off x="1115616" y="2420888"/>
            <a:ext cx="6984776" cy="309634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smtClean="0">
              <a:solidFill>
                <a:srgbClr val="993366"/>
              </a:solidFill>
            </a:endParaRPr>
          </a:p>
          <a:p>
            <a:pPr algn="ctr"/>
            <a:r>
              <a:rPr lang="en-GB" sz="6600" dirty="0" smtClean="0">
                <a:solidFill>
                  <a:srgbClr val="993366"/>
                </a:solidFill>
              </a:rPr>
              <a:t>Embed USIR into research practice</a:t>
            </a:r>
          </a:p>
          <a:p>
            <a:pPr algn="ctr"/>
            <a:endParaRPr lang="en-US" sz="4800" dirty="0">
              <a:solidFill>
                <a:srgbClr val="9933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1026"/>
                                        </p:tgtEl>
                                      </p:cBhvr>
                                    </p:animEffect>
                                    <p:set>
                                      <p:cBhvr>
                                        <p:cTn id="13" dur="1" fill="hold">
                                          <p:stCondLst>
                                            <p:cond delay="1999"/>
                                          </p:stCondLst>
                                        </p:cTn>
                                        <p:tgtEl>
                                          <p:spTgt spid="1026"/>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2000"/>
                                        <p:tgtEl>
                                          <p:spTgt spid="8"/>
                                        </p:tgtEl>
                                      </p:cBhvr>
                                    </p:animEffect>
                                    <p:set>
                                      <p:cBhvr>
                                        <p:cTn id="16" dur="1" fill="hold">
                                          <p:stCondLst>
                                            <p:cond delay="19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2000"/>
                                        <p:tgtEl>
                                          <p:spTgt spid="12"/>
                                        </p:tgtEl>
                                      </p:cBhvr>
                                    </p:animEffect>
                                    <p:set>
                                      <p:cBhvr>
                                        <p:cTn id="27" dur="1" fill="hold">
                                          <p:stCondLst>
                                            <p:cond delay="1999"/>
                                          </p:stCondLst>
                                        </p:cTn>
                                        <p:tgtEl>
                                          <p:spTgt spid="12"/>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2000"/>
                                        <p:tgtEl>
                                          <p:spTgt spid="13"/>
                                        </p:tgtEl>
                                      </p:cBhvr>
                                    </p:animEffect>
                                    <p:set>
                                      <p:cBhvr>
                                        <p:cTn id="30" dur="1" fill="hold">
                                          <p:stCondLst>
                                            <p:cond delay="19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2000"/>
                                        <p:tgtEl>
                                          <p:spTgt spid="14"/>
                                        </p:tgtEl>
                                      </p:cBhvr>
                                    </p:animEffect>
                                    <p:set>
                                      <p:cBhvr>
                                        <p:cTn id="41" dur="1" fill="hold">
                                          <p:stCondLst>
                                            <p:cond delay="1999"/>
                                          </p:stCondLst>
                                        </p:cTn>
                                        <p:tgtEl>
                                          <p:spTgt spid="14"/>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15"/>
                                        </p:tgtEl>
                                      </p:cBhvr>
                                    </p:animEffect>
                                    <p:set>
                                      <p:cBhvr>
                                        <p:cTn id="44" dur="1" fill="hold">
                                          <p:stCondLst>
                                            <p:cond delay="1999"/>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2000"/>
                                        <p:tgtEl>
                                          <p:spTgt spid="16"/>
                                        </p:tgtEl>
                                      </p:cBhvr>
                                    </p:animEffect>
                                    <p:set>
                                      <p:cBhvr>
                                        <p:cTn id="53"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3" grpId="0" animBg="1"/>
      <p:bldP spid="13" grpId="1" animBg="1"/>
      <p:bldP spid="15" grpId="0" animBg="1"/>
      <p:bldP spid="15" grpId="1" animBg="1"/>
      <p:bldP spid="16" grpId="0" animBg="1"/>
      <p:bldP spid="1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993366"/>
                </a:solidFill>
              </a:rPr>
              <a:t> </a:t>
            </a:r>
            <a:r>
              <a:rPr lang="en-GB" dirty="0" smtClean="0">
                <a:solidFill>
                  <a:srgbClr val="993366"/>
                </a:solidFill>
              </a:rPr>
              <a:t>    	</a:t>
            </a:r>
            <a:r>
              <a:rPr lang="en-GB" sz="5300" dirty="0" smtClean="0">
                <a:solidFill>
                  <a:srgbClr val="993366"/>
                </a:solidFill>
              </a:rPr>
              <a:t>    </a:t>
            </a:r>
            <a:br>
              <a:rPr lang="en-GB" sz="5300" dirty="0" smtClean="0">
                <a:solidFill>
                  <a:srgbClr val="993366"/>
                </a:solidFill>
              </a:rPr>
            </a:br>
            <a:endParaRPr lang="en-US" dirty="0">
              <a:solidFill>
                <a:srgbClr val="993366"/>
              </a:solidFill>
            </a:endParaRPr>
          </a:p>
        </p:txBody>
      </p:sp>
      <p:pic>
        <p:nvPicPr>
          <p:cNvPr id="1030" name="Picture 6"/>
          <p:cNvPicPr>
            <a:picLocks noChangeAspect="1" noChangeArrowheads="1"/>
          </p:cNvPicPr>
          <p:nvPr/>
        </p:nvPicPr>
        <p:blipFill>
          <a:blip r:embed="rId3" cstate="print"/>
          <a:srcRect r="71052" b="80619"/>
          <a:stretch>
            <a:fillRect/>
          </a:stretch>
        </p:blipFill>
        <p:spPr bwMode="auto">
          <a:xfrm>
            <a:off x="144463" y="144463"/>
            <a:ext cx="2195289" cy="692249"/>
          </a:xfrm>
          <a:prstGeom prst="rect">
            <a:avLst/>
          </a:prstGeom>
          <a:noFill/>
          <a:ln w="9525">
            <a:noFill/>
            <a:miter lim="800000"/>
            <a:headEnd/>
            <a:tailEnd/>
          </a:ln>
          <a:effectLst/>
        </p:spPr>
      </p:pic>
      <p:sp>
        <p:nvSpPr>
          <p:cNvPr id="5" name="TextBox 4"/>
          <p:cNvSpPr txBox="1"/>
          <p:nvPr/>
        </p:nvSpPr>
        <p:spPr>
          <a:xfrm>
            <a:off x="539551" y="1052737"/>
            <a:ext cx="8280921" cy="5447645"/>
          </a:xfrm>
          <a:prstGeom prst="rect">
            <a:avLst/>
          </a:prstGeom>
          <a:noFill/>
        </p:spPr>
        <p:txBody>
          <a:bodyPr wrap="square" rtlCol="0">
            <a:spAutoFit/>
          </a:bodyPr>
          <a:lstStyle/>
          <a:p>
            <a:r>
              <a:rPr lang="en-GB" sz="5400" dirty="0" smtClean="0">
                <a:solidFill>
                  <a:srgbClr val="993366"/>
                </a:solidFill>
              </a:rPr>
              <a:t>Acknowledgements</a:t>
            </a:r>
          </a:p>
          <a:p>
            <a:endParaRPr lang="en-GB" sz="1200" dirty="0" smtClean="0">
              <a:solidFill>
                <a:srgbClr val="993366"/>
              </a:solidFill>
            </a:endParaRPr>
          </a:p>
          <a:p>
            <a:endParaRPr lang="en-GB" sz="1200" dirty="0" smtClean="0">
              <a:solidFill>
                <a:srgbClr val="993366"/>
              </a:solidFill>
            </a:endParaRPr>
          </a:p>
          <a:p>
            <a:r>
              <a:rPr lang="en-GB" sz="2800" dirty="0" smtClean="0">
                <a:solidFill>
                  <a:srgbClr val="993366"/>
                </a:solidFill>
              </a:rPr>
              <a:t>Highest number of deposits:</a:t>
            </a:r>
            <a:endParaRPr lang="en-GB" sz="2000" dirty="0" smtClean="0">
              <a:solidFill>
                <a:srgbClr val="993366"/>
              </a:solidFill>
            </a:endParaRPr>
          </a:p>
          <a:p>
            <a:endParaRPr lang="en-GB" sz="2800" dirty="0" smtClean="0">
              <a:solidFill>
                <a:srgbClr val="993366"/>
              </a:solidFill>
            </a:endParaRPr>
          </a:p>
          <a:p>
            <a:pPr lvl="1">
              <a:buFont typeface="Arial" pitchFamily="34" charset="0"/>
              <a:buChar char="•"/>
            </a:pPr>
            <a:r>
              <a:rPr lang="en-GB" sz="2800" dirty="0" smtClean="0">
                <a:solidFill>
                  <a:srgbClr val="993366"/>
                </a:solidFill>
              </a:rPr>
              <a:t>  Dr Paul Rowlett (Faculty of Arts and Social Science)</a:t>
            </a:r>
          </a:p>
          <a:p>
            <a:pPr lvl="1"/>
            <a:endParaRPr lang="en-GB" sz="2800" dirty="0" smtClean="0">
              <a:solidFill>
                <a:srgbClr val="993366"/>
              </a:solidFill>
            </a:endParaRPr>
          </a:p>
          <a:p>
            <a:pPr lvl="1">
              <a:buFont typeface="Arial" pitchFamily="34" charset="0"/>
              <a:buChar char="•"/>
            </a:pPr>
            <a:r>
              <a:rPr lang="en-GB" sz="2800" dirty="0">
                <a:solidFill>
                  <a:srgbClr val="993366"/>
                </a:solidFill>
              </a:rPr>
              <a:t> </a:t>
            </a:r>
            <a:r>
              <a:rPr lang="en-GB" sz="2800" dirty="0" smtClean="0">
                <a:solidFill>
                  <a:srgbClr val="993366"/>
                </a:solidFill>
              </a:rPr>
              <a:t> Prof Charles Egbu (Faculty of Bus. Law &amp; Built Env.)</a:t>
            </a:r>
          </a:p>
          <a:p>
            <a:pPr lvl="1"/>
            <a:endParaRPr lang="en-GB" sz="2800" dirty="0" smtClean="0">
              <a:solidFill>
                <a:srgbClr val="993366"/>
              </a:solidFill>
            </a:endParaRPr>
          </a:p>
          <a:p>
            <a:pPr lvl="1">
              <a:buFont typeface="Arial" pitchFamily="34" charset="0"/>
              <a:buChar char="•"/>
            </a:pPr>
            <a:r>
              <a:rPr lang="en-GB" sz="2800" dirty="0">
                <a:solidFill>
                  <a:srgbClr val="993366"/>
                </a:solidFill>
              </a:rPr>
              <a:t> </a:t>
            </a:r>
            <a:r>
              <a:rPr lang="en-GB" sz="2800" dirty="0" smtClean="0">
                <a:solidFill>
                  <a:srgbClr val="993366"/>
                </a:solidFill>
              </a:rPr>
              <a:t> Prof Sarah Tyson (Faculty of Health &amp; Social Care)</a:t>
            </a:r>
          </a:p>
          <a:p>
            <a:pPr lvl="1"/>
            <a:endParaRPr lang="en-GB" sz="2800" dirty="0" smtClean="0">
              <a:solidFill>
                <a:srgbClr val="993366"/>
              </a:solidFill>
            </a:endParaRPr>
          </a:p>
          <a:p>
            <a:pPr lvl="1">
              <a:buFont typeface="Arial" pitchFamily="34" charset="0"/>
              <a:buChar char="•"/>
            </a:pPr>
            <a:r>
              <a:rPr lang="en-GB" sz="2800" dirty="0">
                <a:solidFill>
                  <a:srgbClr val="993366"/>
                </a:solidFill>
              </a:rPr>
              <a:t> </a:t>
            </a:r>
            <a:r>
              <a:rPr lang="en-GB" sz="2800" dirty="0" smtClean="0">
                <a:solidFill>
                  <a:srgbClr val="993366"/>
                </a:solidFill>
              </a:rPr>
              <a:t> Dr Bruno Fazenda (Faculty of Science, Eng. &amp; Env.)</a:t>
            </a:r>
            <a:endParaRPr lang="en-GB" dirty="0" smtClean="0"/>
          </a:p>
          <a:p>
            <a:endParaRPr lang="en-US" dirty="0"/>
          </a:p>
        </p:txBody>
      </p:sp>
      <p:pic>
        <p:nvPicPr>
          <p:cNvPr id="8" name="Picture 3" descr="V:\ILS\aCollectionsAndLibraryServices\Systems\InstRepository\2 Advocacy\Posters, flyers, logos\Flyers\2009\Flyer Pink Front2.JPG"/>
          <p:cNvPicPr>
            <a:picLocks noChangeAspect="1" noChangeArrowheads="1"/>
          </p:cNvPicPr>
          <p:nvPr/>
        </p:nvPicPr>
        <p:blipFill>
          <a:blip r:embed="rId4" cstate="print"/>
          <a:srcRect t="21224" r="36696"/>
          <a:stretch>
            <a:fillRect/>
          </a:stretch>
        </p:blipFill>
        <p:spPr bwMode="auto">
          <a:xfrm rot="13213553">
            <a:off x="6801831" y="-156635"/>
            <a:ext cx="3259840" cy="207829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993366"/>
                </a:solidFill>
              </a:rPr>
              <a:t> </a:t>
            </a:r>
            <a:r>
              <a:rPr lang="en-GB" dirty="0" smtClean="0">
                <a:solidFill>
                  <a:srgbClr val="993366"/>
                </a:solidFill>
              </a:rPr>
              <a:t>    	</a:t>
            </a:r>
            <a:r>
              <a:rPr lang="en-GB" sz="5300" dirty="0" smtClean="0">
                <a:solidFill>
                  <a:srgbClr val="993366"/>
                </a:solidFill>
              </a:rPr>
              <a:t>    </a:t>
            </a:r>
            <a:br>
              <a:rPr lang="en-GB" sz="5300" dirty="0" smtClean="0">
                <a:solidFill>
                  <a:srgbClr val="993366"/>
                </a:solidFill>
              </a:rPr>
            </a:br>
            <a:endParaRPr lang="en-US" dirty="0">
              <a:solidFill>
                <a:srgbClr val="993366"/>
              </a:solidFill>
            </a:endParaRPr>
          </a:p>
        </p:txBody>
      </p:sp>
      <p:pic>
        <p:nvPicPr>
          <p:cNvPr id="1030" name="Picture 6"/>
          <p:cNvPicPr>
            <a:picLocks noChangeAspect="1" noChangeArrowheads="1"/>
          </p:cNvPicPr>
          <p:nvPr/>
        </p:nvPicPr>
        <p:blipFill>
          <a:blip r:embed="rId3" cstate="print"/>
          <a:srcRect r="71052" b="80619"/>
          <a:stretch>
            <a:fillRect/>
          </a:stretch>
        </p:blipFill>
        <p:spPr bwMode="auto">
          <a:xfrm>
            <a:off x="144463" y="144463"/>
            <a:ext cx="2195289" cy="692249"/>
          </a:xfrm>
          <a:prstGeom prst="rect">
            <a:avLst/>
          </a:prstGeom>
          <a:noFill/>
          <a:ln w="9525">
            <a:noFill/>
            <a:miter lim="800000"/>
            <a:headEnd/>
            <a:tailEnd/>
          </a:ln>
          <a:effectLst/>
        </p:spPr>
      </p:pic>
      <p:sp>
        <p:nvSpPr>
          <p:cNvPr id="5" name="TextBox 4"/>
          <p:cNvSpPr txBox="1"/>
          <p:nvPr/>
        </p:nvSpPr>
        <p:spPr>
          <a:xfrm>
            <a:off x="539552" y="908720"/>
            <a:ext cx="8604448" cy="6370975"/>
          </a:xfrm>
          <a:prstGeom prst="rect">
            <a:avLst/>
          </a:prstGeom>
          <a:noFill/>
        </p:spPr>
        <p:txBody>
          <a:bodyPr wrap="square" rtlCol="0">
            <a:spAutoFit/>
          </a:bodyPr>
          <a:lstStyle/>
          <a:p>
            <a:r>
              <a:rPr lang="en-GB" sz="5400" dirty="0" smtClean="0">
                <a:solidFill>
                  <a:srgbClr val="993366"/>
                </a:solidFill>
              </a:rPr>
              <a:t>Acknowledgements</a:t>
            </a:r>
          </a:p>
          <a:p>
            <a:endParaRPr lang="en-GB" sz="1400" dirty="0" smtClean="0">
              <a:solidFill>
                <a:srgbClr val="993366"/>
              </a:solidFill>
            </a:endParaRPr>
          </a:p>
          <a:p>
            <a:r>
              <a:rPr lang="en-GB" sz="3200" dirty="0" smtClean="0">
                <a:solidFill>
                  <a:srgbClr val="993366"/>
                </a:solidFill>
              </a:rPr>
              <a:t>Highest number of downloads </a:t>
            </a:r>
          </a:p>
          <a:p>
            <a:endParaRPr lang="en-GB" dirty="0" smtClean="0">
              <a:solidFill>
                <a:srgbClr val="993366"/>
              </a:solidFill>
            </a:endParaRPr>
          </a:p>
          <a:p>
            <a:pPr lvl="1">
              <a:buFont typeface="Arial" pitchFamily="34" charset="0"/>
              <a:buChar char="•"/>
            </a:pPr>
            <a:r>
              <a:rPr lang="en-GB" sz="3200" dirty="0" smtClean="0">
                <a:solidFill>
                  <a:srgbClr val="993366"/>
                </a:solidFill>
              </a:rPr>
              <a:t>   </a:t>
            </a:r>
            <a:r>
              <a:rPr lang="en-GB" sz="3200" dirty="0" smtClean="0">
                <a:solidFill>
                  <a:srgbClr val="993366"/>
                </a:solidFill>
              </a:rPr>
              <a:t>Prof</a:t>
            </a:r>
            <a:r>
              <a:rPr lang="en-GB" sz="3200" dirty="0" smtClean="0">
                <a:solidFill>
                  <a:srgbClr val="993366"/>
                </a:solidFill>
              </a:rPr>
              <a:t> </a:t>
            </a:r>
            <a:r>
              <a:rPr lang="en-GB" sz="3200" dirty="0" smtClean="0">
                <a:solidFill>
                  <a:srgbClr val="993366"/>
                </a:solidFill>
              </a:rPr>
              <a:t>Andrew Moorhouse</a:t>
            </a:r>
          </a:p>
          <a:p>
            <a:pPr lvl="1"/>
            <a:r>
              <a:rPr lang="en-GB" sz="3200" dirty="0" smtClean="0">
                <a:solidFill>
                  <a:srgbClr val="993366"/>
                </a:solidFill>
              </a:rPr>
              <a:t>	</a:t>
            </a:r>
            <a:r>
              <a:rPr lang="en-GB" sz="2800" dirty="0" smtClean="0">
                <a:solidFill>
                  <a:srgbClr val="993366"/>
                </a:solidFill>
              </a:rPr>
              <a:t>Acoustics Research Centre</a:t>
            </a:r>
          </a:p>
          <a:p>
            <a:pPr lvl="1"/>
            <a:r>
              <a:rPr lang="en-GB" sz="2800" dirty="0" smtClean="0">
                <a:solidFill>
                  <a:srgbClr val="993366"/>
                </a:solidFill>
              </a:rPr>
              <a:t>	1184 downloads</a:t>
            </a:r>
          </a:p>
          <a:p>
            <a:pPr lvl="1"/>
            <a:endParaRPr lang="en-GB" sz="2800" dirty="0" smtClean="0">
              <a:solidFill>
                <a:srgbClr val="993366"/>
              </a:solidFill>
            </a:endParaRPr>
          </a:p>
          <a:p>
            <a:r>
              <a:rPr lang="en-GB" sz="3600" dirty="0" smtClean="0">
                <a:solidFill>
                  <a:srgbClr val="993366"/>
                </a:solidFill>
              </a:rPr>
              <a:t>3000</a:t>
            </a:r>
            <a:r>
              <a:rPr lang="en-GB" sz="3600" baseline="30000" dirty="0" smtClean="0">
                <a:solidFill>
                  <a:srgbClr val="993366"/>
                </a:solidFill>
              </a:rPr>
              <a:t>th</a:t>
            </a:r>
            <a:r>
              <a:rPr lang="en-GB" sz="3600" dirty="0" smtClean="0">
                <a:solidFill>
                  <a:srgbClr val="993366"/>
                </a:solidFill>
              </a:rPr>
              <a:t> Deposit!</a:t>
            </a:r>
          </a:p>
          <a:p>
            <a:endParaRPr lang="en-GB" dirty="0" smtClean="0">
              <a:solidFill>
                <a:srgbClr val="993366"/>
              </a:solidFill>
            </a:endParaRPr>
          </a:p>
          <a:p>
            <a:pPr lvl="1">
              <a:buFont typeface="Arial" pitchFamily="34" charset="0"/>
              <a:buChar char="•"/>
            </a:pPr>
            <a:r>
              <a:rPr lang="en-GB" sz="2800" dirty="0" smtClean="0">
                <a:solidFill>
                  <a:srgbClr val="993366"/>
                </a:solidFill>
              </a:rPr>
              <a:t>   Dr </a:t>
            </a:r>
            <a:r>
              <a:rPr lang="en-GB" sz="3200" dirty="0" smtClean="0">
                <a:solidFill>
                  <a:srgbClr val="993366"/>
                </a:solidFill>
              </a:rPr>
              <a:t>Darren Brookes</a:t>
            </a:r>
          </a:p>
          <a:p>
            <a:pPr lvl="1"/>
            <a:r>
              <a:rPr lang="en-GB" sz="2800" dirty="0" smtClean="0">
                <a:solidFill>
                  <a:srgbClr val="993366"/>
                </a:solidFill>
              </a:rPr>
              <a:t>    </a:t>
            </a:r>
            <a:r>
              <a:rPr lang="en-US" sz="2800" dirty="0" smtClean="0">
                <a:solidFill>
                  <a:srgbClr val="993366"/>
                </a:solidFill>
              </a:rPr>
              <a:t>Centre for Parasitology &amp; Disease Research</a:t>
            </a:r>
            <a:endParaRPr lang="en-GB" sz="2800" dirty="0" smtClean="0">
              <a:solidFill>
                <a:srgbClr val="993366"/>
              </a:solidFill>
            </a:endParaRPr>
          </a:p>
          <a:p>
            <a:endParaRPr lang="en-GB" sz="2000" dirty="0" smtClean="0">
              <a:solidFill>
                <a:srgbClr val="993366"/>
              </a:solidFill>
            </a:endParaRPr>
          </a:p>
          <a:p>
            <a:pPr>
              <a:buFont typeface="Arial" pitchFamily="34" charset="0"/>
              <a:buChar char="•"/>
            </a:pPr>
            <a:endParaRPr lang="en-GB" dirty="0" smtClean="0"/>
          </a:p>
          <a:p>
            <a:endParaRPr lang="en-US" dirty="0"/>
          </a:p>
        </p:txBody>
      </p:sp>
      <p:pic>
        <p:nvPicPr>
          <p:cNvPr id="8" name="Picture 3" descr="V:\ILS\aCollectionsAndLibraryServices\Systems\InstRepository\2 Advocacy\Posters, flyers, logos\Flyers\2009\Flyer Pink Front2.JPG"/>
          <p:cNvPicPr>
            <a:picLocks noChangeAspect="1" noChangeArrowheads="1"/>
          </p:cNvPicPr>
          <p:nvPr/>
        </p:nvPicPr>
        <p:blipFill>
          <a:blip r:embed="rId4" cstate="print"/>
          <a:srcRect t="21224" r="36696"/>
          <a:stretch>
            <a:fillRect/>
          </a:stretch>
        </p:blipFill>
        <p:spPr bwMode="auto">
          <a:xfrm rot="13213553">
            <a:off x="6801831" y="-156635"/>
            <a:ext cx="3259840" cy="207829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772816"/>
            <a:ext cx="8136904" cy="2046089"/>
          </a:xfrm>
        </p:spPr>
        <p:txBody>
          <a:bodyPr>
            <a:normAutofit/>
          </a:bodyPr>
          <a:lstStyle/>
          <a:p>
            <a:pPr algn="l"/>
            <a:r>
              <a:rPr lang="en-GB" sz="6000" dirty="0" smtClean="0">
                <a:solidFill>
                  <a:srgbClr val="993366"/>
                </a:solidFill>
              </a:rPr>
              <a:t>Professor Martin Hall</a:t>
            </a:r>
            <a:br>
              <a:rPr lang="en-GB" sz="6000" dirty="0" smtClean="0">
                <a:solidFill>
                  <a:srgbClr val="993366"/>
                </a:solidFill>
              </a:rPr>
            </a:br>
            <a:r>
              <a:rPr lang="en-GB" sz="6000" dirty="0" smtClean="0">
                <a:solidFill>
                  <a:srgbClr val="993366"/>
                </a:solidFill>
              </a:rPr>
              <a:t>Vice-Chancellor</a:t>
            </a:r>
            <a:endParaRPr lang="en-US" sz="6000" dirty="0">
              <a:solidFill>
                <a:srgbClr val="993366"/>
              </a:solidFill>
            </a:endParaRPr>
          </a:p>
        </p:txBody>
      </p:sp>
      <p:pic>
        <p:nvPicPr>
          <p:cNvPr id="1027" name="Picture 3" descr="V:\ILS\aCollectionsAndLibraryServices\Systems\InstRepository\2 Advocacy\Posters, flyers, logos\Flyers\2009\Flyer Pink Front2.JPG"/>
          <p:cNvPicPr>
            <a:picLocks noChangeAspect="1" noChangeArrowheads="1"/>
          </p:cNvPicPr>
          <p:nvPr/>
        </p:nvPicPr>
        <p:blipFill>
          <a:blip r:embed="rId3" cstate="print"/>
          <a:srcRect t="21224" r="36696"/>
          <a:stretch>
            <a:fillRect/>
          </a:stretch>
        </p:blipFill>
        <p:spPr bwMode="auto">
          <a:xfrm rot="19437039">
            <a:off x="5297753" y="4284949"/>
            <a:ext cx="4800649" cy="2805015"/>
          </a:xfrm>
          <a:prstGeom prst="rect">
            <a:avLst/>
          </a:prstGeom>
          <a:noFill/>
        </p:spPr>
      </p:pic>
      <p:pic>
        <p:nvPicPr>
          <p:cNvPr id="1030" name="Picture 6"/>
          <p:cNvPicPr>
            <a:picLocks noChangeAspect="1" noChangeArrowheads="1"/>
          </p:cNvPicPr>
          <p:nvPr/>
        </p:nvPicPr>
        <p:blipFill>
          <a:blip r:embed="rId4" cstate="print"/>
          <a:srcRect r="71052" b="80619"/>
          <a:stretch>
            <a:fillRect/>
          </a:stretch>
        </p:blipFill>
        <p:spPr bwMode="auto">
          <a:xfrm>
            <a:off x="144463" y="144463"/>
            <a:ext cx="2195289" cy="6922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powerpoint-template-white1"/>
          <p:cNvPicPr>
            <a:picLocks noChangeAspect="1" noChangeArrowheads="1"/>
          </p:cNvPicPr>
          <p:nvPr/>
        </p:nvPicPr>
        <p:blipFill>
          <a:blip r:embed="rId2" cstate="print"/>
          <a:srcRect b="29612"/>
          <a:stretch>
            <a:fillRect/>
          </a:stretch>
        </p:blipFill>
        <p:spPr bwMode="auto">
          <a:xfrm>
            <a:off x="0" y="0"/>
            <a:ext cx="9144000" cy="4941168"/>
          </a:xfrm>
          <a:prstGeom prst="rect">
            <a:avLst/>
          </a:prstGeom>
          <a:noFill/>
        </p:spPr>
      </p:pic>
      <p:sp>
        <p:nvSpPr>
          <p:cNvPr id="5124" name="Rectangle 4"/>
          <p:cNvSpPr>
            <a:spLocks noGrp="1" noChangeArrowheads="1"/>
          </p:cNvSpPr>
          <p:nvPr>
            <p:ph type="ctrTitle"/>
          </p:nvPr>
        </p:nvSpPr>
        <p:spPr>
          <a:xfrm>
            <a:off x="539552" y="980728"/>
            <a:ext cx="8424936" cy="866775"/>
          </a:xfrm>
        </p:spPr>
        <p:txBody>
          <a:bodyPr>
            <a:normAutofit fontScale="90000"/>
          </a:bodyPr>
          <a:lstStyle/>
          <a:p>
            <a:pPr algn="l"/>
            <a:r>
              <a:rPr lang="en-GB" dirty="0" smtClean="0"/>
              <a:t/>
            </a:r>
            <a:br>
              <a:rPr lang="en-GB" dirty="0" smtClean="0"/>
            </a:br>
            <a:r>
              <a:rPr lang="en-GB" dirty="0" smtClean="0"/>
              <a:t/>
            </a:r>
            <a:br>
              <a:rPr lang="en-GB" dirty="0" smtClean="0"/>
            </a:br>
            <a:r>
              <a:rPr lang="en-GB" sz="4000" dirty="0" smtClean="0">
                <a:solidFill>
                  <a:srgbClr val="993366"/>
                </a:solidFill>
                <a:latin typeface="Arial" pitchFamily="34" charset="0"/>
                <a:cs typeface="Arial" pitchFamily="34" charset="0"/>
              </a:rPr>
              <a:t>Open Access: Moving to the next level</a:t>
            </a:r>
            <a:br>
              <a:rPr lang="en-GB" sz="4000" dirty="0" smtClean="0">
                <a:solidFill>
                  <a:srgbClr val="993366"/>
                </a:solidFill>
                <a:latin typeface="Arial" pitchFamily="34" charset="0"/>
                <a:cs typeface="Arial" pitchFamily="34" charset="0"/>
              </a:rPr>
            </a:br>
            <a:endParaRPr lang="en-GB" sz="4000" dirty="0">
              <a:solidFill>
                <a:srgbClr val="993366"/>
              </a:solidFill>
              <a:latin typeface="Arial" pitchFamily="34" charset="0"/>
              <a:cs typeface="Arial" pitchFamily="34" charset="0"/>
            </a:endParaRPr>
          </a:p>
        </p:txBody>
      </p:sp>
      <p:sp>
        <p:nvSpPr>
          <p:cNvPr id="5125" name="Rectangle 5"/>
          <p:cNvSpPr>
            <a:spLocks noGrp="1" noChangeArrowheads="1"/>
          </p:cNvSpPr>
          <p:nvPr>
            <p:ph type="subTitle" idx="1"/>
          </p:nvPr>
        </p:nvSpPr>
        <p:spPr>
          <a:xfrm>
            <a:off x="971600" y="1988840"/>
            <a:ext cx="6840537" cy="3312368"/>
          </a:xfrm>
        </p:spPr>
        <p:txBody>
          <a:bodyPr>
            <a:normAutofit fontScale="62500" lnSpcReduction="20000"/>
          </a:bodyPr>
          <a:lstStyle/>
          <a:p>
            <a:endParaRPr lang="en-GB" sz="2400" dirty="0" smtClean="0"/>
          </a:p>
          <a:p>
            <a:endParaRPr lang="en-GB" sz="2400" dirty="0" smtClean="0"/>
          </a:p>
          <a:p>
            <a:pPr algn="l"/>
            <a:r>
              <a:rPr lang="en-GB" sz="3400" dirty="0" smtClean="0">
                <a:solidFill>
                  <a:schemeClr val="tx1"/>
                </a:solidFill>
                <a:latin typeface="Arial" pitchFamily="34" charset="0"/>
                <a:cs typeface="Arial" pitchFamily="34" charset="0"/>
              </a:rPr>
              <a:t>Deposits are the foundation of an effective Open Access Repository</a:t>
            </a:r>
          </a:p>
          <a:p>
            <a:pPr algn="l"/>
            <a:endParaRPr lang="en-GB" sz="3400" dirty="0" smtClean="0">
              <a:solidFill>
                <a:schemeClr val="tx1"/>
              </a:solidFill>
              <a:latin typeface="Arial" pitchFamily="34" charset="0"/>
              <a:cs typeface="Arial" pitchFamily="34" charset="0"/>
            </a:endParaRPr>
          </a:p>
          <a:p>
            <a:pPr algn="l"/>
            <a:r>
              <a:rPr lang="en-GB" sz="3400" dirty="0" smtClean="0">
                <a:solidFill>
                  <a:schemeClr val="tx1"/>
                </a:solidFill>
                <a:latin typeface="Arial" pitchFamily="34" charset="0"/>
                <a:cs typeface="Arial" pitchFamily="34" charset="0"/>
              </a:rPr>
              <a:t>The next level:  enabling new kinds of research and innovation through friction-free access to information and analysis</a:t>
            </a:r>
          </a:p>
          <a:p>
            <a:pPr algn="l"/>
            <a:endParaRPr lang="en-GB" sz="3400" dirty="0" smtClean="0">
              <a:solidFill>
                <a:schemeClr val="tx1"/>
              </a:solidFill>
              <a:latin typeface="Arial" pitchFamily="34" charset="0"/>
              <a:cs typeface="Arial" pitchFamily="34" charset="0"/>
            </a:endParaRPr>
          </a:p>
          <a:p>
            <a:pPr algn="l"/>
            <a:r>
              <a:rPr lang="en-GB" sz="3400" dirty="0" smtClean="0">
                <a:solidFill>
                  <a:schemeClr val="tx1"/>
                </a:solidFill>
                <a:latin typeface="Arial" pitchFamily="34" charset="0"/>
                <a:cs typeface="Arial" pitchFamily="34" charset="0"/>
              </a:rPr>
              <a:t>An example, currently in development at our university</a:t>
            </a:r>
            <a:endParaRPr lang="en-GB" sz="3400" dirty="0">
              <a:solidFill>
                <a:schemeClr val="tx1"/>
              </a:solidFill>
              <a:latin typeface="Arial" pitchFamily="34" charset="0"/>
              <a:cs typeface="Arial" pitchFamily="34" charset="0"/>
            </a:endParaRPr>
          </a:p>
        </p:txBody>
      </p:sp>
      <p:pic>
        <p:nvPicPr>
          <p:cNvPr id="5" name="Picture 3" descr="V:\ILS\aCollectionsAndLibraryServices\Systems\InstRepository\2 Advocacy\Posters, flyers, logos\Flyers\2009\Flyer Pink Front2.JPG"/>
          <p:cNvPicPr>
            <a:picLocks noChangeAspect="1" noChangeArrowheads="1"/>
          </p:cNvPicPr>
          <p:nvPr/>
        </p:nvPicPr>
        <p:blipFill>
          <a:blip r:embed="rId3" cstate="print"/>
          <a:srcRect t="21224" r="36696"/>
          <a:stretch>
            <a:fillRect/>
          </a:stretch>
        </p:blipFill>
        <p:spPr bwMode="auto">
          <a:xfrm rot="19437039">
            <a:off x="5729803" y="4716998"/>
            <a:ext cx="4800649" cy="280501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e (Open Access Repository).jpg"/>
          <p:cNvPicPr>
            <a:picLocks noChangeAspect="1"/>
          </p:cNvPicPr>
          <p:nvPr/>
        </p:nvPicPr>
        <p:blipFill>
          <a:blip r:embed="rId2" cstate="print"/>
          <a:stretch>
            <a:fillRect/>
          </a:stretch>
        </p:blipFill>
        <p:spPr>
          <a:xfrm>
            <a:off x="929441" y="908720"/>
            <a:ext cx="6283509" cy="5949280"/>
          </a:xfrm>
          <a:prstGeom prst="rect">
            <a:avLst/>
          </a:prstGeom>
        </p:spPr>
      </p:pic>
      <p:pic>
        <p:nvPicPr>
          <p:cNvPr id="4" name="Picture 3" descr="V:\ILS\aCollectionsAndLibraryServices\Systems\InstRepository\2 Advocacy\Posters, flyers, logos\Flyers\2009\Flyer Pink Front2.JPG"/>
          <p:cNvPicPr>
            <a:picLocks noChangeAspect="1" noChangeArrowheads="1"/>
          </p:cNvPicPr>
          <p:nvPr/>
        </p:nvPicPr>
        <p:blipFill>
          <a:blip r:embed="rId3" cstate="print"/>
          <a:srcRect t="21224" r="36696"/>
          <a:stretch>
            <a:fillRect/>
          </a:stretch>
        </p:blipFill>
        <p:spPr bwMode="auto">
          <a:xfrm rot="19034206">
            <a:off x="6428438" y="5051515"/>
            <a:ext cx="3259840" cy="2078294"/>
          </a:xfrm>
          <a:prstGeom prst="rect">
            <a:avLst/>
          </a:prstGeom>
          <a:noFill/>
        </p:spPr>
      </p:pic>
      <p:sp>
        <p:nvSpPr>
          <p:cNvPr id="6" name="Rectangle 2"/>
          <p:cNvSpPr txBox="1">
            <a:spLocks noChangeArrowheads="1"/>
          </p:cNvSpPr>
          <p:nvPr/>
        </p:nvSpPr>
        <p:spPr>
          <a:xfrm>
            <a:off x="6588224" y="764704"/>
            <a:ext cx="2088232" cy="288032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993366"/>
                </a:solidFill>
                <a:effectLst/>
                <a:uLnTx/>
                <a:uFillTx/>
                <a:latin typeface="Arial" pitchFamily="34" charset="0"/>
                <a:ea typeface="+mj-ea"/>
                <a:cs typeface="Arial" pitchFamily="34" charset="0"/>
              </a:rPr>
              <a:t>The core: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993366"/>
                </a:solidFill>
                <a:effectLst/>
                <a:uLnTx/>
                <a:uFillTx/>
                <a:latin typeface="Arial" pitchFamily="34" charset="0"/>
                <a:ea typeface="+mj-ea"/>
                <a:cs typeface="Arial" pitchFamily="34" charset="0"/>
              </a:rPr>
              <a:t>the Open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993366"/>
                </a:solidFill>
                <a:effectLst/>
                <a:uLnTx/>
                <a:uFillTx/>
                <a:latin typeface="Arial" pitchFamily="34" charset="0"/>
                <a:ea typeface="+mj-ea"/>
                <a:cs typeface="Arial" pitchFamily="34" charset="0"/>
              </a:rPr>
              <a:t>Access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993366"/>
                </a:solidFill>
                <a:effectLst/>
                <a:uLnTx/>
                <a:uFillTx/>
                <a:latin typeface="Arial" pitchFamily="34" charset="0"/>
                <a:ea typeface="+mj-ea"/>
                <a:cs typeface="Arial" pitchFamily="34" charset="0"/>
              </a:rPr>
              <a:t>Repository</a:t>
            </a:r>
            <a:endParaRPr kumimoji="0" lang="en-US" sz="2400" b="0" i="0" u="none" strike="noStrike" kern="1200" cap="none" spc="0" normalizeH="0" baseline="0" noProof="0" dirty="0">
              <a:ln>
                <a:noFill/>
              </a:ln>
              <a:solidFill>
                <a:srgbClr val="993366"/>
              </a:solidFill>
              <a:effectLst/>
              <a:uLnTx/>
              <a:uFillTx/>
              <a:latin typeface="Arial" pitchFamily="34" charset="0"/>
              <a:ea typeface="+mj-ea"/>
              <a:cs typeface="Arial" pitchFamily="34" charset="0"/>
            </a:endParaRPr>
          </a:p>
        </p:txBody>
      </p:sp>
      <p:pic>
        <p:nvPicPr>
          <p:cNvPr id="9" name="Picture 6" descr="powerpoint-template-white1"/>
          <p:cNvPicPr>
            <a:picLocks noChangeAspect="1" noChangeArrowheads="1"/>
          </p:cNvPicPr>
          <p:nvPr/>
        </p:nvPicPr>
        <p:blipFill>
          <a:blip r:embed="rId4" cstate="print"/>
          <a:srcRect l="6688" r="68112" b="88081"/>
          <a:stretch>
            <a:fillRect/>
          </a:stretch>
        </p:blipFill>
        <p:spPr bwMode="auto">
          <a:xfrm>
            <a:off x="251520" y="188640"/>
            <a:ext cx="2304256" cy="83671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ystem (Open Access Repository).jpg"/>
          <p:cNvPicPr>
            <a:picLocks noChangeAspect="1"/>
          </p:cNvPicPr>
          <p:nvPr/>
        </p:nvPicPr>
        <p:blipFill>
          <a:blip r:embed="rId2" cstate="print"/>
          <a:stretch>
            <a:fillRect/>
          </a:stretch>
        </p:blipFill>
        <p:spPr>
          <a:xfrm>
            <a:off x="2825372" y="764704"/>
            <a:ext cx="6318627" cy="6093296"/>
          </a:xfrm>
          <a:prstGeom prst="rect">
            <a:avLst/>
          </a:prstGeom>
        </p:spPr>
      </p:pic>
      <p:sp>
        <p:nvSpPr>
          <p:cNvPr id="6" name="TextBox 5"/>
          <p:cNvSpPr txBox="1"/>
          <p:nvPr/>
        </p:nvSpPr>
        <p:spPr>
          <a:xfrm>
            <a:off x="251520" y="1412776"/>
            <a:ext cx="2749471" cy="2677656"/>
          </a:xfrm>
          <a:prstGeom prst="rect">
            <a:avLst/>
          </a:prstGeom>
          <a:noFill/>
        </p:spPr>
        <p:txBody>
          <a:bodyPr wrap="square" rtlCol="0">
            <a:spAutoFit/>
          </a:bodyPr>
          <a:lstStyle/>
          <a:p>
            <a:r>
              <a:rPr lang="en-GB" sz="2400" dirty="0" smtClean="0">
                <a:solidFill>
                  <a:srgbClr val="993366"/>
                </a:solidFill>
                <a:latin typeface="Arial" pitchFamily="34" charset="0"/>
                <a:cs typeface="Arial" pitchFamily="34" charset="0"/>
              </a:rPr>
              <a:t>The system: interactions enabled and advanced by digital and analogue technologies </a:t>
            </a:r>
            <a:endParaRPr lang="en-GB" sz="2400" dirty="0">
              <a:solidFill>
                <a:srgbClr val="993366"/>
              </a:solidFill>
              <a:latin typeface="Arial" pitchFamily="34" charset="0"/>
              <a:cs typeface="Arial" pitchFamily="34" charset="0"/>
            </a:endParaRPr>
          </a:p>
        </p:txBody>
      </p:sp>
      <p:pic>
        <p:nvPicPr>
          <p:cNvPr id="7" name="Picture 3" descr="V:\ILS\aCollectionsAndLibraryServices\Systems\InstRepository\2 Advocacy\Posters, flyers, logos\Flyers\2009\Flyer Pink Front2.JPG"/>
          <p:cNvPicPr>
            <a:picLocks noChangeAspect="1" noChangeArrowheads="1"/>
          </p:cNvPicPr>
          <p:nvPr/>
        </p:nvPicPr>
        <p:blipFill>
          <a:blip r:embed="rId3" cstate="print"/>
          <a:srcRect t="21224" r="36696"/>
          <a:stretch>
            <a:fillRect/>
          </a:stretch>
        </p:blipFill>
        <p:spPr bwMode="auto">
          <a:xfrm rot="2956423">
            <a:off x="-391559" y="4807107"/>
            <a:ext cx="3259840" cy="2078294"/>
          </a:xfrm>
          <a:prstGeom prst="rect">
            <a:avLst/>
          </a:prstGeom>
          <a:noFill/>
        </p:spPr>
      </p:pic>
      <p:pic>
        <p:nvPicPr>
          <p:cNvPr id="10" name="Picture 6" descr="powerpoint-template-white1"/>
          <p:cNvPicPr>
            <a:picLocks noChangeAspect="1" noChangeArrowheads="1"/>
          </p:cNvPicPr>
          <p:nvPr/>
        </p:nvPicPr>
        <p:blipFill>
          <a:blip r:embed="rId4" cstate="print"/>
          <a:srcRect l="6688" r="68112" b="88081"/>
          <a:stretch>
            <a:fillRect/>
          </a:stretch>
        </p:blipFill>
        <p:spPr bwMode="auto">
          <a:xfrm>
            <a:off x="251520" y="188640"/>
            <a:ext cx="2304256" cy="83671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owerpoint-template-white8"/>
          <p:cNvPicPr>
            <a:picLocks noChangeAspect="1" noChangeArrowheads="1"/>
          </p:cNvPicPr>
          <p:nvPr/>
        </p:nvPicPr>
        <p:blipFill>
          <a:blip r:embed="rId2" cstate="print"/>
          <a:srcRect b="30638"/>
          <a:stretch>
            <a:fillRect/>
          </a:stretch>
        </p:blipFill>
        <p:spPr bwMode="auto">
          <a:xfrm>
            <a:off x="0" y="0"/>
            <a:ext cx="9144000" cy="4869160"/>
          </a:xfrm>
          <a:prstGeom prst="rect">
            <a:avLst/>
          </a:prstGeom>
          <a:noFill/>
        </p:spPr>
      </p:pic>
      <p:pic>
        <p:nvPicPr>
          <p:cNvPr id="3" name="Picture 5"/>
          <p:cNvPicPr>
            <a:picLocks noChangeAspect="1" noChangeArrowheads="1"/>
          </p:cNvPicPr>
          <p:nvPr/>
        </p:nvPicPr>
        <p:blipFill>
          <a:blip r:embed="rId3" cstate="print"/>
          <a:srcRect/>
          <a:stretch>
            <a:fillRect/>
          </a:stretch>
        </p:blipFill>
        <p:spPr bwMode="auto">
          <a:xfrm>
            <a:off x="3563888" y="0"/>
            <a:ext cx="5580112" cy="3505977"/>
          </a:xfrm>
          <a:prstGeom prst="rect">
            <a:avLst/>
          </a:prstGeom>
          <a:noFill/>
          <a:ln w="9525">
            <a:noFill/>
            <a:miter lim="800000"/>
            <a:headEnd/>
            <a:tailEnd/>
          </a:ln>
          <a:effectLst/>
        </p:spPr>
      </p:pic>
      <p:sp>
        <p:nvSpPr>
          <p:cNvPr id="4" name="Rectangle 2"/>
          <p:cNvSpPr txBox="1">
            <a:spLocks noChangeArrowheads="1"/>
          </p:cNvSpPr>
          <p:nvPr/>
        </p:nvSpPr>
        <p:spPr>
          <a:xfrm>
            <a:off x="1043608" y="1124744"/>
            <a:ext cx="2015827" cy="122480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993366"/>
                </a:solidFill>
                <a:effectLst/>
                <a:uLnTx/>
                <a:uFillTx/>
                <a:latin typeface="Arial" pitchFamily="34" charset="0"/>
                <a:ea typeface="+mj-ea"/>
                <a:cs typeface="Arial" pitchFamily="34" charset="0"/>
              </a:rPr>
              <a:t>An example:  Better Life Chances</a:t>
            </a:r>
            <a:endParaRPr kumimoji="0" lang="en-US" sz="2400" b="0" i="0" u="none" strike="noStrike" kern="1200" cap="none" spc="0" normalizeH="0" baseline="0" noProof="0" dirty="0">
              <a:ln>
                <a:noFill/>
              </a:ln>
              <a:solidFill>
                <a:srgbClr val="993366"/>
              </a:solidFill>
              <a:effectLst/>
              <a:uLnTx/>
              <a:uFillTx/>
              <a:latin typeface="Arial" pitchFamily="34" charset="0"/>
              <a:ea typeface="+mj-ea"/>
              <a:cs typeface="Arial" pitchFamily="34" charset="0"/>
            </a:endParaRPr>
          </a:p>
        </p:txBody>
      </p:sp>
      <p:sp>
        <p:nvSpPr>
          <p:cNvPr id="5" name="Rectangle 3"/>
          <p:cNvSpPr txBox="1">
            <a:spLocks noChangeArrowheads="1"/>
          </p:cNvSpPr>
          <p:nvPr/>
        </p:nvSpPr>
        <p:spPr>
          <a:xfrm>
            <a:off x="899592" y="2492896"/>
            <a:ext cx="2375867" cy="352901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effectLst/>
                <a:uLnTx/>
                <a:uFillTx/>
                <a:latin typeface="Arial" pitchFamily="34" charset="0"/>
                <a:cs typeface="Arial" pitchFamily="34" charset="0"/>
              </a:rPr>
              <a:t>Research fields: public health, epidemiology, social policy, housing, built environment, security and safeguarding</a:t>
            </a:r>
            <a:endParaRPr kumimoji="0" lang="en-US" b="0" i="0" u="none" strike="noStrike" kern="1200" cap="none" spc="0" normalizeH="0" baseline="0" noProof="0" dirty="0">
              <a:ln>
                <a:noFill/>
              </a:ln>
              <a:effectLst/>
              <a:uLnTx/>
              <a:uFillTx/>
              <a:latin typeface="Arial" pitchFamily="34" charset="0"/>
              <a:cs typeface="Arial" pitchFamily="34" charset="0"/>
            </a:endParaRPr>
          </a:p>
        </p:txBody>
      </p:sp>
      <p:sp>
        <p:nvSpPr>
          <p:cNvPr id="6" name="Rectangle 3"/>
          <p:cNvSpPr txBox="1">
            <a:spLocks noChangeArrowheads="1"/>
          </p:cNvSpPr>
          <p:nvPr/>
        </p:nvSpPr>
        <p:spPr bwMode="auto">
          <a:xfrm>
            <a:off x="3635896" y="3717032"/>
            <a:ext cx="4968552" cy="14401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kern="0" dirty="0" smtClean="0">
                <a:latin typeface="Arial" pitchFamily="34" charset="0"/>
                <a:cs typeface="Arial" pitchFamily="34" charset="0"/>
              </a:rPr>
              <a:t>Partners: local authority, city region, police authority, health services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kern="0" cap="none" spc="0" normalizeH="0" baseline="0" noProof="0" dirty="0" smtClean="0">
                <a:ln>
                  <a:noFill/>
                </a:ln>
                <a:effectLst/>
                <a:uLnTx/>
                <a:uFillTx/>
                <a:latin typeface="Arial" pitchFamily="34" charset="0"/>
                <a:cs typeface="Arial" pitchFamily="34" charset="0"/>
              </a:rPr>
              <a:t>Potentially:</a:t>
            </a:r>
            <a:r>
              <a:rPr kumimoji="0" lang="en-US" sz="1800" b="0" i="0" u="none" strike="noStrike" kern="0" cap="none" spc="0" normalizeH="0" noProof="0" dirty="0" smtClean="0">
                <a:ln>
                  <a:noFill/>
                </a:ln>
                <a:effectLst/>
                <a:uLnTx/>
                <a:uFillTx/>
                <a:latin typeface="Arial" pitchFamily="34" charset="0"/>
                <a:cs typeface="Arial" pitchFamily="34" charset="0"/>
              </a:rPr>
              <a:t> integration into new Local Enterprise Partnership</a:t>
            </a:r>
            <a:endParaRPr kumimoji="0" lang="en-US" sz="1800" b="0" i="0" u="none" strike="noStrike" kern="0" cap="none" spc="0" normalizeH="0" baseline="0" noProof="0" dirty="0">
              <a:ln>
                <a:noFill/>
              </a:ln>
              <a:effectLst/>
              <a:uLnTx/>
              <a:uFillTx/>
              <a:latin typeface="Arial" pitchFamily="34" charset="0"/>
              <a:cs typeface="Arial" pitchFamily="34" charset="0"/>
            </a:endParaRPr>
          </a:p>
        </p:txBody>
      </p:sp>
      <p:pic>
        <p:nvPicPr>
          <p:cNvPr id="7" name="Picture 3" descr="V:\ILS\aCollectionsAndLibraryServices\Systems\InstRepository\2 Advocacy\Posters, flyers, logos\Flyers\2009\Flyer Pink Front2.JPG"/>
          <p:cNvPicPr>
            <a:picLocks noChangeAspect="1" noChangeArrowheads="1"/>
          </p:cNvPicPr>
          <p:nvPr/>
        </p:nvPicPr>
        <p:blipFill>
          <a:blip r:embed="rId4" cstate="print"/>
          <a:srcRect t="21224" r="36696"/>
          <a:stretch>
            <a:fillRect/>
          </a:stretch>
        </p:blipFill>
        <p:spPr bwMode="auto">
          <a:xfrm rot="18545457">
            <a:off x="6288529" y="4886210"/>
            <a:ext cx="3259840" cy="207829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re and periphery model (Virtual Salford) 1.jpg"/>
          <p:cNvPicPr>
            <a:picLocks noChangeAspect="1"/>
          </p:cNvPicPr>
          <p:nvPr/>
        </p:nvPicPr>
        <p:blipFill>
          <a:blip r:embed="rId2" cstate="print"/>
          <a:stretch>
            <a:fillRect/>
          </a:stretch>
        </p:blipFill>
        <p:spPr>
          <a:xfrm>
            <a:off x="1835696" y="1124744"/>
            <a:ext cx="6021660" cy="5547351"/>
          </a:xfrm>
          <a:prstGeom prst="rect">
            <a:avLst/>
          </a:prstGeom>
        </p:spPr>
      </p:pic>
      <p:pic>
        <p:nvPicPr>
          <p:cNvPr id="5" name="Picture 4" descr="V:\ILS\aCollectionsAndLibraryServices\Systems\InstRepository\2 Advocacy\Posters, flyers, logos\Flyers\2009\Flyer Pink Front2.JPG"/>
          <p:cNvPicPr>
            <a:picLocks noChangeAspect="1" noChangeArrowheads="1"/>
          </p:cNvPicPr>
          <p:nvPr/>
        </p:nvPicPr>
        <p:blipFill>
          <a:blip r:embed="rId3" cstate="print"/>
          <a:srcRect t="21224" r="36696"/>
          <a:stretch>
            <a:fillRect/>
          </a:stretch>
        </p:blipFill>
        <p:spPr bwMode="auto">
          <a:xfrm rot="13881173">
            <a:off x="6804534" y="71126"/>
            <a:ext cx="3259840" cy="2078294"/>
          </a:xfrm>
          <a:prstGeom prst="rect">
            <a:avLst/>
          </a:prstGeom>
          <a:noFill/>
        </p:spPr>
      </p:pic>
      <p:pic>
        <p:nvPicPr>
          <p:cNvPr id="6" name="Picture 6" descr="powerpoint-template-white1"/>
          <p:cNvPicPr>
            <a:picLocks noChangeAspect="1" noChangeArrowheads="1"/>
          </p:cNvPicPr>
          <p:nvPr/>
        </p:nvPicPr>
        <p:blipFill>
          <a:blip r:embed="rId4" cstate="print"/>
          <a:srcRect l="6688" r="68112" b="88081"/>
          <a:stretch>
            <a:fillRect/>
          </a:stretch>
        </p:blipFill>
        <p:spPr bwMode="auto">
          <a:xfrm>
            <a:off x="251520" y="188640"/>
            <a:ext cx="2304256" cy="836712"/>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re and periphery model (Virtual Salford) 2.jpg"/>
          <p:cNvPicPr>
            <a:picLocks noChangeAspect="1"/>
          </p:cNvPicPr>
          <p:nvPr/>
        </p:nvPicPr>
        <p:blipFill>
          <a:blip r:embed="rId2" cstate="print"/>
          <a:stretch>
            <a:fillRect/>
          </a:stretch>
        </p:blipFill>
        <p:spPr>
          <a:xfrm>
            <a:off x="1762125" y="842962"/>
            <a:ext cx="5619750" cy="5172075"/>
          </a:xfrm>
          <a:prstGeom prst="rect">
            <a:avLst/>
          </a:prstGeom>
        </p:spPr>
      </p:pic>
      <p:pic>
        <p:nvPicPr>
          <p:cNvPr id="5" name="Picture 4" descr="V:\ILS\aCollectionsAndLibraryServices\Systems\InstRepository\2 Advocacy\Posters, flyers, logos\Flyers\2009\Flyer Pink Front2.JPG"/>
          <p:cNvPicPr>
            <a:picLocks noChangeAspect="1" noChangeArrowheads="1"/>
          </p:cNvPicPr>
          <p:nvPr/>
        </p:nvPicPr>
        <p:blipFill>
          <a:blip r:embed="rId3" cstate="print"/>
          <a:srcRect t="21224" r="36696"/>
          <a:stretch>
            <a:fillRect/>
          </a:stretch>
        </p:blipFill>
        <p:spPr bwMode="auto">
          <a:xfrm rot="13881173">
            <a:off x="6804534" y="71126"/>
            <a:ext cx="3259840" cy="2078294"/>
          </a:xfrm>
          <a:prstGeom prst="rect">
            <a:avLst/>
          </a:prstGeom>
          <a:noFill/>
        </p:spPr>
      </p:pic>
      <p:pic>
        <p:nvPicPr>
          <p:cNvPr id="6" name="Picture 6" descr="powerpoint-template-white1"/>
          <p:cNvPicPr>
            <a:picLocks noChangeAspect="1" noChangeArrowheads="1"/>
          </p:cNvPicPr>
          <p:nvPr/>
        </p:nvPicPr>
        <p:blipFill>
          <a:blip r:embed="rId4" cstate="print"/>
          <a:srcRect l="6688" r="68112" b="88081"/>
          <a:stretch>
            <a:fillRect/>
          </a:stretch>
        </p:blipFill>
        <p:spPr bwMode="auto">
          <a:xfrm>
            <a:off x="251520" y="188640"/>
            <a:ext cx="2304256" cy="836712"/>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700808"/>
            <a:ext cx="8208912" cy="2046089"/>
          </a:xfrm>
        </p:spPr>
        <p:txBody>
          <a:bodyPr>
            <a:noAutofit/>
          </a:bodyPr>
          <a:lstStyle/>
          <a:p>
            <a:pPr algn="l"/>
            <a:r>
              <a:rPr lang="en-GB" sz="5400" dirty="0" smtClean="0">
                <a:solidFill>
                  <a:srgbClr val="993366"/>
                </a:solidFill>
              </a:rPr>
              <a:t>Ghassan Aouad</a:t>
            </a:r>
            <a:r>
              <a:rPr lang="en-GB" sz="5400" dirty="0" smtClean="0">
                <a:solidFill>
                  <a:srgbClr val="993366"/>
                </a:solidFill>
              </a:rPr>
              <a:t/>
            </a:r>
            <a:br>
              <a:rPr lang="en-GB" sz="5400" dirty="0" smtClean="0">
                <a:solidFill>
                  <a:srgbClr val="993366"/>
                </a:solidFill>
              </a:rPr>
            </a:br>
            <a:r>
              <a:rPr lang="en-GB" sz="5400" dirty="0" smtClean="0">
                <a:solidFill>
                  <a:srgbClr val="993366"/>
                </a:solidFill>
              </a:rPr>
              <a:t>PVC Research &amp; Innovation</a:t>
            </a:r>
            <a:endParaRPr lang="en-US" sz="5400" dirty="0">
              <a:solidFill>
                <a:srgbClr val="993366"/>
              </a:solidFill>
            </a:endParaRPr>
          </a:p>
        </p:txBody>
      </p:sp>
      <p:pic>
        <p:nvPicPr>
          <p:cNvPr id="1027" name="Picture 3" descr="V:\ILS\aCollectionsAndLibraryServices\Systems\InstRepository\2 Advocacy\Posters, flyers, logos\Flyers\2009\Flyer Pink Front2.JPG"/>
          <p:cNvPicPr>
            <a:picLocks noChangeAspect="1" noChangeArrowheads="1"/>
          </p:cNvPicPr>
          <p:nvPr/>
        </p:nvPicPr>
        <p:blipFill>
          <a:blip r:embed="rId3" cstate="print"/>
          <a:srcRect t="21224" r="36696"/>
          <a:stretch>
            <a:fillRect/>
          </a:stretch>
        </p:blipFill>
        <p:spPr bwMode="auto">
          <a:xfrm rot="19437039">
            <a:off x="5297753" y="4284949"/>
            <a:ext cx="4800649" cy="2805015"/>
          </a:xfrm>
          <a:prstGeom prst="rect">
            <a:avLst/>
          </a:prstGeom>
          <a:noFill/>
        </p:spPr>
      </p:pic>
      <p:pic>
        <p:nvPicPr>
          <p:cNvPr id="1030" name="Picture 6"/>
          <p:cNvPicPr>
            <a:picLocks noChangeAspect="1" noChangeArrowheads="1"/>
          </p:cNvPicPr>
          <p:nvPr/>
        </p:nvPicPr>
        <p:blipFill>
          <a:blip r:embed="rId4" cstate="print"/>
          <a:srcRect r="71052" b="80619"/>
          <a:stretch>
            <a:fillRect/>
          </a:stretch>
        </p:blipFill>
        <p:spPr bwMode="auto">
          <a:xfrm>
            <a:off x="144463" y="144463"/>
            <a:ext cx="2195289" cy="6922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re and periphery model (Virtual Salford) 3.jpg"/>
          <p:cNvPicPr>
            <a:picLocks noChangeAspect="1"/>
          </p:cNvPicPr>
          <p:nvPr/>
        </p:nvPicPr>
        <p:blipFill>
          <a:blip r:embed="rId2" cstate="print"/>
          <a:stretch>
            <a:fillRect/>
          </a:stretch>
        </p:blipFill>
        <p:spPr>
          <a:xfrm>
            <a:off x="1724025" y="652462"/>
            <a:ext cx="5695950" cy="5553075"/>
          </a:xfrm>
          <a:prstGeom prst="rect">
            <a:avLst/>
          </a:prstGeom>
        </p:spPr>
      </p:pic>
      <p:pic>
        <p:nvPicPr>
          <p:cNvPr id="6" name="Picture 5" descr="V:\ILS\aCollectionsAndLibraryServices\Systems\InstRepository\2 Advocacy\Posters, flyers, logos\Flyers\2009\Flyer Pink Front2.JPG"/>
          <p:cNvPicPr>
            <a:picLocks noChangeAspect="1" noChangeArrowheads="1"/>
          </p:cNvPicPr>
          <p:nvPr/>
        </p:nvPicPr>
        <p:blipFill>
          <a:blip r:embed="rId3" cstate="print"/>
          <a:srcRect t="21224" r="36696"/>
          <a:stretch>
            <a:fillRect/>
          </a:stretch>
        </p:blipFill>
        <p:spPr bwMode="auto">
          <a:xfrm rot="13881173">
            <a:off x="6804534" y="71126"/>
            <a:ext cx="3259840" cy="2078294"/>
          </a:xfrm>
          <a:prstGeom prst="rect">
            <a:avLst/>
          </a:prstGeom>
          <a:noFill/>
        </p:spPr>
      </p:pic>
      <p:pic>
        <p:nvPicPr>
          <p:cNvPr id="8" name="Picture 6" descr="powerpoint-template-white1"/>
          <p:cNvPicPr>
            <a:picLocks noChangeAspect="1" noChangeArrowheads="1"/>
          </p:cNvPicPr>
          <p:nvPr/>
        </p:nvPicPr>
        <p:blipFill>
          <a:blip r:embed="rId4" cstate="print"/>
          <a:srcRect l="6688" r="68112" b="88081"/>
          <a:stretch>
            <a:fillRect/>
          </a:stretch>
        </p:blipFill>
        <p:spPr bwMode="auto">
          <a:xfrm>
            <a:off x="251520" y="188640"/>
            <a:ext cx="2304256" cy="836712"/>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re and periphery model (Virtual Salford) 4.jpg"/>
          <p:cNvPicPr>
            <a:picLocks noChangeAspect="1"/>
          </p:cNvPicPr>
          <p:nvPr/>
        </p:nvPicPr>
        <p:blipFill>
          <a:blip r:embed="rId2" cstate="print"/>
          <a:stretch>
            <a:fillRect/>
          </a:stretch>
        </p:blipFill>
        <p:spPr>
          <a:xfrm>
            <a:off x="1704975" y="552450"/>
            <a:ext cx="5734050" cy="5753100"/>
          </a:xfrm>
          <a:prstGeom prst="rect">
            <a:avLst/>
          </a:prstGeom>
        </p:spPr>
      </p:pic>
      <p:pic>
        <p:nvPicPr>
          <p:cNvPr id="5" name="Picture 4" descr="V:\ILS\aCollectionsAndLibraryServices\Systems\InstRepository\2 Advocacy\Posters, flyers, logos\Flyers\2009\Flyer Pink Front2.JPG"/>
          <p:cNvPicPr>
            <a:picLocks noChangeAspect="1" noChangeArrowheads="1"/>
          </p:cNvPicPr>
          <p:nvPr/>
        </p:nvPicPr>
        <p:blipFill>
          <a:blip r:embed="rId3" cstate="print"/>
          <a:srcRect t="21224" r="36696"/>
          <a:stretch>
            <a:fillRect/>
          </a:stretch>
        </p:blipFill>
        <p:spPr bwMode="auto">
          <a:xfrm rot="13881173">
            <a:off x="6804534" y="71126"/>
            <a:ext cx="3259840" cy="2078294"/>
          </a:xfrm>
          <a:prstGeom prst="rect">
            <a:avLst/>
          </a:prstGeom>
          <a:noFill/>
        </p:spPr>
      </p:pic>
      <p:pic>
        <p:nvPicPr>
          <p:cNvPr id="6" name="Picture 6" descr="powerpoint-template-white1"/>
          <p:cNvPicPr>
            <a:picLocks noChangeAspect="1" noChangeArrowheads="1"/>
          </p:cNvPicPr>
          <p:nvPr/>
        </p:nvPicPr>
        <p:blipFill>
          <a:blip r:embed="rId4" cstate="print"/>
          <a:srcRect l="6688" r="68112" b="88081"/>
          <a:stretch>
            <a:fillRect/>
          </a:stretch>
        </p:blipFill>
        <p:spPr bwMode="auto">
          <a:xfrm>
            <a:off x="251520" y="188640"/>
            <a:ext cx="2304256" cy="836712"/>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250825" y="1916113"/>
            <a:ext cx="2736850" cy="2808287"/>
          </a:xfrm>
          <a:prstGeom prst="rect">
            <a:avLst/>
          </a:prstGeom>
          <a:noFill/>
          <a:ln w="9525">
            <a:noFill/>
            <a:miter lim="800000"/>
            <a:headEnd/>
            <a:tailEnd/>
          </a:ln>
          <a:effectLst/>
        </p:spPr>
        <p:txBody>
          <a:bodyPr wrap="none" anchor="ctr"/>
          <a:lstStyle/>
          <a:p>
            <a:pPr algn="l">
              <a:buFontTx/>
              <a:buChar char="•"/>
            </a:pPr>
            <a:r>
              <a:rPr lang="en-GB" dirty="0">
                <a:latin typeface="Arial" pitchFamily="34" charset="0"/>
                <a:cs typeface="Arial" pitchFamily="34" charset="0"/>
              </a:rPr>
              <a:t> Access to employment</a:t>
            </a:r>
          </a:p>
          <a:p>
            <a:pPr algn="l">
              <a:buFontTx/>
              <a:buChar char="•"/>
            </a:pPr>
            <a:r>
              <a:rPr lang="en-GB" dirty="0">
                <a:latin typeface="Arial" pitchFamily="34" charset="0"/>
                <a:cs typeface="Arial" pitchFamily="34" charset="0"/>
              </a:rPr>
              <a:t> Transport links</a:t>
            </a:r>
          </a:p>
          <a:p>
            <a:pPr algn="l">
              <a:buFontTx/>
              <a:buChar char="•"/>
            </a:pPr>
            <a:r>
              <a:rPr lang="en-GB" dirty="0">
                <a:latin typeface="Arial" pitchFamily="34" charset="0"/>
                <a:cs typeface="Arial" pitchFamily="34" charset="0"/>
              </a:rPr>
              <a:t> Schools</a:t>
            </a:r>
          </a:p>
          <a:p>
            <a:pPr algn="l">
              <a:buFontTx/>
              <a:buChar char="•"/>
            </a:pPr>
            <a:r>
              <a:rPr lang="en-GB" dirty="0">
                <a:latin typeface="Arial" pitchFamily="34" charset="0"/>
                <a:cs typeface="Arial" pitchFamily="34" charset="0"/>
              </a:rPr>
              <a:t> Decent homes</a:t>
            </a:r>
          </a:p>
          <a:p>
            <a:pPr algn="l">
              <a:buFontTx/>
              <a:buChar char="•"/>
            </a:pPr>
            <a:r>
              <a:rPr lang="en-GB" dirty="0">
                <a:latin typeface="Arial" pitchFamily="34" charset="0"/>
                <a:cs typeface="Arial" pitchFamily="34" charset="0"/>
              </a:rPr>
              <a:t> Housing mix and choice</a:t>
            </a:r>
          </a:p>
          <a:p>
            <a:pPr algn="l">
              <a:buFontTx/>
              <a:buChar char="•"/>
            </a:pPr>
            <a:r>
              <a:rPr lang="en-GB" dirty="0">
                <a:latin typeface="Arial" pitchFamily="34" charset="0"/>
                <a:cs typeface="Arial" pitchFamily="34" charset="0"/>
              </a:rPr>
              <a:t> Quality of environment</a:t>
            </a:r>
          </a:p>
          <a:p>
            <a:pPr algn="l">
              <a:buFontTx/>
              <a:buChar char="•"/>
            </a:pPr>
            <a:r>
              <a:rPr lang="en-GB" dirty="0">
                <a:latin typeface="Arial" pitchFamily="34" charset="0"/>
                <a:cs typeface="Arial" pitchFamily="34" charset="0"/>
              </a:rPr>
              <a:t> Facilities &amp; assets</a:t>
            </a:r>
          </a:p>
          <a:p>
            <a:pPr algn="l">
              <a:buFontTx/>
              <a:buChar char="•"/>
            </a:pPr>
            <a:r>
              <a:rPr lang="en-GB" dirty="0">
                <a:latin typeface="Arial" pitchFamily="34" charset="0"/>
                <a:cs typeface="Arial" pitchFamily="34" charset="0"/>
              </a:rPr>
              <a:t> Access to services</a:t>
            </a:r>
          </a:p>
          <a:p>
            <a:pPr algn="l">
              <a:buFontTx/>
              <a:buChar char="•"/>
            </a:pPr>
            <a:r>
              <a:rPr lang="en-GB" dirty="0">
                <a:latin typeface="Arial" pitchFamily="34" charset="0"/>
                <a:cs typeface="Arial" pitchFamily="34" charset="0"/>
              </a:rPr>
              <a:t> Technology…</a:t>
            </a:r>
          </a:p>
          <a:p>
            <a:pPr algn="l"/>
            <a:endParaRPr lang="en-US" dirty="0"/>
          </a:p>
        </p:txBody>
      </p:sp>
      <p:graphicFrame>
        <p:nvGraphicFramePr>
          <p:cNvPr id="235523" name="Diagram 3"/>
          <p:cNvGraphicFramePr>
            <a:graphicFrameLocks/>
          </p:cNvGraphicFramePr>
          <p:nvPr/>
        </p:nvGraphicFramePr>
        <p:xfrm>
          <a:off x="1096963" y="1203325"/>
          <a:ext cx="6564312" cy="4889500"/>
        </p:xfrm>
        <a:graphic>
          <a:graphicData uri="http://schemas.openxmlformats.org/drawingml/2006/compatibility">
            <com:legacyDrawing xmlns:com="http://schemas.openxmlformats.org/drawingml/2006/compatibility" spid="_x0000_s1026"/>
          </a:graphicData>
        </a:graphic>
      </p:graphicFrame>
      <p:sp>
        <p:nvSpPr>
          <p:cNvPr id="235532" name="Rectangle 12"/>
          <p:cNvSpPr>
            <a:spLocks noGrp="1"/>
          </p:cNvSpPr>
          <p:nvPr>
            <p:ph type="title"/>
          </p:nvPr>
        </p:nvSpPr>
        <p:spPr>
          <a:xfrm>
            <a:off x="3419872" y="116632"/>
            <a:ext cx="5205016" cy="633412"/>
          </a:xfrm>
        </p:spPr>
        <p:txBody>
          <a:bodyPr>
            <a:noAutofit/>
          </a:bodyPr>
          <a:lstStyle/>
          <a:p>
            <a:pPr algn="l"/>
            <a:r>
              <a:rPr lang="en-GB" sz="2400" dirty="0" smtClean="0">
                <a:solidFill>
                  <a:srgbClr val="993366"/>
                </a:solidFill>
                <a:latin typeface="Arial" pitchFamily="34" charset="0"/>
                <a:cs typeface="Arial" pitchFamily="34" charset="0"/>
              </a:rPr>
              <a:t>Objective: research and a</a:t>
            </a:r>
            <a:r>
              <a:rPr lang="en-GB" sz="2400" b="0" dirty="0" smtClean="0">
                <a:solidFill>
                  <a:srgbClr val="993366"/>
                </a:solidFill>
                <a:latin typeface="Arial" pitchFamily="34" charset="0"/>
                <a:cs typeface="Arial" pitchFamily="34" charset="0"/>
              </a:rPr>
              <a:t>ction on all drivers of deprivation</a:t>
            </a:r>
            <a:endParaRPr lang="en-US" sz="2400" dirty="0" smtClean="0">
              <a:solidFill>
                <a:srgbClr val="993366"/>
              </a:solidFill>
              <a:latin typeface="Arial" pitchFamily="34" charset="0"/>
              <a:cs typeface="Arial" pitchFamily="34" charset="0"/>
            </a:endParaRPr>
          </a:p>
        </p:txBody>
      </p:sp>
      <p:sp>
        <p:nvSpPr>
          <p:cNvPr id="235533" name="Rectangle 13"/>
          <p:cNvSpPr>
            <a:spLocks noChangeArrowheads="1"/>
          </p:cNvSpPr>
          <p:nvPr/>
        </p:nvSpPr>
        <p:spPr bwMode="auto">
          <a:xfrm>
            <a:off x="6300788" y="979488"/>
            <a:ext cx="2663825" cy="1944687"/>
          </a:xfrm>
          <a:prstGeom prst="rect">
            <a:avLst/>
          </a:prstGeom>
          <a:noFill/>
          <a:ln w="9525">
            <a:noFill/>
            <a:miter lim="800000"/>
            <a:headEnd/>
            <a:tailEnd/>
          </a:ln>
          <a:effectLst/>
        </p:spPr>
        <p:txBody>
          <a:bodyPr wrap="none" anchor="ctr"/>
          <a:lstStyle/>
          <a:p>
            <a:pPr algn="l">
              <a:buFontTx/>
              <a:buChar char="•"/>
            </a:pPr>
            <a:r>
              <a:rPr lang="en-GB" dirty="0"/>
              <a:t> </a:t>
            </a:r>
            <a:r>
              <a:rPr lang="en-GB" dirty="0">
                <a:latin typeface="Arial" pitchFamily="34" charset="0"/>
                <a:cs typeface="Arial" pitchFamily="34" charset="0"/>
              </a:rPr>
              <a:t>Educational attainment</a:t>
            </a:r>
          </a:p>
          <a:p>
            <a:pPr algn="l">
              <a:buFontTx/>
              <a:buChar char="•"/>
            </a:pPr>
            <a:r>
              <a:rPr lang="en-GB" dirty="0">
                <a:latin typeface="Arial" pitchFamily="34" charset="0"/>
                <a:cs typeface="Arial" pitchFamily="34" charset="0"/>
              </a:rPr>
              <a:t> Skills</a:t>
            </a:r>
          </a:p>
          <a:p>
            <a:pPr algn="l">
              <a:buFontTx/>
              <a:buChar char="•"/>
            </a:pPr>
            <a:r>
              <a:rPr lang="en-GB" dirty="0">
                <a:latin typeface="Arial" pitchFamily="34" charset="0"/>
                <a:cs typeface="Arial" pitchFamily="34" charset="0"/>
              </a:rPr>
              <a:t> Employment</a:t>
            </a:r>
          </a:p>
          <a:p>
            <a:pPr algn="l">
              <a:buFontTx/>
              <a:buChar char="•"/>
            </a:pPr>
            <a:r>
              <a:rPr lang="en-GB" dirty="0">
                <a:latin typeface="Arial" pitchFamily="34" charset="0"/>
                <a:cs typeface="Arial" pitchFamily="34" charset="0"/>
              </a:rPr>
              <a:t> Income levels</a:t>
            </a:r>
          </a:p>
          <a:p>
            <a:pPr algn="l">
              <a:buFontTx/>
              <a:buChar char="•"/>
            </a:pPr>
            <a:r>
              <a:rPr lang="en-GB" dirty="0">
                <a:latin typeface="Arial" pitchFamily="34" charset="0"/>
                <a:cs typeface="Arial" pitchFamily="34" charset="0"/>
              </a:rPr>
              <a:t> Health &amp; well being</a:t>
            </a:r>
          </a:p>
          <a:p>
            <a:pPr algn="l">
              <a:buFontTx/>
              <a:buChar char="•"/>
            </a:pPr>
            <a:r>
              <a:rPr lang="en-GB" dirty="0">
                <a:latin typeface="Arial" pitchFamily="34" charset="0"/>
                <a:cs typeface="Arial" pitchFamily="34" charset="0"/>
              </a:rPr>
              <a:t> Teenage pregnancy</a:t>
            </a:r>
          </a:p>
          <a:p>
            <a:pPr algn="l">
              <a:buFontTx/>
              <a:buChar char="•"/>
            </a:pPr>
            <a:r>
              <a:rPr lang="en-GB" dirty="0">
                <a:latin typeface="Arial" pitchFamily="34" charset="0"/>
                <a:cs typeface="Arial" pitchFamily="34" charset="0"/>
              </a:rPr>
              <a:t> Aspirations…..</a:t>
            </a:r>
            <a:endParaRPr lang="en-US" dirty="0">
              <a:latin typeface="Arial" pitchFamily="34" charset="0"/>
              <a:cs typeface="Arial" pitchFamily="34" charset="0"/>
            </a:endParaRPr>
          </a:p>
        </p:txBody>
      </p:sp>
      <p:sp>
        <p:nvSpPr>
          <p:cNvPr id="235534" name="Rectangle 14"/>
          <p:cNvSpPr>
            <a:spLocks noChangeArrowheads="1"/>
          </p:cNvSpPr>
          <p:nvPr/>
        </p:nvSpPr>
        <p:spPr bwMode="auto">
          <a:xfrm>
            <a:off x="4787900" y="4941888"/>
            <a:ext cx="4176588" cy="1800225"/>
          </a:xfrm>
          <a:prstGeom prst="rect">
            <a:avLst/>
          </a:prstGeom>
          <a:noFill/>
          <a:ln w="9525">
            <a:noFill/>
            <a:miter lim="800000"/>
            <a:headEnd/>
            <a:tailEnd/>
          </a:ln>
          <a:effectLst/>
        </p:spPr>
        <p:txBody>
          <a:bodyPr wrap="none" anchor="ctr"/>
          <a:lstStyle/>
          <a:p>
            <a:pPr algn="l">
              <a:buFontTx/>
              <a:buChar char="•"/>
            </a:pPr>
            <a:r>
              <a:rPr lang="en-GB" dirty="0" smtClean="0">
                <a:latin typeface="Arial" pitchFamily="34" charset="0"/>
                <a:cs typeface="Arial" pitchFamily="34" charset="0"/>
              </a:rPr>
              <a:t> Crime </a:t>
            </a:r>
            <a:r>
              <a:rPr lang="en-GB" dirty="0">
                <a:latin typeface="Arial" pitchFamily="34" charset="0"/>
                <a:cs typeface="Arial" pitchFamily="34" charset="0"/>
              </a:rPr>
              <a:t>and anti social behaviour rates, </a:t>
            </a:r>
          </a:p>
          <a:p>
            <a:pPr algn="l"/>
            <a:r>
              <a:rPr lang="en-GB" dirty="0" smtClean="0">
                <a:latin typeface="Arial" pitchFamily="34" charset="0"/>
                <a:cs typeface="Arial" pitchFamily="34" charset="0"/>
              </a:rPr>
              <a:t>   public </a:t>
            </a:r>
            <a:r>
              <a:rPr lang="en-GB" dirty="0">
                <a:latin typeface="Arial" pitchFamily="34" charset="0"/>
                <a:cs typeface="Arial" pitchFamily="34" charset="0"/>
              </a:rPr>
              <a:t>confidence</a:t>
            </a:r>
          </a:p>
          <a:p>
            <a:pPr algn="l">
              <a:buFontTx/>
              <a:buChar char="•"/>
            </a:pPr>
            <a:r>
              <a:rPr lang="en-GB" dirty="0" smtClean="0">
                <a:latin typeface="Arial" pitchFamily="34" charset="0"/>
                <a:cs typeface="Arial" pitchFamily="34" charset="0"/>
              </a:rPr>
              <a:t> Cleanliness </a:t>
            </a:r>
            <a:r>
              <a:rPr lang="en-GB" dirty="0">
                <a:latin typeface="Arial" pitchFamily="34" charset="0"/>
                <a:cs typeface="Arial" pitchFamily="34" charset="0"/>
              </a:rPr>
              <a:t>and use of open spaces</a:t>
            </a:r>
          </a:p>
          <a:p>
            <a:pPr algn="l">
              <a:buFontTx/>
              <a:buChar char="•"/>
            </a:pPr>
            <a:r>
              <a:rPr lang="en-GB" dirty="0" smtClean="0">
                <a:latin typeface="Arial" pitchFamily="34" charset="0"/>
                <a:cs typeface="Arial" pitchFamily="34" charset="0"/>
              </a:rPr>
              <a:t> Housing </a:t>
            </a:r>
            <a:r>
              <a:rPr lang="en-GB" dirty="0">
                <a:latin typeface="Arial" pitchFamily="34" charset="0"/>
                <a:cs typeface="Arial" pitchFamily="34" charset="0"/>
              </a:rPr>
              <a:t>management</a:t>
            </a:r>
          </a:p>
          <a:p>
            <a:pPr algn="l">
              <a:buFontTx/>
              <a:buChar char="•"/>
            </a:pPr>
            <a:r>
              <a:rPr lang="en-GB" dirty="0" smtClean="0">
                <a:latin typeface="Arial" pitchFamily="34" charset="0"/>
                <a:cs typeface="Arial" pitchFamily="34" charset="0"/>
              </a:rPr>
              <a:t> Street </a:t>
            </a:r>
            <a:r>
              <a:rPr lang="en-GB" dirty="0">
                <a:latin typeface="Arial" pitchFamily="34" charset="0"/>
                <a:cs typeface="Arial" pitchFamily="34" charset="0"/>
              </a:rPr>
              <a:t>scene management</a:t>
            </a:r>
          </a:p>
          <a:p>
            <a:pPr algn="l">
              <a:buFontTx/>
              <a:buChar char="•"/>
            </a:pPr>
            <a:r>
              <a:rPr lang="en-GB" dirty="0" smtClean="0">
                <a:latin typeface="Arial" pitchFamily="34" charset="0"/>
                <a:cs typeface="Arial" pitchFamily="34" charset="0"/>
              </a:rPr>
              <a:t> Community </a:t>
            </a:r>
            <a:r>
              <a:rPr lang="en-GB" dirty="0">
                <a:latin typeface="Arial" pitchFamily="34" charset="0"/>
                <a:cs typeface="Arial" pitchFamily="34" charset="0"/>
              </a:rPr>
              <a:t>Cohesion</a:t>
            </a:r>
            <a:endParaRPr lang="en-US" dirty="0">
              <a:latin typeface="Arial" pitchFamily="34" charset="0"/>
              <a:cs typeface="Arial" pitchFamily="34" charset="0"/>
            </a:endParaRPr>
          </a:p>
        </p:txBody>
      </p:sp>
      <p:sp>
        <p:nvSpPr>
          <p:cNvPr id="235535" name="Line 15"/>
          <p:cNvSpPr>
            <a:spLocks noChangeShapeType="1"/>
          </p:cNvSpPr>
          <p:nvPr/>
        </p:nvSpPr>
        <p:spPr bwMode="auto">
          <a:xfrm flipV="1">
            <a:off x="5219700" y="1844675"/>
            <a:ext cx="1081088" cy="504825"/>
          </a:xfrm>
          <a:prstGeom prst="line">
            <a:avLst/>
          </a:prstGeom>
          <a:noFill/>
          <a:ln w="9525">
            <a:solidFill>
              <a:schemeClr val="tx1"/>
            </a:solidFill>
            <a:round/>
            <a:headEnd/>
            <a:tailEnd type="triangle" w="lg" len="lg"/>
          </a:ln>
          <a:effectLst/>
        </p:spPr>
        <p:txBody>
          <a:bodyPr/>
          <a:lstStyle/>
          <a:p>
            <a:endParaRPr lang="en-GB"/>
          </a:p>
        </p:txBody>
      </p:sp>
      <p:sp>
        <p:nvSpPr>
          <p:cNvPr id="235536" name="Line 16"/>
          <p:cNvSpPr>
            <a:spLocks noChangeShapeType="1"/>
          </p:cNvSpPr>
          <p:nvPr/>
        </p:nvSpPr>
        <p:spPr bwMode="auto">
          <a:xfrm>
            <a:off x="6011863" y="4437063"/>
            <a:ext cx="792162" cy="647700"/>
          </a:xfrm>
          <a:prstGeom prst="line">
            <a:avLst/>
          </a:prstGeom>
          <a:noFill/>
          <a:ln w="9525">
            <a:solidFill>
              <a:schemeClr val="tx1"/>
            </a:solidFill>
            <a:round/>
            <a:headEnd/>
            <a:tailEnd type="triangle" w="lg" len="lg"/>
          </a:ln>
          <a:effectLst/>
        </p:spPr>
        <p:txBody>
          <a:bodyPr/>
          <a:lstStyle/>
          <a:p>
            <a:endParaRPr lang="en-GB"/>
          </a:p>
        </p:txBody>
      </p:sp>
      <p:pic>
        <p:nvPicPr>
          <p:cNvPr id="9" name="Picture 8" descr="V:\ILS\aCollectionsAndLibraryServices\Systems\InstRepository\2 Advocacy\Posters, flyers, logos\Flyers\2009\Flyer Pink Front2.JPG"/>
          <p:cNvPicPr>
            <a:picLocks noChangeAspect="1" noChangeArrowheads="1"/>
          </p:cNvPicPr>
          <p:nvPr/>
        </p:nvPicPr>
        <p:blipFill>
          <a:blip r:embed="rId3" cstate="print"/>
          <a:srcRect t="21224" r="36696"/>
          <a:stretch>
            <a:fillRect/>
          </a:stretch>
        </p:blipFill>
        <p:spPr bwMode="auto">
          <a:xfrm rot="2286966">
            <a:off x="-102694" y="5293612"/>
            <a:ext cx="3259840" cy="2078294"/>
          </a:xfrm>
          <a:prstGeom prst="rect">
            <a:avLst/>
          </a:prstGeom>
          <a:noFill/>
        </p:spPr>
      </p:pic>
      <p:pic>
        <p:nvPicPr>
          <p:cNvPr id="10" name="Picture 6" descr="powerpoint-template-white1"/>
          <p:cNvPicPr>
            <a:picLocks noChangeAspect="1" noChangeArrowheads="1"/>
          </p:cNvPicPr>
          <p:nvPr/>
        </p:nvPicPr>
        <p:blipFill>
          <a:blip r:embed="rId4" cstate="print"/>
          <a:srcRect l="6688" r="68112" b="88081"/>
          <a:stretch>
            <a:fillRect/>
          </a:stretch>
        </p:blipFill>
        <p:spPr bwMode="auto">
          <a:xfrm>
            <a:off x="251520" y="188640"/>
            <a:ext cx="2304256" cy="836712"/>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993366"/>
                </a:solidFill>
              </a:rPr>
              <a:t> </a:t>
            </a:r>
            <a:r>
              <a:rPr lang="en-GB" dirty="0" smtClean="0">
                <a:solidFill>
                  <a:srgbClr val="993366"/>
                </a:solidFill>
              </a:rPr>
              <a:t>    	</a:t>
            </a:r>
            <a:r>
              <a:rPr lang="en-GB" sz="5300" dirty="0" smtClean="0">
                <a:solidFill>
                  <a:srgbClr val="993366"/>
                </a:solidFill>
              </a:rPr>
              <a:t>    </a:t>
            </a:r>
            <a:br>
              <a:rPr lang="en-GB" sz="5300" dirty="0" smtClean="0">
                <a:solidFill>
                  <a:srgbClr val="993366"/>
                </a:solidFill>
              </a:rPr>
            </a:br>
            <a:endParaRPr lang="en-US" dirty="0">
              <a:solidFill>
                <a:srgbClr val="993366"/>
              </a:solidFill>
            </a:endParaRPr>
          </a:p>
        </p:txBody>
      </p:sp>
      <p:pic>
        <p:nvPicPr>
          <p:cNvPr id="1027" name="Picture 3" descr="V:\ILS\aCollectionsAndLibraryServices\Systems\InstRepository\2 Advocacy\Posters, flyers, logos\Flyers\2009\Flyer Pink Front2.JPG"/>
          <p:cNvPicPr>
            <a:picLocks noChangeAspect="1" noChangeArrowheads="1"/>
          </p:cNvPicPr>
          <p:nvPr/>
        </p:nvPicPr>
        <p:blipFill>
          <a:blip r:embed="rId3" cstate="print"/>
          <a:srcRect t="21224" r="36696"/>
          <a:stretch>
            <a:fillRect/>
          </a:stretch>
        </p:blipFill>
        <p:spPr bwMode="auto">
          <a:xfrm rot="19437039">
            <a:off x="5225745" y="4140933"/>
            <a:ext cx="4800649" cy="2805015"/>
          </a:xfrm>
          <a:prstGeom prst="rect">
            <a:avLst/>
          </a:prstGeom>
          <a:noFill/>
        </p:spPr>
      </p:pic>
      <p:pic>
        <p:nvPicPr>
          <p:cNvPr id="1030" name="Picture 6"/>
          <p:cNvPicPr>
            <a:picLocks noChangeAspect="1" noChangeArrowheads="1"/>
          </p:cNvPicPr>
          <p:nvPr/>
        </p:nvPicPr>
        <p:blipFill>
          <a:blip r:embed="rId4" cstate="print"/>
          <a:srcRect r="71052" b="80619"/>
          <a:stretch>
            <a:fillRect/>
          </a:stretch>
        </p:blipFill>
        <p:spPr bwMode="auto">
          <a:xfrm>
            <a:off x="144463" y="144463"/>
            <a:ext cx="2195289" cy="692249"/>
          </a:xfrm>
          <a:prstGeom prst="rect">
            <a:avLst/>
          </a:prstGeom>
          <a:noFill/>
          <a:ln w="9525">
            <a:noFill/>
            <a:miter lim="800000"/>
            <a:headEnd/>
            <a:tailEnd/>
          </a:ln>
          <a:effectLst/>
        </p:spPr>
      </p:pic>
      <p:sp>
        <p:nvSpPr>
          <p:cNvPr id="5" name="TextBox 4"/>
          <p:cNvSpPr txBox="1"/>
          <p:nvPr/>
        </p:nvSpPr>
        <p:spPr>
          <a:xfrm>
            <a:off x="539552" y="1052736"/>
            <a:ext cx="7128792" cy="3231654"/>
          </a:xfrm>
          <a:prstGeom prst="rect">
            <a:avLst/>
          </a:prstGeom>
          <a:noFill/>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pPr algn="ctr"/>
            <a:r>
              <a:rPr lang="en-GB" sz="9600" dirty="0" smtClean="0">
                <a:solidFill>
                  <a:srgbClr val="993366"/>
                </a:solidFill>
              </a:rPr>
              <a:t>  Thank You!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556792"/>
            <a:ext cx="8784976" cy="1830065"/>
          </a:xfrm>
        </p:spPr>
        <p:txBody>
          <a:bodyPr>
            <a:normAutofit/>
          </a:bodyPr>
          <a:lstStyle/>
          <a:p>
            <a:r>
              <a:rPr lang="en-GB" dirty="0">
                <a:solidFill>
                  <a:srgbClr val="993366"/>
                </a:solidFill>
              </a:rPr>
              <a:t> </a:t>
            </a:r>
            <a:r>
              <a:rPr lang="en-GB" dirty="0" smtClean="0">
                <a:solidFill>
                  <a:srgbClr val="993366"/>
                </a:solidFill>
              </a:rPr>
              <a:t>    	</a:t>
            </a:r>
            <a:r>
              <a:rPr lang="en-GB" sz="5300" dirty="0" smtClean="0">
                <a:solidFill>
                  <a:srgbClr val="993366"/>
                </a:solidFill>
              </a:rPr>
              <a:t>    </a:t>
            </a:r>
            <a:br>
              <a:rPr lang="en-GB" sz="5300" dirty="0" smtClean="0">
                <a:solidFill>
                  <a:srgbClr val="993366"/>
                </a:solidFill>
              </a:rPr>
            </a:br>
            <a:endParaRPr lang="en-US" dirty="0">
              <a:solidFill>
                <a:srgbClr val="993366"/>
              </a:solidFill>
            </a:endParaRPr>
          </a:p>
        </p:txBody>
      </p:sp>
      <p:pic>
        <p:nvPicPr>
          <p:cNvPr id="1030" name="Picture 6"/>
          <p:cNvPicPr>
            <a:picLocks noChangeAspect="1" noChangeArrowheads="1"/>
          </p:cNvPicPr>
          <p:nvPr/>
        </p:nvPicPr>
        <p:blipFill>
          <a:blip r:embed="rId3" cstate="print"/>
          <a:srcRect r="71052" b="80619"/>
          <a:stretch>
            <a:fillRect/>
          </a:stretch>
        </p:blipFill>
        <p:spPr bwMode="auto">
          <a:xfrm>
            <a:off x="144463" y="144463"/>
            <a:ext cx="2195289" cy="692249"/>
          </a:xfrm>
          <a:prstGeom prst="rect">
            <a:avLst/>
          </a:prstGeom>
          <a:noFill/>
          <a:ln w="9525">
            <a:noFill/>
            <a:miter lim="800000"/>
            <a:headEnd/>
            <a:tailEnd/>
          </a:ln>
          <a:effectLst/>
        </p:spPr>
      </p:pic>
      <p:sp>
        <p:nvSpPr>
          <p:cNvPr id="7" name="TextBox 6"/>
          <p:cNvSpPr txBox="1"/>
          <p:nvPr/>
        </p:nvSpPr>
        <p:spPr>
          <a:xfrm flipH="1">
            <a:off x="467544" y="908720"/>
            <a:ext cx="5976664" cy="830997"/>
          </a:xfrm>
          <a:prstGeom prst="rect">
            <a:avLst/>
          </a:prstGeom>
          <a:noFill/>
        </p:spPr>
        <p:txBody>
          <a:bodyPr wrap="square" rtlCol="0">
            <a:spAutoFit/>
          </a:bodyPr>
          <a:lstStyle/>
          <a:p>
            <a:r>
              <a:rPr lang="en-GB" sz="4800" dirty="0" smtClean="0">
                <a:solidFill>
                  <a:srgbClr val="993366"/>
                </a:solidFill>
              </a:rPr>
              <a:t>Deposit Statistics</a:t>
            </a:r>
            <a:endParaRPr lang="en-US" sz="4800" dirty="0">
              <a:solidFill>
                <a:srgbClr val="993366"/>
              </a:solidFill>
            </a:endParaRPr>
          </a:p>
        </p:txBody>
      </p:sp>
      <p:sp>
        <p:nvSpPr>
          <p:cNvPr id="8" name="TextBox 7"/>
          <p:cNvSpPr txBox="1"/>
          <p:nvPr/>
        </p:nvSpPr>
        <p:spPr>
          <a:xfrm>
            <a:off x="539552" y="1916832"/>
            <a:ext cx="5760640" cy="954107"/>
          </a:xfrm>
          <a:prstGeom prst="rect">
            <a:avLst/>
          </a:prstGeom>
          <a:noFill/>
        </p:spPr>
        <p:txBody>
          <a:bodyPr wrap="square" rtlCol="0">
            <a:spAutoFit/>
          </a:bodyPr>
          <a:lstStyle/>
          <a:p>
            <a:r>
              <a:rPr lang="en-GB" sz="2400" dirty="0" smtClean="0"/>
              <a:t>October 2009 to Sept 2010 </a:t>
            </a:r>
          </a:p>
          <a:p>
            <a:r>
              <a:rPr lang="en-GB" sz="2400" dirty="0" smtClean="0"/>
              <a:t>1482 deposits</a:t>
            </a:r>
          </a:p>
          <a:p>
            <a:endParaRPr lang="en-GB" sz="800" dirty="0" smtClean="0"/>
          </a:p>
        </p:txBody>
      </p:sp>
      <p:pic>
        <p:nvPicPr>
          <p:cNvPr id="11" name="Picture 3" descr="V:\ILS\aCollectionsAndLibraryServices\Systems\InstRepository\2 Advocacy\Posters, flyers, logos\Flyers\2009\Flyer Pink Front2.JPG"/>
          <p:cNvPicPr>
            <a:picLocks noChangeAspect="1" noChangeArrowheads="1"/>
          </p:cNvPicPr>
          <p:nvPr/>
        </p:nvPicPr>
        <p:blipFill>
          <a:blip r:embed="rId4" cstate="print"/>
          <a:srcRect t="21224" r="36696"/>
          <a:stretch>
            <a:fillRect/>
          </a:stretch>
        </p:blipFill>
        <p:spPr bwMode="auto">
          <a:xfrm rot="13213553">
            <a:off x="6585807" y="-300650"/>
            <a:ext cx="3259840" cy="2078294"/>
          </a:xfrm>
          <a:prstGeom prst="rect">
            <a:avLst/>
          </a:prstGeom>
          <a:noFill/>
        </p:spPr>
      </p:pic>
      <p:graphicFrame>
        <p:nvGraphicFramePr>
          <p:cNvPr id="13" name="Chart 12"/>
          <p:cNvGraphicFramePr>
            <a:graphicFrameLocks/>
          </p:cNvGraphicFramePr>
          <p:nvPr/>
        </p:nvGraphicFramePr>
        <p:xfrm>
          <a:off x="539552" y="2537520"/>
          <a:ext cx="7128792" cy="4320480"/>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6732240" y="2564904"/>
            <a:ext cx="720080" cy="369332"/>
          </a:xfrm>
          <a:prstGeom prst="rect">
            <a:avLst/>
          </a:prstGeom>
          <a:noFill/>
        </p:spPr>
        <p:txBody>
          <a:bodyPr wrap="square" rtlCol="0">
            <a:spAutoFit/>
          </a:bodyPr>
          <a:lstStyle/>
          <a:p>
            <a:r>
              <a:rPr lang="en-GB" b="1" dirty="0" smtClean="0"/>
              <a:t>500+</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556792"/>
            <a:ext cx="8784976" cy="1830065"/>
          </a:xfrm>
        </p:spPr>
        <p:txBody>
          <a:bodyPr>
            <a:normAutofit/>
          </a:bodyPr>
          <a:lstStyle/>
          <a:p>
            <a:r>
              <a:rPr lang="en-GB" dirty="0">
                <a:solidFill>
                  <a:srgbClr val="993366"/>
                </a:solidFill>
              </a:rPr>
              <a:t> </a:t>
            </a:r>
            <a:r>
              <a:rPr lang="en-GB" dirty="0" smtClean="0">
                <a:solidFill>
                  <a:srgbClr val="993366"/>
                </a:solidFill>
              </a:rPr>
              <a:t>    	</a:t>
            </a:r>
            <a:r>
              <a:rPr lang="en-GB" sz="5300" dirty="0" smtClean="0">
                <a:solidFill>
                  <a:srgbClr val="993366"/>
                </a:solidFill>
              </a:rPr>
              <a:t>    </a:t>
            </a:r>
            <a:br>
              <a:rPr lang="en-GB" sz="5300" dirty="0" smtClean="0">
                <a:solidFill>
                  <a:srgbClr val="993366"/>
                </a:solidFill>
              </a:rPr>
            </a:br>
            <a:endParaRPr lang="en-US" dirty="0">
              <a:solidFill>
                <a:srgbClr val="993366"/>
              </a:solidFill>
            </a:endParaRPr>
          </a:p>
        </p:txBody>
      </p:sp>
      <p:pic>
        <p:nvPicPr>
          <p:cNvPr id="1030" name="Picture 6"/>
          <p:cNvPicPr>
            <a:picLocks noChangeAspect="1" noChangeArrowheads="1"/>
          </p:cNvPicPr>
          <p:nvPr/>
        </p:nvPicPr>
        <p:blipFill>
          <a:blip r:embed="rId3" cstate="print"/>
          <a:srcRect r="71052" b="80619"/>
          <a:stretch>
            <a:fillRect/>
          </a:stretch>
        </p:blipFill>
        <p:spPr bwMode="auto">
          <a:xfrm>
            <a:off x="144463" y="144463"/>
            <a:ext cx="2195289" cy="692249"/>
          </a:xfrm>
          <a:prstGeom prst="rect">
            <a:avLst/>
          </a:prstGeom>
          <a:noFill/>
          <a:ln w="9525">
            <a:noFill/>
            <a:miter lim="800000"/>
            <a:headEnd/>
            <a:tailEnd/>
          </a:ln>
          <a:effectLst/>
        </p:spPr>
      </p:pic>
      <p:pic>
        <p:nvPicPr>
          <p:cNvPr id="3" name="Picture 3"/>
          <p:cNvPicPr>
            <a:picLocks noChangeAspect="1" noChangeArrowheads="1"/>
          </p:cNvPicPr>
          <p:nvPr/>
        </p:nvPicPr>
        <p:blipFill>
          <a:blip r:embed="rId4" cstate="print"/>
          <a:srcRect/>
          <a:stretch>
            <a:fillRect/>
          </a:stretch>
        </p:blipFill>
        <p:spPr bwMode="auto">
          <a:xfrm>
            <a:off x="539552" y="3212976"/>
            <a:ext cx="3672408" cy="2857500"/>
          </a:xfrm>
          <a:prstGeom prst="rect">
            <a:avLst/>
          </a:prstGeom>
          <a:noFill/>
          <a:ln w="9525">
            <a:noFill/>
            <a:miter lim="800000"/>
            <a:headEnd/>
            <a:tailEnd/>
          </a:ln>
        </p:spPr>
      </p:pic>
      <p:sp>
        <p:nvSpPr>
          <p:cNvPr id="7" name="TextBox 6"/>
          <p:cNvSpPr txBox="1"/>
          <p:nvPr/>
        </p:nvSpPr>
        <p:spPr>
          <a:xfrm flipH="1">
            <a:off x="467544" y="908720"/>
            <a:ext cx="5976664" cy="830997"/>
          </a:xfrm>
          <a:prstGeom prst="rect">
            <a:avLst/>
          </a:prstGeom>
          <a:noFill/>
        </p:spPr>
        <p:txBody>
          <a:bodyPr wrap="square" rtlCol="0">
            <a:spAutoFit/>
          </a:bodyPr>
          <a:lstStyle/>
          <a:p>
            <a:r>
              <a:rPr lang="en-GB" sz="4800" dirty="0" smtClean="0">
                <a:solidFill>
                  <a:srgbClr val="993366"/>
                </a:solidFill>
              </a:rPr>
              <a:t>Download Statistics</a:t>
            </a:r>
            <a:endParaRPr lang="en-US" sz="4800" dirty="0">
              <a:solidFill>
                <a:srgbClr val="993366"/>
              </a:solidFill>
            </a:endParaRPr>
          </a:p>
        </p:txBody>
      </p:sp>
      <p:sp>
        <p:nvSpPr>
          <p:cNvPr id="8" name="TextBox 7"/>
          <p:cNvSpPr txBox="1"/>
          <p:nvPr/>
        </p:nvSpPr>
        <p:spPr>
          <a:xfrm>
            <a:off x="539552" y="1916832"/>
            <a:ext cx="3744416" cy="954107"/>
          </a:xfrm>
          <a:prstGeom prst="rect">
            <a:avLst/>
          </a:prstGeom>
          <a:noFill/>
        </p:spPr>
        <p:txBody>
          <a:bodyPr wrap="square" rtlCol="0">
            <a:spAutoFit/>
          </a:bodyPr>
          <a:lstStyle/>
          <a:p>
            <a:r>
              <a:rPr lang="en-GB" sz="2400" dirty="0" smtClean="0"/>
              <a:t>October 2008 to Sept 2009</a:t>
            </a:r>
          </a:p>
          <a:p>
            <a:endParaRPr lang="en-GB" sz="800" dirty="0" smtClean="0"/>
          </a:p>
          <a:p>
            <a:r>
              <a:rPr lang="en-GB" sz="2400" dirty="0" smtClean="0"/>
              <a:t>4,315 downloads</a:t>
            </a:r>
            <a:endParaRPr lang="en-US" sz="2400" dirty="0"/>
          </a:p>
        </p:txBody>
      </p:sp>
      <p:sp>
        <p:nvSpPr>
          <p:cNvPr id="9" name="TextBox 8"/>
          <p:cNvSpPr txBox="1"/>
          <p:nvPr/>
        </p:nvSpPr>
        <p:spPr>
          <a:xfrm>
            <a:off x="4572000" y="1916832"/>
            <a:ext cx="3744416" cy="954107"/>
          </a:xfrm>
          <a:prstGeom prst="rect">
            <a:avLst/>
          </a:prstGeom>
          <a:noFill/>
        </p:spPr>
        <p:txBody>
          <a:bodyPr wrap="square" rtlCol="0">
            <a:spAutoFit/>
          </a:bodyPr>
          <a:lstStyle/>
          <a:p>
            <a:r>
              <a:rPr lang="en-GB" sz="2400" dirty="0" smtClean="0"/>
              <a:t>October 2009 to Sept 2010</a:t>
            </a:r>
          </a:p>
          <a:p>
            <a:endParaRPr lang="en-GB" sz="800" dirty="0" smtClean="0"/>
          </a:p>
          <a:p>
            <a:r>
              <a:rPr lang="en-GB" sz="2400" dirty="0" smtClean="0"/>
              <a:t>32,673 downloads</a:t>
            </a:r>
            <a:endParaRPr lang="en-US" sz="2400" dirty="0"/>
          </a:p>
        </p:txBody>
      </p:sp>
      <p:pic>
        <p:nvPicPr>
          <p:cNvPr id="11" name="Picture 3" descr="V:\ILS\aCollectionsAndLibraryServices\Systems\InstRepository\2 Advocacy\Posters, flyers, logos\Flyers\2009\Flyer Pink Front2.JPG"/>
          <p:cNvPicPr>
            <a:picLocks noChangeAspect="1" noChangeArrowheads="1"/>
          </p:cNvPicPr>
          <p:nvPr/>
        </p:nvPicPr>
        <p:blipFill>
          <a:blip r:embed="rId5" cstate="print"/>
          <a:srcRect t="21224" r="36696"/>
          <a:stretch>
            <a:fillRect/>
          </a:stretch>
        </p:blipFill>
        <p:spPr bwMode="auto">
          <a:xfrm rot="13213553">
            <a:off x="6585807" y="-300650"/>
            <a:ext cx="3259840" cy="2078294"/>
          </a:xfrm>
          <a:prstGeom prst="rect">
            <a:avLst/>
          </a:prstGeom>
          <a:noFill/>
        </p:spPr>
      </p:pic>
      <p:pic>
        <p:nvPicPr>
          <p:cNvPr id="1027" name="Picture 3"/>
          <p:cNvPicPr>
            <a:picLocks noChangeAspect="1" noChangeArrowheads="1"/>
          </p:cNvPicPr>
          <p:nvPr/>
        </p:nvPicPr>
        <p:blipFill>
          <a:blip r:embed="rId6" cstate="print"/>
          <a:srcRect/>
          <a:stretch>
            <a:fillRect/>
          </a:stretch>
        </p:blipFill>
        <p:spPr bwMode="auto">
          <a:xfrm>
            <a:off x="4644008" y="3212976"/>
            <a:ext cx="3816424"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556792"/>
            <a:ext cx="8784976" cy="1830065"/>
          </a:xfrm>
        </p:spPr>
        <p:txBody>
          <a:bodyPr>
            <a:normAutofit/>
          </a:bodyPr>
          <a:lstStyle/>
          <a:p>
            <a:r>
              <a:rPr lang="en-GB" dirty="0">
                <a:solidFill>
                  <a:srgbClr val="993366"/>
                </a:solidFill>
              </a:rPr>
              <a:t> </a:t>
            </a:r>
            <a:r>
              <a:rPr lang="en-GB" dirty="0" smtClean="0">
                <a:solidFill>
                  <a:srgbClr val="993366"/>
                </a:solidFill>
              </a:rPr>
              <a:t>    	</a:t>
            </a:r>
            <a:r>
              <a:rPr lang="en-GB" sz="5300" dirty="0" smtClean="0">
                <a:solidFill>
                  <a:srgbClr val="993366"/>
                </a:solidFill>
              </a:rPr>
              <a:t>    </a:t>
            </a:r>
            <a:br>
              <a:rPr lang="en-GB" sz="5300" dirty="0" smtClean="0">
                <a:solidFill>
                  <a:srgbClr val="993366"/>
                </a:solidFill>
              </a:rPr>
            </a:br>
            <a:endParaRPr lang="en-US" dirty="0">
              <a:solidFill>
                <a:srgbClr val="993366"/>
              </a:solidFill>
            </a:endParaRPr>
          </a:p>
        </p:txBody>
      </p:sp>
      <p:pic>
        <p:nvPicPr>
          <p:cNvPr id="1030" name="Picture 6"/>
          <p:cNvPicPr>
            <a:picLocks noChangeAspect="1" noChangeArrowheads="1"/>
          </p:cNvPicPr>
          <p:nvPr/>
        </p:nvPicPr>
        <p:blipFill>
          <a:blip r:embed="rId3" cstate="print"/>
          <a:srcRect r="71052" b="80619"/>
          <a:stretch>
            <a:fillRect/>
          </a:stretch>
        </p:blipFill>
        <p:spPr bwMode="auto">
          <a:xfrm>
            <a:off x="144463" y="144463"/>
            <a:ext cx="2195289" cy="692249"/>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print"/>
          <a:srcRect l="17419" t="29988" r="22929" b="37528"/>
          <a:stretch>
            <a:fillRect/>
          </a:stretch>
        </p:blipFill>
        <p:spPr bwMode="auto">
          <a:xfrm>
            <a:off x="395536" y="980728"/>
            <a:ext cx="8352928" cy="4968552"/>
          </a:xfrm>
          <a:prstGeom prst="rect">
            <a:avLst/>
          </a:prstGeom>
          <a:noFill/>
          <a:ln w="9525">
            <a:solidFill>
              <a:schemeClr val="accent1">
                <a:shade val="50000"/>
              </a:schemeClr>
            </a:solidFill>
            <a:miter lim="800000"/>
            <a:headEnd/>
            <a:tailEnd/>
          </a:ln>
        </p:spPr>
      </p:pic>
      <p:sp>
        <p:nvSpPr>
          <p:cNvPr id="7" name="Rounded Rectangle 6"/>
          <p:cNvSpPr/>
          <p:nvPr/>
        </p:nvSpPr>
        <p:spPr>
          <a:xfrm rot="20540509">
            <a:off x="2785434" y="3405434"/>
            <a:ext cx="5919897" cy="243373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993366"/>
                </a:solidFill>
              </a:rPr>
              <a:t>Links to USIR author pages from Centre </a:t>
            </a:r>
          </a:p>
          <a:p>
            <a:pPr algn="ctr"/>
            <a:r>
              <a:rPr lang="en-GB" sz="4800" dirty="0" smtClean="0">
                <a:solidFill>
                  <a:srgbClr val="993366"/>
                </a:solidFill>
              </a:rPr>
              <a:t>web pages</a:t>
            </a:r>
            <a:endParaRPr lang="en-US" sz="4800" dirty="0">
              <a:solidFill>
                <a:srgbClr val="993366"/>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556792"/>
            <a:ext cx="8784976" cy="1830065"/>
          </a:xfrm>
        </p:spPr>
        <p:txBody>
          <a:bodyPr>
            <a:normAutofit/>
          </a:bodyPr>
          <a:lstStyle/>
          <a:p>
            <a:r>
              <a:rPr lang="en-GB" dirty="0">
                <a:solidFill>
                  <a:srgbClr val="993366"/>
                </a:solidFill>
              </a:rPr>
              <a:t> </a:t>
            </a:r>
            <a:r>
              <a:rPr lang="en-GB" dirty="0" smtClean="0">
                <a:solidFill>
                  <a:srgbClr val="993366"/>
                </a:solidFill>
              </a:rPr>
              <a:t>    	</a:t>
            </a:r>
            <a:r>
              <a:rPr lang="en-GB" sz="5300" dirty="0" smtClean="0">
                <a:solidFill>
                  <a:srgbClr val="993366"/>
                </a:solidFill>
              </a:rPr>
              <a:t>    </a:t>
            </a:r>
            <a:br>
              <a:rPr lang="en-GB" sz="5300" dirty="0" smtClean="0">
                <a:solidFill>
                  <a:srgbClr val="993366"/>
                </a:solidFill>
              </a:rPr>
            </a:br>
            <a:endParaRPr lang="en-US" dirty="0">
              <a:solidFill>
                <a:srgbClr val="993366"/>
              </a:solidFill>
            </a:endParaRPr>
          </a:p>
        </p:txBody>
      </p:sp>
      <p:pic>
        <p:nvPicPr>
          <p:cNvPr id="1030" name="Picture 6"/>
          <p:cNvPicPr>
            <a:picLocks noChangeAspect="1" noChangeArrowheads="1"/>
          </p:cNvPicPr>
          <p:nvPr/>
        </p:nvPicPr>
        <p:blipFill>
          <a:blip r:embed="rId3" cstate="print"/>
          <a:srcRect r="71052" b="80619"/>
          <a:stretch>
            <a:fillRect/>
          </a:stretch>
        </p:blipFill>
        <p:spPr bwMode="auto">
          <a:xfrm>
            <a:off x="144463" y="144463"/>
            <a:ext cx="2195289" cy="692249"/>
          </a:xfrm>
          <a:prstGeom prst="rect">
            <a:avLst/>
          </a:prstGeom>
          <a:noFill/>
          <a:ln w="9525">
            <a:noFill/>
            <a:miter lim="800000"/>
            <a:headEnd/>
            <a:tailEnd/>
          </a:ln>
          <a:effectLst/>
        </p:spPr>
      </p:pic>
      <p:sp>
        <p:nvSpPr>
          <p:cNvPr id="7" name="Rounded Rectangle 6"/>
          <p:cNvSpPr/>
          <p:nvPr/>
        </p:nvSpPr>
        <p:spPr>
          <a:xfrm rot="20540509">
            <a:off x="2414742" y="3351461"/>
            <a:ext cx="6513587" cy="243373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solidFill>
                  <a:srgbClr val="993366"/>
                </a:solidFill>
              </a:rPr>
              <a:t>Work deposited into USIR helps to inform </a:t>
            </a:r>
          </a:p>
          <a:p>
            <a:pPr algn="ctr"/>
            <a:r>
              <a:rPr lang="en-GB" sz="4000" dirty="0" smtClean="0">
                <a:solidFill>
                  <a:srgbClr val="993366"/>
                </a:solidFill>
              </a:rPr>
              <a:t>Canadian Public and Health Professionals</a:t>
            </a:r>
            <a:endParaRPr lang="en-US" sz="4000" dirty="0">
              <a:solidFill>
                <a:srgbClr val="993366"/>
              </a:solidFill>
            </a:endParaRPr>
          </a:p>
        </p:txBody>
      </p:sp>
      <p:pic>
        <p:nvPicPr>
          <p:cNvPr id="1026" name="Picture 2"/>
          <p:cNvPicPr>
            <a:picLocks noChangeAspect="1" noChangeArrowheads="1"/>
          </p:cNvPicPr>
          <p:nvPr/>
        </p:nvPicPr>
        <p:blipFill>
          <a:blip r:embed="rId4" cstate="print"/>
          <a:srcRect l="3835" t="27773" r="4620" b="10212"/>
          <a:stretch>
            <a:fillRect/>
          </a:stretch>
        </p:blipFill>
        <p:spPr bwMode="auto">
          <a:xfrm>
            <a:off x="179512" y="836712"/>
            <a:ext cx="8784976" cy="5860032"/>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l="6788" t="26297" r="7573" b="46387"/>
          <a:stretch>
            <a:fillRect/>
          </a:stretch>
        </p:blipFill>
        <p:spPr bwMode="auto">
          <a:xfrm>
            <a:off x="107504" y="836712"/>
            <a:ext cx="8928992" cy="2664296"/>
          </a:xfrm>
          <a:prstGeom prst="rect">
            <a:avLst/>
          </a:prstGeom>
          <a:noFill/>
          <a:ln w="9525">
            <a:noFill/>
            <a:miter lim="800000"/>
            <a:headEnd/>
            <a:tailEnd/>
          </a:ln>
        </p:spPr>
      </p:pic>
      <p:sp>
        <p:nvSpPr>
          <p:cNvPr id="9" name="Rounded Rectangle 8"/>
          <p:cNvSpPr/>
          <p:nvPr/>
        </p:nvSpPr>
        <p:spPr>
          <a:xfrm rot="20540509">
            <a:off x="2567142" y="3503861"/>
            <a:ext cx="6513587" cy="243373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solidFill>
                  <a:srgbClr val="993366"/>
                </a:solidFill>
              </a:rPr>
              <a:t>Work deposited into USIR helps to inform the </a:t>
            </a:r>
          </a:p>
          <a:p>
            <a:pPr algn="ctr"/>
            <a:r>
              <a:rPr lang="en-GB" sz="4000" dirty="0" smtClean="0">
                <a:solidFill>
                  <a:srgbClr val="993366"/>
                </a:solidFill>
              </a:rPr>
              <a:t>Canadian Public Health Professionals</a:t>
            </a:r>
            <a:endParaRPr lang="en-US" sz="4000" dirty="0">
              <a:solidFill>
                <a:srgbClr val="993366"/>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556792"/>
            <a:ext cx="8784976" cy="1830065"/>
          </a:xfrm>
        </p:spPr>
        <p:txBody>
          <a:bodyPr>
            <a:normAutofit/>
          </a:bodyPr>
          <a:lstStyle/>
          <a:p>
            <a:r>
              <a:rPr lang="en-GB" dirty="0">
                <a:solidFill>
                  <a:srgbClr val="993366"/>
                </a:solidFill>
              </a:rPr>
              <a:t> </a:t>
            </a:r>
            <a:r>
              <a:rPr lang="en-GB" dirty="0" smtClean="0">
                <a:solidFill>
                  <a:srgbClr val="993366"/>
                </a:solidFill>
              </a:rPr>
              <a:t>    	</a:t>
            </a:r>
            <a:r>
              <a:rPr lang="en-GB" sz="5300" dirty="0" smtClean="0">
                <a:solidFill>
                  <a:srgbClr val="993366"/>
                </a:solidFill>
              </a:rPr>
              <a:t>    </a:t>
            </a:r>
            <a:br>
              <a:rPr lang="en-GB" sz="5300" dirty="0" smtClean="0">
                <a:solidFill>
                  <a:srgbClr val="993366"/>
                </a:solidFill>
              </a:rPr>
            </a:br>
            <a:endParaRPr lang="en-US" dirty="0">
              <a:solidFill>
                <a:srgbClr val="993366"/>
              </a:solidFill>
            </a:endParaRPr>
          </a:p>
        </p:txBody>
      </p:sp>
      <p:pic>
        <p:nvPicPr>
          <p:cNvPr id="1030" name="Picture 6"/>
          <p:cNvPicPr>
            <a:picLocks noChangeAspect="1" noChangeArrowheads="1"/>
          </p:cNvPicPr>
          <p:nvPr/>
        </p:nvPicPr>
        <p:blipFill>
          <a:blip r:embed="rId3" cstate="print"/>
          <a:srcRect r="71052" b="80619"/>
          <a:stretch>
            <a:fillRect/>
          </a:stretch>
        </p:blipFill>
        <p:spPr bwMode="auto">
          <a:xfrm>
            <a:off x="144463" y="144463"/>
            <a:ext cx="2195289" cy="692249"/>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l="17419" t="22442" r="21747" b="13903"/>
          <a:stretch>
            <a:fillRect/>
          </a:stretch>
        </p:blipFill>
        <p:spPr bwMode="auto">
          <a:xfrm>
            <a:off x="827584" y="836712"/>
            <a:ext cx="7416824" cy="5760640"/>
          </a:xfrm>
          <a:prstGeom prst="rect">
            <a:avLst/>
          </a:prstGeom>
          <a:noFill/>
          <a:ln w="9525">
            <a:solidFill>
              <a:schemeClr val="accent1">
                <a:shade val="50000"/>
              </a:schemeClr>
            </a:solidFill>
            <a:miter lim="800000"/>
            <a:headEnd/>
            <a:tailEnd/>
          </a:ln>
        </p:spPr>
      </p:pic>
      <p:sp>
        <p:nvSpPr>
          <p:cNvPr id="10" name="Rounded Rectangle 9"/>
          <p:cNvSpPr/>
          <p:nvPr/>
        </p:nvSpPr>
        <p:spPr>
          <a:xfrm rot="20540509">
            <a:off x="2994446" y="3261417"/>
            <a:ext cx="5919897" cy="243373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993366"/>
                </a:solidFill>
              </a:rPr>
              <a:t>Over 365 publications deposited since </a:t>
            </a:r>
          </a:p>
          <a:p>
            <a:pPr algn="ctr"/>
            <a:r>
              <a:rPr lang="en-GB" sz="4800" dirty="0" smtClean="0">
                <a:solidFill>
                  <a:srgbClr val="993366"/>
                </a:solidFill>
              </a:rPr>
              <a:t>1</a:t>
            </a:r>
            <a:r>
              <a:rPr lang="en-GB" sz="4800" baseline="30000" dirty="0" smtClean="0">
                <a:solidFill>
                  <a:srgbClr val="993366"/>
                </a:solidFill>
              </a:rPr>
              <a:t>st</a:t>
            </a:r>
            <a:r>
              <a:rPr lang="en-GB" sz="4800" dirty="0" smtClean="0">
                <a:solidFill>
                  <a:srgbClr val="993366"/>
                </a:solidFill>
              </a:rPr>
              <a:t> October 2009</a:t>
            </a:r>
            <a:endParaRPr lang="en-US" sz="4800" dirty="0">
              <a:solidFill>
                <a:srgbClr val="993366"/>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700808"/>
            <a:ext cx="8208912" cy="2046089"/>
          </a:xfrm>
        </p:spPr>
        <p:txBody>
          <a:bodyPr>
            <a:noAutofit/>
          </a:bodyPr>
          <a:lstStyle/>
          <a:p>
            <a:pPr algn="l"/>
            <a:r>
              <a:rPr lang="en-GB" sz="5400" dirty="0" smtClean="0">
                <a:solidFill>
                  <a:srgbClr val="993366"/>
                </a:solidFill>
              </a:rPr>
              <a:t>Julie Berry</a:t>
            </a:r>
            <a:br>
              <a:rPr lang="en-GB" sz="5400" dirty="0" smtClean="0">
                <a:solidFill>
                  <a:srgbClr val="993366"/>
                </a:solidFill>
              </a:rPr>
            </a:br>
            <a:r>
              <a:rPr lang="en-GB" sz="5400" dirty="0" smtClean="0">
                <a:solidFill>
                  <a:srgbClr val="993366"/>
                </a:solidFill>
              </a:rPr>
              <a:t>Acting Director, The Library</a:t>
            </a:r>
            <a:endParaRPr lang="en-US" sz="5400" dirty="0">
              <a:solidFill>
                <a:srgbClr val="993366"/>
              </a:solidFill>
            </a:endParaRPr>
          </a:p>
        </p:txBody>
      </p:sp>
      <p:pic>
        <p:nvPicPr>
          <p:cNvPr id="1027" name="Picture 3" descr="V:\ILS\aCollectionsAndLibraryServices\Systems\InstRepository\2 Advocacy\Posters, flyers, logos\Flyers\2009\Flyer Pink Front2.JPG"/>
          <p:cNvPicPr>
            <a:picLocks noChangeAspect="1" noChangeArrowheads="1"/>
          </p:cNvPicPr>
          <p:nvPr/>
        </p:nvPicPr>
        <p:blipFill>
          <a:blip r:embed="rId3" cstate="print"/>
          <a:srcRect t="21224" r="36696"/>
          <a:stretch>
            <a:fillRect/>
          </a:stretch>
        </p:blipFill>
        <p:spPr bwMode="auto">
          <a:xfrm rot="19437039">
            <a:off x="5297753" y="4284949"/>
            <a:ext cx="4800649" cy="2805015"/>
          </a:xfrm>
          <a:prstGeom prst="rect">
            <a:avLst/>
          </a:prstGeom>
          <a:noFill/>
        </p:spPr>
      </p:pic>
      <p:pic>
        <p:nvPicPr>
          <p:cNvPr id="1030" name="Picture 6"/>
          <p:cNvPicPr>
            <a:picLocks noChangeAspect="1" noChangeArrowheads="1"/>
          </p:cNvPicPr>
          <p:nvPr/>
        </p:nvPicPr>
        <p:blipFill>
          <a:blip r:embed="rId4" cstate="print"/>
          <a:srcRect r="71052" b="80619"/>
          <a:stretch>
            <a:fillRect/>
          </a:stretch>
        </p:blipFill>
        <p:spPr bwMode="auto">
          <a:xfrm>
            <a:off x="144463" y="144463"/>
            <a:ext cx="2195289" cy="6922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556792"/>
            <a:ext cx="8784976" cy="1830065"/>
          </a:xfrm>
        </p:spPr>
        <p:txBody>
          <a:bodyPr>
            <a:normAutofit/>
          </a:bodyPr>
          <a:lstStyle/>
          <a:p>
            <a:r>
              <a:rPr lang="en-GB" dirty="0">
                <a:solidFill>
                  <a:srgbClr val="993366"/>
                </a:solidFill>
              </a:rPr>
              <a:t> </a:t>
            </a:r>
            <a:r>
              <a:rPr lang="en-GB" dirty="0" smtClean="0">
                <a:solidFill>
                  <a:srgbClr val="993366"/>
                </a:solidFill>
              </a:rPr>
              <a:t>    	</a:t>
            </a:r>
            <a:r>
              <a:rPr lang="en-GB" sz="5300" dirty="0" smtClean="0">
                <a:solidFill>
                  <a:srgbClr val="993366"/>
                </a:solidFill>
              </a:rPr>
              <a:t>    </a:t>
            </a:r>
            <a:br>
              <a:rPr lang="en-GB" sz="5300" dirty="0" smtClean="0">
                <a:solidFill>
                  <a:srgbClr val="993366"/>
                </a:solidFill>
              </a:rPr>
            </a:br>
            <a:endParaRPr lang="en-US" dirty="0">
              <a:solidFill>
                <a:srgbClr val="993366"/>
              </a:solidFill>
            </a:endParaRPr>
          </a:p>
        </p:txBody>
      </p:sp>
      <p:pic>
        <p:nvPicPr>
          <p:cNvPr id="1030" name="Picture 6"/>
          <p:cNvPicPr>
            <a:picLocks noChangeAspect="1" noChangeArrowheads="1"/>
          </p:cNvPicPr>
          <p:nvPr/>
        </p:nvPicPr>
        <p:blipFill>
          <a:blip r:embed="rId3" cstate="print"/>
          <a:srcRect r="71052" b="80619"/>
          <a:stretch>
            <a:fillRect/>
          </a:stretch>
        </p:blipFill>
        <p:spPr bwMode="auto">
          <a:xfrm>
            <a:off x="144463" y="144463"/>
            <a:ext cx="2195289" cy="692249"/>
          </a:xfrm>
          <a:prstGeom prst="rect">
            <a:avLst/>
          </a:prstGeom>
          <a:noFill/>
          <a:ln w="9525">
            <a:noFill/>
            <a:miter lim="800000"/>
            <a:headEnd/>
            <a:tailEnd/>
          </a:ln>
          <a:effectLst/>
        </p:spPr>
      </p:pic>
      <p:sp>
        <p:nvSpPr>
          <p:cNvPr id="5" name="TextBox 4"/>
          <p:cNvSpPr txBox="1"/>
          <p:nvPr/>
        </p:nvSpPr>
        <p:spPr>
          <a:xfrm>
            <a:off x="539552" y="1052736"/>
            <a:ext cx="7128792" cy="2708434"/>
          </a:xfrm>
          <a:prstGeom prst="rect">
            <a:avLst/>
          </a:prstGeom>
          <a:noFill/>
        </p:spPr>
        <p:txBody>
          <a:bodyPr wrap="square" rtlCol="0">
            <a:spAutoFit/>
          </a:bodyPr>
          <a:lstStyle/>
          <a:p>
            <a:endParaRPr lang="en-GB" sz="2800" dirty="0" smtClean="0">
              <a:solidFill>
                <a:srgbClr val="993366"/>
              </a:solidFill>
            </a:endParaRPr>
          </a:p>
          <a:p>
            <a:r>
              <a:rPr lang="en-GB" sz="2800" dirty="0" smtClean="0">
                <a:solidFill>
                  <a:srgbClr val="993366"/>
                </a:solidFill>
              </a:rPr>
              <a:t>    </a:t>
            </a:r>
          </a:p>
          <a:p>
            <a:endParaRPr lang="en-GB" sz="5400" dirty="0" smtClean="0">
              <a:solidFill>
                <a:srgbClr val="993366"/>
              </a:solidFill>
            </a:endParaRPr>
          </a:p>
          <a:p>
            <a:endParaRPr lang="en-GB" sz="2400" dirty="0" smtClean="0">
              <a:solidFill>
                <a:srgbClr val="993366"/>
              </a:solidFill>
            </a:endParaRPr>
          </a:p>
          <a:p>
            <a:endParaRPr lang="en-GB" dirty="0" smtClean="0"/>
          </a:p>
          <a:p>
            <a:endParaRPr lang="en-US" dirty="0"/>
          </a:p>
        </p:txBody>
      </p:sp>
      <p:sp>
        <p:nvSpPr>
          <p:cNvPr id="13" name="Rounded Rectangle 12"/>
          <p:cNvSpPr/>
          <p:nvPr/>
        </p:nvSpPr>
        <p:spPr>
          <a:xfrm>
            <a:off x="1403648" y="2420888"/>
            <a:ext cx="6539095" cy="290388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993366"/>
                </a:solidFill>
              </a:rPr>
              <a:t>1-2-1 training</a:t>
            </a:r>
          </a:p>
          <a:p>
            <a:pPr algn="ctr"/>
            <a:r>
              <a:rPr lang="en-GB" sz="4800" dirty="0" smtClean="0">
                <a:solidFill>
                  <a:srgbClr val="993366"/>
                </a:solidFill>
              </a:rPr>
              <a:t>Copyright advice</a:t>
            </a:r>
          </a:p>
          <a:p>
            <a:pPr algn="ctr"/>
            <a:r>
              <a:rPr lang="en-GB" sz="4800" dirty="0" smtClean="0">
                <a:solidFill>
                  <a:srgbClr val="993366"/>
                </a:solidFill>
              </a:rPr>
              <a:t>SPoRT Programme</a:t>
            </a:r>
            <a:endParaRPr lang="en-US" sz="4800" dirty="0">
              <a:solidFill>
                <a:srgbClr val="993366"/>
              </a:solidFill>
            </a:endParaRPr>
          </a:p>
        </p:txBody>
      </p:sp>
      <p:sp>
        <p:nvSpPr>
          <p:cNvPr id="14" name="TextBox 13"/>
          <p:cNvSpPr txBox="1"/>
          <p:nvPr/>
        </p:nvSpPr>
        <p:spPr>
          <a:xfrm>
            <a:off x="395536" y="836712"/>
            <a:ext cx="6336704" cy="923330"/>
          </a:xfrm>
          <a:prstGeom prst="rect">
            <a:avLst/>
          </a:prstGeom>
          <a:noFill/>
        </p:spPr>
        <p:txBody>
          <a:bodyPr wrap="square" rtlCol="0">
            <a:spAutoFit/>
          </a:bodyPr>
          <a:lstStyle/>
          <a:p>
            <a:r>
              <a:rPr lang="en-GB" sz="5400" dirty="0" smtClean="0">
                <a:solidFill>
                  <a:srgbClr val="993366"/>
                </a:solidFill>
              </a:rPr>
              <a:t>USIR Achievements</a:t>
            </a:r>
          </a:p>
        </p:txBody>
      </p:sp>
      <p:pic>
        <p:nvPicPr>
          <p:cNvPr id="12" name="Picture 2"/>
          <p:cNvPicPr>
            <a:picLocks noChangeAspect="1" noChangeArrowheads="1"/>
          </p:cNvPicPr>
          <p:nvPr/>
        </p:nvPicPr>
        <p:blipFill>
          <a:blip r:embed="rId4" cstate="print"/>
          <a:srcRect l="28641" t="17438" r="28835" b="6520"/>
          <a:stretch>
            <a:fillRect/>
          </a:stretch>
        </p:blipFill>
        <p:spPr bwMode="auto">
          <a:xfrm>
            <a:off x="395536" y="1844824"/>
            <a:ext cx="3744416" cy="4680520"/>
          </a:xfrm>
          <a:prstGeom prst="rect">
            <a:avLst/>
          </a:prstGeom>
          <a:noFill/>
          <a:ln w="9525">
            <a:solidFill>
              <a:schemeClr val="accent1"/>
            </a:solidFill>
            <a:miter lim="800000"/>
            <a:headEnd/>
            <a:tailEnd/>
          </a:ln>
        </p:spPr>
      </p:pic>
      <p:sp>
        <p:nvSpPr>
          <p:cNvPr id="19" name="TextBox 18"/>
          <p:cNvSpPr txBox="1"/>
          <p:nvPr/>
        </p:nvSpPr>
        <p:spPr>
          <a:xfrm>
            <a:off x="3851920" y="5517232"/>
            <a:ext cx="4896544" cy="830997"/>
          </a:xfrm>
          <a:prstGeom prst="rect">
            <a:avLst/>
          </a:prstGeom>
          <a:solidFill>
            <a:schemeClr val="bg1"/>
          </a:solidFill>
          <a:ln>
            <a:solidFill>
              <a:schemeClr val="accent1"/>
            </a:solidFill>
          </a:ln>
        </p:spPr>
        <p:txBody>
          <a:bodyPr wrap="square" rtlCol="0">
            <a:spAutoFit/>
          </a:bodyPr>
          <a:lstStyle/>
          <a:p>
            <a:pPr algn="ctr"/>
            <a:r>
              <a:rPr lang="en-GB" sz="4800" dirty="0" smtClean="0">
                <a:solidFill>
                  <a:srgbClr val="993366"/>
                </a:solidFill>
              </a:rPr>
              <a:t>Monthly Statistics</a:t>
            </a:r>
            <a:endParaRPr lang="en-US" sz="4800" dirty="0">
              <a:solidFill>
                <a:srgbClr val="993366"/>
              </a:solidFill>
            </a:endParaRPr>
          </a:p>
        </p:txBody>
      </p:sp>
      <p:pic>
        <p:nvPicPr>
          <p:cNvPr id="24" name="Picture 4"/>
          <p:cNvPicPr>
            <a:picLocks noChangeAspect="1" noChangeArrowheads="1"/>
          </p:cNvPicPr>
          <p:nvPr/>
        </p:nvPicPr>
        <p:blipFill>
          <a:blip r:embed="rId5" cstate="print"/>
          <a:srcRect l="9741" t="15961" r="41828" b="39743"/>
          <a:stretch>
            <a:fillRect/>
          </a:stretch>
        </p:blipFill>
        <p:spPr bwMode="auto">
          <a:xfrm>
            <a:off x="3059832" y="1844824"/>
            <a:ext cx="5904656" cy="4320480"/>
          </a:xfrm>
          <a:prstGeom prst="rect">
            <a:avLst/>
          </a:prstGeom>
          <a:noFill/>
          <a:ln w="9525">
            <a:solidFill>
              <a:schemeClr val="accent1"/>
            </a:solidFill>
            <a:miter lim="800000"/>
            <a:headEnd/>
            <a:tailEnd/>
          </a:ln>
        </p:spPr>
      </p:pic>
      <p:sp>
        <p:nvSpPr>
          <p:cNvPr id="25" name="TextBox 24"/>
          <p:cNvSpPr txBox="1"/>
          <p:nvPr/>
        </p:nvSpPr>
        <p:spPr>
          <a:xfrm>
            <a:off x="323528" y="5661248"/>
            <a:ext cx="3600400" cy="830997"/>
          </a:xfrm>
          <a:prstGeom prst="rect">
            <a:avLst/>
          </a:prstGeom>
          <a:solidFill>
            <a:schemeClr val="bg1"/>
          </a:solidFill>
          <a:ln>
            <a:solidFill>
              <a:schemeClr val="accent1"/>
            </a:solidFill>
          </a:ln>
        </p:spPr>
        <p:txBody>
          <a:bodyPr wrap="square" rtlCol="0">
            <a:spAutoFit/>
          </a:bodyPr>
          <a:lstStyle/>
          <a:p>
            <a:pPr algn="ctr"/>
            <a:r>
              <a:rPr lang="en-GB" sz="4800" dirty="0" smtClean="0">
                <a:solidFill>
                  <a:srgbClr val="993366"/>
                </a:solidFill>
              </a:rPr>
              <a:t>Publicity</a:t>
            </a:r>
            <a:endParaRPr lang="en-US" sz="4800" dirty="0">
              <a:solidFill>
                <a:srgbClr val="993366"/>
              </a:solidFill>
            </a:endParaRPr>
          </a:p>
        </p:txBody>
      </p:sp>
      <p:pic>
        <p:nvPicPr>
          <p:cNvPr id="26" name="Picture 2"/>
          <p:cNvPicPr>
            <a:picLocks noChangeAspect="1" noChangeArrowheads="1"/>
          </p:cNvPicPr>
          <p:nvPr/>
        </p:nvPicPr>
        <p:blipFill>
          <a:blip r:embed="rId6" cstate="print"/>
          <a:srcRect l="18010" t="15223" r="21747" b="20624"/>
          <a:stretch>
            <a:fillRect/>
          </a:stretch>
        </p:blipFill>
        <p:spPr bwMode="auto">
          <a:xfrm>
            <a:off x="251520" y="1700808"/>
            <a:ext cx="5688632" cy="4995936"/>
          </a:xfrm>
          <a:prstGeom prst="rect">
            <a:avLst/>
          </a:prstGeom>
          <a:noFill/>
          <a:ln w="9525">
            <a:solidFill>
              <a:schemeClr val="accent1"/>
            </a:solidFill>
            <a:miter lim="800000"/>
            <a:headEnd/>
            <a:tailEnd/>
          </a:ln>
        </p:spPr>
      </p:pic>
      <p:sp>
        <p:nvSpPr>
          <p:cNvPr id="27" name="TextBox 26"/>
          <p:cNvSpPr txBox="1"/>
          <p:nvPr/>
        </p:nvSpPr>
        <p:spPr>
          <a:xfrm>
            <a:off x="4788024" y="2276873"/>
            <a:ext cx="4248472" cy="830997"/>
          </a:xfrm>
          <a:prstGeom prst="rect">
            <a:avLst/>
          </a:prstGeom>
          <a:solidFill>
            <a:schemeClr val="bg1"/>
          </a:solidFill>
          <a:ln>
            <a:solidFill>
              <a:schemeClr val="accent1"/>
            </a:solidFill>
          </a:ln>
        </p:spPr>
        <p:txBody>
          <a:bodyPr wrap="square" rtlCol="0">
            <a:spAutoFit/>
          </a:bodyPr>
          <a:lstStyle/>
          <a:p>
            <a:pPr algn="ctr"/>
            <a:r>
              <a:rPr lang="en-GB" sz="4800" dirty="0" smtClean="0">
                <a:solidFill>
                  <a:srgbClr val="993366"/>
                </a:solidFill>
              </a:rPr>
              <a:t>USIR Web Pages</a:t>
            </a:r>
            <a:endParaRPr lang="en-US" sz="4800" dirty="0">
              <a:solidFill>
                <a:srgbClr val="993366"/>
              </a:solidFill>
            </a:endParaRPr>
          </a:p>
        </p:txBody>
      </p:sp>
      <p:sp>
        <p:nvSpPr>
          <p:cNvPr id="28" name="Rounded Rectangle 27"/>
          <p:cNvSpPr/>
          <p:nvPr/>
        </p:nvSpPr>
        <p:spPr>
          <a:xfrm>
            <a:off x="1187624" y="2132856"/>
            <a:ext cx="6984776" cy="38164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smtClean="0">
              <a:solidFill>
                <a:srgbClr val="993366"/>
              </a:solidFill>
            </a:endParaRPr>
          </a:p>
          <a:p>
            <a:pPr algn="ctr"/>
            <a:r>
              <a:rPr lang="en-GB" sz="4800" dirty="0" smtClean="0">
                <a:solidFill>
                  <a:srgbClr val="993366"/>
                </a:solidFill>
              </a:rPr>
              <a:t>USIR Team</a:t>
            </a:r>
          </a:p>
          <a:p>
            <a:pPr algn="ctr"/>
            <a:r>
              <a:rPr lang="en-GB" sz="4000" dirty="0" smtClean="0">
                <a:solidFill>
                  <a:srgbClr val="993366"/>
                </a:solidFill>
              </a:rPr>
              <a:t>Repository Manager</a:t>
            </a:r>
          </a:p>
          <a:p>
            <a:pPr algn="ctr"/>
            <a:r>
              <a:rPr lang="en-GB" sz="4000" dirty="0" smtClean="0">
                <a:solidFill>
                  <a:srgbClr val="993366"/>
                </a:solidFill>
              </a:rPr>
              <a:t>Repository Officer</a:t>
            </a:r>
          </a:p>
          <a:p>
            <a:pPr algn="ctr"/>
            <a:r>
              <a:rPr lang="en-GB" sz="4000" dirty="0" smtClean="0">
                <a:solidFill>
                  <a:srgbClr val="993366"/>
                </a:solidFill>
              </a:rPr>
              <a:t>Library Systems</a:t>
            </a:r>
          </a:p>
          <a:p>
            <a:pPr algn="ctr"/>
            <a:r>
              <a:rPr lang="en-GB" sz="4000" dirty="0" smtClean="0">
                <a:solidFill>
                  <a:srgbClr val="993366"/>
                </a:solidFill>
              </a:rPr>
              <a:t>Academic Support Librarians</a:t>
            </a:r>
          </a:p>
          <a:p>
            <a:pPr algn="ctr"/>
            <a:endParaRPr lang="en-US" sz="4800" dirty="0">
              <a:solidFill>
                <a:srgbClr val="9933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2000"/>
                                        <p:tgtEl>
                                          <p:spTgt spid="13"/>
                                        </p:tgtEl>
                                      </p:cBhvr>
                                    </p:animEffect>
                                    <p:set>
                                      <p:cBhvr>
                                        <p:cTn id="11" dur="1" fill="hold">
                                          <p:stCondLst>
                                            <p:cond delay="1999"/>
                                          </p:stCondLst>
                                        </p:cTn>
                                        <p:tgtEl>
                                          <p:spTgt spid="1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12"/>
                                        </p:tgtEl>
                                      </p:cBhvr>
                                    </p:animEffect>
                                    <p:set>
                                      <p:cBhvr>
                                        <p:cTn id="22" dur="1" fill="hold">
                                          <p:stCondLst>
                                            <p:cond delay="1999"/>
                                          </p:stCondLst>
                                        </p:cTn>
                                        <p:tgtEl>
                                          <p:spTgt spid="12"/>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2000"/>
                                        <p:tgtEl>
                                          <p:spTgt spid="19"/>
                                        </p:tgtEl>
                                      </p:cBhvr>
                                    </p:animEffect>
                                    <p:set>
                                      <p:cBhvr>
                                        <p:cTn id="25" dur="1" fill="hold">
                                          <p:stCondLst>
                                            <p:cond delay="1999"/>
                                          </p:stCondLst>
                                        </p:cTn>
                                        <p:tgtEl>
                                          <p:spTgt spid="1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par>
                                <p:cTn id="30" presetID="1" presetClass="entr" presetSubtype="0" fill="hold" grpId="2" nodeType="with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2000"/>
                                        <p:tgtEl>
                                          <p:spTgt spid="24"/>
                                        </p:tgtEl>
                                      </p:cBhvr>
                                    </p:animEffect>
                                    <p:set>
                                      <p:cBhvr>
                                        <p:cTn id="36" dur="1" fill="hold">
                                          <p:stCondLst>
                                            <p:cond delay="1999"/>
                                          </p:stCondLst>
                                        </p:cTn>
                                        <p:tgtEl>
                                          <p:spTgt spid="24"/>
                                        </p:tgtEl>
                                        <p:attrNameLst>
                                          <p:attrName>style.visibility</p:attrName>
                                        </p:attrNameLst>
                                      </p:cBhvr>
                                      <p:to>
                                        <p:strVal val="hidden"/>
                                      </p:to>
                                    </p:set>
                                  </p:childTnLst>
                                </p:cTn>
                              </p:par>
                              <p:par>
                                <p:cTn id="37" presetID="10" presetClass="exit" presetSubtype="0" fill="hold" grpId="3" nodeType="withEffect">
                                  <p:stCondLst>
                                    <p:cond delay="0"/>
                                  </p:stCondLst>
                                  <p:childTnLst>
                                    <p:animEffect transition="out" filter="fade">
                                      <p:cBhvr>
                                        <p:cTn id="38" dur="2000"/>
                                        <p:tgtEl>
                                          <p:spTgt spid="25"/>
                                        </p:tgtEl>
                                      </p:cBhvr>
                                    </p:animEffect>
                                    <p:set>
                                      <p:cBhvr>
                                        <p:cTn id="39" dur="1" fill="hold">
                                          <p:stCondLst>
                                            <p:cond delay="1999"/>
                                          </p:stCondLst>
                                        </p:cTn>
                                        <p:tgtEl>
                                          <p:spTgt spid="2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childTnLst>
                                </p:cTn>
                              </p:par>
                              <p:par>
                                <p:cTn id="44" presetID="1" presetClass="entr" presetSubtype="0" fill="hold" grpId="2"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2000"/>
                                        <p:tgtEl>
                                          <p:spTgt spid="26"/>
                                        </p:tgtEl>
                                      </p:cBhvr>
                                    </p:animEffect>
                                    <p:set>
                                      <p:cBhvr>
                                        <p:cTn id="50" dur="1" fill="hold">
                                          <p:stCondLst>
                                            <p:cond delay="1999"/>
                                          </p:stCondLst>
                                        </p:cTn>
                                        <p:tgtEl>
                                          <p:spTgt spid="26"/>
                                        </p:tgtEl>
                                        <p:attrNameLst>
                                          <p:attrName>style.visibility</p:attrName>
                                        </p:attrNameLst>
                                      </p:cBhvr>
                                      <p:to>
                                        <p:strVal val="hidden"/>
                                      </p:to>
                                    </p:set>
                                  </p:childTnLst>
                                </p:cTn>
                              </p:par>
                              <p:par>
                                <p:cTn id="51" presetID="10" presetClass="exit" presetSubtype="0" fill="hold" grpId="3" nodeType="withEffect">
                                  <p:stCondLst>
                                    <p:cond delay="0"/>
                                  </p:stCondLst>
                                  <p:childTnLst>
                                    <p:animEffect transition="out" filter="fade">
                                      <p:cBhvr>
                                        <p:cTn id="52" dur="2000"/>
                                        <p:tgtEl>
                                          <p:spTgt spid="27"/>
                                        </p:tgtEl>
                                      </p:cBhvr>
                                    </p:animEffect>
                                    <p:set>
                                      <p:cBhvr>
                                        <p:cTn id="53" dur="1" fill="hold">
                                          <p:stCondLst>
                                            <p:cond delay="1999"/>
                                          </p:stCondLst>
                                        </p:cTn>
                                        <p:tgtEl>
                                          <p:spTgt spid="2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2000"/>
                                        <p:tgtEl>
                                          <p:spTgt spid="28"/>
                                        </p:tgtEl>
                                      </p:cBhvr>
                                    </p:animEffect>
                                    <p:set>
                                      <p:cBhvr>
                                        <p:cTn id="62" dur="1" fill="hold">
                                          <p:stCondLst>
                                            <p:cond delay="1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9" grpId="0" animBg="1"/>
      <p:bldP spid="19" grpId="1" animBg="1"/>
      <p:bldP spid="25" grpId="2" animBg="1"/>
      <p:bldP spid="25" grpId="3" animBg="1"/>
      <p:bldP spid="27" grpId="2" animBg="1"/>
      <p:bldP spid="27" grpId="3" animBg="1"/>
      <p:bldP spid="28" grpId="0" animBg="1"/>
      <p:bldP spid="28"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948</TotalTime>
  <Words>1243</Words>
  <Application>Microsoft Office PowerPoint</Application>
  <PresentationFormat>On-screen Show (4:3)</PresentationFormat>
  <Paragraphs>202</Paragraphs>
  <Slides>23</Slides>
  <Notes>14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Open Access Celebratory Event           30th September 2010 </vt:lpstr>
      <vt:lpstr>Ghassan Aouad PVC Research &amp; Innovation</vt:lpstr>
      <vt:lpstr>           </vt:lpstr>
      <vt:lpstr>           </vt:lpstr>
      <vt:lpstr>           </vt:lpstr>
      <vt:lpstr>           </vt:lpstr>
      <vt:lpstr>           </vt:lpstr>
      <vt:lpstr>Julie Berry Acting Director, The Library</vt:lpstr>
      <vt:lpstr>           </vt:lpstr>
      <vt:lpstr>           </vt:lpstr>
      <vt:lpstr>           </vt:lpstr>
      <vt:lpstr>           </vt:lpstr>
      <vt:lpstr>Professor Martin Hall Vice-Chancellor</vt:lpstr>
      <vt:lpstr>  Open Access: Moving to the next level </vt:lpstr>
      <vt:lpstr>Slide 15</vt:lpstr>
      <vt:lpstr>Slide 16</vt:lpstr>
      <vt:lpstr>Slide 17</vt:lpstr>
      <vt:lpstr>Slide 18</vt:lpstr>
      <vt:lpstr>Slide 19</vt:lpstr>
      <vt:lpstr>Slide 20</vt:lpstr>
      <vt:lpstr>Slide 21</vt:lpstr>
      <vt:lpstr>Objective: research and action on all drivers of deprivation</vt:lpstr>
      <vt:lpstr>           </vt:lpstr>
    </vt:vector>
  </TitlesOfParts>
  <Company>University of Salford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Open Access Celebratory Event           30th September 2010 </dc:title>
  <dc:creator>Kenna Helen</dc:creator>
  <cp:lastModifiedBy>Kenna Helen</cp:lastModifiedBy>
  <cp:revision>50</cp:revision>
  <dcterms:created xsi:type="dcterms:W3CDTF">2010-09-21T09:28:36Z</dcterms:created>
  <dcterms:modified xsi:type="dcterms:W3CDTF">2010-10-14T13:27:31Z</dcterms:modified>
</cp:coreProperties>
</file>