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428037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5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0.16693066519410718"/>
          <c:y val="4.7771442017993188E-2"/>
          <c:w val="0.68217455874247801"/>
          <c:h val="0.68135507754885938"/>
        </c:manualLayout>
      </c:layout>
      <c:scatterChart>
        <c:scatterStyle val="lineMarker"/>
        <c:varyColors val="0"/>
        <c:ser>
          <c:idx val="0"/>
          <c:order val="0"/>
          <c:tx>
            <c:v>Feature Diversity </c:v>
          </c:tx>
          <c:spPr>
            <a:ln>
              <a:noFill/>
            </a:ln>
          </c:spPr>
          <c:marker>
            <c:symbol val="circle"/>
            <c:size val="5"/>
            <c:spPr>
              <a:solidFill>
                <a:schemeClr val="tx1"/>
              </a:solidFill>
              <a:ln w="63500">
                <a:solidFill>
                  <a:schemeClr val="tx1"/>
                </a:solidFill>
              </a:ln>
            </c:spPr>
          </c:marker>
          <c:xVal>
            <c:numLit>
              <c:formatCode>General</c:formatCode>
              <c:ptCount val="3"/>
              <c:pt idx="0">
                <c:v>367.2669491525424</c:v>
              </c:pt>
              <c:pt idx="1">
                <c:v>171.31260794473229</c:v>
              </c:pt>
              <c:pt idx="2">
                <c:v>190.20770519262982</c:v>
              </c:pt>
            </c:numLit>
          </c:xVal>
          <c:yVal>
            <c:numLit>
              <c:formatCode>General</c:formatCode>
              <c:ptCount val="3"/>
              <c:pt idx="0">
                <c:v>3.8855932203389831</c:v>
              </c:pt>
              <c:pt idx="1">
                <c:v>3.3246977547495682</c:v>
              </c:pt>
              <c:pt idx="2">
                <c:v>3.3467336683417086</c:v>
              </c:pt>
            </c:numLit>
          </c:yVal>
          <c:smooth val="0"/>
          <c:extLst>
            <c:ext xmlns:c16="http://schemas.microsoft.com/office/drawing/2014/chart" uri="{C3380CC4-5D6E-409C-BE32-E72D297353CC}">
              <c16:uniqueId val="{00000000-DD19-4158-849C-2999C12537B9}"/>
            </c:ext>
          </c:extLst>
        </c:ser>
        <c:dLbls>
          <c:showLegendKey val="0"/>
          <c:showVal val="0"/>
          <c:showCatName val="0"/>
          <c:showSerName val="0"/>
          <c:showPercent val="0"/>
          <c:showBubbleSize val="0"/>
        </c:dLbls>
        <c:axId val="207861840"/>
        <c:axId val="207860200"/>
      </c:scatterChart>
      <c:valAx>
        <c:axId val="207860200"/>
        <c:scaling>
          <c:orientation val="minMax"/>
        </c:scaling>
        <c:delete val="0"/>
        <c:axPos val="l"/>
        <c:majorGridlines>
          <c:spPr>
            <a:ln w="9528" cap="flat">
              <a:solidFill>
                <a:srgbClr val="000000"/>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4400" b="1" i="0" u="none" strike="noStrike" kern="1200" baseline="0">
                    <a:solidFill>
                      <a:srgbClr val="000000"/>
                    </a:solidFill>
                    <a:latin typeface="Calibri"/>
                  </a:defRPr>
                </a:pPr>
                <a:r>
                  <a:rPr lang="en-GB" sz="4400" b="1" i="0" u="none" strike="noStrike" kern="1200" cap="none" spc="0" baseline="0">
                    <a:solidFill>
                      <a:srgbClr val="000000"/>
                    </a:solidFill>
                    <a:uFillTx/>
                    <a:latin typeface="Calibri"/>
                  </a:rPr>
                  <a:t>Feature Diversity</a:t>
                </a:r>
              </a:p>
            </c:rich>
          </c:tx>
          <c:layout>
            <c:manualLayout>
              <c:xMode val="edge"/>
              <c:yMode val="edge"/>
              <c:x val="1.1548557891644901E-2"/>
              <c:y val="0.16707702021970561"/>
            </c:manualLayout>
          </c:layout>
          <c:overlay val="0"/>
          <c:spPr>
            <a:noFill/>
            <a:ln>
              <a:noFill/>
            </a:ln>
          </c:spPr>
        </c:title>
        <c:numFmt formatCode="0.00" sourceLinked="0"/>
        <c:majorTickMark val="out"/>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4400" b="0" i="0" u="none" strike="noStrike" kern="1200" baseline="0">
                <a:solidFill>
                  <a:srgbClr val="000000"/>
                </a:solidFill>
                <a:latin typeface="Calibri"/>
              </a:defRPr>
            </a:pPr>
            <a:endParaRPr lang="en-US"/>
          </a:p>
        </c:txPr>
        <c:crossAx val="207861840"/>
        <c:crosses val="autoZero"/>
        <c:crossBetween val="midCat"/>
        <c:majorUnit val="0.2"/>
      </c:valAx>
      <c:valAx>
        <c:axId val="207861840"/>
        <c:scaling>
          <c:orientation val="minMax"/>
          <c:min val="100"/>
        </c:scaling>
        <c:delete val="0"/>
        <c:axPos val="b"/>
        <c:title>
          <c:tx>
            <c:rich>
              <a:bodyPr lIns="0" tIns="0" rIns="0" bIns="0"/>
              <a:lstStyle/>
              <a:p>
                <a:pPr marL="0" marR="0" indent="0" algn="ctr" defTabSz="914400" fontAlgn="auto" hangingPunct="1">
                  <a:lnSpc>
                    <a:spcPct val="100000"/>
                  </a:lnSpc>
                  <a:spcBef>
                    <a:spcPts val="0"/>
                  </a:spcBef>
                  <a:spcAft>
                    <a:spcPts val="0"/>
                  </a:spcAft>
                  <a:tabLst/>
                  <a:defRPr sz="4400" b="1" i="0" u="none" strike="noStrike" kern="1200" baseline="0">
                    <a:solidFill>
                      <a:srgbClr val="000000"/>
                    </a:solidFill>
                    <a:latin typeface="Calibri"/>
                  </a:defRPr>
                </a:pPr>
                <a:r>
                  <a:rPr lang="en-GB" sz="4400" b="1" i="0" u="none" strike="noStrike" kern="1200" cap="none" spc="0" baseline="0">
                    <a:solidFill>
                      <a:srgbClr val="000000"/>
                    </a:solidFill>
                    <a:uFillTx/>
                    <a:latin typeface="Calibri"/>
                  </a:rPr>
                  <a:t>Total Garden Area (m²)</a:t>
                </a:r>
              </a:p>
            </c:rich>
          </c:tx>
          <c:layout>
            <c:manualLayout>
              <c:xMode val="edge"/>
              <c:yMode val="edge"/>
              <c:x val="0.38300008536322849"/>
              <c:y val="0.86999276687081162"/>
            </c:manualLayout>
          </c:layout>
          <c:overlay val="0"/>
          <c:spPr>
            <a:noFill/>
            <a:ln>
              <a:noFill/>
            </a:ln>
          </c:spPr>
        </c:title>
        <c:numFmt formatCode="0" sourceLinked="0"/>
        <c:majorTickMark val="out"/>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4400" b="0" i="0" u="none" strike="noStrike" kern="1200" baseline="0">
                <a:solidFill>
                  <a:srgbClr val="000000"/>
                </a:solidFill>
                <a:latin typeface="Calibri"/>
              </a:defRPr>
            </a:pPr>
            <a:endParaRPr lang="en-US"/>
          </a:p>
        </c:txPr>
        <c:crossAx val="207860200"/>
        <c:crosses val="autoZero"/>
        <c:crossBetween val="midCat"/>
        <c:majorUnit val="50"/>
      </c:valAx>
      <c:spPr>
        <a:solidFill>
          <a:srgbClr val="FFFFFF"/>
        </a:solidFill>
        <a:ln w="9528">
          <a:solidFill>
            <a:srgbClr val="000000"/>
          </a:solidFill>
          <a:prstDash val="solid"/>
        </a:ln>
      </c:spPr>
    </c:plotArea>
    <c:plotVisOnly val="1"/>
    <c:dispBlanksAs val="gap"/>
    <c:showDLblsOverMax val="0"/>
  </c:chart>
  <c:spPr>
    <a:noFill/>
    <a:ln w="88897" cap="flat">
      <a:solidFill>
        <a:srgbClr val="000000"/>
      </a:solidFill>
      <a:prstDash val="solid"/>
      <a:miter/>
    </a:ln>
  </c:spPr>
  <c:txPr>
    <a:bodyPr lIns="0" tIns="0" rIns="0" bIns="0"/>
    <a:lstStyle/>
    <a:p>
      <a:pPr marL="0" marR="0" indent="0" defTabSz="914400" fontAlgn="auto" hangingPunct="1">
        <a:lnSpc>
          <a:spcPct val="100000"/>
        </a:lnSpc>
        <a:spcBef>
          <a:spcPts val="0"/>
        </a:spcBef>
        <a:spcAft>
          <a:spcPts val="0"/>
        </a:spcAft>
        <a:tabLst/>
        <a:defRPr lang="en-US" sz="4000" b="0" i="0" u="none" strike="noStrike" kern="1200" baseline="0">
          <a:solidFill>
            <a:srgbClr val="000000"/>
          </a:solidFill>
          <a:latin typeface="Calibri"/>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4229-4931-4F7B-9B16-AAFD7A558CE0}"/>
              </a:ext>
            </a:extLst>
          </p:cNvPr>
          <p:cNvSpPr txBox="1">
            <a:spLocks noGrp="1"/>
          </p:cNvSpPr>
          <p:nvPr>
            <p:ph type="ctrTitle"/>
          </p:nvPr>
        </p:nvSpPr>
        <p:spPr>
          <a:xfrm>
            <a:off x="2270638" y="7005154"/>
            <a:ext cx="25733931" cy="14902049"/>
          </a:xfrm>
        </p:spPr>
        <p:txBody>
          <a:bodyPr anchor="b" anchorCtr="1"/>
          <a:lstStyle>
            <a:lvl1pPr algn="ctr">
              <a:defRPr sz="19865"/>
            </a:lvl1pPr>
          </a:lstStyle>
          <a:p>
            <a:pPr lvl="0"/>
            <a:r>
              <a:rPr lang="en-US"/>
              <a:t>Click to edit Master title style</a:t>
            </a:r>
          </a:p>
        </p:txBody>
      </p:sp>
      <p:sp>
        <p:nvSpPr>
          <p:cNvPr id="3" name="Subtitle 2">
            <a:extLst>
              <a:ext uri="{FF2B5EF4-FFF2-40B4-BE49-F238E27FC236}">
                <a16:creationId xmlns:a16="http://schemas.microsoft.com/office/drawing/2014/main" id="{280EB207-7CBD-4A2A-B9E1-3A4434D36A19}"/>
              </a:ext>
            </a:extLst>
          </p:cNvPr>
          <p:cNvSpPr txBox="1">
            <a:spLocks noGrp="1"/>
          </p:cNvSpPr>
          <p:nvPr>
            <p:ph type="subTitle" idx="1"/>
          </p:nvPr>
        </p:nvSpPr>
        <p:spPr>
          <a:xfrm>
            <a:off x="3784399" y="22481886"/>
            <a:ext cx="22706408" cy="10334329"/>
          </a:xfrm>
        </p:spPr>
        <p:txBody>
          <a:bodyPr anchorCtr="1"/>
          <a:lstStyle>
            <a:lvl1pPr marL="0" indent="0" algn="ctr">
              <a:buNone/>
              <a:defRPr sz="7946"/>
            </a:lvl1pPr>
          </a:lstStyle>
          <a:p>
            <a:pPr lvl="0"/>
            <a:r>
              <a:rPr lang="en-US"/>
              <a:t>Click to edit Master subtitle style</a:t>
            </a:r>
          </a:p>
        </p:txBody>
      </p:sp>
      <p:sp>
        <p:nvSpPr>
          <p:cNvPr id="4" name="Date Placeholder 3">
            <a:extLst>
              <a:ext uri="{FF2B5EF4-FFF2-40B4-BE49-F238E27FC236}">
                <a16:creationId xmlns:a16="http://schemas.microsoft.com/office/drawing/2014/main" id="{37373995-CD36-4834-A9FC-8887B40CB9FA}"/>
              </a:ext>
            </a:extLst>
          </p:cNvPr>
          <p:cNvSpPr txBox="1">
            <a:spLocks noGrp="1"/>
          </p:cNvSpPr>
          <p:nvPr>
            <p:ph type="dt" sz="half" idx="7"/>
          </p:nvPr>
        </p:nvSpPr>
        <p:spPr/>
        <p:txBody>
          <a:bodyPr/>
          <a:lstStyle>
            <a:lvl1pPr>
              <a:defRPr/>
            </a:lvl1pPr>
          </a:lstStyle>
          <a:p>
            <a:pPr lvl="0"/>
            <a:fld id="{38682294-5B9A-471E-965F-11653A5E416E}" type="datetime1">
              <a:rPr lang="en-GB"/>
              <a:pPr lvl="0"/>
              <a:t>07/12/2017</a:t>
            </a:fld>
            <a:endParaRPr lang="en-GB"/>
          </a:p>
        </p:txBody>
      </p:sp>
      <p:sp>
        <p:nvSpPr>
          <p:cNvPr id="5" name="Footer Placeholder 4">
            <a:extLst>
              <a:ext uri="{FF2B5EF4-FFF2-40B4-BE49-F238E27FC236}">
                <a16:creationId xmlns:a16="http://schemas.microsoft.com/office/drawing/2014/main" id="{E8153FEC-2DEA-4CE2-896C-53D7B97AB88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06E034C-AF4F-466E-9C7A-D101EF73ACE2}"/>
              </a:ext>
            </a:extLst>
          </p:cNvPr>
          <p:cNvSpPr txBox="1">
            <a:spLocks noGrp="1"/>
          </p:cNvSpPr>
          <p:nvPr>
            <p:ph type="sldNum" sz="quarter" idx="8"/>
          </p:nvPr>
        </p:nvSpPr>
        <p:spPr/>
        <p:txBody>
          <a:bodyPr/>
          <a:lstStyle>
            <a:lvl1pPr>
              <a:defRPr/>
            </a:lvl1pPr>
          </a:lstStyle>
          <a:p>
            <a:pPr lvl="0"/>
            <a:fld id="{90E114AD-312A-4CD2-A57A-A6D7A705EFE4}" type="slidenum">
              <a:t>‹#›</a:t>
            </a:fld>
            <a:endParaRPr lang="en-GB"/>
          </a:p>
        </p:txBody>
      </p:sp>
    </p:spTree>
    <p:extLst>
      <p:ext uri="{BB962C8B-B14F-4D97-AF65-F5344CB8AC3E}">
        <p14:creationId xmlns:p14="http://schemas.microsoft.com/office/powerpoint/2010/main" val="17090747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8A7C-5CA1-4A4F-A6F7-965DE28D2F64}"/>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EC0ADD2-638A-4F1F-8E78-7820841F45C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53586-3F7A-4FBF-805B-C6F1D21D802A}"/>
              </a:ext>
            </a:extLst>
          </p:cNvPr>
          <p:cNvSpPr txBox="1">
            <a:spLocks noGrp="1"/>
          </p:cNvSpPr>
          <p:nvPr>
            <p:ph type="dt" sz="half" idx="7"/>
          </p:nvPr>
        </p:nvSpPr>
        <p:spPr/>
        <p:txBody>
          <a:bodyPr/>
          <a:lstStyle>
            <a:lvl1pPr>
              <a:defRPr/>
            </a:lvl1pPr>
          </a:lstStyle>
          <a:p>
            <a:pPr lvl="0"/>
            <a:fld id="{CFD4C73A-B4BB-4AE1-A74B-D331EDA308B0}" type="datetime1">
              <a:rPr lang="en-GB"/>
              <a:pPr lvl="0"/>
              <a:t>07/12/2017</a:t>
            </a:fld>
            <a:endParaRPr lang="en-GB"/>
          </a:p>
        </p:txBody>
      </p:sp>
      <p:sp>
        <p:nvSpPr>
          <p:cNvPr id="5" name="Footer Placeholder 4">
            <a:extLst>
              <a:ext uri="{FF2B5EF4-FFF2-40B4-BE49-F238E27FC236}">
                <a16:creationId xmlns:a16="http://schemas.microsoft.com/office/drawing/2014/main" id="{F07C6464-D9B2-4B2F-BF2C-DF4AC6DC338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5B9FABB-CB25-40C4-86E6-05E7580A6BE9}"/>
              </a:ext>
            </a:extLst>
          </p:cNvPr>
          <p:cNvSpPr txBox="1">
            <a:spLocks noGrp="1"/>
          </p:cNvSpPr>
          <p:nvPr>
            <p:ph type="sldNum" sz="quarter" idx="8"/>
          </p:nvPr>
        </p:nvSpPr>
        <p:spPr/>
        <p:txBody>
          <a:bodyPr/>
          <a:lstStyle>
            <a:lvl1pPr>
              <a:defRPr/>
            </a:lvl1pPr>
          </a:lstStyle>
          <a:p>
            <a:pPr lvl="0"/>
            <a:fld id="{9D04111A-AC70-4D00-99B2-CA76115A5CC8}" type="slidenum">
              <a:t>‹#›</a:t>
            </a:fld>
            <a:endParaRPr lang="en-GB"/>
          </a:p>
        </p:txBody>
      </p:sp>
    </p:spTree>
    <p:extLst>
      <p:ext uri="{BB962C8B-B14F-4D97-AF65-F5344CB8AC3E}">
        <p14:creationId xmlns:p14="http://schemas.microsoft.com/office/powerpoint/2010/main" val="69488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8573B5-521A-481F-8591-4D2C8A2558CD}"/>
              </a:ext>
            </a:extLst>
          </p:cNvPr>
          <p:cNvSpPr txBox="1">
            <a:spLocks noGrp="1"/>
          </p:cNvSpPr>
          <p:nvPr>
            <p:ph type="title" orient="vert"/>
          </p:nvPr>
        </p:nvSpPr>
        <p:spPr>
          <a:xfrm>
            <a:off x="21665702" y="2278904"/>
            <a:ext cx="6528093" cy="36274211"/>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2724A8B-894E-405F-9D72-9AFF651CA69A}"/>
              </a:ext>
            </a:extLst>
          </p:cNvPr>
          <p:cNvSpPr txBox="1">
            <a:spLocks noGrp="1"/>
          </p:cNvSpPr>
          <p:nvPr>
            <p:ph type="body" orient="vert" idx="1"/>
          </p:nvPr>
        </p:nvSpPr>
        <p:spPr>
          <a:xfrm>
            <a:off x="2081421" y="2278904"/>
            <a:ext cx="19205838" cy="36274211"/>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0CFE-647C-4BC9-80E1-1EED8E6B2468}"/>
              </a:ext>
            </a:extLst>
          </p:cNvPr>
          <p:cNvSpPr txBox="1">
            <a:spLocks noGrp="1"/>
          </p:cNvSpPr>
          <p:nvPr>
            <p:ph type="dt" sz="half" idx="7"/>
          </p:nvPr>
        </p:nvSpPr>
        <p:spPr/>
        <p:txBody>
          <a:bodyPr/>
          <a:lstStyle>
            <a:lvl1pPr>
              <a:defRPr/>
            </a:lvl1pPr>
          </a:lstStyle>
          <a:p>
            <a:pPr lvl="0"/>
            <a:fld id="{D75D9FC4-1128-485B-8EF5-D01597395565}" type="datetime1">
              <a:rPr lang="en-GB"/>
              <a:pPr lvl="0"/>
              <a:t>07/12/2017</a:t>
            </a:fld>
            <a:endParaRPr lang="en-GB"/>
          </a:p>
        </p:txBody>
      </p:sp>
      <p:sp>
        <p:nvSpPr>
          <p:cNvPr id="5" name="Footer Placeholder 4">
            <a:extLst>
              <a:ext uri="{FF2B5EF4-FFF2-40B4-BE49-F238E27FC236}">
                <a16:creationId xmlns:a16="http://schemas.microsoft.com/office/drawing/2014/main" id="{B040F48D-4F3E-4352-ACD2-4EDB6A8C06A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7AD273E-CBF1-471F-801B-97BABBACB15C}"/>
              </a:ext>
            </a:extLst>
          </p:cNvPr>
          <p:cNvSpPr txBox="1">
            <a:spLocks noGrp="1"/>
          </p:cNvSpPr>
          <p:nvPr>
            <p:ph type="sldNum" sz="quarter" idx="8"/>
          </p:nvPr>
        </p:nvSpPr>
        <p:spPr/>
        <p:txBody>
          <a:bodyPr/>
          <a:lstStyle>
            <a:lvl1pPr>
              <a:defRPr/>
            </a:lvl1pPr>
          </a:lstStyle>
          <a:p>
            <a:pPr lvl="0"/>
            <a:fld id="{A02AE1B7-A86D-4C4E-9645-27A89D5711F9}" type="slidenum">
              <a:t>‹#›</a:t>
            </a:fld>
            <a:endParaRPr lang="en-GB"/>
          </a:p>
        </p:txBody>
      </p:sp>
    </p:spTree>
    <p:extLst>
      <p:ext uri="{BB962C8B-B14F-4D97-AF65-F5344CB8AC3E}">
        <p14:creationId xmlns:p14="http://schemas.microsoft.com/office/powerpoint/2010/main" val="117199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7039-6121-4D7A-8190-E022D6050342}"/>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DE7339E-8A82-4F4A-B1C4-388AD68D297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A6BBE-D89A-4F28-961F-FD881B188BAC}"/>
              </a:ext>
            </a:extLst>
          </p:cNvPr>
          <p:cNvSpPr txBox="1">
            <a:spLocks noGrp="1"/>
          </p:cNvSpPr>
          <p:nvPr>
            <p:ph type="dt" sz="half" idx="7"/>
          </p:nvPr>
        </p:nvSpPr>
        <p:spPr/>
        <p:txBody>
          <a:bodyPr/>
          <a:lstStyle>
            <a:lvl1pPr>
              <a:defRPr/>
            </a:lvl1pPr>
          </a:lstStyle>
          <a:p>
            <a:pPr lvl="0"/>
            <a:fld id="{9741C583-1736-4637-AF07-1E524B4A14EA}" type="datetime1">
              <a:rPr lang="en-GB"/>
              <a:pPr lvl="0"/>
              <a:t>07/12/2017</a:t>
            </a:fld>
            <a:endParaRPr lang="en-GB"/>
          </a:p>
        </p:txBody>
      </p:sp>
      <p:sp>
        <p:nvSpPr>
          <p:cNvPr id="5" name="Footer Placeholder 4">
            <a:extLst>
              <a:ext uri="{FF2B5EF4-FFF2-40B4-BE49-F238E27FC236}">
                <a16:creationId xmlns:a16="http://schemas.microsoft.com/office/drawing/2014/main" id="{7F9FD1F2-80B0-4F37-A64A-09C64BFA998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72B59AD-856A-4076-A5C0-CAE3CD9C3AA4}"/>
              </a:ext>
            </a:extLst>
          </p:cNvPr>
          <p:cNvSpPr txBox="1">
            <a:spLocks noGrp="1"/>
          </p:cNvSpPr>
          <p:nvPr>
            <p:ph type="sldNum" sz="quarter" idx="8"/>
          </p:nvPr>
        </p:nvSpPr>
        <p:spPr/>
        <p:txBody>
          <a:bodyPr/>
          <a:lstStyle>
            <a:lvl1pPr>
              <a:defRPr/>
            </a:lvl1pPr>
          </a:lstStyle>
          <a:p>
            <a:pPr lvl="0"/>
            <a:fld id="{61435381-6582-4657-B350-CA538F02DD0E}" type="slidenum">
              <a:t>‹#›</a:t>
            </a:fld>
            <a:endParaRPr lang="en-GB"/>
          </a:p>
        </p:txBody>
      </p:sp>
    </p:spTree>
    <p:extLst>
      <p:ext uri="{BB962C8B-B14F-4D97-AF65-F5344CB8AC3E}">
        <p14:creationId xmlns:p14="http://schemas.microsoft.com/office/powerpoint/2010/main" val="186614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AF03-114F-484A-B499-EBE99BBE9271}"/>
              </a:ext>
            </a:extLst>
          </p:cNvPr>
          <p:cNvSpPr txBox="1">
            <a:spLocks noGrp="1"/>
          </p:cNvSpPr>
          <p:nvPr>
            <p:ph type="title"/>
          </p:nvPr>
        </p:nvSpPr>
        <p:spPr>
          <a:xfrm>
            <a:off x="2065657" y="10671230"/>
            <a:ext cx="26112374" cy="17805169"/>
          </a:xfrm>
        </p:spPr>
        <p:txBody>
          <a:bodyPr anchor="b"/>
          <a:lstStyle>
            <a:lvl1pPr>
              <a:defRPr sz="19865"/>
            </a:lvl1pPr>
          </a:lstStyle>
          <a:p>
            <a:pPr lvl="0"/>
            <a:r>
              <a:rPr lang="en-US"/>
              <a:t>Click to edit Master title style</a:t>
            </a:r>
          </a:p>
        </p:txBody>
      </p:sp>
      <p:sp>
        <p:nvSpPr>
          <p:cNvPr id="3" name="Text Placeholder 2">
            <a:extLst>
              <a:ext uri="{FF2B5EF4-FFF2-40B4-BE49-F238E27FC236}">
                <a16:creationId xmlns:a16="http://schemas.microsoft.com/office/drawing/2014/main" id="{77391B36-FED1-4BA6-A342-25734DD557CA}"/>
              </a:ext>
            </a:extLst>
          </p:cNvPr>
          <p:cNvSpPr txBox="1">
            <a:spLocks noGrp="1"/>
          </p:cNvSpPr>
          <p:nvPr>
            <p:ph type="body" idx="1"/>
          </p:nvPr>
        </p:nvSpPr>
        <p:spPr>
          <a:xfrm>
            <a:off x="2065657" y="28644841"/>
            <a:ext cx="26112374" cy="9363318"/>
          </a:xfrm>
        </p:spPr>
        <p:txBody>
          <a:bodyPr/>
          <a:lstStyle>
            <a:lvl1pPr marL="0" indent="0">
              <a:buNone/>
              <a:defRPr sz="7946"/>
            </a:lvl1pPr>
          </a:lstStyle>
          <a:p>
            <a:pPr lvl="0"/>
            <a:r>
              <a:rPr lang="en-US"/>
              <a:t>Edit Master text styles</a:t>
            </a:r>
          </a:p>
        </p:txBody>
      </p:sp>
      <p:sp>
        <p:nvSpPr>
          <p:cNvPr id="4" name="Date Placeholder 3">
            <a:extLst>
              <a:ext uri="{FF2B5EF4-FFF2-40B4-BE49-F238E27FC236}">
                <a16:creationId xmlns:a16="http://schemas.microsoft.com/office/drawing/2014/main" id="{F94D8C0B-E503-493A-A324-4170C33C55DC}"/>
              </a:ext>
            </a:extLst>
          </p:cNvPr>
          <p:cNvSpPr txBox="1">
            <a:spLocks noGrp="1"/>
          </p:cNvSpPr>
          <p:nvPr>
            <p:ph type="dt" sz="half" idx="7"/>
          </p:nvPr>
        </p:nvSpPr>
        <p:spPr/>
        <p:txBody>
          <a:bodyPr/>
          <a:lstStyle>
            <a:lvl1pPr>
              <a:defRPr/>
            </a:lvl1pPr>
          </a:lstStyle>
          <a:p>
            <a:pPr lvl="0"/>
            <a:fld id="{21131953-4767-46B9-B962-A41D2BD0D30F}" type="datetime1">
              <a:rPr lang="en-GB"/>
              <a:pPr lvl="0"/>
              <a:t>07/12/2017</a:t>
            </a:fld>
            <a:endParaRPr lang="en-GB"/>
          </a:p>
        </p:txBody>
      </p:sp>
      <p:sp>
        <p:nvSpPr>
          <p:cNvPr id="5" name="Footer Placeholder 4">
            <a:extLst>
              <a:ext uri="{FF2B5EF4-FFF2-40B4-BE49-F238E27FC236}">
                <a16:creationId xmlns:a16="http://schemas.microsoft.com/office/drawing/2014/main" id="{D7513910-AB4C-4B48-A7B6-17EDC6F242B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F4BEE29-FE29-4C0A-8A71-5855F65416FB}"/>
              </a:ext>
            </a:extLst>
          </p:cNvPr>
          <p:cNvSpPr txBox="1">
            <a:spLocks noGrp="1"/>
          </p:cNvSpPr>
          <p:nvPr>
            <p:ph type="sldNum" sz="quarter" idx="8"/>
          </p:nvPr>
        </p:nvSpPr>
        <p:spPr/>
        <p:txBody>
          <a:bodyPr/>
          <a:lstStyle>
            <a:lvl1pPr>
              <a:defRPr/>
            </a:lvl1pPr>
          </a:lstStyle>
          <a:p>
            <a:pPr lvl="0"/>
            <a:fld id="{E6F6B359-1F5D-4DCB-8EE9-BB5333921020}" type="slidenum">
              <a:t>‹#›</a:t>
            </a:fld>
            <a:endParaRPr lang="en-GB"/>
          </a:p>
        </p:txBody>
      </p:sp>
    </p:spTree>
    <p:extLst>
      <p:ext uri="{BB962C8B-B14F-4D97-AF65-F5344CB8AC3E}">
        <p14:creationId xmlns:p14="http://schemas.microsoft.com/office/powerpoint/2010/main" val="378988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2F41-D9F9-4F44-950C-A1CC3AAC6C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690B620-C61E-4DD6-8852-5D16986D4D3B}"/>
              </a:ext>
            </a:extLst>
          </p:cNvPr>
          <p:cNvSpPr txBox="1">
            <a:spLocks noGrp="1"/>
          </p:cNvSpPr>
          <p:nvPr>
            <p:ph idx="1"/>
          </p:nvPr>
        </p:nvSpPr>
        <p:spPr>
          <a:xfrm>
            <a:off x="2081421" y="11394521"/>
            <a:ext cx="12866970" cy="271585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45125-1227-448B-8C0D-BD002D1D3355}"/>
              </a:ext>
            </a:extLst>
          </p:cNvPr>
          <p:cNvSpPr txBox="1">
            <a:spLocks noGrp="1"/>
          </p:cNvSpPr>
          <p:nvPr>
            <p:ph idx="2"/>
          </p:nvPr>
        </p:nvSpPr>
        <p:spPr>
          <a:xfrm>
            <a:off x="15326825" y="11394521"/>
            <a:ext cx="12866970" cy="271585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730E25-AE3B-4F0A-996C-65742BAFDD5C}"/>
              </a:ext>
            </a:extLst>
          </p:cNvPr>
          <p:cNvSpPr txBox="1">
            <a:spLocks noGrp="1"/>
          </p:cNvSpPr>
          <p:nvPr>
            <p:ph type="dt" sz="half" idx="7"/>
          </p:nvPr>
        </p:nvSpPr>
        <p:spPr/>
        <p:txBody>
          <a:bodyPr/>
          <a:lstStyle>
            <a:lvl1pPr>
              <a:defRPr/>
            </a:lvl1pPr>
          </a:lstStyle>
          <a:p>
            <a:pPr lvl="0"/>
            <a:fld id="{811E78DF-22D1-4808-985C-B574AA4EAF74}" type="datetime1">
              <a:rPr lang="en-GB"/>
              <a:pPr lvl="0"/>
              <a:t>07/12/2017</a:t>
            </a:fld>
            <a:endParaRPr lang="en-GB"/>
          </a:p>
        </p:txBody>
      </p:sp>
      <p:sp>
        <p:nvSpPr>
          <p:cNvPr id="6" name="Footer Placeholder 5">
            <a:extLst>
              <a:ext uri="{FF2B5EF4-FFF2-40B4-BE49-F238E27FC236}">
                <a16:creationId xmlns:a16="http://schemas.microsoft.com/office/drawing/2014/main" id="{506C6DE4-5E47-462C-A45F-9B8119953C7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6C43068-1C19-474B-975C-A5FDE570E513}"/>
              </a:ext>
            </a:extLst>
          </p:cNvPr>
          <p:cNvSpPr txBox="1">
            <a:spLocks noGrp="1"/>
          </p:cNvSpPr>
          <p:nvPr>
            <p:ph type="sldNum" sz="quarter" idx="8"/>
          </p:nvPr>
        </p:nvSpPr>
        <p:spPr/>
        <p:txBody>
          <a:bodyPr/>
          <a:lstStyle>
            <a:lvl1pPr>
              <a:defRPr/>
            </a:lvl1pPr>
          </a:lstStyle>
          <a:p>
            <a:pPr lvl="0"/>
            <a:fld id="{58D5B74D-5C77-49C5-B00D-20FFFD91EB25}" type="slidenum">
              <a:t>‹#›</a:t>
            </a:fld>
            <a:endParaRPr lang="en-GB"/>
          </a:p>
        </p:txBody>
      </p:sp>
    </p:spTree>
    <p:extLst>
      <p:ext uri="{BB962C8B-B14F-4D97-AF65-F5344CB8AC3E}">
        <p14:creationId xmlns:p14="http://schemas.microsoft.com/office/powerpoint/2010/main" val="336722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B4BB-782A-4E28-A3CC-B2A0AF893B23}"/>
              </a:ext>
            </a:extLst>
          </p:cNvPr>
          <p:cNvSpPr txBox="1">
            <a:spLocks noGrp="1"/>
          </p:cNvSpPr>
          <p:nvPr>
            <p:ph type="title"/>
          </p:nvPr>
        </p:nvSpPr>
        <p:spPr>
          <a:xfrm>
            <a:off x="2085362" y="2278913"/>
            <a:ext cx="26112374" cy="827341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F16062E-E09C-4BBA-9345-02A568D4E90C}"/>
              </a:ext>
            </a:extLst>
          </p:cNvPr>
          <p:cNvSpPr txBox="1">
            <a:spLocks noGrp="1"/>
          </p:cNvSpPr>
          <p:nvPr>
            <p:ph type="body" idx="1"/>
          </p:nvPr>
        </p:nvSpPr>
        <p:spPr>
          <a:xfrm>
            <a:off x="2085371" y="10492868"/>
            <a:ext cx="12807836" cy="5142393"/>
          </a:xfrm>
        </p:spPr>
        <p:txBody>
          <a:bodyPr anchor="b"/>
          <a:lstStyle>
            <a:lvl1pPr marL="0" indent="0">
              <a:buNone/>
              <a:defRPr sz="7946" b="1"/>
            </a:lvl1pPr>
          </a:lstStyle>
          <a:p>
            <a:pPr lvl="0"/>
            <a:r>
              <a:rPr lang="en-US"/>
              <a:t>Edit Master text styles</a:t>
            </a:r>
          </a:p>
        </p:txBody>
      </p:sp>
      <p:sp>
        <p:nvSpPr>
          <p:cNvPr id="4" name="Content Placeholder 3">
            <a:extLst>
              <a:ext uri="{FF2B5EF4-FFF2-40B4-BE49-F238E27FC236}">
                <a16:creationId xmlns:a16="http://schemas.microsoft.com/office/drawing/2014/main" id="{E23B3EB6-1566-476D-8CCB-1670B76B856F}"/>
              </a:ext>
            </a:extLst>
          </p:cNvPr>
          <p:cNvSpPr txBox="1">
            <a:spLocks noGrp="1"/>
          </p:cNvSpPr>
          <p:nvPr>
            <p:ph idx="2"/>
          </p:nvPr>
        </p:nvSpPr>
        <p:spPr>
          <a:xfrm>
            <a:off x="2085371" y="15635261"/>
            <a:ext cx="12807836" cy="2299711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00C14-F293-4B2C-B5AF-EEDA248BE330}"/>
              </a:ext>
            </a:extLst>
          </p:cNvPr>
          <p:cNvSpPr txBox="1">
            <a:spLocks noGrp="1"/>
          </p:cNvSpPr>
          <p:nvPr>
            <p:ph type="body" idx="3"/>
          </p:nvPr>
        </p:nvSpPr>
        <p:spPr>
          <a:xfrm>
            <a:off x="15326825" y="10492868"/>
            <a:ext cx="12870911" cy="5142393"/>
          </a:xfrm>
        </p:spPr>
        <p:txBody>
          <a:bodyPr anchor="b"/>
          <a:lstStyle>
            <a:lvl1pPr marL="0" indent="0">
              <a:buNone/>
              <a:defRPr sz="7946" b="1"/>
            </a:lvl1pPr>
          </a:lstStyle>
          <a:p>
            <a:pPr lvl="0"/>
            <a:r>
              <a:rPr lang="en-US"/>
              <a:t>Edit Master text styles</a:t>
            </a:r>
          </a:p>
        </p:txBody>
      </p:sp>
      <p:sp>
        <p:nvSpPr>
          <p:cNvPr id="6" name="Content Placeholder 5">
            <a:extLst>
              <a:ext uri="{FF2B5EF4-FFF2-40B4-BE49-F238E27FC236}">
                <a16:creationId xmlns:a16="http://schemas.microsoft.com/office/drawing/2014/main" id="{A74F1BCC-D818-4CC7-9A30-6C7CE34D0031}"/>
              </a:ext>
            </a:extLst>
          </p:cNvPr>
          <p:cNvSpPr txBox="1">
            <a:spLocks noGrp="1"/>
          </p:cNvSpPr>
          <p:nvPr>
            <p:ph idx="4"/>
          </p:nvPr>
        </p:nvSpPr>
        <p:spPr>
          <a:xfrm>
            <a:off x="15326825" y="15635261"/>
            <a:ext cx="12870911" cy="2299711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FC422-CCE3-41F1-A2D4-320BE8330B79}"/>
              </a:ext>
            </a:extLst>
          </p:cNvPr>
          <p:cNvSpPr txBox="1">
            <a:spLocks noGrp="1"/>
          </p:cNvSpPr>
          <p:nvPr>
            <p:ph type="dt" sz="half" idx="7"/>
          </p:nvPr>
        </p:nvSpPr>
        <p:spPr/>
        <p:txBody>
          <a:bodyPr/>
          <a:lstStyle>
            <a:lvl1pPr>
              <a:defRPr/>
            </a:lvl1pPr>
          </a:lstStyle>
          <a:p>
            <a:pPr lvl="0"/>
            <a:fld id="{4318CDF3-5968-408D-AFA0-98EAADB530DE}" type="datetime1">
              <a:rPr lang="en-GB"/>
              <a:pPr lvl="0"/>
              <a:t>07/12/2017</a:t>
            </a:fld>
            <a:endParaRPr lang="en-GB"/>
          </a:p>
        </p:txBody>
      </p:sp>
      <p:sp>
        <p:nvSpPr>
          <p:cNvPr id="8" name="Footer Placeholder 7">
            <a:extLst>
              <a:ext uri="{FF2B5EF4-FFF2-40B4-BE49-F238E27FC236}">
                <a16:creationId xmlns:a16="http://schemas.microsoft.com/office/drawing/2014/main" id="{8B5EEFFD-E302-4E67-8A59-02CF9C68E10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1839CC6B-AC3C-46B4-8B36-80BCF1373800}"/>
              </a:ext>
            </a:extLst>
          </p:cNvPr>
          <p:cNvSpPr txBox="1">
            <a:spLocks noGrp="1"/>
          </p:cNvSpPr>
          <p:nvPr>
            <p:ph type="sldNum" sz="quarter" idx="8"/>
          </p:nvPr>
        </p:nvSpPr>
        <p:spPr/>
        <p:txBody>
          <a:bodyPr/>
          <a:lstStyle>
            <a:lvl1pPr>
              <a:defRPr/>
            </a:lvl1pPr>
          </a:lstStyle>
          <a:p>
            <a:pPr lvl="0"/>
            <a:fld id="{7C963D16-ACCC-48E2-BB75-790B8FD7DC8B}" type="slidenum">
              <a:t>‹#›</a:t>
            </a:fld>
            <a:endParaRPr lang="en-GB"/>
          </a:p>
        </p:txBody>
      </p:sp>
    </p:spTree>
    <p:extLst>
      <p:ext uri="{BB962C8B-B14F-4D97-AF65-F5344CB8AC3E}">
        <p14:creationId xmlns:p14="http://schemas.microsoft.com/office/powerpoint/2010/main" val="423865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748-CBBC-4A3D-A729-C5434266F2B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D262CBE-A253-4541-A1A4-7FE65CC76277}"/>
              </a:ext>
            </a:extLst>
          </p:cNvPr>
          <p:cNvSpPr txBox="1">
            <a:spLocks noGrp="1"/>
          </p:cNvSpPr>
          <p:nvPr>
            <p:ph type="dt" sz="half" idx="7"/>
          </p:nvPr>
        </p:nvSpPr>
        <p:spPr/>
        <p:txBody>
          <a:bodyPr/>
          <a:lstStyle>
            <a:lvl1pPr>
              <a:defRPr/>
            </a:lvl1pPr>
          </a:lstStyle>
          <a:p>
            <a:pPr lvl="0"/>
            <a:fld id="{3A7FF949-37F5-45FA-B1F4-DFC57249896D}" type="datetime1">
              <a:rPr lang="en-GB"/>
              <a:pPr lvl="0"/>
              <a:t>07/12/2017</a:t>
            </a:fld>
            <a:endParaRPr lang="en-GB"/>
          </a:p>
        </p:txBody>
      </p:sp>
      <p:sp>
        <p:nvSpPr>
          <p:cNvPr id="4" name="Footer Placeholder 3">
            <a:extLst>
              <a:ext uri="{FF2B5EF4-FFF2-40B4-BE49-F238E27FC236}">
                <a16:creationId xmlns:a16="http://schemas.microsoft.com/office/drawing/2014/main" id="{4FCE2123-6ECE-4D27-A9FB-3CCCEBF6201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95BF21AB-576F-4B41-A955-4C3200E0E497}"/>
              </a:ext>
            </a:extLst>
          </p:cNvPr>
          <p:cNvSpPr txBox="1">
            <a:spLocks noGrp="1"/>
          </p:cNvSpPr>
          <p:nvPr>
            <p:ph type="sldNum" sz="quarter" idx="8"/>
          </p:nvPr>
        </p:nvSpPr>
        <p:spPr/>
        <p:txBody>
          <a:bodyPr/>
          <a:lstStyle>
            <a:lvl1pPr>
              <a:defRPr/>
            </a:lvl1pPr>
          </a:lstStyle>
          <a:p>
            <a:pPr lvl="0"/>
            <a:fld id="{782F713C-985E-44C9-8D8C-D875E9660F47}" type="slidenum">
              <a:t>‹#›</a:t>
            </a:fld>
            <a:endParaRPr lang="en-GB"/>
          </a:p>
        </p:txBody>
      </p:sp>
    </p:spTree>
    <p:extLst>
      <p:ext uri="{BB962C8B-B14F-4D97-AF65-F5344CB8AC3E}">
        <p14:creationId xmlns:p14="http://schemas.microsoft.com/office/powerpoint/2010/main" val="128892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68C81-88FA-4E2D-925F-3E3C166526A0}"/>
              </a:ext>
            </a:extLst>
          </p:cNvPr>
          <p:cNvSpPr txBox="1">
            <a:spLocks noGrp="1"/>
          </p:cNvSpPr>
          <p:nvPr>
            <p:ph type="dt" sz="half" idx="7"/>
          </p:nvPr>
        </p:nvSpPr>
        <p:spPr/>
        <p:txBody>
          <a:bodyPr/>
          <a:lstStyle>
            <a:lvl1pPr>
              <a:defRPr/>
            </a:lvl1pPr>
          </a:lstStyle>
          <a:p>
            <a:pPr lvl="0"/>
            <a:fld id="{235583BD-E88D-4027-9448-D8C2F72427CA}" type="datetime1">
              <a:rPr lang="en-GB"/>
              <a:pPr lvl="0"/>
              <a:t>07/12/2017</a:t>
            </a:fld>
            <a:endParaRPr lang="en-GB"/>
          </a:p>
        </p:txBody>
      </p:sp>
      <p:sp>
        <p:nvSpPr>
          <p:cNvPr id="3" name="Footer Placeholder 2">
            <a:extLst>
              <a:ext uri="{FF2B5EF4-FFF2-40B4-BE49-F238E27FC236}">
                <a16:creationId xmlns:a16="http://schemas.microsoft.com/office/drawing/2014/main" id="{8D969964-BFF9-4395-A848-44149585D9A7}"/>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01C0E32-5FFB-44DD-A96E-C4B821D0A779}"/>
              </a:ext>
            </a:extLst>
          </p:cNvPr>
          <p:cNvSpPr txBox="1">
            <a:spLocks noGrp="1"/>
          </p:cNvSpPr>
          <p:nvPr>
            <p:ph type="sldNum" sz="quarter" idx="8"/>
          </p:nvPr>
        </p:nvSpPr>
        <p:spPr/>
        <p:txBody>
          <a:bodyPr/>
          <a:lstStyle>
            <a:lvl1pPr>
              <a:defRPr/>
            </a:lvl1pPr>
          </a:lstStyle>
          <a:p>
            <a:pPr lvl="0"/>
            <a:fld id="{E9520A68-C82D-4DAC-896A-428D8B14BD0B}" type="slidenum">
              <a:t>‹#›</a:t>
            </a:fld>
            <a:endParaRPr lang="en-GB"/>
          </a:p>
        </p:txBody>
      </p:sp>
    </p:spTree>
    <p:extLst>
      <p:ext uri="{BB962C8B-B14F-4D97-AF65-F5344CB8AC3E}">
        <p14:creationId xmlns:p14="http://schemas.microsoft.com/office/powerpoint/2010/main" val="131050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F92F-3CF9-4AEC-A06B-1212904DD46B}"/>
              </a:ext>
            </a:extLst>
          </p:cNvPr>
          <p:cNvSpPr txBox="1">
            <a:spLocks noGrp="1"/>
          </p:cNvSpPr>
          <p:nvPr>
            <p:ph type="title"/>
          </p:nvPr>
        </p:nvSpPr>
        <p:spPr>
          <a:xfrm>
            <a:off x="2085362" y="2853586"/>
            <a:ext cx="9764548" cy="9987543"/>
          </a:xfrm>
        </p:spPr>
        <p:txBody>
          <a:bodyPr anchor="b"/>
          <a:lstStyle>
            <a:lvl1pPr>
              <a:defRPr sz="10595"/>
            </a:lvl1pPr>
          </a:lstStyle>
          <a:p>
            <a:pPr lvl="0"/>
            <a:r>
              <a:rPr lang="en-US"/>
              <a:t>Click to edit Master title style</a:t>
            </a:r>
          </a:p>
        </p:txBody>
      </p:sp>
      <p:sp>
        <p:nvSpPr>
          <p:cNvPr id="3" name="Content Placeholder 2">
            <a:extLst>
              <a:ext uri="{FF2B5EF4-FFF2-40B4-BE49-F238E27FC236}">
                <a16:creationId xmlns:a16="http://schemas.microsoft.com/office/drawing/2014/main" id="{EE78EB90-C042-46CE-9C68-4B28A826CE8F}"/>
              </a:ext>
            </a:extLst>
          </p:cNvPr>
          <p:cNvSpPr txBox="1">
            <a:spLocks noGrp="1"/>
          </p:cNvSpPr>
          <p:nvPr>
            <p:ph idx="1"/>
          </p:nvPr>
        </p:nvSpPr>
        <p:spPr>
          <a:xfrm>
            <a:off x="12870911" y="6162955"/>
            <a:ext cx="15326825" cy="30418412"/>
          </a:xfrm>
        </p:spPr>
        <p:txBody>
          <a:bodyPr/>
          <a:lstStyle>
            <a:lvl1pPr>
              <a:defRPr sz="10595"/>
            </a:lvl1pPr>
            <a:lvl2pPr>
              <a:defRPr sz="9271"/>
            </a:lvl2pPr>
            <a:lvl3pPr>
              <a:defRPr sz="7946"/>
            </a:lvl3pPr>
            <a:lvl4pPr>
              <a:defRPr sz="6622"/>
            </a:lvl4pPr>
            <a:lvl5pPr>
              <a:defRPr sz="662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C9BE0F-9D0D-4796-A7E7-A7B9EB7FB008}"/>
              </a:ext>
            </a:extLst>
          </p:cNvPr>
          <p:cNvSpPr txBox="1">
            <a:spLocks noGrp="1"/>
          </p:cNvSpPr>
          <p:nvPr>
            <p:ph type="body" idx="2"/>
          </p:nvPr>
        </p:nvSpPr>
        <p:spPr>
          <a:xfrm>
            <a:off x="2085362" y="12841129"/>
            <a:ext cx="9764548" cy="23789780"/>
          </a:xfrm>
        </p:spPr>
        <p:txBody>
          <a:bodyPr/>
          <a:lstStyle>
            <a:lvl1pPr marL="0" indent="0">
              <a:buNone/>
              <a:defRPr sz="5297"/>
            </a:lvl1pPr>
          </a:lstStyle>
          <a:p>
            <a:pPr lvl="0"/>
            <a:r>
              <a:rPr lang="en-US"/>
              <a:t>Edit Master text styles</a:t>
            </a:r>
          </a:p>
        </p:txBody>
      </p:sp>
      <p:sp>
        <p:nvSpPr>
          <p:cNvPr id="5" name="Date Placeholder 4">
            <a:extLst>
              <a:ext uri="{FF2B5EF4-FFF2-40B4-BE49-F238E27FC236}">
                <a16:creationId xmlns:a16="http://schemas.microsoft.com/office/drawing/2014/main" id="{3073EAEE-DE71-48A9-BEA0-D331E32D780A}"/>
              </a:ext>
            </a:extLst>
          </p:cNvPr>
          <p:cNvSpPr txBox="1">
            <a:spLocks noGrp="1"/>
          </p:cNvSpPr>
          <p:nvPr>
            <p:ph type="dt" sz="half" idx="7"/>
          </p:nvPr>
        </p:nvSpPr>
        <p:spPr/>
        <p:txBody>
          <a:bodyPr/>
          <a:lstStyle>
            <a:lvl1pPr>
              <a:defRPr/>
            </a:lvl1pPr>
          </a:lstStyle>
          <a:p>
            <a:pPr lvl="0"/>
            <a:fld id="{E8113E22-DD5E-452C-9444-521BE78BE1E7}" type="datetime1">
              <a:rPr lang="en-GB"/>
              <a:pPr lvl="0"/>
              <a:t>07/12/2017</a:t>
            </a:fld>
            <a:endParaRPr lang="en-GB"/>
          </a:p>
        </p:txBody>
      </p:sp>
      <p:sp>
        <p:nvSpPr>
          <p:cNvPr id="6" name="Footer Placeholder 5">
            <a:extLst>
              <a:ext uri="{FF2B5EF4-FFF2-40B4-BE49-F238E27FC236}">
                <a16:creationId xmlns:a16="http://schemas.microsoft.com/office/drawing/2014/main" id="{BE91E7DB-5426-4FF5-A296-2B3E7ED6CCA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23CCDC8-4CEB-420F-B4E7-7DB212DC6F8D}"/>
              </a:ext>
            </a:extLst>
          </p:cNvPr>
          <p:cNvSpPr txBox="1">
            <a:spLocks noGrp="1"/>
          </p:cNvSpPr>
          <p:nvPr>
            <p:ph type="sldNum" sz="quarter" idx="8"/>
          </p:nvPr>
        </p:nvSpPr>
        <p:spPr/>
        <p:txBody>
          <a:bodyPr/>
          <a:lstStyle>
            <a:lvl1pPr>
              <a:defRPr/>
            </a:lvl1pPr>
          </a:lstStyle>
          <a:p>
            <a:pPr lvl="0"/>
            <a:fld id="{6129B01E-356C-4AF5-80BA-26E932AD4D47}" type="slidenum">
              <a:t>‹#›</a:t>
            </a:fld>
            <a:endParaRPr lang="en-GB"/>
          </a:p>
        </p:txBody>
      </p:sp>
    </p:spTree>
    <p:extLst>
      <p:ext uri="{BB962C8B-B14F-4D97-AF65-F5344CB8AC3E}">
        <p14:creationId xmlns:p14="http://schemas.microsoft.com/office/powerpoint/2010/main" val="195822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7EBB-B0E2-4BD9-A5EB-6026C49D2800}"/>
              </a:ext>
            </a:extLst>
          </p:cNvPr>
          <p:cNvSpPr txBox="1">
            <a:spLocks noGrp="1"/>
          </p:cNvSpPr>
          <p:nvPr>
            <p:ph type="title"/>
          </p:nvPr>
        </p:nvSpPr>
        <p:spPr>
          <a:xfrm>
            <a:off x="2085362" y="2853586"/>
            <a:ext cx="9764548" cy="9987543"/>
          </a:xfrm>
        </p:spPr>
        <p:txBody>
          <a:bodyPr anchor="b"/>
          <a:lstStyle>
            <a:lvl1pPr>
              <a:defRPr sz="10595"/>
            </a:lvl1pPr>
          </a:lstStyle>
          <a:p>
            <a:pPr lvl="0"/>
            <a:r>
              <a:rPr lang="en-US"/>
              <a:t>Click to edit Master title style</a:t>
            </a:r>
          </a:p>
        </p:txBody>
      </p:sp>
      <p:sp>
        <p:nvSpPr>
          <p:cNvPr id="3" name="Picture Placeholder 2">
            <a:extLst>
              <a:ext uri="{FF2B5EF4-FFF2-40B4-BE49-F238E27FC236}">
                <a16:creationId xmlns:a16="http://schemas.microsoft.com/office/drawing/2014/main" id="{61F7C2BB-72AF-49E2-ADEE-F7629E0B5412}"/>
              </a:ext>
            </a:extLst>
          </p:cNvPr>
          <p:cNvSpPr txBox="1">
            <a:spLocks noGrp="1"/>
          </p:cNvSpPr>
          <p:nvPr>
            <p:ph type="pic" idx="1"/>
          </p:nvPr>
        </p:nvSpPr>
        <p:spPr>
          <a:xfrm>
            <a:off x="12870911" y="6162955"/>
            <a:ext cx="15326825" cy="30418412"/>
          </a:xfrm>
        </p:spPr>
        <p:txBody>
          <a:bodyPr/>
          <a:lstStyle>
            <a:lvl1pPr marL="0" indent="0">
              <a:buNone/>
              <a:defRPr sz="10595"/>
            </a:lvl1pPr>
          </a:lstStyle>
          <a:p>
            <a:pPr lvl="0"/>
            <a:r>
              <a:rPr lang="en-US"/>
              <a:t>Click icon to add picture</a:t>
            </a:r>
          </a:p>
        </p:txBody>
      </p:sp>
      <p:sp>
        <p:nvSpPr>
          <p:cNvPr id="4" name="Text Placeholder 3">
            <a:extLst>
              <a:ext uri="{FF2B5EF4-FFF2-40B4-BE49-F238E27FC236}">
                <a16:creationId xmlns:a16="http://schemas.microsoft.com/office/drawing/2014/main" id="{8E87A621-AE09-476B-B83A-ED003C1F2261}"/>
              </a:ext>
            </a:extLst>
          </p:cNvPr>
          <p:cNvSpPr txBox="1">
            <a:spLocks noGrp="1"/>
          </p:cNvSpPr>
          <p:nvPr>
            <p:ph type="body" idx="2"/>
          </p:nvPr>
        </p:nvSpPr>
        <p:spPr>
          <a:xfrm>
            <a:off x="2085362" y="12841129"/>
            <a:ext cx="9764548" cy="23789780"/>
          </a:xfrm>
        </p:spPr>
        <p:txBody>
          <a:bodyPr/>
          <a:lstStyle>
            <a:lvl1pPr marL="0" indent="0">
              <a:buNone/>
              <a:defRPr sz="5297"/>
            </a:lvl1pPr>
          </a:lstStyle>
          <a:p>
            <a:pPr lvl="0"/>
            <a:r>
              <a:rPr lang="en-US"/>
              <a:t>Edit Master text styles</a:t>
            </a:r>
          </a:p>
        </p:txBody>
      </p:sp>
      <p:sp>
        <p:nvSpPr>
          <p:cNvPr id="5" name="Date Placeholder 4">
            <a:extLst>
              <a:ext uri="{FF2B5EF4-FFF2-40B4-BE49-F238E27FC236}">
                <a16:creationId xmlns:a16="http://schemas.microsoft.com/office/drawing/2014/main" id="{1CF300B5-7D0A-420E-A172-218C05EE033C}"/>
              </a:ext>
            </a:extLst>
          </p:cNvPr>
          <p:cNvSpPr txBox="1">
            <a:spLocks noGrp="1"/>
          </p:cNvSpPr>
          <p:nvPr>
            <p:ph type="dt" sz="half" idx="7"/>
          </p:nvPr>
        </p:nvSpPr>
        <p:spPr/>
        <p:txBody>
          <a:bodyPr/>
          <a:lstStyle>
            <a:lvl1pPr>
              <a:defRPr/>
            </a:lvl1pPr>
          </a:lstStyle>
          <a:p>
            <a:pPr lvl="0"/>
            <a:fld id="{733F16E3-AA31-4072-89F5-EAD52A3BCDA1}" type="datetime1">
              <a:rPr lang="en-GB"/>
              <a:pPr lvl="0"/>
              <a:t>07/12/2017</a:t>
            </a:fld>
            <a:endParaRPr lang="en-GB"/>
          </a:p>
        </p:txBody>
      </p:sp>
      <p:sp>
        <p:nvSpPr>
          <p:cNvPr id="6" name="Footer Placeholder 5">
            <a:extLst>
              <a:ext uri="{FF2B5EF4-FFF2-40B4-BE49-F238E27FC236}">
                <a16:creationId xmlns:a16="http://schemas.microsoft.com/office/drawing/2014/main" id="{2F9C4D9E-759D-4D8A-9551-2B23F3EDF06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72977F1-5626-4283-B163-BD65D837E6DF}"/>
              </a:ext>
            </a:extLst>
          </p:cNvPr>
          <p:cNvSpPr txBox="1">
            <a:spLocks noGrp="1"/>
          </p:cNvSpPr>
          <p:nvPr>
            <p:ph type="sldNum" sz="quarter" idx="8"/>
          </p:nvPr>
        </p:nvSpPr>
        <p:spPr/>
        <p:txBody>
          <a:bodyPr/>
          <a:lstStyle>
            <a:lvl1pPr>
              <a:defRPr/>
            </a:lvl1pPr>
          </a:lstStyle>
          <a:p>
            <a:pPr lvl="0"/>
            <a:fld id="{F8247EB0-B8C8-4DF9-B000-4A93A2A83670}" type="slidenum">
              <a:t>‹#›</a:t>
            </a:fld>
            <a:endParaRPr lang="en-GB"/>
          </a:p>
        </p:txBody>
      </p:sp>
    </p:spTree>
    <p:extLst>
      <p:ext uri="{BB962C8B-B14F-4D97-AF65-F5344CB8AC3E}">
        <p14:creationId xmlns:p14="http://schemas.microsoft.com/office/powerpoint/2010/main" val="26523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174DA-0032-445A-BCFB-DD523C7C7FAC}"/>
              </a:ext>
            </a:extLst>
          </p:cNvPr>
          <p:cNvSpPr txBox="1">
            <a:spLocks noGrp="1"/>
          </p:cNvSpPr>
          <p:nvPr>
            <p:ph type="title"/>
          </p:nvPr>
        </p:nvSpPr>
        <p:spPr>
          <a:xfrm>
            <a:off x="2081421" y="2278913"/>
            <a:ext cx="26112374" cy="827341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2CEE27B-E739-4743-96D0-1F399BECBE6B}"/>
              </a:ext>
            </a:extLst>
          </p:cNvPr>
          <p:cNvSpPr txBox="1">
            <a:spLocks noGrp="1"/>
          </p:cNvSpPr>
          <p:nvPr>
            <p:ph type="body" idx="1"/>
          </p:nvPr>
        </p:nvSpPr>
        <p:spPr>
          <a:xfrm>
            <a:off x="2081421" y="11394521"/>
            <a:ext cx="26112374" cy="27158594"/>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E779C-6C53-47EC-9D2E-DD5D5C9031F4}"/>
              </a:ext>
            </a:extLst>
          </p:cNvPr>
          <p:cNvSpPr txBox="1">
            <a:spLocks noGrp="1"/>
          </p:cNvSpPr>
          <p:nvPr>
            <p:ph type="dt" sz="half" idx="2"/>
          </p:nvPr>
        </p:nvSpPr>
        <p:spPr>
          <a:xfrm>
            <a:off x="2081421" y="39672752"/>
            <a:ext cx="6811923" cy="227890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3973" b="0" i="0" u="none" strike="noStrike" kern="1200" cap="none" spc="0" baseline="0">
                <a:solidFill>
                  <a:srgbClr val="898989"/>
                </a:solidFill>
                <a:uFillTx/>
                <a:latin typeface="Calibri"/>
              </a:defRPr>
            </a:lvl1pPr>
          </a:lstStyle>
          <a:p>
            <a:pPr lvl="0"/>
            <a:fld id="{8DE2C787-2385-42A0-B050-2E65FD9FC88B}" type="datetime1">
              <a:rPr lang="en-GB"/>
              <a:pPr lvl="0"/>
              <a:t>07/12/2017</a:t>
            </a:fld>
            <a:endParaRPr lang="en-GB"/>
          </a:p>
        </p:txBody>
      </p:sp>
      <p:sp>
        <p:nvSpPr>
          <p:cNvPr id="5" name="Footer Placeholder 4">
            <a:extLst>
              <a:ext uri="{FF2B5EF4-FFF2-40B4-BE49-F238E27FC236}">
                <a16:creationId xmlns:a16="http://schemas.microsoft.com/office/drawing/2014/main" id="{3D79C8A6-B6D1-4FDB-95AE-E51ABEF0F801}"/>
              </a:ext>
            </a:extLst>
          </p:cNvPr>
          <p:cNvSpPr txBox="1">
            <a:spLocks noGrp="1"/>
          </p:cNvSpPr>
          <p:nvPr>
            <p:ph type="ftr" sz="quarter" idx="3"/>
          </p:nvPr>
        </p:nvSpPr>
        <p:spPr>
          <a:xfrm>
            <a:off x="10028663" y="39672752"/>
            <a:ext cx="10217880" cy="2278904"/>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GB" sz="3973"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39957870-1A94-44BB-839F-6E0FB6E6925C}"/>
              </a:ext>
            </a:extLst>
          </p:cNvPr>
          <p:cNvSpPr txBox="1">
            <a:spLocks noGrp="1"/>
          </p:cNvSpPr>
          <p:nvPr>
            <p:ph type="sldNum" sz="quarter" idx="4"/>
          </p:nvPr>
        </p:nvSpPr>
        <p:spPr>
          <a:xfrm>
            <a:off x="21381872" y="39672752"/>
            <a:ext cx="6811923" cy="22789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3973" b="0" i="0" u="none" strike="noStrike" kern="1200" cap="none" spc="0" baseline="0">
                <a:solidFill>
                  <a:srgbClr val="898989"/>
                </a:solidFill>
                <a:uFillTx/>
                <a:latin typeface="Calibri"/>
              </a:defRPr>
            </a:lvl1pPr>
          </a:lstStyle>
          <a:p>
            <a:pPr lvl="0"/>
            <a:fld id="{69C21A66-6421-400D-9E4B-A093B0DEDC56}"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3027486" rtl="0" fontAlgn="auto" hangingPunct="1">
        <a:lnSpc>
          <a:spcPct val="90000"/>
        </a:lnSpc>
        <a:spcBef>
          <a:spcPts val="0"/>
        </a:spcBef>
        <a:spcAft>
          <a:spcPts val="0"/>
        </a:spcAft>
        <a:buNone/>
        <a:tabLst/>
        <a:defRPr lang="en-US" sz="14568" b="0" i="0" u="none" strike="noStrike" kern="1200" cap="none" spc="0" baseline="0">
          <a:solidFill>
            <a:srgbClr val="000000"/>
          </a:solidFill>
          <a:uFillTx/>
          <a:latin typeface="Calibri Light"/>
        </a:defRPr>
      </a:lvl1pPr>
    </p:titleStyle>
    <p:bodyStyle>
      <a:lvl1pPr marL="756876" marR="0" lvl="0" indent="-756876" algn="l" defTabSz="3027486" rtl="0" fontAlgn="auto" hangingPunct="1">
        <a:lnSpc>
          <a:spcPct val="90000"/>
        </a:lnSpc>
        <a:spcBef>
          <a:spcPts val="3310"/>
        </a:spcBef>
        <a:spcAft>
          <a:spcPts val="0"/>
        </a:spcAft>
        <a:buSzPct val="100000"/>
        <a:buFont typeface="Arial" pitchFamily="34"/>
        <a:buChar char="•"/>
        <a:tabLst/>
        <a:defRPr lang="en-US" sz="9271" b="0" i="0" u="none" strike="noStrike" kern="1200" cap="none" spc="0" baseline="0">
          <a:solidFill>
            <a:srgbClr val="000000"/>
          </a:solidFill>
          <a:uFillTx/>
          <a:latin typeface="Calibri"/>
        </a:defRPr>
      </a:lvl1pPr>
      <a:lvl2pPr marL="2270610" marR="0" lvl="1" indent="-756876" algn="l" defTabSz="3027486" rtl="0" fontAlgn="auto" hangingPunct="1">
        <a:lnSpc>
          <a:spcPct val="90000"/>
        </a:lnSpc>
        <a:spcBef>
          <a:spcPts val="1655"/>
        </a:spcBef>
        <a:spcAft>
          <a:spcPts val="0"/>
        </a:spcAft>
        <a:buSzPct val="100000"/>
        <a:buFont typeface="Arial" pitchFamily="34"/>
        <a:buChar char="•"/>
        <a:tabLst/>
        <a:defRPr lang="en-US" sz="7946" b="0" i="0" u="none" strike="noStrike" kern="1200" cap="none" spc="0" baseline="0">
          <a:solidFill>
            <a:srgbClr val="000000"/>
          </a:solidFill>
          <a:uFillTx/>
          <a:latin typeface="Calibri"/>
        </a:defRPr>
      </a:lvl2pPr>
      <a:lvl3pPr marL="3784363" marR="0" lvl="2" indent="-756876" algn="l" defTabSz="3027486" rtl="0" fontAlgn="auto" hangingPunct="1">
        <a:lnSpc>
          <a:spcPct val="90000"/>
        </a:lnSpc>
        <a:spcBef>
          <a:spcPts val="1655"/>
        </a:spcBef>
        <a:spcAft>
          <a:spcPts val="0"/>
        </a:spcAft>
        <a:buSzPct val="100000"/>
        <a:buFont typeface="Arial" pitchFamily="34"/>
        <a:buChar char="•"/>
        <a:tabLst/>
        <a:defRPr lang="en-US" sz="6622" b="0" i="0" u="none" strike="noStrike" kern="1200" cap="none" spc="0" baseline="0">
          <a:solidFill>
            <a:srgbClr val="000000"/>
          </a:solidFill>
          <a:uFillTx/>
          <a:latin typeface="Calibri"/>
        </a:defRPr>
      </a:lvl3pPr>
      <a:lvl4pPr marL="5298097" marR="0" lvl="3" indent="-756876" algn="l" defTabSz="3027486" rtl="0" fontAlgn="auto" hangingPunct="1">
        <a:lnSpc>
          <a:spcPct val="90000"/>
        </a:lnSpc>
        <a:spcBef>
          <a:spcPts val="1655"/>
        </a:spcBef>
        <a:spcAft>
          <a:spcPts val="0"/>
        </a:spcAft>
        <a:buSzPct val="100000"/>
        <a:buFont typeface="Arial" pitchFamily="34"/>
        <a:buChar char="•"/>
        <a:tabLst/>
        <a:defRPr lang="en-US" sz="5960" b="0" i="0" u="none" strike="noStrike" kern="1200" cap="none" spc="0" baseline="0">
          <a:solidFill>
            <a:srgbClr val="000000"/>
          </a:solidFill>
          <a:uFillTx/>
          <a:latin typeface="Calibri"/>
        </a:defRPr>
      </a:lvl4pPr>
      <a:lvl5pPr marL="6811850" marR="0" lvl="4" indent="-756876" algn="l" defTabSz="3027486" rtl="0" fontAlgn="auto" hangingPunct="1">
        <a:lnSpc>
          <a:spcPct val="90000"/>
        </a:lnSpc>
        <a:spcBef>
          <a:spcPts val="1655"/>
        </a:spcBef>
        <a:spcAft>
          <a:spcPts val="0"/>
        </a:spcAft>
        <a:buSzPct val="100000"/>
        <a:buFont typeface="Arial" pitchFamily="34"/>
        <a:buChar char="•"/>
        <a:tabLst/>
        <a:defRPr lang="en-US" sz="596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799787C-6C2A-4DE7-A167-C1FCCCF19B4E}"/>
              </a:ext>
            </a:extLst>
          </p:cNvPr>
          <p:cNvSpPr txBox="1"/>
          <p:nvPr/>
        </p:nvSpPr>
        <p:spPr>
          <a:xfrm>
            <a:off x="-237451" y="0"/>
            <a:ext cx="30275217" cy="2092881"/>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0" b="1" i="0" u="none" strike="noStrike" kern="1200" cap="none" spc="0" baseline="0" dirty="0">
                <a:solidFill>
                  <a:srgbClr val="385723"/>
                </a:solidFill>
                <a:uFillTx/>
                <a:latin typeface="Calibri"/>
              </a:rPr>
              <a:t>Exposing the </a:t>
            </a:r>
            <a:r>
              <a:rPr lang="en-GB" sz="13000" b="1" i="0" u="none" strike="noStrike" kern="0" cap="none" spc="0" baseline="0" dirty="0">
                <a:solidFill>
                  <a:schemeClr val="accent4">
                    <a:lumMod val="75000"/>
                  </a:schemeClr>
                </a:solidFill>
                <a:uFillTx/>
                <a:latin typeface="Calibri"/>
              </a:rPr>
              <a:t>L</a:t>
            </a:r>
            <a:r>
              <a:rPr lang="en-GB" sz="13000" b="1" i="0" u="none" strike="noStrike" kern="1200" cap="none" spc="0" baseline="0" dirty="0">
                <a:solidFill>
                  <a:schemeClr val="accent4">
                    <a:lumMod val="75000"/>
                  </a:schemeClr>
                </a:solidFill>
                <a:uFillTx/>
                <a:latin typeface="Calibri"/>
              </a:rPr>
              <a:t>uxury </a:t>
            </a:r>
            <a:r>
              <a:rPr lang="en-GB" sz="13000" b="1" i="0" u="none" strike="noStrike" kern="0" cap="none" spc="0" baseline="0" dirty="0">
                <a:solidFill>
                  <a:schemeClr val="accent4">
                    <a:lumMod val="75000"/>
                  </a:schemeClr>
                </a:solidFill>
                <a:uFillTx/>
                <a:latin typeface="Calibri"/>
              </a:rPr>
              <a:t>E</a:t>
            </a:r>
            <a:r>
              <a:rPr lang="en-GB" sz="13000" b="1" i="0" u="none" strike="noStrike" kern="1200" cap="none" spc="0" baseline="0" dirty="0">
                <a:solidFill>
                  <a:schemeClr val="accent4">
                    <a:lumMod val="75000"/>
                  </a:schemeClr>
                </a:solidFill>
                <a:uFillTx/>
                <a:latin typeface="Calibri"/>
              </a:rPr>
              <a:t>ffect</a:t>
            </a:r>
          </a:p>
        </p:txBody>
      </p:sp>
      <p:sp>
        <p:nvSpPr>
          <p:cNvPr id="4" name="Rectangle: Rounded Corners 7">
            <a:extLst>
              <a:ext uri="{FF2B5EF4-FFF2-40B4-BE49-F238E27FC236}">
                <a16:creationId xmlns:a16="http://schemas.microsoft.com/office/drawing/2014/main" id="{3944909B-748D-4D57-A311-48EA1497DEE3}"/>
              </a:ext>
            </a:extLst>
          </p:cNvPr>
          <p:cNvSpPr/>
          <p:nvPr/>
        </p:nvSpPr>
        <p:spPr>
          <a:xfrm>
            <a:off x="23434476" y="11038680"/>
            <a:ext cx="6555043" cy="91453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square" lIns="91440" tIns="45720" rIns="91440" bIns="45720" anchor="ctr" anchorCtr="1" compatLnSpc="1">
            <a:noAutofit/>
          </a:bodyPr>
          <a:lstStyle/>
          <a:p>
            <a:pPr lvl="0" algn="ctr" defTabSz="457200">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Data on seven characteristics of hous</a:t>
            </a:r>
            <a:r>
              <a:rPr lang="en-GB" sz="4000" b="1" dirty="0">
                <a:solidFill>
                  <a:srgbClr val="000000"/>
                </a:solidFill>
                <a:latin typeface="Calibri"/>
              </a:rPr>
              <a:t>ehold gardens </a:t>
            </a:r>
            <a:r>
              <a:rPr lang="en-GB" sz="4000" b="1" dirty="0">
                <a:solidFill>
                  <a:srgbClr val="000000"/>
                </a:solidFill>
              </a:rPr>
              <a:t>were collected from satellite imagery available on Google Earth: </a:t>
            </a:r>
            <a:endParaRPr lang="en-GB" sz="4000" b="1" i="0" u="none" strike="noStrike" kern="1200" cap="none" spc="0" baseline="0" dirty="0">
              <a:solidFill>
                <a:srgbClr val="000000"/>
              </a:solidFill>
              <a:uFillTx/>
              <a:latin typeface="Calibri"/>
            </a:endParaRP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dirty="0">
                <a:solidFill>
                  <a:srgbClr val="000000"/>
                </a:solidFill>
                <a:latin typeface="Calibri"/>
              </a:rPr>
              <a:t>Number of trees</a:t>
            </a: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dirty="0">
                <a:solidFill>
                  <a:srgbClr val="000000"/>
                </a:solidFill>
                <a:latin typeface="Calibri"/>
              </a:rPr>
              <a:t>Number of shrubs</a:t>
            </a: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dirty="0">
                <a:solidFill>
                  <a:srgbClr val="000000"/>
                </a:solidFill>
                <a:latin typeface="Calibri"/>
              </a:rPr>
              <a:t>Area of trees and shrubs </a:t>
            </a:r>
            <a:r>
              <a:rPr lang="en-GB" sz="4000" b="1" dirty="0">
                <a:solidFill>
                  <a:srgbClr val="000000"/>
                </a:solidFill>
              </a:rPr>
              <a:t>(m</a:t>
            </a:r>
            <a:r>
              <a:rPr lang="en-GB" sz="4000" b="1" dirty="0">
                <a:solidFill>
                  <a:srgbClr val="000000"/>
                </a:solidFill>
                <a:cs typeface="Calibri" panose="020F0502020204030204" pitchFamily="34" charset="0"/>
              </a:rPr>
              <a:t>²)</a:t>
            </a:r>
            <a:endParaRPr lang="en-GB" sz="4000" b="1" dirty="0">
              <a:solidFill>
                <a:srgbClr val="000000"/>
              </a:solidFill>
              <a:latin typeface="Calibri"/>
            </a:endParaRP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dirty="0">
                <a:solidFill>
                  <a:srgbClr val="000000"/>
                </a:solidFill>
                <a:latin typeface="Calibri"/>
              </a:rPr>
              <a:t>Area of plants </a:t>
            </a:r>
            <a:r>
              <a:rPr lang="en-GB" sz="4000" b="1" dirty="0">
                <a:solidFill>
                  <a:srgbClr val="000000"/>
                </a:solidFill>
              </a:rPr>
              <a:t>(m</a:t>
            </a:r>
            <a:r>
              <a:rPr lang="en-GB" sz="4000" b="1" dirty="0">
                <a:solidFill>
                  <a:srgbClr val="000000"/>
                </a:solidFill>
                <a:cs typeface="Calibri" panose="020F0502020204030204" pitchFamily="34" charset="0"/>
              </a:rPr>
              <a:t>²)</a:t>
            </a:r>
            <a:endParaRPr lang="en-GB" sz="4000" b="1" dirty="0">
              <a:solidFill>
                <a:srgbClr val="000000"/>
              </a:solidFill>
              <a:latin typeface="Calibri"/>
            </a:endParaRPr>
          </a:p>
          <a:p>
            <a:pPr marL="571500" marR="0" lvl="0" indent="-571500" algn="ctr"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4000" b="1" dirty="0">
                <a:solidFill>
                  <a:srgbClr val="000000"/>
                </a:solidFill>
                <a:latin typeface="Calibri"/>
              </a:rPr>
              <a:t>Area of lawn (m</a:t>
            </a:r>
            <a:r>
              <a:rPr lang="en-GB" sz="4000" b="1" dirty="0">
                <a:solidFill>
                  <a:srgbClr val="000000"/>
                </a:solidFill>
                <a:latin typeface="Calibri"/>
                <a:cs typeface="Calibri" panose="020F0502020204030204" pitchFamily="34" charset="0"/>
              </a:rPr>
              <a:t>²)</a:t>
            </a: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cs typeface="Calibri" panose="020F0502020204030204" pitchFamily="34" charset="0"/>
              </a:rPr>
              <a:t>Area of pave </a:t>
            </a:r>
            <a:r>
              <a:rPr lang="en-GB" sz="4000" b="1" dirty="0">
                <a:solidFill>
                  <a:srgbClr val="000000"/>
                </a:solidFill>
              </a:rPr>
              <a:t>(m</a:t>
            </a:r>
            <a:r>
              <a:rPr lang="en-GB" sz="4000" b="1" dirty="0">
                <a:solidFill>
                  <a:srgbClr val="000000"/>
                </a:solidFill>
                <a:cs typeface="Calibri" panose="020F0502020204030204" pitchFamily="34" charset="0"/>
              </a:rPr>
              <a:t>²)</a:t>
            </a:r>
          </a:p>
          <a:p>
            <a:pPr marL="571500" indent="-571500" algn="ctr" defTabSz="457200">
              <a:buFont typeface="Arial" panose="020B0604020202020204" pitchFamily="34" charset="0"/>
              <a:buChar char="•"/>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Total garden </a:t>
            </a:r>
            <a:r>
              <a:rPr lang="en-GB" sz="4000" b="1" dirty="0">
                <a:solidFill>
                  <a:srgbClr val="000000"/>
                </a:solidFill>
                <a:latin typeface="Calibri"/>
              </a:rPr>
              <a:t>a</a:t>
            </a:r>
            <a:r>
              <a:rPr lang="en-GB" sz="4000" b="1" i="0" u="none" strike="noStrike" kern="1200" cap="none" spc="0" baseline="0" dirty="0">
                <a:solidFill>
                  <a:srgbClr val="000000"/>
                </a:solidFill>
                <a:uFillTx/>
                <a:latin typeface="Calibri"/>
              </a:rPr>
              <a:t>rea </a:t>
            </a:r>
            <a:r>
              <a:rPr lang="en-GB" sz="4000" b="1" dirty="0">
                <a:solidFill>
                  <a:srgbClr val="000000"/>
                </a:solidFill>
              </a:rPr>
              <a:t>(m</a:t>
            </a:r>
            <a:r>
              <a:rPr lang="en-GB" sz="4000" b="1" dirty="0">
                <a:solidFill>
                  <a:srgbClr val="000000"/>
                </a:solidFill>
                <a:cs typeface="Calibri" panose="020F0502020204030204" pitchFamily="34" charset="0"/>
              </a:rPr>
              <a:t>²)</a:t>
            </a:r>
          </a:p>
          <a:p>
            <a:pPr algn="ctr" defTabSz="457200">
              <a:defRPr sz="1800" b="0" i="0" u="none" strike="noStrike" kern="0" cap="none" spc="0" baseline="0">
                <a:solidFill>
                  <a:srgbClr val="000000"/>
                </a:solidFill>
                <a:uFillTx/>
              </a:defRPr>
            </a:pPr>
            <a:endParaRPr lang="en-GB" sz="4000" b="1" i="0" u="none" strike="noStrike" kern="1200" cap="none" spc="0" baseline="0" dirty="0">
              <a:solidFill>
                <a:srgbClr val="000000"/>
              </a:solidFill>
              <a:uFillTx/>
              <a:latin typeface="Calibri"/>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FFFFFF"/>
              </a:solidFill>
              <a:uFillTx/>
              <a:latin typeface="Calibri"/>
            </a:endParaRPr>
          </a:p>
        </p:txBody>
      </p:sp>
      <p:sp>
        <p:nvSpPr>
          <p:cNvPr id="13" name="Rectangle: Rounded Corners 22">
            <a:extLst>
              <a:ext uri="{FF2B5EF4-FFF2-40B4-BE49-F238E27FC236}">
                <a16:creationId xmlns:a16="http://schemas.microsoft.com/office/drawing/2014/main" id="{8117284B-3F71-46CD-883E-E645B32CC07E}"/>
              </a:ext>
            </a:extLst>
          </p:cNvPr>
          <p:cNvSpPr/>
          <p:nvPr/>
        </p:nvSpPr>
        <p:spPr>
          <a:xfrm>
            <a:off x="12545484" y="7979509"/>
            <a:ext cx="17245933" cy="22972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1200" cap="none" spc="0" baseline="0" dirty="0">
              <a:solidFill>
                <a:srgbClr val="385723"/>
              </a:solidFill>
              <a:uFillTx/>
              <a:latin typeface="Calibri"/>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Study sites were chosen along a deprivation gradient to represent socio-economic variation across neighbourhoods (LSOAs) in Salford.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FFFFFF"/>
              </a:solidFill>
              <a:uFillTx/>
              <a:latin typeface="Calibri"/>
            </a:endParaRPr>
          </a:p>
        </p:txBody>
      </p:sp>
      <p:grpSp>
        <p:nvGrpSpPr>
          <p:cNvPr id="44" name="Group 43">
            <a:extLst>
              <a:ext uri="{FF2B5EF4-FFF2-40B4-BE49-F238E27FC236}">
                <a16:creationId xmlns:a16="http://schemas.microsoft.com/office/drawing/2014/main" id="{725E19F8-E7F7-4222-83EE-30B8767B9677}"/>
              </a:ext>
            </a:extLst>
          </p:cNvPr>
          <p:cNvGrpSpPr/>
          <p:nvPr/>
        </p:nvGrpSpPr>
        <p:grpSpPr>
          <a:xfrm>
            <a:off x="11020927" y="10329209"/>
            <a:ext cx="13097314" cy="9717410"/>
            <a:chOff x="17463348" y="9558095"/>
            <a:chExt cx="12839419" cy="9577015"/>
          </a:xfrm>
        </p:grpSpPr>
        <p:sp>
          <p:nvSpPr>
            <p:cNvPr id="5" name="TextBox 10">
              <a:extLst>
                <a:ext uri="{FF2B5EF4-FFF2-40B4-BE49-F238E27FC236}">
                  <a16:creationId xmlns:a16="http://schemas.microsoft.com/office/drawing/2014/main" id="{BABB1FC7-540E-4103-8D7C-CF986D901547}"/>
                </a:ext>
              </a:extLst>
            </p:cNvPr>
            <p:cNvSpPr txBox="1"/>
            <p:nvPr/>
          </p:nvSpPr>
          <p:spPr>
            <a:xfrm>
              <a:off x="18695204" y="9602825"/>
              <a:ext cx="2631250" cy="144655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0000"/>
                  </a:solidFill>
                  <a:uFillTx/>
                  <a:latin typeface="Calibri"/>
                </a:rPr>
                <a:t>10% Least Deprived </a:t>
              </a:r>
            </a:p>
          </p:txBody>
        </p:sp>
        <p:sp>
          <p:nvSpPr>
            <p:cNvPr id="6" name="TextBox 11">
              <a:extLst>
                <a:ext uri="{FF2B5EF4-FFF2-40B4-BE49-F238E27FC236}">
                  <a16:creationId xmlns:a16="http://schemas.microsoft.com/office/drawing/2014/main" id="{C1CDD6AA-D420-488E-8043-CDF333ACE8FB}"/>
                </a:ext>
              </a:extLst>
            </p:cNvPr>
            <p:cNvSpPr txBox="1"/>
            <p:nvPr/>
          </p:nvSpPr>
          <p:spPr>
            <a:xfrm>
              <a:off x="23134356" y="9602825"/>
              <a:ext cx="2631250" cy="144655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0000"/>
                  </a:solidFill>
                  <a:uFillTx/>
                  <a:latin typeface="Calibri"/>
                </a:rPr>
                <a:t>50% Most Deprived </a:t>
              </a:r>
            </a:p>
          </p:txBody>
        </p:sp>
        <p:sp>
          <p:nvSpPr>
            <p:cNvPr id="7" name="TextBox 12">
              <a:extLst>
                <a:ext uri="{FF2B5EF4-FFF2-40B4-BE49-F238E27FC236}">
                  <a16:creationId xmlns:a16="http://schemas.microsoft.com/office/drawing/2014/main" id="{C5DE555E-3532-4E35-B5A1-6AE376990676}"/>
                </a:ext>
              </a:extLst>
            </p:cNvPr>
            <p:cNvSpPr txBox="1"/>
            <p:nvPr/>
          </p:nvSpPr>
          <p:spPr>
            <a:xfrm>
              <a:off x="27285229" y="9558095"/>
              <a:ext cx="3017538" cy="144655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10% Most Deprived </a:t>
              </a:r>
            </a:p>
          </p:txBody>
        </p:sp>
        <p:pic>
          <p:nvPicPr>
            <p:cNvPr id="8" name="Picture 13">
              <a:extLst>
                <a:ext uri="{FF2B5EF4-FFF2-40B4-BE49-F238E27FC236}">
                  <a16:creationId xmlns:a16="http://schemas.microsoft.com/office/drawing/2014/main" id="{4A1E2D6C-DAA0-486A-9DF0-1DD4E3C5006C}"/>
                </a:ext>
              </a:extLst>
            </p:cNvPr>
            <p:cNvPicPr>
              <a:picLocks noChangeAspect="1"/>
            </p:cNvPicPr>
            <p:nvPr/>
          </p:nvPicPr>
          <p:blipFill>
            <a:blip r:embed="rId3"/>
            <a:srcRect l="31362" t="12003" r="53880" b="5106"/>
            <a:stretch>
              <a:fillRect/>
            </a:stretch>
          </p:blipFill>
          <p:spPr>
            <a:xfrm>
              <a:off x="18618236" y="11064029"/>
              <a:ext cx="2575407" cy="7269223"/>
            </a:xfrm>
            <a:prstGeom prst="rect">
              <a:avLst/>
            </a:prstGeom>
            <a:noFill/>
            <a:ln cap="flat">
              <a:noFill/>
            </a:ln>
          </p:spPr>
        </p:pic>
        <p:pic>
          <p:nvPicPr>
            <p:cNvPr id="9" name="Picture 14">
              <a:extLst>
                <a:ext uri="{FF2B5EF4-FFF2-40B4-BE49-F238E27FC236}">
                  <a16:creationId xmlns:a16="http://schemas.microsoft.com/office/drawing/2014/main" id="{B5216267-6910-4CD4-8FAC-D648D5F756ED}"/>
                </a:ext>
              </a:extLst>
            </p:cNvPr>
            <p:cNvPicPr>
              <a:picLocks noChangeAspect="1"/>
            </p:cNvPicPr>
            <p:nvPr/>
          </p:nvPicPr>
          <p:blipFill>
            <a:blip r:embed="rId4"/>
            <a:srcRect l="56884" t="35065" r="35034" b="15049"/>
            <a:stretch>
              <a:fillRect/>
            </a:stretch>
          </p:blipFill>
          <p:spPr>
            <a:xfrm>
              <a:off x="23078513" y="11085557"/>
              <a:ext cx="2343424" cy="7269223"/>
            </a:xfrm>
            <a:prstGeom prst="rect">
              <a:avLst/>
            </a:prstGeom>
            <a:noFill/>
            <a:ln cap="flat">
              <a:noFill/>
            </a:ln>
          </p:spPr>
        </p:pic>
        <p:cxnSp>
          <p:nvCxnSpPr>
            <p:cNvPr id="10" name="Straight Arrow Connector 16">
              <a:extLst>
                <a:ext uri="{FF2B5EF4-FFF2-40B4-BE49-F238E27FC236}">
                  <a16:creationId xmlns:a16="http://schemas.microsoft.com/office/drawing/2014/main" id="{19781DDB-BBF1-44CB-98D7-C189F0427C25}"/>
                </a:ext>
              </a:extLst>
            </p:cNvPr>
            <p:cNvCxnSpPr/>
            <p:nvPr/>
          </p:nvCxnSpPr>
          <p:spPr>
            <a:xfrm>
              <a:off x="21209892" y="16950233"/>
              <a:ext cx="1924464" cy="0"/>
            </a:xfrm>
            <a:prstGeom prst="straightConnector1">
              <a:avLst/>
            </a:prstGeom>
            <a:noFill/>
            <a:ln w="127001" cap="flat">
              <a:solidFill>
                <a:srgbClr val="000000"/>
              </a:solidFill>
              <a:prstDash val="solid"/>
              <a:miter/>
              <a:tailEnd type="arrow"/>
            </a:ln>
          </p:spPr>
        </p:cxnSp>
        <p:cxnSp>
          <p:nvCxnSpPr>
            <p:cNvPr id="11" name="Straight Arrow Connector 17">
              <a:extLst>
                <a:ext uri="{FF2B5EF4-FFF2-40B4-BE49-F238E27FC236}">
                  <a16:creationId xmlns:a16="http://schemas.microsoft.com/office/drawing/2014/main" id="{214C60EA-74A4-41B8-B8BF-D9B6DE100140}"/>
                </a:ext>
              </a:extLst>
            </p:cNvPr>
            <p:cNvCxnSpPr/>
            <p:nvPr/>
          </p:nvCxnSpPr>
          <p:spPr>
            <a:xfrm>
              <a:off x="25393252" y="16998631"/>
              <a:ext cx="1924474" cy="0"/>
            </a:xfrm>
            <a:prstGeom prst="straightConnector1">
              <a:avLst/>
            </a:prstGeom>
            <a:noFill/>
            <a:ln w="127001" cap="flat">
              <a:solidFill>
                <a:srgbClr val="000000"/>
              </a:solidFill>
              <a:prstDash val="solid"/>
              <a:miter/>
              <a:tailEnd type="arrow"/>
            </a:ln>
          </p:spPr>
        </p:cxnSp>
        <p:pic>
          <p:nvPicPr>
            <p:cNvPr id="12" name="Picture 18">
              <a:extLst>
                <a:ext uri="{FF2B5EF4-FFF2-40B4-BE49-F238E27FC236}">
                  <a16:creationId xmlns:a16="http://schemas.microsoft.com/office/drawing/2014/main" id="{7A1650F8-D4DC-4DB7-AEAF-8E862F68793F}"/>
                </a:ext>
              </a:extLst>
            </p:cNvPr>
            <p:cNvPicPr>
              <a:picLocks noChangeAspect="1"/>
            </p:cNvPicPr>
            <p:nvPr/>
          </p:nvPicPr>
          <p:blipFill>
            <a:blip r:embed="rId5"/>
            <a:srcRect l="50000" t="37038" r="42264" b="15209"/>
            <a:stretch>
              <a:fillRect/>
            </a:stretch>
          </p:blipFill>
          <p:spPr>
            <a:xfrm>
              <a:off x="27317726" y="10983736"/>
              <a:ext cx="2343424" cy="7269223"/>
            </a:xfrm>
            <a:prstGeom prst="rect">
              <a:avLst/>
            </a:prstGeom>
            <a:noFill/>
            <a:ln cap="flat">
              <a:noFill/>
            </a:ln>
          </p:spPr>
        </p:pic>
        <p:sp>
          <p:nvSpPr>
            <p:cNvPr id="14" name="TextBox 23">
              <a:extLst>
                <a:ext uri="{FF2B5EF4-FFF2-40B4-BE49-F238E27FC236}">
                  <a16:creationId xmlns:a16="http://schemas.microsoft.com/office/drawing/2014/main" id="{A2FA8592-0D63-4B65-8A0B-2DD33AC10063}"/>
                </a:ext>
              </a:extLst>
            </p:cNvPr>
            <p:cNvSpPr txBox="1"/>
            <p:nvPr/>
          </p:nvSpPr>
          <p:spPr>
            <a:xfrm>
              <a:off x="17463348" y="18279458"/>
              <a:ext cx="4885181" cy="76944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0" cap="none" spc="0" baseline="0" dirty="0">
                  <a:solidFill>
                    <a:srgbClr val="C55A11"/>
                  </a:solidFill>
                  <a:uFillTx/>
                  <a:latin typeface="Calibri"/>
                </a:rPr>
                <a:t>LSOA – A </a:t>
              </a:r>
              <a:r>
                <a:rPr lang="en-GB" sz="4400" b="1" i="0" u="none" strike="noStrike" kern="1200" cap="none" spc="0" baseline="0" dirty="0">
                  <a:solidFill>
                    <a:srgbClr val="385723"/>
                  </a:solidFill>
                  <a:uFillTx/>
                  <a:latin typeface="Calibri"/>
                </a:rPr>
                <a:t> </a:t>
              </a:r>
            </a:p>
          </p:txBody>
        </p:sp>
        <p:sp>
          <p:nvSpPr>
            <p:cNvPr id="15" name="TextBox 24">
              <a:extLst>
                <a:ext uri="{FF2B5EF4-FFF2-40B4-BE49-F238E27FC236}">
                  <a16:creationId xmlns:a16="http://schemas.microsoft.com/office/drawing/2014/main" id="{19174C08-C2BE-4CA3-BF6C-C9AA46088EE2}"/>
                </a:ext>
              </a:extLst>
            </p:cNvPr>
            <p:cNvSpPr txBox="1"/>
            <p:nvPr/>
          </p:nvSpPr>
          <p:spPr>
            <a:xfrm>
              <a:off x="21597253" y="18365670"/>
              <a:ext cx="5305943" cy="76944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0" cap="none" spc="0" baseline="0" dirty="0">
                  <a:solidFill>
                    <a:srgbClr val="BF9000"/>
                  </a:solidFill>
                  <a:uFillTx/>
                  <a:latin typeface="Calibri"/>
                </a:rPr>
                <a:t>LSOA - B</a:t>
              </a:r>
              <a:r>
                <a:rPr lang="en-GB" sz="4400" b="1" i="0" u="none" strike="noStrike" kern="1200" cap="none" spc="0" baseline="0" dirty="0">
                  <a:solidFill>
                    <a:srgbClr val="BF9000"/>
                  </a:solidFill>
                  <a:uFillTx/>
                  <a:latin typeface="Calibri"/>
                </a:rPr>
                <a:t>  </a:t>
              </a:r>
            </a:p>
          </p:txBody>
        </p:sp>
        <p:sp>
          <p:nvSpPr>
            <p:cNvPr id="16" name="TextBox 25">
              <a:extLst>
                <a:ext uri="{FF2B5EF4-FFF2-40B4-BE49-F238E27FC236}">
                  <a16:creationId xmlns:a16="http://schemas.microsoft.com/office/drawing/2014/main" id="{E5A0A0F6-896C-431F-842B-69CD4FAB42DD}"/>
                </a:ext>
              </a:extLst>
            </p:cNvPr>
            <p:cNvSpPr txBox="1"/>
            <p:nvPr/>
          </p:nvSpPr>
          <p:spPr>
            <a:xfrm>
              <a:off x="27344627" y="18279458"/>
              <a:ext cx="2289621" cy="76944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none" strike="noStrike" kern="0" cap="none" spc="0" baseline="0" dirty="0">
                  <a:solidFill>
                    <a:srgbClr val="385723"/>
                  </a:solidFill>
                  <a:uFillTx/>
                  <a:latin typeface="Calibri"/>
                </a:rPr>
                <a:t>LSOA - C</a:t>
              </a:r>
              <a:r>
                <a:rPr lang="en-GB" sz="4400" b="1" i="0" u="none" strike="noStrike" kern="1200" cap="none" spc="0" baseline="0" dirty="0">
                  <a:solidFill>
                    <a:srgbClr val="385723"/>
                  </a:solidFill>
                  <a:uFillTx/>
                  <a:latin typeface="Calibri"/>
                </a:rPr>
                <a:t> </a:t>
              </a:r>
            </a:p>
          </p:txBody>
        </p:sp>
      </p:grpSp>
      <p:sp>
        <p:nvSpPr>
          <p:cNvPr id="17" name="TextBox 18">
            <a:extLst>
              <a:ext uri="{FF2B5EF4-FFF2-40B4-BE49-F238E27FC236}">
                <a16:creationId xmlns:a16="http://schemas.microsoft.com/office/drawing/2014/main" id="{714C8821-C4E0-45F0-AAB7-DD725A7AA5AA}"/>
              </a:ext>
            </a:extLst>
          </p:cNvPr>
          <p:cNvSpPr txBox="1"/>
          <p:nvPr/>
        </p:nvSpPr>
        <p:spPr>
          <a:xfrm>
            <a:off x="665070" y="8942255"/>
            <a:ext cx="9558026" cy="11189849"/>
          </a:xfrm>
          <a:prstGeom prst="rect">
            <a:avLst/>
          </a:prstGeom>
          <a:noFill/>
          <a:ln cap="flat">
            <a:noFill/>
          </a:ln>
        </p:spPr>
        <p:txBody>
          <a:bodyPr vert="horz" wrap="square" lIns="91440" tIns="45720" rIns="91440" bIns="45720" anchor="t" anchorCtr="0" compatLnSpc="1">
            <a:spAutoFit/>
          </a:bodyPr>
          <a:lstStyle/>
          <a:p>
            <a:pPr lvl="0"/>
            <a:r>
              <a:rPr lang="en-GB" sz="4000" b="1" i="0" u="none" strike="noStrike" kern="0" spc="0" baseline="0" dirty="0">
                <a:ln>
                  <a:noFill/>
                </a:ln>
                <a:solidFill>
                  <a:srgbClr val="000000"/>
                </a:solidFill>
                <a:latin typeface="Calibri" pitchFamily="18"/>
                <a:ea typeface="Microsoft YaHei" pitchFamily="2"/>
                <a:cs typeface="Mangal" pitchFamily="2"/>
              </a:rPr>
              <a:t>Within an urban environment, the </a:t>
            </a:r>
            <a:r>
              <a:rPr lang="en-GB" sz="4000" b="1" dirty="0">
                <a:solidFill>
                  <a:srgbClr val="000000"/>
                </a:solidFill>
                <a:latin typeface="Calibri" pitchFamily="18"/>
                <a:ea typeface="Microsoft YaHei" pitchFamily="2"/>
                <a:cs typeface="Mangal" pitchFamily="2"/>
              </a:rPr>
              <a:t>natural capital</a:t>
            </a:r>
            <a:r>
              <a:rPr lang="en-GB" sz="4000" b="1" i="0" u="none" strike="noStrike" kern="0" spc="0" baseline="0" dirty="0">
                <a:ln>
                  <a:noFill/>
                </a:ln>
                <a:solidFill>
                  <a:srgbClr val="000000"/>
                </a:solidFill>
                <a:latin typeface="Calibri" pitchFamily="18"/>
                <a:ea typeface="Microsoft YaHei" pitchFamily="2"/>
                <a:cs typeface="Mangal" pitchFamily="2"/>
              </a:rPr>
              <a:t> of private gardens provides a range of benefits which are key elements for human well-being .</a:t>
            </a:r>
          </a:p>
          <a:p>
            <a:pPr lvl="0"/>
            <a:endParaRPr lang="en-GB" sz="4000" b="1" i="0" u="none" strike="noStrike" kern="0" spc="0" baseline="0" dirty="0">
              <a:ln>
                <a:noFill/>
              </a:ln>
              <a:solidFill>
                <a:srgbClr val="000000"/>
              </a:solidFill>
              <a:latin typeface="Calibri" pitchFamily="18"/>
              <a:ea typeface="Microsoft YaHei" pitchFamily="2"/>
              <a:cs typeface="Mangal" pitchFamily="2"/>
            </a:endParaRPr>
          </a:p>
          <a:p>
            <a:pPr lvl="0"/>
            <a:r>
              <a:rPr lang="en-GB" sz="4000" b="1" i="0" u="none" strike="noStrike" kern="0" spc="0" baseline="0" dirty="0">
                <a:ln>
                  <a:noFill/>
                </a:ln>
                <a:solidFill>
                  <a:srgbClr val="000000"/>
                </a:solidFill>
                <a:latin typeface="Calibri" pitchFamily="18"/>
                <a:ea typeface="Microsoft YaHei" pitchFamily="2"/>
                <a:cs typeface="Mangal" pitchFamily="2"/>
              </a:rPr>
              <a:t>Private gardens, as with other green spaces, may be assessed for their natural capital on three criteria: their quantity or size, their quality (which is often assessed by vegetation cover), and the accessibility relating to spatial distribution and the social factors which affect it (Barrera et al, 2016).</a:t>
            </a:r>
          </a:p>
          <a:p>
            <a:pPr lvl="0"/>
            <a:endParaRPr lang="en-GB" sz="4000" b="1" i="0" u="none" strike="noStrike" kern="0" spc="0" baseline="0" dirty="0">
              <a:ln>
                <a:noFill/>
              </a:ln>
              <a:solidFill>
                <a:srgbClr val="000000"/>
              </a:solidFill>
              <a:latin typeface="Calibri" pitchFamily="18"/>
              <a:ea typeface="Microsoft YaHei" pitchFamily="2"/>
              <a:cs typeface="Mangal" pitchFamily="2"/>
            </a:endParaRPr>
          </a:p>
          <a:p>
            <a:pPr lvl="0"/>
            <a:r>
              <a:rPr lang="en-GB" sz="4000" b="1" i="0" u="none" strike="noStrike" kern="0" spc="0" baseline="0" dirty="0">
                <a:ln>
                  <a:noFill/>
                </a:ln>
                <a:solidFill>
                  <a:srgbClr val="000000"/>
                </a:solidFill>
                <a:latin typeface="Calibri" pitchFamily="18"/>
                <a:ea typeface="Microsoft YaHei" pitchFamily="2"/>
                <a:cs typeface="Mangal" pitchFamily="2"/>
              </a:rPr>
              <a:t>This research uses these three criteria to assess private gardens as a source of natural capital and investigates the variation socio-economic factors cause.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1200" cap="none" spc="0" baseline="0" dirty="0">
              <a:solidFill>
                <a:srgbClr val="000000"/>
              </a:solidFill>
              <a:uFillTx/>
              <a:latin typeface="Calibri"/>
            </a:endParaRPr>
          </a:p>
        </p:txBody>
      </p:sp>
      <p:grpSp>
        <p:nvGrpSpPr>
          <p:cNvPr id="18" name="Group 24">
            <a:extLst>
              <a:ext uri="{FF2B5EF4-FFF2-40B4-BE49-F238E27FC236}">
                <a16:creationId xmlns:a16="http://schemas.microsoft.com/office/drawing/2014/main" id="{CBFEFD36-6D3B-4494-B72F-96B28B18726E}"/>
              </a:ext>
            </a:extLst>
          </p:cNvPr>
          <p:cNvGrpSpPr/>
          <p:nvPr/>
        </p:nvGrpSpPr>
        <p:grpSpPr>
          <a:xfrm>
            <a:off x="24142421" y="41054844"/>
            <a:ext cx="6694733" cy="1754322"/>
            <a:chOff x="24273049" y="41022187"/>
            <a:chExt cx="6694733" cy="1754322"/>
          </a:xfrm>
        </p:grpSpPr>
        <p:sp>
          <p:nvSpPr>
            <p:cNvPr id="19" name="TextBox 21">
              <a:extLst>
                <a:ext uri="{FF2B5EF4-FFF2-40B4-BE49-F238E27FC236}">
                  <a16:creationId xmlns:a16="http://schemas.microsoft.com/office/drawing/2014/main" id="{0B0AB834-0A4E-406E-929F-7CD86CA3419F}"/>
                </a:ext>
              </a:extLst>
            </p:cNvPr>
            <p:cNvSpPr txBox="1"/>
            <p:nvPr/>
          </p:nvSpPr>
          <p:spPr>
            <a:xfrm>
              <a:off x="24273049" y="41022187"/>
              <a:ext cx="6694733"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000000"/>
                  </a:solidFill>
                  <a:uFillTx/>
                  <a:latin typeface="Calibri"/>
                </a:rPr>
                <a:t>          @</a:t>
              </a:r>
              <a:r>
                <a:rPr lang="en-GB" sz="3600" b="1" i="0" u="none" strike="noStrike" kern="1200" cap="none" spc="0" baseline="0" dirty="0" err="1">
                  <a:solidFill>
                    <a:srgbClr val="000000"/>
                  </a:solidFill>
                  <a:uFillTx/>
                  <a:latin typeface="Calibri"/>
                </a:rPr>
                <a:t>KatieScaletta</a:t>
              </a:r>
              <a:endParaRPr lang="en-GB" sz="36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000000"/>
                  </a:solidFill>
                  <a:uFillTx/>
                  <a:latin typeface="Calibri"/>
                </a:rPr>
                <a:t>k.l.Scaletta@edu.Salford.ac.uk</a:t>
              </a:r>
            </a:p>
          </p:txBody>
        </p:sp>
        <p:pic>
          <p:nvPicPr>
            <p:cNvPr id="20" name="Picture 23" descr="A picture containing ax, tool&#10;&#10;Description generated with very high confidence">
              <a:extLst>
                <a:ext uri="{FF2B5EF4-FFF2-40B4-BE49-F238E27FC236}">
                  <a16:creationId xmlns:a16="http://schemas.microsoft.com/office/drawing/2014/main" id="{0B2AA9B9-AAE9-4C40-A3B1-A6117E0C0297}"/>
                </a:ext>
              </a:extLst>
            </p:cNvPr>
            <p:cNvPicPr>
              <a:picLocks noChangeAspect="1"/>
            </p:cNvPicPr>
            <p:nvPr/>
          </p:nvPicPr>
          <p:blipFill>
            <a:blip r:embed="rId6"/>
            <a:stretch>
              <a:fillRect/>
            </a:stretch>
          </p:blipFill>
          <p:spPr>
            <a:xfrm>
              <a:off x="24539880" y="41606480"/>
              <a:ext cx="684885" cy="530662"/>
            </a:xfrm>
            <a:prstGeom prst="rect">
              <a:avLst/>
            </a:prstGeom>
            <a:noFill/>
            <a:ln cap="flat">
              <a:noFill/>
            </a:ln>
          </p:spPr>
        </p:pic>
      </p:grpSp>
      <p:sp>
        <p:nvSpPr>
          <p:cNvPr id="21" name="TextBox 25">
            <a:extLst>
              <a:ext uri="{FF2B5EF4-FFF2-40B4-BE49-F238E27FC236}">
                <a16:creationId xmlns:a16="http://schemas.microsoft.com/office/drawing/2014/main" id="{6DD0F896-D601-43A5-A2BC-026F28864188}"/>
              </a:ext>
            </a:extLst>
          </p:cNvPr>
          <p:cNvSpPr txBox="1"/>
          <p:nvPr/>
        </p:nvSpPr>
        <p:spPr>
          <a:xfrm>
            <a:off x="-53318" y="4481830"/>
            <a:ext cx="30323250" cy="1938994"/>
          </a:xfrm>
          <a:prstGeom prst="rect">
            <a:avLst/>
          </a:prstGeom>
          <a:noFill/>
          <a:ln cap="flat">
            <a:noFill/>
          </a:ln>
        </p:spPr>
        <p:txBody>
          <a:bodyPr vert="horz" wrap="square" lIns="91440" tIns="45720" rIns="91440" bIns="45720" anchor="t" anchorCtr="1" compatLnSpc="1">
            <a:spAutoFit/>
          </a:bodyPr>
          <a:lstStyle/>
          <a:p>
            <a:pPr marL="571500" marR="0" lvl="0" indent="-5715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We can detect the signature of the luxury effect amongst the most accessible green space to the general public: private gardens.  </a:t>
            </a:r>
          </a:p>
          <a:p>
            <a:pPr marL="571500" marR="0" lvl="0" indent="-5715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Low-</a:t>
            </a:r>
            <a:r>
              <a:rPr lang="en-GB" sz="4000" b="1" dirty="0">
                <a:solidFill>
                  <a:srgbClr val="000000"/>
                </a:solidFill>
                <a:latin typeface="Calibri"/>
              </a:rPr>
              <a:t> and middle-</a:t>
            </a:r>
            <a:r>
              <a:rPr lang="en-GB" sz="4000" b="1" i="0" u="none" strike="noStrike" kern="1200" cap="none" spc="0" baseline="0" dirty="0">
                <a:solidFill>
                  <a:srgbClr val="000000"/>
                </a:solidFill>
                <a:uFillTx/>
                <a:latin typeface="Calibri"/>
              </a:rPr>
              <a:t>income households have less environmentally diverse outdoor space, which limits their Natural Capital value. </a:t>
            </a:r>
          </a:p>
          <a:p>
            <a:pPr marL="571500" marR="0" lvl="0" indent="-5715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Garden feature diversity and, therefore, the health and wellbeing benefits of gardens </a:t>
            </a:r>
            <a:r>
              <a:rPr lang="en-GB" sz="4000" b="1" dirty="0">
                <a:solidFill>
                  <a:srgbClr val="000000"/>
                </a:solidFill>
                <a:latin typeface="Calibri"/>
              </a:rPr>
              <a:t>are</a:t>
            </a:r>
            <a:r>
              <a:rPr lang="en-GB" sz="4000" b="1" i="0" u="none" strike="noStrike" kern="1200" cap="none" spc="0" baseline="0" dirty="0">
                <a:solidFill>
                  <a:srgbClr val="000000"/>
                </a:solidFill>
                <a:uFillTx/>
                <a:latin typeface="Calibri"/>
              </a:rPr>
              <a:t> not equally accessible by all.  </a:t>
            </a:r>
          </a:p>
        </p:txBody>
      </p:sp>
      <p:sp>
        <p:nvSpPr>
          <p:cNvPr id="22" name="TextBox 28">
            <a:extLst>
              <a:ext uri="{FF2B5EF4-FFF2-40B4-BE49-F238E27FC236}">
                <a16:creationId xmlns:a16="http://schemas.microsoft.com/office/drawing/2014/main" id="{56A29504-2EF5-4A0B-B484-07DD578DF4CE}"/>
              </a:ext>
            </a:extLst>
          </p:cNvPr>
          <p:cNvSpPr txBox="1"/>
          <p:nvPr/>
        </p:nvSpPr>
        <p:spPr>
          <a:xfrm>
            <a:off x="1359072" y="29654483"/>
            <a:ext cx="28334473" cy="3170099"/>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4000" b="1" kern="0" dirty="0">
                <a:solidFill>
                  <a:srgbClr val="000000"/>
                </a:solidFill>
                <a:latin typeface="Calibri" pitchFamily="18"/>
                <a:ea typeface="Microsoft YaHei" pitchFamily="2"/>
                <a:cs typeface="Mangal" pitchFamily="2"/>
              </a:rPr>
              <a:t> A positive trend can be seen between total garden area and feature diversity, with LSOA - A exhibiting the greatest feature diversity (Figure 1). Despite LSOA - C being more deprived, it maintains a higher feature diversity than LSOA - B. LSOA – A, on average, has more of each garden feature, more permeable surfaces (vegetation and lawn), and less impermeable (pavement) than the more deprived LSOAs (Table 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0" cap="none" spc="0" baseline="0" dirty="0">
              <a:solidFill>
                <a:srgbClr val="000000"/>
              </a:solidFill>
              <a:uFillTx/>
              <a:latin typeface="Calibri"/>
            </a:endParaRPr>
          </a:p>
        </p:txBody>
      </p:sp>
      <p:sp>
        <p:nvSpPr>
          <p:cNvPr id="23" name="TextBox 33">
            <a:extLst>
              <a:ext uri="{FF2B5EF4-FFF2-40B4-BE49-F238E27FC236}">
                <a16:creationId xmlns:a16="http://schemas.microsoft.com/office/drawing/2014/main" id="{DE00365F-62C6-4006-AD57-292DEFAB6FE3}"/>
              </a:ext>
            </a:extLst>
          </p:cNvPr>
          <p:cNvSpPr txBox="1"/>
          <p:nvPr/>
        </p:nvSpPr>
        <p:spPr>
          <a:xfrm>
            <a:off x="240595" y="41816054"/>
            <a:ext cx="24833942" cy="892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b="0" i="0" u="none" strike="noStrike" kern="0" cap="none" spc="0" baseline="0" dirty="0">
                <a:solidFill>
                  <a:srgbClr val="000000"/>
                </a:solidFill>
                <a:uFillTx/>
                <a:latin typeface="Calibri"/>
              </a:rPr>
              <a:t>Barrera, F., Reyes-</a:t>
            </a:r>
            <a:r>
              <a:rPr lang="en-GB" sz="2600" b="0" i="0" u="none" strike="noStrike" kern="0" cap="none" spc="0" baseline="0" dirty="0" err="1">
                <a:solidFill>
                  <a:srgbClr val="000000"/>
                </a:solidFill>
                <a:uFillTx/>
                <a:latin typeface="Calibri"/>
              </a:rPr>
              <a:t>Paecke</a:t>
            </a:r>
            <a:r>
              <a:rPr lang="en-GB" sz="2600" b="0" i="0" u="none" strike="noStrike" kern="0" cap="none" spc="0" baseline="0" dirty="0">
                <a:solidFill>
                  <a:srgbClr val="000000"/>
                </a:solidFill>
                <a:uFillTx/>
                <a:latin typeface="Calibri"/>
              </a:rPr>
              <a:t>, S., </a:t>
            </a:r>
            <a:r>
              <a:rPr lang="en-GB" sz="2600" b="0" i="0" u="none" strike="noStrike" kern="0" cap="none" spc="0" baseline="0" dirty="0" err="1">
                <a:solidFill>
                  <a:srgbClr val="000000"/>
                </a:solidFill>
                <a:uFillTx/>
                <a:latin typeface="Calibri"/>
              </a:rPr>
              <a:t>Banzhaff</a:t>
            </a:r>
            <a:r>
              <a:rPr lang="en-GB" sz="2600" b="0" i="0" u="none" strike="noStrike" kern="0" cap="none" spc="0" baseline="0" dirty="0">
                <a:solidFill>
                  <a:srgbClr val="000000"/>
                </a:solidFill>
                <a:uFillTx/>
                <a:latin typeface="Calibri"/>
              </a:rPr>
              <a:t>, E. (2016). Indicators of green spaces in contrasting urban settings. Ecological Indicators, 62, 212-219.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alibri"/>
              </a:rPr>
              <a:t>Fuller, R., A., Irvine, K., N., Devine-Wright, P., Warren, P., H., Gaston, K., J. (2007). Psychological benefits of greenspace increase with biodiversity. Biology Letter, 3, 390-394. </a:t>
            </a:r>
          </a:p>
        </p:txBody>
      </p:sp>
      <p:grpSp>
        <p:nvGrpSpPr>
          <p:cNvPr id="24" name="Group 43">
            <a:extLst>
              <a:ext uri="{FF2B5EF4-FFF2-40B4-BE49-F238E27FC236}">
                <a16:creationId xmlns:a16="http://schemas.microsoft.com/office/drawing/2014/main" id="{49580740-0E78-49B5-8E92-FDAC139E5717}"/>
              </a:ext>
            </a:extLst>
          </p:cNvPr>
          <p:cNvGrpSpPr/>
          <p:nvPr/>
        </p:nvGrpSpPr>
        <p:grpSpPr>
          <a:xfrm>
            <a:off x="686842" y="21535381"/>
            <a:ext cx="15088468" cy="7878744"/>
            <a:chOff x="613032" y="20917238"/>
            <a:chExt cx="15088468" cy="7878744"/>
          </a:xfrm>
        </p:grpSpPr>
        <p:grpSp>
          <p:nvGrpSpPr>
            <p:cNvPr id="25" name="Group 35">
              <a:extLst>
                <a:ext uri="{FF2B5EF4-FFF2-40B4-BE49-F238E27FC236}">
                  <a16:creationId xmlns:a16="http://schemas.microsoft.com/office/drawing/2014/main" id="{93CE6196-8196-4BB6-A398-8BF6AA638F06}"/>
                </a:ext>
              </a:extLst>
            </p:cNvPr>
            <p:cNvGrpSpPr/>
            <p:nvPr/>
          </p:nvGrpSpPr>
          <p:grpSpPr>
            <a:xfrm>
              <a:off x="613032" y="20917238"/>
              <a:ext cx="15088468" cy="7139370"/>
              <a:chOff x="613032" y="20917238"/>
              <a:chExt cx="15088468" cy="7139370"/>
            </a:xfrm>
          </p:grpSpPr>
          <p:graphicFrame>
            <p:nvGraphicFramePr>
              <p:cNvPr id="26" name="Chart 19">
                <a:extLst>
                  <a:ext uri="{FF2B5EF4-FFF2-40B4-BE49-F238E27FC236}">
                    <a16:creationId xmlns:a16="http://schemas.microsoft.com/office/drawing/2014/main" id="{23270A55-81AC-4B0D-8E11-8D7256E8B8CD}"/>
                  </a:ext>
                </a:extLst>
              </p:cNvPr>
              <p:cNvGraphicFramePr/>
              <p:nvPr>
                <p:extLst>
                  <p:ext uri="{D42A27DB-BD31-4B8C-83A1-F6EECF244321}">
                    <p14:modId xmlns:p14="http://schemas.microsoft.com/office/powerpoint/2010/main" val="3956275179"/>
                  </p:ext>
                </p:extLst>
              </p:nvPr>
            </p:nvGraphicFramePr>
            <p:xfrm>
              <a:off x="613032" y="20917238"/>
              <a:ext cx="15088468" cy="713937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9">
                <a:extLst>
                  <a:ext uri="{FF2B5EF4-FFF2-40B4-BE49-F238E27FC236}">
                    <a16:creationId xmlns:a16="http://schemas.microsoft.com/office/drawing/2014/main" id="{8EE0EF9F-465A-4B52-B183-CA0A6DF97565}"/>
                  </a:ext>
                </a:extLst>
              </p:cNvPr>
              <p:cNvSpPr txBox="1"/>
              <p:nvPr/>
            </p:nvSpPr>
            <p:spPr>
              <a:xfrm>
                <a:off x="12262758" y="21832039"/>
                <a:ext cx="828272" cy="7192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ED7D31"/>
                    </a:solidFill>
                    <a:uFillTx/>
                    <a:latin typeface="Calibri"/>
                  </a:rPr>
                  <a:t>A</a:t>
                </a:r>
                <a:endParaRPr lang="en-GB" sz="4000" b="1" i="0" u="none" strike="noStrike" kern="1200" cap="none" spc="0" baseline="0" dirty="0">
                  <a:solidFill>
                    <a:srgbClr val="ED7D31"/>
                  </a:solidFill>
                  <a:uFillTx/>
                  <a:latin typeface="Calibri"/>
                </a:endParaRPr>
              </a:p>
            </p:txBody>
          </p:sp>
          <p:sp>
            <p:nvSpPr>
              <p:cNvPr id="28" name="TextBox 30">
                <a:extLst>
                  <a:ext uri="{FF2B5EF4-FFF2-40B4-BE49-F238E27FC236}">
                    <a16:creationId xmlns:a16="http://schemas.microsoft.com/office/drawing/2014/main" id="{4F5C1F64-8C80-4F75-80FE-9FC8D43E01A8}"/>
                  </a:ext>
                </a:extLst>
              </p:cNvPr>
              <p:cNvSpPr txBox="1"/>
              <p:nvPr/>
            </p:nvSpPr>
            <p:spPr>
              <a:xfrm>
                <a:off x="6410355" y="25246904"/>
                <a:ext cx="1058317" cy="7192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85723"/>
                    </a:solidFill>
                    <a:uFillTx/>
                    <a:latin typeface="Calibri"/>
                  </a:rPr>
                  <a:t>C</a:t>
                </a:r>
                <a:endParaRPr lang="en-GB" sz="4000" b="1" i="0" u="none" strike="noStrike" kern="1200" cap="none" spc="0" baseline="0" dirty="0">
                  <a:solidFill>
                    <a:srgbClr val="385723"/>
                  </a:solidFill>
                  <a:uFillTx/>
                  <a:latin typeface="Calibri"/>
                </a:endParaRPr>
              </a:p>
            </p:txBody>
          </p:sp>
          <p:sp>
            <p:nvSpPr>
              <p:cNvPr id="29" name="TextBox 31">
                <a:extLst>
                  <a:ext uri="{FF2B5EF4-FFF2-40B4-BE49-F238E27FC236}">
                    <a16:creationId xmlns:a16="http://schemas.microsoft.com/office/drawing/2014/main" id="{63D30AB7-47FC-40D0-BCAF-ACA03DDC43D5}"/>
                  </a:ext>
                </a:extLst>
              </p:cNvPr>
              <p:cNvSpPr txBox="1"/>
              <p:nvPr/>
            </p:nvSpPr>
            <p:spPr>
              <a:xfrm>
                <a:off x="4992020" y="25375461"/>
                <a:ext cx="1058317" cy="7192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BF9000"/>
                    </a:solidFill>
                    <a:uFillTx/>
                    <a:latin typeface="Calibri"/>
                  </a:rPr>
                  <a:t>B</a:t>
                </a:r>
                <a:endParaRPr lang="en-GB" sz="4000" b="1" i="0" u="none" strike="noStrike" kern="1200" cap="none" spc="0" baseline="0" dirty="0">
                  <a:solidFill>
                    <a:srgbClr val="BF9000"/>
                  </a:solidFill>
                  <a:uFillTx/>
                  <a:latin typeface="Calibri"/>
                </a:endParaRPr>
              </a:p>
            </p:txBody>
          </p:sp>
        </p:grpSp>
        <p:sp>
          <p:nvSpPr>
            <p:cNvPr id="30" name="TextBox 40">
              <a:extLst>
                <a:ext uri="{FF2B5EF4-FFF2-40B4-BE49-F238E27FC236}">
                  <a16:creationId xmlns:a16="http://schemas.microsoft.com/office/drawing/2014/main" id="{5CF80D62-DBEC-4313-805C-B586D1D164E5}"/>
                </a:ext>
              </a:extLst>
            </p:cNvPr>
            <p:cNvSpPr txBox="1"/>
            <p:nvPr/>
          </p:nvSpPr>
          <p:spPr>
            <a:xfrm>
              <a:off x="613032" y="28139279"/>
              <a:ext cx="15088468" cy="656703"/>
            </a:xfrm>
            <a:prstGeom prst="rect">
              <a:avLst/>
            </a:prstGeom>
            <a:noFill/>
            <a:ln w="88897"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Figure 1: A graph of total garden area against garden feature diversity. </a:t>
              </a:r>
            </a:p>
          </p:txBody>
        </p:sp>
      </p:grpSp>
      <p:sp>
        <p:nvSpPr>
          <p:cNvPr id="31" name="TextBox 28">
            <a:extLst>
              <a:ext uri="{FF2B5EF4-FFF2-40B4-BE49-F238E27FC236}">
                <a16:creationId xmlns:a16="http://schemas.microsoft.com/office/drawing/2014/main" id="{3A6B2C1D-99F2-4408-B5D9-67402F29FC99}"/>
              </a:ext>
            </a:extLst>
          </p:cNvPr>
          <p:cNvSpPr txBox="1"/>
          <p:nvPr/>
        </p:nvSpPr>
        <p:spPr>
          <a:xfrm>
            <a:off x="699333" y="33322721"/>
            <a:ext cx="29126348" cy="883318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0" cap="none" spc="0" baseline="0" dirty="0">
              <a:solidFill>
                <a:srgbClr val="000000"/>
              </a:solidFill>
              <a:uFillTx/>
              <a:latin typeface="Calibri"/>
            </a:endParaRPr>
          </a:p>
          <a:p>
            <a:pPr lvl="0" algn="ctr"/>
            <a:r>
              <a:rPr lang="en-GB" sz="4000" b="1" kern="0" dirty="0">
                <a:solidFill>
                  <a:srgbClr val="000000"/>
                </a:solidFill>
                <a:latin typeface="Calibri" pitchFamily="18"/>
                <a:ea typeface="Microsoft YaHei" pitchFamily="2"/>
                <a:cs typeface="Mangal" pitchFamily="2"/>
              </a:rPr>
              <a:t>LSOA - A has a median annual household income of £46,907. In comparison, LSOA - B and LSOA - C have median household incomes of £30,011 and £22,685 respectively (Table 1). The greater feature diversity attributed by LSOA - A is likely due to a higher disposable income for garden items and maintenance (Figure 1). Gardens with more feature diversity produce a greater variation in habitats, thus a greater species richness.  Fuller et al (2007) reported positive associations between the species richness of urban greenspaces and the well-being of visitors, with strongest responses to vegetation richness.</a:t>
            </a:r>
          </a:p>
          <a:p>
            <a:pPr lvl="0" algn="ctr"/>
            <a:endParaRPr lang="en-GB" sz="4000" b="1" kern="0" dirty="0">
              <a:solidFill>
                <a:srgbClr val="000000"/>
              </a:solidFill>
              <a:latin typeface="Calibri" pitchFamily="18"/>
              <a:ea typeface="Microsoft YaHei" pitchFamily="2"/>
              <a:cs typeface="Mangal" pitchFamily="2"/>
            </a:endParaRPr>
          </a:p>
          <a:p>
            <a:pPr lvl="0" algn="ctr"/>
            <a:r>
              <a:rPr lang="en-GB" sz="4000" b="1" kern="0" dirty="0">
                <a:solidFill>
                  <a:srgbClr val="000000"/>
                </a:solidFill>
                <a:latin typeface="Calibri" pitchFamily="18"/>
                <a:ea typeface="Microsoft YaHei" pitchFamily="2"/>
                <a:cs typeface="Mangal" pitchFamily="2"/>
              </a:rPr>
              <a:t> LSOA - A recorded greater percentages of vegetation and feature diversity, two key elements for many cultural ecosystem services (Table 1). Therefore, this research has shown variation in socio-economic factors does cause the luxury effect in urban household gardens, thus the natural capital and cultural services are affected. The next stage of the investigation will be took at more LSOAs within the 50% most deprived to ascertain the nature of the change. </a:t>
            </a:r>
          </a:p>
          <a:p>
            <a:pPr lvl="0" algn="ctr"/>
            <a:endParaRPr lang="en-GB" sz="4000" b="1" kern="0" dirty="0">
              <a:solidFill>
                <a:srgbClr val="000000"/>
              </a:solidFill>
              <a:latin typeface="Calibri" pitchFamily="18"/>
              <a:ea typeface="Microsoft YaHei" pitchFamily="2"/>
              <a:cs typeface="Mangal" pitchFamily="2"/>
            </a:endParaRPr>
          </a:p>
          <a:p>
            <a:pPr lvl="0" algn="ctr"/>
            <a:r>
              <a:rPr lang="en-GB" sz="4800" b="1" kern="0" dirty="0">
                <a:solidFill>
                  <a:srgbClr val="000000"/>
                </a:solidFill>
                <a:latin typeface="Calibri" pitchFamily="18"/>
                <a:ea typeface="Microsoft YaHei" pitchFamily="2"/>
                <a:cs typeface="Mangal" pitchFamily="2"/>
              </a:rPr>
              <a:t>How rich do you need to be to make the most of your garden?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0" cap="none" spc="0" baseline="0" dirty="0">
              <a:solidFill>
                <a:srgbClr val="000000"/>
              </a:solidFill>
              <a:uFillTx/>
              <a:latin typeface="Calibri"/>
            </a:endParaRPr>
          </a:p>
        </p:txBody>
      </p:sp>
      <p:sp>
        <p:nvSpPr>
          <p:cNvPr id="33" name="TextBox 47">
            <a:extLst>
              <a:ext uri="{FF2B5EF4-FFF2-40B4-BE49-F238E27FC236}">
                <a16:creationId xmlns:a16="http://schemas.microsoft.com/office/drawing/2014/main" id="{A733BEC3-C9AA-45E7-8AB4-C1E2B883D0DF}"/>
              </a:ext>
            </a:extLst>
          </p:cNvPr>
          <p:cNvSpPr txBox="1"/>
          <p:nvPr/>
        </p:nvSpPr>
        <p:spPr>
          <a:xfrm>
            <a:off x="15824284" y="22083706"/>
            <a:ext cx="13960693" cy="1200329"/>
          </a:xfrm>
          <a:prstGeom prst="rect">
            <a:avLst/>
          </a:prstGeom>
          <a:noFill/>
          <a:ln w="88897"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Table 1: Table </a:t>
            </a:r>
            <a:r>
              <a:rPr lang="en-GB" sz="3600" dirty="0">
                <a:solidFill>
                  <a:srgbClr val="000000"/>
                </a:solidFill>
                <a:latin typeface="Calibri"/>
              </a:rPr>
              <a:t>to show percentage of gardens where feature is present and median household income within each LSOA.</a:t>
            </a:r>
            <a:r>
              <a:rPr lang="en-GB" sz="3600" b="0" i="0" u="none" strike="noStrike" kern="1200" cap="none" spc="0" baseline="0" dirty="0">
                <a:solidFill>
                  <a:srgbClr val="000000"/>
                </a:solidFill>
                <a:uFillTx/>
                <a:latin typeface="Calibri"/>
              </a:rPr>
              <a:t> </a:t>
            </a:r>
          </a:p>
        </p:txBody>
      </p:sp>
      <p:sp>
        <p:nvSpPr>
          <p:cNvPr id="35" name="TextBox 24">
            <a:extLst>
              <a:ext uri="{FF2B5EF4-FFF2-40B4-BE49-F238E27FC236}">
                <a16:creationId xmlns:a16="http://schemas.microsoft.com/office/drawing/2014/main" id="{070D0176-B78E-4D4F-87D7-BFEC72DBFDB2}"/>
              </a:ext>
            </a:extLst>
          </p:cNvPr>
          <p:cNvSpPr txBox="1"/>
          <p:nvPr/>
        </p:nvSpPr>
        <p:spPr>
          <a:xfrm>
            <a:off x="12266249" y="6880906"/>
            <a:ext cx="17575152" cy="144655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800" b="1" i="0" u="none" strike="noStrike" kern="1200" cap="none" spc="0" baseline="0" dirty="0">
                <a:solidFill>
                  <a:schemeClr val="accent2"/>
                </a:solidFill>
                <a:uFillTx/>
                <a:latin typeface="Calibri"/>
              </a:rPr>
              <a:t>Methods  </a:t>
            </a:r>
          </a:p>
        </p:txBody>
      </p:sp>
      <p:sp>
        <p:nvSpPr>
          <p:cNvPr id="36" name="TextBox 24">
            <a:extLst>
              <a:ext uri="{FF2B5EF4-FFF2-40B4-BE49-F238E27FC236}">
                <a16:creationId xmlns:a16="http://schemas.microsoft.com/office/drawing/2014/main" id="{7E4C2C61-2761-4C4B-A651-684144049916}"/>
              </a:ext>
            </a:extLst>
          </p:cNvPr>
          <p:cNvSpPr txBox="1"/>
          <p:nvPr/>
        </p:nvSpPr>
        <p:spPr>
          <a:xfrm>
            <a:off x="699333" y="7121360"/>
            <a:ext cx="9254899" cy="144655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800" b="1" i="0" u="none" strike="noStrike" kern="0" cap="none" spc="0" baseline="0" dirty="0">
                <a:solidFill>
                  <a:schemeClr val="accent2"/>
                </a:solidFill>
                <a:uFillTx/>
                <a:latin typeface="Calibri"/>
              </a:rPr>
              <a:t>Introduction</a:t>
            </a:r>
            <a:r>
              <a:rPr lang="en-GB" sz="8800" b="1" i="0" u="none" strike="noStrike" kern="1200" cap="none" spc="0" baseline="0" dirty="0">
                <a:solidFill>
                  <a:schemeClr val="accent2"/>
                </a:solidFill>
                <a:uFillTx/>
                <a:latin typeface="Calibri"/>
              </a:rPr>
              <a:t>  </a:t>
            </a:r>
          </a:p>
        </p:txBody>
      </p:sp>
      <p:sp>
        <p:nvSpPr>
          <p:cNvPr id="37" name="TextBox 24">
            <a:extLst>
              <a:ext uri="{FF2B5EF4-FFF2-40B4-BE49-F238E27FC236}">
                <a16:creationId xmlns:a16="http://schemas.microsoft.com/office/drawing/2014/main" id="{C1692E21-218D-44AC-BC34-3FCE6BA9436E}"/>
              </a:ext>
            </a:extLst>
          </p:cNvPr>
          <p:cNvSpPr txBox="1"/>
          <p:nvPr/>
        </p:nvSpPr>
        <p:spPr>
          <a:xfrm>
            <a:off x="21374" y="20052863"/>
            <a:ext cx="30221898" cy="144655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800" b="1" i="0" u="none" strike="noStrike" kern="1200" cap="none" spc="0" baseline="0" dirty="0">
                <a:solidFill>
                  <a:schemeClr val="accent2"/>
                </a:solidFill>
                <a:uFillTx/>
                <a:latin typeface="Calibri"/>
              </a:rPr>
              <a:t>Results  </a:t>
            </a:r>
          </a:p>
        </p:txBody>
      </p:sp>
      <p:sp>
        <p:nvSpPr>
          <p:cNvPr id="38" name="TextBox 24">
            <a:extLst>
              <a:ext uri="{FF2B5EF4-FFF2-40B4-BE49-F238E27FC236}">
                <a16:creationId xmlns:a16="http://schemas.microsoft.com/office/drawing/2014/main" id="{79D46EE8-5475-4A96-AFDC-FD1190C4034C}"/>
              </a:ext>
            </a:extLst>
          </p:cNvPr>
          <p:cNvSpPr txBox="1"/>
          <p:nvPr/>
        </p:nvSpPr>
        <p:spPr>
          <a:xfrm>
            <a:off x="126917" y="32341665"/>
            <a:ext cx="30221898" cy="144655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800" b="1" i="0" u="none" strike="noStrike" kern="0" cap="none" spc="0" baseline="0" dirty="0">
                <a:ln w="3175">
                  <a:noFill/>
                </a:ln>
                <a:solidFill>
                  <a:schemeClr val="accent2"/>
                </a:solidFill>
                <a:uFillTx/>
                <a:latin typeface="Calibri"/>
              </a:rPr>
              <a:t>Discussion</a:t>
            </a:r>
            <a:r>
              <a:rPr lang="en-GB" sz="8800" b="1" i="0" u="none" strike="noStrike" kern="1200" cap="none" spc="0" baseline="0" dirty="0">
                <a:ln w="3175">
                  <a:noFill/>
                </a:ln>
                <a:solidFill>
                  <a:schemeClr val="accent2"/>
                </a:solidFill>
                <a:uFillTx/>
                <a:latin typeface="Calibri"/>
              </a:rPr>
              <a:t>  </a:t>
            </a:r>
          </a:p>
        </p:txBody>
      </p:sp>
      <p:sp>
        <p:nvSpPr>
          <p:cNvPr id="39" name="Rectangle 42">
            <a:extLst>
              <a:ext uri="{FF2B5EF4-FFF2-40B4-BE49-F238E27FC236}">
                <a16:creationId xmlns:a16="http://schemas.microsoft.com/office/drawing/2014/main" id="{1EBF79BC-01EC-4E24-9EE5-43080300AE28}"/>
              </a:ext>
            </a:extLst>
          </p:cNvPr>
          <p:cNvSpPr/>
          <p:nvPr/>
        </p:nvSpPr>
        <p:spPr>
          <a:xfrm>
            <a:off x="6050338" y="2821970"/>
            <a:ext cx="18067903" cy="114620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Calibri" pitchFamily="34"/>
                <a:ea typeface="Calibri" pitchFamily="34"/>
                <a:cs typeface="Times New Roman" pitchFamily="18"/>
              </a:rPr>
              <a:t>Scaletta, K. University of Salford., Dennis, M. University of Manchester., Hardman, M. University of Salford., Griffiths, A. Royal Horticultural Society., James, P. University of Salford.</a:t>
            </a:r>
          </a:p>
        </p:txBody>
      </p:sp>
      <p:pic>
        <p:nvPicPr>
          <p:cNvPr id="40" name="Picture 5">
            <a:extLst>
              <a:ext uri="{FF2B5EF4-FFF2-40B4-BE49-F238E27FC236}">
                <a16:creationId xmlns:a16="http://schemas.microsoft.com/office/drawing/2014/main" id="{FBB7933C-D5E1-44CA-B9AC-3AEDA2B1CC75}"/>
              </a:ext>
            </a:extLst>
          </p:cNvPr>
          <p:cNvPicPr>
            <a:picLocks noChangeAspect="1"/>
          </p:cNvPicPr>
          <p:nvPr/>
        </p:nvPicPr>
        <p:blipFill>
          <a:blip r:embed="rId8"/>
          <a:srcRect/>
          <a:stretch>
            <a:fillRect/>
          </a:stretch>
        </p:blipFill>
        <p:spPr>
          <a:xfrm>
            <a:off x="2737576" y="0"/>
            <a:ext cx="2757007" cy="1974070"/>
          </a:xfrm>
          <a:prstGeom prst="rect">
            <a:avLst/>
          </a:prstGeom>
          <a:noFill/>
          <a:ln cap="flat">
            <a:noFill/>
          </a:ln>
        </p:spPr>
      </p:pic>
      <p:pic>
        <p:nvPicPr>
          <p:cNvPr id="41" name="Picture 44">
            <a:extLst>
              <a:ext uri="{FF2B5EF4-FFF2-40B4-BE49-F238E27FC236}">
                <a16:creationId xmlns:a16="http://schemas.microsoft.com/office/drawing/2014/main" id="{BCBEFDC3-2AEF-4A9B-B9E1-84823E74A366}"/>
              </a:ext>
            </a:extLst>
          </p:cNvPr>
          <p:cNvPicPr>
            <a:picLocks noChangeAspect="1"/>
          </p:cNvPicPr>
          <p:nvPr/>
        </p:nvPicPr>
        <p:blipFill>
          <a:blip r:embed="rId9"/>
          <a:srcRect l="36209" t="23942" r="52223" b="61491"/>
          <a:stretch>
            <a:fillRect/>
          </a:stretch>
        </p:blipFill>
        <p:spPr>
          <a:xfrm>
            <a:off x="-19431" y="-21918"/>
            <a:ext cx="2757007" cy="1952271"/>
          </a:xfrm>
          <a:prstGeom prst="rect">
            <a:avLst/>
          </a:prstGeom>
          <a:noFill/>
          <a:ln cap="flat">
            <a:noFill/>
          </a:ln>
        </p:spPr>
      </p:pic>
      <p:pic>
        <p:nvPicPr>
          <p:cNvPr id="42" name="Picture 45">
            <a:extLst>
              <a:ext uri="{FF2B5EF4-FFF2-40B4-BE49-F238E27FC236}">
                <a16:creationId xmlns:a16="http://schemas.microsoft.com/office/drawing/2014/main" id="{809DFCE0-3FFE-4E9B-A734-0B329BEFB34A}"/>
              </a:ext>
            </a:extLst>
          </p:cNvPr>
          <p:cNvPicPr>
            <a:picLocks noChangeAspect="1"/>
          </p:cNvPicPr>
          <p:nvPr/>
        </p:nvPicPr>
        <p:blipFill>
          <a:blip r:embed="rId9"/>
          <a:srcRect l="36209" t="23942" r="52223" b="61491"/>
          <a:stretch>
            <a:fillRect/>
          </a:stretch>
        </p:blipFill>
        <p:spPr>
          <a:xfrm>
            <a:off x="27545760" y="0"/>
            <a:ext cx="2757007" cy="1952271"/>
          </a:xfrm>
          <a:prstGeom prst="rect">
            <a:avLst/>
          </a:prstGeom>
          <a:noFill/>
          <a:ln cap="flat">
            <a:noFill/>
          </a:ln>
        </p:spPr>
      </p:pic>
      <p:pic>
        <p:nvPicPr>
          <p:cNvPr id="43" name="Picture 5">
            <a:extLst>
              <a:ext uri="{FF2B5EF4-FFF2-40B4-BE49-F238E27FC236}">
                <a16:creationId xmlns:a16="http://schemas.microsoft.com/office/drawing/2014/main" id="{EA88FDE7-401A-4953-9608-546B05809CA0}"/>
              </a:ext>
            </a:extLst>
          </p:cNvPr>
          <p:cNvPicPr>
            <a:picLocks noChangeAspect="1"/>
          </p:cNvPicPr>
          <p:nvPr/>
        </p:nvPicPr>
        <p:blipFill>
          <a:blip r:embed="rId8"/>
          <a:srcRect/>
          <a:stretch>
            <a:fillRect/>
          </a:stretch>
        </p:blipFill>
        <p:spPr>
          <a:xfrm>
            <a:off x="24780624" y="-10899"/>
            <a:ext cx="2757007" cy="1974070"/>
          </a:xfrm>
          <a:prstGeom prst="rect">
            <a:avLst/>
          </a:prstGeom>
          <a:noFill/>
          <a:ln cap="flat">
            <a:noFill/>
          </a:ln>
        </p:spPr>
      </p:pic>
      <p:pic>
        <p:nvPicPr>
          <p:cNvPr id="3" name="Picture 2">
            <a:extLst>
              <a:ext uri="{FF2B5EF4-FFF2-40B4-BE49-F238E27FC236}">
                <a16:creationId xmlns:a16="http://schemas.microsoft.com/office/drawing/2014/main" id="{01977799-1A77-4190-B030-0FF50A4A2D69}"/>
              </a:ext>
            </a:extLst>
          </p:cNvPr>
          <p:cNvPicPr>
            <a:picLocks noChangeAspect="1"/>
          </p:cNvPicPr>
          <p:nvPr/>
        </p:nvPicPr>
        <p:blipFill>
          <a:blip r:embed="rId10"/>
          <a:stretch>
            <a:fillRect/>
          </a:stretch>
        </p:blipFill>
        <p:spPr>
          <a:xfrm>
            <a:off x="15842856" y="23341242"/>
            <a:ext cx="13887029" cy="5110308"/>
          </a:xfrm>
          <a:prstGeom prst="rect">
            <a:avLst/>
          </a:prstGeom>
          <a:ln w="8890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1533</TotalTime>
  <Words>742</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Microsoft YaHei</vt:lpstr>
      <vt:lpstr>Arial</vt:lpstr>
      <vt:lpstr>Calibri</vt:lpstr>
      <vt:lpstr>Calibri Light</vt:lpstr>
      <vt:lpstr>Mangal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 Scaletta</dc:creator>
  <cp:lastModifiedBy>KL Scaletta</cp:lastModifiedBy>
  <cp:revision>54</cp:revision>
  <dcterms:created xsi:type="dcterms:W3CDTF">2017-11-30T17:50:15Z</dcterms:created>
  <dcterms:modified xsi:type="dcterms:W3CDTF">2017-12-07T10:56:56Z</dcterms:modified>
</cp:coreProperties>
</file>